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8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 id="491" r:id="rId237"/>
    <p:sldId id="492" r:id="rId238"/>
    <p:sldId id="493" r:id="rId239"/>
    <p:sldId id="494" r:id="rId240"/>
    <p:sldId id="495" r:id="rId241"/>
    <p:sldId id="496" r:id="rId242"/>
    <p:sldId id="497" r:id="rId243"/>
    <p:sldId id="498" r:id="rId244"/>
    <p:sldId id="499" r:id="rId245"/>
    <p:sldId id="500" r:id="rId246"/>
    <p:sldId id="501" r:id="rId247"/>
    <p:sldId id="502" r:id="rId248"/>
    <p:sldId id="503" r:id="rId249"/>
    <p:sldId id="504" r:id="rId250"/>
    <p:sldId id="505" r:id="rId251"/>
    <p:sldId id="506" r:id="rId252"/>
    <p:sldId id="507" r:id="rId253"/>
    <p:sldId id="508" r:id="rId254"/>
    <p:sldId id="509" r:id="rId255"/>
    <p:sldId id="510" r:id="rId256"/>
    <p:sldId id="511" r:id="rId257"/>
    <p:sldId id="512" r:id="rId258"/>
    <p:sldId id="513" r:id="rId259"/>
    <p:sldId id="514" r:id="rId260"/>
    <p:sldId id="515" r:id="rId261"/>
    <p:sldId id="516" r:id="rId262"/>
    <p:sldId id="517" r:id="rId263"/>
    <p:sldId id="518" r:id="rId264"/>
    <p:sldId id="519" r:id="rId265"/>
    <p:sldId id="520" r:id="rId266"/>
    <p:sldId id="521" r:id="rId267"/>
    <p:sldId id="522" r:id="rId268"/>
    <p:sldId id="523" r:id="rId269"/>
    <p:sldId id="524" r:id="rId270"/>
    <p:sldId id="525" r:id="rId271"/>
    <p:sldId id="526" r:id="rId272"/>
    <p:sldId id="527" r:id="rId273"/>
    <p:sldId id="528" r:id="rId274"/>
    <p:sldId id="529" r:id="rId275"/>
    <p:sldId id="530" r:id="rId276"/>
    <p:sldId id="531" r:id="rId277"/>
    <p:sldId id="532" r:id="rId278"/>
    <p:sldId id="533" r:id="rId279"/>
    <p:sldId id="534" r:id="rId280"/>
    <p:sldId id="535" r:id="rId281"/>
    <p:sldId id="536" r:id="rId282"/>
    <p:sldId id="537" r:id="rId283"/>
    <p:sldId id="538" r:id="rId284"/>
    <p:sldId id="539" r:id="rId285"/>
    <p:sldId id="540" r:id="rId286"/>
    <p:sldId id="541" r:id="rId287"/>
    <p:sldId id="542" r:id="rId288"/>
    <p:sldId id="543" r:id="rId289"/>
    <p:sldId id="544" r:id="rId290"/>
    <p:sldId id="545" r:id="rId291"/>
    <p:sldId id="546" r:id="rId292"/>
    <p:sldId id="547" r:id="rId293"/>
    <p:sldId id="548" r:id="rId294"/>
    <p:sldId id="549" r:id="rId295"/>
    <p:sldId id="550" r:id="rId296"/>
    <p:sldId id="551" r:id="rId297"/>
    <p:sldId id="552" r:id="rId298"/>
    <p:sldId id="553" r:id="rId299"/>
    <p:sldId id="554" r:id="rId300"/>
    <p:sldId id="555" r:id="rId301"/>
    <p:sldId id="556" r:id="rId302"/>
    <p:sldId id="557" r:id="rId303"/>
    <p:sldId id="558" r:id="rId304"/>
    <p:sldId id="559" r:id="rId305"/>
    <p:sldId id="560" r:id="rId306"/>
    <p:sldId id="561" r:id="rId307"/>
    <p:sldId id="562" r:id="rId308"/>
    <p:sldId id="563" r:id="rId309"/>
    <p:sldId id="564" r:id="rId310"/>
    <p:sldId id="565" r:id="rId311"/>
    <p:sldId id="566" r:id="rId312"/>
    <p:sldId id="567" r:id="rId313"/>
    <p:sldId id="568" r:id="rId314"/>
    <p:sldId id="569" r:id="rId315"/>
    <p:sldId id="570" r:id="rId316"/>
    <p:sldId id="571" r:id="rId317"/>
    <p:sldId id="572" r:id="rId318"/>
    <p:sldId id="573" r:id="rId319"/>
    <p:sldId id="574" r:id="rId320"/>
    <p:sldId id="575" r:id="rId321"/>
    <p:sldId id="576" r:id="rId322"/>
    <p:sldId id="577" r:id="rId323"/>
    <p:sldId id="578" r:id="rId324"/>
    <p:sldId id="579" r:id="rId325"/>
    <p:sldId id="580" r:id="rId326"/>
    <p:sldId id="581" r:id="rId327"/>
    <p:sldId id="582" r:id="rId328"/>
    <p:sldId id="583" r:id="rId329"/>
    <p:sldId id="584" r:id="rId330"/>
    <p:sldId id="585" r:id="rId331"/>
    <p:sldId id="586" r:id="rId332"/>
    <p:sldId id="587" r:id="rId333"/>
    <p:sldId id="588" r:id="rId334"/>
    <p:sldId id="589" r:id="rId335"/>
    <p:sldId id="590" r:id="rId336"/>
    <p:sldId id="591" r:id="rId337"/>
    <p:sldId id="592" r:id="rId338"/>
    <p:sldId id="593" r:id="rId339"/>
    <p:sldId id="594" r:id="rId340"/>
    <p:sldId id="595" r:id="rId341"/>
    <p:sldId id="596" r:id="rId342"/>
    <p:sldId id="597" r:id="rId343"/>
    <p:sldId id="598" r:id="rId344"/>
    <p:sldId id="599" r:id="rId345"/>
    <p:sldId id="600" r:id="rId346"/>
    <p:sldId id="601" r:id="rId347"/>
    <p:sldId id="602" r:id="rId348"/>
    <p:sldId id="603" r:id="rId349"/>
    <p:sldId id="604" r:id="rId350"/>
    <p:sldId id="605" r:id="rId351"/>
    <p:sldId id="606" r:id="rId352"/>
    <p:sldId id="607" r:id="rId353"/>
    <p:sldId id="608" r:id="rId354"/>
    <p:sldId id="609" r:id="rId355"/>
    <p:sldId id="610" r:id="rId356"/>
    <p:sldId id="611" r:id="rId357"/>
    <p:sldId id="612" r:id="rId358"/>
    <p:sldId id="613" r:id="rId359"/>
    <p:sldId id="614" r:id="rId360"/>
    <p:sldId id="615" r:id="rId361"/>
    <p:sldId id="616" r:id="rId362"/>
    <p:sldId id="617" r:id="rId363"/>
    <p:sldId id="618" r:id="rId364"/>
    <p:sldId id="619" r:id="rId365"/>
    <p:sldId id="620" r:id="rId366"/>
    <p:sldId id="621" r:id="rId367"/>
    <p:sldId id="622" r:id="rId368"/>
    <p:sldId id="623" r:id="rId369"/>
    <p:sldId id="624" r:id="rId370"/>
    <p:sldId id="625" r:id="rId371"/>
    <p:sldId id="626" r:id="rId372"/>
    <p:sldId id="627" r:id="rId373"/>
    <p:sldId id="628" r:id="rId374"/>
    <p:sldId id="629" r:id="rId375"/>
    <p:sldId id="630" r:id="rId376"/>
    <p:sldId id="631" r:id="rId377"/>
    <p:sldId id="632" r:id="rId378"/>
    <p:sldId id="633" r:id="rId379"/>
    <p:sldId id="634" r:id="rId380"/>
    <p:sldId id="635" r:id="rId381"/>
    <p:sldId id="636" r:id="rId382"/>
    <p:sldId id="637" r:id="rId383"/>
    <p:sldId id="638" r:id="rId384"/>
    <p:sldId id="639" r:id="rId385"/>
    <p:sldId id="640" r:id="rId386"/>
    <p:sldId id="641" r:id="rId387"/>
    <p:sldId id="642" r:id="rId388"/>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1F0"/>
    <a:srgbClr val="11DBE2"/>
    <a:srgbClr val="E9A432"/>
    <a:srgbClr val="8880EF"/>
    <a:srgbClr val="D558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3C0FC">
              <a:alpha val="26000"/>
            </a:srgbClr>
          </a:solidFill>
        </a:fill>
      </a:tcStyle>
    </a:band2H>
    <a:firstCol>
      <a:tcTxStyle b="off" i="off">
        <a:fontRef idx="minor">
          <a:srgbClr val="FFFFFF"/>
        </a:fontRef>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hueOff val="-136794"/>
              <a:satOff val="-2150"/>
              <a:lumOff val="15693"/>
            </a:schemeClr>
          </a:solidFill>
        </a:fill>
      </a:tcStyle>
    </a:firstCol>
    <a:la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lastRow>
    <a:fir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a:tcStyle>
        <a:tcBdr/>
        <a:fill>
          <a:solidFill>
            <a:srgbClr val="8EA5CB">
              <a:alpha val="25000"/>
            </a:srgbClr>
          </a:solidFill>
        </a:fill>
      </a:tcStyle>
    </a:band2H>
    <a:firstCol>
      <a:tcTxStyle b="off" i="off">
        <a:fontRef idx="minor">
          <a:srgbClr val="FFFFFF"/>
        </a:fontRef>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a:tcStyle>
        <a:tcBdr/>
        <a:fill>
          <a:solidFill>
            <a:schemeClr val="accent3">
              <a:alpha val="35000"/>
            </a:scheme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03"/>
    <p:restoredTop sz="94762"/>
  </p:normalViewPr>
  <p:slideViewPr>
    <p:cSldViewPr snapToGrid="0" snapToObjects="1">
      <p:cViewPr varScale="1">
        <p:scale>
          <a:sx n="98" d="100"/>
          <a:sy n="98" d="100"/>
        </p:scale>
        <p:origin x="2840"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presProps" Target="presProps.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230" Type="http://schemas.openxmlformats.org/officeDocument/2006/relationships/slide" Target="slides/slide229.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theme" Target="theme/theme1.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330" Type="http://schemas.openxmlformats.org/officeDocument/2006/relationships/slide" Target="slides/slide329.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351" Type="http://schemas.openxmlformats.org/officeDocument/2006/relationships/slide" Target="slides/slide350.xml"/><Relationship Id="rId372" Type="http://schemas.openxmlformats.org/officeDocument/2006/relationships/slide" Target="slides/slide371.xml"/><Relationship Id="rId393" Type="http://schemas.openxmlformats.org/officeDocument/2006/relationships/tableStyles" Target="tableStyles.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341" Type="http://schemas.openxmlformats.org/officeDocument/2006/relationships/slide" Target="slides/slide340.xml"/><Relationship Id="rId362" Type="http://schemas.openxmlformats.org/officeDocument/2006/relationships/slide" Target="slides/slide361.xml"/><Relationship Id="rId383" Type="http://schemas.openxmlformats.org/officeDocument/2006/relationships/slide" Target="slides/slide382.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slide" Target="slides/slide330.xml"/><Relationship Id="rId352" Type="http://schemas.openxmlformats.org/officeDocument/2006/relationships/slide" Target="slides/slide351.xml"/><Relationship Id="rId373" Type="http://schemas.openxmlformats.org/officeDocument/2006/relationships/slide" Target="slides/slide372.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363" Type="http://schemas.openxmlformats.org/officeDocument/2006/relationships/slide" Target="slides/slide362.xml"/><Relationship Id="rId384" Type="http://schemas.openxmlformats.org/officeDocument/2006/relationships/slide" Target="slides/slide383.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slide" Target="slides/slide352.xml"/><Relationship Id="rId374" Type="http://schemas.openxmlformats.org/officeDocument/2006/relationships/slide" Target="slides/slide373.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notesMaster" Target="notesMasters/notesMaster1.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viewProps" Target="viewProps.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220" Type="http://schemas.openxmlformats.org/officeDocument/2006/relationships/slide" Target="slides/slide219.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a:spLocks noGrp="1"/>
          </p:cNvSpPr>
          <p:nvPr>
            <p:ph type="title"/>
          </p:nvPr>
        </p:nvSpPr>
        <p:spPr>
          <a:xfrm>
            <a:off x="1270000" y="1638300"/>
            <a:ext cx="10464800" cy="3302000"/>
          </a:xfrm>
          <a:prstGeom prst="rect">
            <a:avLst/>
          </a:prstGeom>
        </p:spPr>
        <p:txBody>
          <a:bodyPr anchor="b"/>
          <a:lstStyle>
            <a:lvl1pPr>
              <a:defRPr b="0"/>
            </a:lvl1pPr>
          </a:lstStyle>
          <a:p>
            <a:r>
              <a:t>Title Text</a:t>
            </a:r>
          </a:p>
        </p:txBody>
      </p:sp>
      <p:sp>
        <p:nvSpPr>
          <p:cNvPr id="12" name="Body Level One…"/>
          <p:cNvSpPr>
            <a:spLocks noGrp="1"/>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a:spLocks noGrp="1"/>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i="1">
                <a:latin typeface="+mn-lt"/>
                <a:ea typeface="+mn-ea"/>
                <a:cs typeface="+mn-cs"/>
                <a:sym typeface="Helvetica Light"/>
              </a:defRPr>
            </a:lvl1pPr>
          </a:lstStyle>
          <a:p>
            <a:r>
              <a:t>–Johnny Appleseed</a:t>
            </a:r>
          </a:p>
        </p:txBody>
      </p:sp>
      <p:sp>
        <p:nvSpPr>
          <p:cNvPr id="94" name="“Type a quote here.”"/>
          <p:cNvSpPr>
            <a:spLocks noGrp="1"/>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a:latin typeface="+mn-lt"/>
                <a:ea typeface="+mn-ea"/>
                <a:cs typeface="+mn-cs"/>
                <a:sym typeface="Helvetica Light"/>
              </a:defRPr>
            </a:lvl1pPr>
          </a:lstStyle>
          <a:p>
            <a:r>
              <a:t>“Type a quote here.” </a:t>
            </a:r>
          </a:p>
        </p:txBody>
      </p:sp>
      <p:sp>
        <p:nvSpPr>
          <p:cNvPr id="9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3175" y="0"/>
            <a:ext cx="13004800" cy="9753600"/>
          </a:xfrm>
          <a:prstGeom prst="rect">
            <a:avLst/>
          </a:prstGeom>
        </p:spPr>
        <p:txBody>
          <a:bodyPr lIns="91439" tIns="45719" rIns="91439" bIns="45719" anchor="t">
            <a:noAutofit/>
          </a:bodyPr>
          <a:lstStyle/>
          <a:p>
            <a:endParaRPr/>
          </a:p>
        </p:txBody>
      </p:sp>
      <p:sp>
        <p:nvSpPr>
          <p:cNvPr id="10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1619250" y="660400"/>
            <a:ext cx="9758016" cy="5905500"/>
          </a:xfrm>
          <a:prstGeom prst="rect">
            <a:avLst/>
          </a:prstGeom>
        </p:spPr>
        <p:txBody>
          <a:bodyPr lIns="91439" tIns="45719" rIns="91439" bIns="45719" anchor="t">
            <a:noAutofit/>
          </a:bodyPr>
          <a:lstStyle/>
          <a:p>
            <a:endParaRPr/>
          </a:p>
        </p:txBody>
      </p:sp>
      <p:sp>
        <p:nvSpPr>
          <p:cNvPr id="21" name="Title Text"/>
          <p:cNvSpPr>
            <a:spLocks noGrp="1"/>
          </p:cNvSpPr>
          <p:nvPr>
            <p:ph type="title"/>
          </p:nvPr>
        </p:nvSpPr>
        <p:spPr>
          <a:xfrm>
            <a:off x="1270000" y="6718300"/>
            <a:ext cx="10464800" cy="1422400"/>
          </a:xfrm>
          <a:prstGeom prst="rect">
            <a:avLst/>
          </a:prstGeom>
        </p:spPr>
        <p:txBody>
          <a:bodyPr/>
          <a:lstStyle>
            <a:lvl1pPr>
              <a:defRPr b="0"/>
            </a:lvl1pPr>
          </a:lstStyle>
          <a:p>
            <a:r>
              <a:t>Title Text</a:t>
            </a:r>
          </a:p>
        </p:txBody>
      </p:sp>
      <p:sp>
        <p:nvSpPr>
          <p:cNvPr id="22" name="Body Level One…"/>
          <p:cNvSpPr>
            <a:spLocks noGrp="1"/>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atin typeface="+mn-lt"/>
                <a:ea typeface="+mn-ea"/>
                <a:cs typeface="+mn-cs"/>
                <a:sym typeface="Helvetica Light"/>
              </a:defRPr>
            </a:lvl1pPr>
            <a:lvl2pPr marL="0" indent="228600" algn="ctr">
              <a:spcBef>
                <a:spcPts val="0"/>
              </a:spcBef>
              <a:buSzTx/>
              <a:buNone/>
              <a:defRPr sz="3200">
                <a:latin typeface="+mn-lt"/>
                <a:ea typeface="+mn-ea"/>
                <a:cs typeface="+mn-cs"/>
                <a:sym typeface="Helvetica Light"/>
              </a:defRPr>
            </a:lvl2pPr>
            <a:lvl3pPr marL="0" indent="457200" algn="ctr">
              <a:spcBef>
                <a:spcPts val="0"/>
              </a:spcBef>
              <a:buSzTx/>
              <a:buNone/>
              <a:defRPr sz="3200">
                <a:latin typeface="+mn-lt"/>
                <a:ea typeface="+mn-ea"/>
                <a:cs typeface="+mn-cs"/>
                <a:sym typeface="Helvetica Light"/>
              </a:defRPr>
            </a:lvl3pPr>
            <a:lvl4pPr marL="0" indent="685800" algn="ctr">
              <a:spcBef>
                <a:spcPts val="0"/>
              </a:spcBef>
              <a:buSzTx/>
              <a:buNone/>
              <a:defRPr sz="3200">
                <a:latin typeface="+mn-lt"/>
                <a:ea typeface="+mn-ea"/>
                <a:cs typeface="+mn-cs"/>
                <a:sym typeface="Helvetica Light"/>
              </a:defRPr>
            </a:lvl4pPr>
            <a:lvl5pPr marL="0" indent="914400" algn="ctr">
              <a:spcBef>
                <a:spcPts val="0"/>
              </a:spcBef>
              <a:buSzTx/>
              <a:buNone/>
              <a:defRPr sz="3200">
                <a:latin typeface="+mn-lt"/>
                <a:ea typeface="+mn-ea"/>
                <a:cs typeface="+mn-cs"/>
                <a:sym typeface="Helvetica Light"/>
              </a:defRPr>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a:spLocks noGrp="1"/>
          </p:cNvSpPr>
          <p:nvPr>
            <p:ph type="title"/>
          </p:nvPr>
        </p:nvSpPr>
        <p:spPr>
          <a:xfrm>
            <a:off x="1270000" y="3314700"/>
            <a:ext cx="10464800" cy="2237334"/>
          </a:xfrm>
          <a:prstGeom prst="rect">
            <a:avLst/>
          </a:prstGeom>
        </p:spPr>
        <p:txBody>
          <a:bodyPr/>
          <a:lstStyle/>
          <a:p>
            <a:r>
              <a:t>Title Text</a:t>
            </a:r>
          </a:p>
        </p:txBody>
      </p:sp>
      <p:sp>
        <p:nvSpPr>
          <p:cNvPr id="3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6718299" y="638919"/>
            <a:ext cx="5325770" cy="8216901"/>
          </a:xfrm>
          <a:prstGeom prst="rect">
            <a:avLst/>
          </a:prstGeom>
        </p:spPr>
        <p:txBody>
          <a:bodyPr lIns="91439" tIns="45719" rIns="91439" bIns="45719" anchor="t">
            <a:noAutofit/>
          </a:bodyPr>
          <a:lstStyle/>
          <a:p>
            <a:endParaRPr/>
          </a:p>
        </p:txBody>
      </p:sp>
      <p:sp>
        <p:nvSpPr>
          <p:cNvPr id="39" name="Title Text"/>
          <p:cNvSpPr>
            <a:spLocks noGrp="1"/>
          </p:cNvSpPr>
          <p:nvPr>
            <p:ph type="title"/>
          </p:nvPr>
        </p:nvSpPr>
        <p:spPr>
          <a:xfrm>
            <a:off x="952500" y="635000"/>
            <a:ext cx="5334000" cy="3987800"/>
          </a:xfrm>
          <a:prstGeom prst="rect">
            <a:avLst/>
          </a:prstGeom>
        </p:spPr>
        <p:txBody>
          <a:bodyPr anchor="b"/>
          <a:lstStyle>
            <a:lvl1pPr>
              <a:defRPr sz="6000" b="0">
                <a:latin typeface="+mn-lt"/>
                <a:ea typeface="+mn-ea"/>
                <a:cs typeface="+mn-cs"/>
                <a:sym typeface="Helvetica Light"/>
              </a:defRPr>
            </a:lvl1pPr>
          </a:lstStyle>
          <a:p>
            <a:r>
              <a:t>Title Text</a:t>
            </a:r>
          </a:p>
        </p:txBody>
      </p:sp>
      <p:sp>
        <p:nvSpPr>
          <p:cNvPr id="40" name="Body Level One…"/>
          <p:cNvSpPr>
            <a:spLocks noGrp="1"/>
          </p:cNvSpPr>
          <p:nvPr>
            <p:ph type="body" sz="quarter" idx="1"/>
          </p:nvPr>
        </p:nvSpPr>
        <p:spPr>
          <a:xfrm>
            <a:off x="952500" y="4762500"/>
            <a:ext cx="5334000" cy="4114800"/>
          </a:xfrm>
          <a:prstGeom prst="rect">
            <a:avLst/>
          </a:prstGeom>
        </p:spPr>
        <p:txBody>
          <a:bodyPr anchor="t"/>
          <a:lstStyle>
            <a:lvl1pPr marL="0" indent="0" algn="ctr">
              <a:spcBef>
                <a:spcPts val="0"/>
              </a:spcBef>
              <a:buSzTx/>
              <a:buNone/>
              <a:defRPr sz="3200">
                <a:latin typeface="+mn-lt"/>
                <a:ea typeface="+mn-ea"/>
                <a:cs typeface="+mn-cs"/>
                <a:sym typeface="Helvetica Light"/>
              </a:defRPr>
            </a:lvl1pPr>
            <a:lvl2pPr marL="0" indent="228600" algn="ctr">
              <a:spcBef>
                <a:spcPts val="0"/>
              </a:spcBef>
              <a:buSzTx/>
              <a:buNone/>
              <a:defRPr sz="3200">
                <a:latin typeface="+mn-lt"/>
                <a:ea typeface="+mn-ea"/>
                <a:cs typeface="+mn-cs"/>
                <a:sym typeface="Helvetica Light"/>
              </a:defRPr>
            </a:lvl2pPr>
            <a:lvl3pPr marL="0" indent="457200" algn="ctr">
              <a:spcBef>
                <a:spcPts val="0"/>
              </a:spcBef>
              <a:buSzTx/>
              <a:buNone/>
              <a:defRPr sz="3200">
                <a:latin typeface="+mn-lt"/>
                <a:ea typeface="+mn-ea"/>
                <a:cs typeface="+mn-cs"/>
                <a:sym typeface="Helvetica Light"/>
              </a:defRPr>
            </a:lvl3pPr>
            <a:lvl4pPr marL="0" indent="685800" algn="ctr">
              <a:spcBef>
                <a:spcPts val="0"/>
              </a:spcBef>
              <a:buSzTx/>
              <a:buNone/>
              <a:defRPr sz="3200">
                <a:latin typeface="+mn-lt"/>
                <a:ea typeface="+mn-ea"/>
                <a:cs typeface="+mn-cs"/>
                <a:sym typeface="Helvetica Light"/>
              </a:defRPr>
            </a:lvl4pPr>
            <a:lvl5pPr marL="0" indent="914400" algn="ctr">
              <a:spcBef>
                <a:spcPts val="0"/>
              </a:spcBef>
              <a:buSzTx/>
              <a:buNone/>
              <a:defRPr sz="3200">
                <a:latin typeface="+mn-lt"/>
                <a:ea typeface="+mn-ea"/>
                <a:cs typeface="+mn-cs"/>
                <a:sym typeface="Helvetica Light"/>
              </a:defRPr>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a:spLocks noGrp="1"/>
          </p:cNvSpPr>
          <p:nvPr>
            <p:ph type="title"/>
          </p:nvPr>
        </p:nvSpPr>
        <p:spPr>
          <a:prstGeom prst="rect">
            <a:avLst/>
          </a:prstGeom>
        </p:spPr>
        <p:txBody>
          <a:bodyPr/>
          <a:lstStyle/>
          <a:p>
            <a:r>
              <a:t>Title Text</a:t>
            </a:r>
          </a:p>
        </p:txBody>
      </p:sp>
      <p:sp>
        <p:nvSpPr>
          <p:cNvPr id="49"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a:spLocks noGrp="1"/>
          </p:cNvSpPr>
          <p:nvPr>
            <p:ph type="title"/>
          </p:nvPr>
        </p:nvSpPr>
        <p:spPr>
          <a:xfrm>
            <a:off x="952500" y="254000"/>
            <a:ext cx="11099800" cy="2159000"/>
          </a:xfrm>
          <a:prstGeom prst="rect">
            <a:avLst/>
          </a:prstGeom>
        </p:spPr>
        <p:txBody>
          <a:bodyPr/>
          <a:lstStyle>
            <a:lvl1pPr>
              <a:defRPr b="0"/>
            </a:lvl1pPr>
          </a:lstStyle>
          <a:p>
            <a:r>
              <a:t>Title Text</a:t>
            </a:r>
          </a:p>
        </p:txBody>
      </p:sp>
      <p:sp>
        <p:nvSpPr>
          <p:cNvPr id="57"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6718300" y="2590800"/>
            <a:ext cx="5334000" cy="6286500"/>
          </a:xfrm>
          <a:prstGeom prst="rect">
            <a:avLst/>
          </a:prstGeom>
        </p:spPr>
        <p:txBody>
          <a:bodyPr lIns="91439" tIns="45719" rIns="91439" bIns="45719" anchor="t">
            <a:noAutofit/>
          </a:bodyPr>
          <a:lstStyle/>
          <a:p>
            <a:endParaRPr/>
          </a:p>
        </p:txBody>
      </p:sp>
      <p:sp>
        <p:nvSpPr>
          <p:cNvPr id="66" name="Title Text"/>
          <p:cNvSpPr>
            <a:spLocks noGrp="1"/>
          </p:cNvSpPr>
          <p:nvPr>
            <p:ph type="title"/>
          </p:nvPr>
        </p:nvSpPr>
        <p:spPr>
          <a:xfrm>
            <a:off x="952500" y="254000"/>
            <a:ext cx="11099800" cy="2159000"/>
          </a:xfrm>
          <a:prstGeom prst="rect">
            <a:avLst/>
          </a:prstGeom>
        </p:spPr>
        <p:txBody>
          <a:bodyPr/>
          <a:lstStyle>
            <a:lvl1pPr>
              <a:defRPr b="0"/>
            </a:lvl1pPr>
          </a:lstStyle>
          <a:p>
            <a:r>
              <a:t>Title Text</a:t>
            </a:r>
          </a:p>
        </p:txBody>
      </p:sp>
      <p:sp>
        <p:nvSpPr>
          <p:cNvPr id="67" name="Body Level One…"/>
          <p:cNvSpPr>
            <a:spLocks noGrp="1"/>
          </p:cNvSpPr>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231900" indent="-342900">
              <a:spcBef>
                <a:spcPts val="3200"/>
              </a:spcBef>
              <a:defRPr sz="2800"/>
            </a:lvl3pPr>
            <a:lvl4pPr marL="1676400" indent="-342900">
              <a:spcBef>
                <a:spcPts val="3200"/>
              </a:spcBef>
              <a:defRPr sz="2800"/>
            </a:lvl4pPr>
            <a:lvl5pPr marL="2120900" indent="-342900">
              <a:spcBef>
                <a:spcPts val="3200"/>
              </a:spcBef>
              <a:defRPr sz="2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a:spLocks noGrp="1"/>
          </p:cNvSpPr>
          <p:nvPr>
            <p:ph type="body" idx="1"/>
          </p:nvPr>
        </p:nvSpPr>
        <p:spPr>
          <a:xfrm>
            <a:off x="952500" y="1270000"/>
            <a:ext cx="11099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13"/>
          </p:nvPr>
        </p:nvSpPr>
        <p:spPr>
          <a:xfrm>
            <a:off x="6731000" y="4965700"/>
            <a:ext cx="5334000" cy="3898900"/>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6731000" y="635000"/>
            <a:ext cx="5334000" cy="3898900"/>
          </a:xfrm>
          <a:prstGeom prst="rect">
            <a:avLst/>
          </a:prstGeom>
        </p:spPr>
        <p:txBody>
          <a:bodyPr lIns="91439" tIns="45719" rIns="91439" bIns="45719" anchor="t">
            <a:noAutofit/>
          </a:bodyPr>
          <a:lstStyle/>
          <a:p>
            <a:endParaRPr/>
          </a:p>
        </p:txBody>
      </p:sp>
      <p:sp>
        <p:nvSpPr>
          <p:cNvPr id="85" name="Image"/>
          <p:cNvSpPr>
            <a:spLocks noGrp="1"/>
          </p:cNvSpPr>
          <p:nvPr>
            <p:ph type="pic" sz="half" idx="15"/>
          </p:nvPr>
        </p:nvSpPr>
        <p:spPr>
          <a:xfrm>
            <a:off x="952500" y="635000"/>
            <a:ext cx="5334000" cy="8229600"/>
          </a:xfrm>
          <a:prstGeom prst="rect">
            <a:avLst/>
          </a:prstGeom>
        </p:spPr>
        <p:txBody>
          <a:bodyPr lIns="91439" tIns="45719" rIns="91439" bIns="45719" anchor="t">
            <a:noAutofit/>
          </a:bodyPr>
          <a:lstStyle/>
          <a:p>
            <a:endParaRPr/>
          </a:p>
        </p:txBody>
      </p:sp>
      <p:sp>
        <p:nvSpPr>
          <p:cNvPr id="8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952500" y="50800"/>
            <a:ext cx="11099800" cy="1314699"/>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Title Text</a:t>
            </a:r>
          </a:p>
        </p:txBody>
      </p:sp>
      <p:sp>
        <p:nvSpPr>
          <p:cNvPr id="3" name="Body Level One…"/>
          <p:cNvSpPr>
            <a:spLocks noGrp="1"/>
          </p:cNvSpPr>
          <p:nvPr>
            <p:ph type="body" idx="1"/>
          </p:nvPr>
        </p:nvSpPr>
        <p:spPr>
          <a:xfrm>
            <a:off x="952500" y="2590800"/>
            <a:ext cx="11099800" cy="62865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6311798" y="9258300"/>
            <a:ext cx="368504" cy="381000"/>
          </a:xfrm>
          <a:prstGeom prst="rect">
            <a:avLst/>
          </a:prstGeom>
          <a:ln w="12700">
            <a:miter lim="400000"/>
          </a:ln>
        </p:spPr>
        <p:txBody>
          <a:bodyPr wrap="none" lIns="50800" tIns="50800" rIns="50800" bIns="50800">
            <a:spAutoFit/>
          </a:bodyPr>
          <a:lstStyle>
            <a:lvl1pPr>
              <a:defRPr sz="1800">
                <a:latin typeface="+mn-lt"/>
                <a:ea typeface="+mn-ea"/>
                <a:cs typeface="+mn-cs"/>
                <a:sym typeface="Helvetica Light"/>
              </a:defRPr>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584200" latinLnBrk="0">
        <a:lnSpc>
          <a:spcPct val="100000"/>
        </a:lnSpc>
        <a:spcBef>
          <a:spcPts val="0"/>
        </a:spcBef>
        <a:spcAft>
          <a:spcPts val="0"/>
        </a:spcAft>
        <a:buClrTx/>
        <a:buSzTx/>
        <a:buFontTx/>
        <a:buNone/>
        <a:tabLst/>
        <a:defRPr sz="8000" b="1" i="0" u="none" strike="noStrike" cap="none" spc="0" baseline="0">
          <a:ln>
            <a:noFill/>
          </a:ln>
          <a:solidFill>
            <a:srgbClr val="FFFFFF"/>
          </a:solidFill>
          <a:uFillTx/>
          <a:latin typeface="+mj-lt"/>
          <a:ea typeface="+mj-ea"/>
          <a:cs typeface="+mj-cs"/>
          <a:sym typeface="Menlo"/>
        </a:defRPr>
      </a:lvl1pPr>
      <a:lvl2pPr marL="0" marR="0" indent="228600" algn="ctr" defTabSz="584200" latinLnBrk="0">
        <a:lnSpc>
          <a:spcPct val="100000"/>
        </a:lnSpc>
        <a:spcBef>
          <a:spcPts val="0"/>
        </a:spcBef>
        <a:spcAft>
          <a:spcPts val="0"/>
        </a:spcAft>
        <a:buClrTx/>
        <a:buSzTx/>
        <a:buFontTx/>
        <a:buNone/>
        <a:tabLst/>
        <a:defRPr sz="8000" b="1" i="0" u="none" strike="noStrike" cap="none" spc="0" baseline="0">
          <a:ln>
            <a:noFill/>
          </a:ln>
          <a:solidFill>
            <a:srgbClr val="FFFFFF"/>
          </a:solidFill>
          <a:uFillTx/>
          <a:latin typeface="+mj-lt"/>
          <a:ea typeface="+mj-ea"/>
          <a:cs typeface="+mj-cs"/>
          <a:sym typeface="Menlo"/>
        </a:defRPr>
      </a:lvl2pPr>
      <a:lvl3pPr marL="0" marR="0" indent="457200" algn="ctr" defTabSz="584200" latinLnBrk="0">
        <a:lnSpc>
          <a:spcPct val="100000"/>
        </a:lnSpc>
        <a:spcBef>
          <a:spcPts val="0"/>
        </a:spcBef>
        <a:spcAft>
          <a:spcPts val="0"/>
        </a:spcAft>
        <a:buClrTx/>
        <a:buSzTx/>
        <a:buFontTx/>
        <a:buNone/>
        <a:tabLst/>
        <a:defRPr sz="8000" b="1" i="0" u="none" strike="noStrike" cap="none" spc="0" baseline="0">
          <a:ln>
            <a:noFill/>
          </a:ln>
          <a:solidFill>
            <a:srgbClr val="FFFFFF"/>
          </a:solidFill>
          <a:uFillTx/>
          <a:latin typeface="+mj-lt"/>
          <a:ea typeface="+mj-ea"/>
          <a:cs typeface="+mj-cs"/>
          <a:sym typeface="Menlo"/>
        </a:defRPr>
      </a:lvl3pPr>
      <a:lvl4pPr marL="0" marR="0" indent="685800" algn="ctr" defTabSz="584200" latinLnBrk="0">
        <a:lnSpc>
          <a:spcPct val="100000"/>
        </a:lnSpc>
        <a:spcBef>
          <a:spcPts val="0"/>
        </a:spcBef>
        <a:spcAft>
          <a:spcPts val="0"/>
        </a:spcAft>
        <a:buClrTx/>
        <a:buSzTx/>
        <a:buFontTx/>
        <a:buNone/>
        <a:tabLst/>
        <a:defRPr sz="8000" b="1" i="0" u="none" strike="noStrike" cap="none" spc="0" baseline="0">
          <a:ln>
            <a:noFill/>
          </a:ln>
          <a:solidFill>
            <a:srgbClr val="FFFFFF"/>
          </a:solidFill>
          <a:uFillTx/>
          <a:latin typeface="+mj-lt"/>
          <a:ea typeface="+mj-ea"/>
          <a:cs typeface="+mj-cs"/>
          <a:sym typeface="Menlo"/>
        </a:defRPr>
      </a:lvl4pPr>
      <a:lvl5pPr marL="0" marR="0" indent="914400" algn="ctr" defTabSz="584200" latinLnBrk="0">
        <a:lnSpc>
          <a:spcPct val="100000"/>
        </a:lnSpc>
        <a:spcBef>
          <a:spcPts val="0"/>
        </a:spcBef>
        <a:spcAft>
          <a:spcPts val="0"/>
        </a:spcAft>
        <a:buClrTx/>
        <a:buSzTx/>
        <a:buFontTx/>
        <a:buNone/>
        <a:tabLst/>
        <a:defRPr sz="8000" b="1" i="0" u="none" strike="noStrike" cap="none" spc="0" baseline="0">
          <a:ln>
            <a:noFill/>
          </a:ln>
          <a:solidFill>
            <a:srgbClr val="FFFFFF"/>
          </a:solidFill>
          <a:uFillTx/>
          <a:latin typeface="+mj-lt"/>
          <a:ea typeface="+mj-ea"/>
          <a:cs typeface="+mj-cs"/>
          <a:sym typeface="Menlo"/>
        </a:defRPr>
      </a:lvl5pPr>
      <a:lvl6pPr marL="0" marR="0" indent="1143000" algn="ctr" defTabSz="584200" latinLnBrk="0">
        <a:lnSpc>
          <a:spcPct val="100000"/>
        </a:lnSpc>
        <a:spcBef>
          <a:spcPts val="0"/>
        </a:spcBef>
        <a:spcAft>
          <a:spcPts val="0"/>
        </a:spcAft>
        <a:buClrTx/>
        <a:buSzTx/>
        <a:buFontTx/>
        <a:buNone/>
        <a:tabLst/>
        <a:defRPr sz="8000" b="1" i="0" u="none" strike="noStrike" cap="none" spc="0" baseline="0">
          <a:ln>
            <a:noFill/>
          </a:ln>
          <a:solidFill>
            <a:srgbClr val="FFFFFF"/>
          </a:solidFill>
          <a:uFillTx/>
          <a:latin typeface="+mj-lt"/>
          <a:ea typeface="+mj-ea"/>
          <a:cs typeface="+mj-cs"/>
          <a:sym typeface="Menlo"/>
        </a:defRPr>
      </a:lvl6pPr>
      <a:lvl7pPr marL="0" marR="0" indent="1371600" algn="ctr" defTabSz="584200" latinLnBrk="0">
        <a:lnSpc>
          <a:spcPct val="100000"/>
        </a:lnSpc>
        <a:spcBef>
          <a:spcPts val="0"/>
        </a:spcBef>
        <a:spcAft>
          <a:spcPts val="0"/>
        </a:spcAft>
        <a:buClrTx/>
        <a:buSzTx/>
        <a:buFontTx/>
        <a:buNone/>
        <a:tabLst/>
        <a:defRPr sz="8000" b="1" i="0" u="none" strike="noStrike" cap="none" spc="0" baseline="0">
          <a:ln>
            <a:noFill/>
          </a:ln>
          <a:solidFill>
            <a:srgbClr val="FFFFFF"/>
          </a:solidFill>
          <a:uFillTx/>
          <a:latin typeface="+mj-lt"/>
          <a:ea typeface="+mj-ea"/>
          <a:cs typeface="+mj-cs"/>
          <a:sym typeface="Menlo"/>
        </a:defRPr>
      </a:lvl7pPr>
      <a:lvl8pPr marL="0" marR="0" indent="1600200" algn="ctr" defTabSz="584200" latinLnBrk="0">
        <a:lnSpc>
          <a:spcPct val="100000"/>
        </a:lnSpc>
        <a:spcBef>
          <a:spcPts val="0"/>
        </a:spcBef>
        <a:spcAft>
          <a:spcPts val="0"/>
        </a:spcAft>
        <a:buClrTx/>
        <a:buSzTx/>
        <a:buFontTx/>
        <a:buNone/>
        <a:tabLst/>
        <a:defRPr sz="8000" b="1" i="0" u="none" strike="noStrike" cap="none" spc="0" baseline="0">
          <a:ln>
            <a:noFill/>
          </a:ln>
          <a:solidFill>
            <a:srgbClr val="FFFFFF"/>
          </a:solidFill>
          <a:uFillTx/>
          <a:latin typeface="+mj-lt"/>
          <a:ea typeface="+mj-ea"/>
          <a:cs typeface="+mj-cs"/>
          <a:sym typeface="Menlo"/>
        </a:defRPr>
      </a:lvl8pPr>
      <a:lvl9pPr marL="0" marR="0" indent="1828800" algn="ctr" defTabSz="584200" latinLnBrk="0">
        <a:lnSpc>
          <a:spcPct val="100000"/>
        </a:lnSpc>
        <a:spcBef>
          <a:spcPts val="0"/>
        </a:spcBef>
        <a:spcAft>
          <a:spcPts val="0"/>
        </a:spcAft>
        <a:buClrTx/>
        <a:buSzTx/>
        <a:buFontTx/>
        <a:buNone/>
        <a:tabLst/>
        <a:defRPr sz="8000" b="1" i="0" u="none" strike="noStrike" cap="none" spc="0" baseline="0">
          <a:ln>
            <a:noFill/>
          </a:ln>
          <a:solidFill>
            <a:srgbClr val="FFFFFF"/>
          </a:solidFill>
          <a:uFillTx/>
          <a:latin typeface="+mj-lt"/>
          <a:ea typeface="+mj-ea"/>
          <a:cs typeface="+mj-cs"/>
          <a:sym typeface="Menlo"/>
        </a:defRPr>
      </a:lvl9pPr>
    </p:titleStyle>
    <p:bodyStyle>
      <a:lvl1pPr marL="444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1pPr>
      <a:lvl2pPr marL="889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2pPr>
      <a:lvl3pPr marL="1333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3pPr>
      <a:lvl4pPr marL="1778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4pPr>
      <a:lvl5pPr marL="2222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5pPr>
      <a:lvl6pPr marL="2667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6pPr>
      <a:lvl7pPr marL="3111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7pPr>
      <a:lvl8pPr marL="3556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8pPr>
      <a:lvl9pPr marL="4000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2" Type="http://schemas.openxmlformats.org/officeDocument/2006/relationships/hyperlink" Target="http://github.com/williamfiset/data-structures" TargetMode="Externa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hyperlink" Target="http://www.asciitable.com" TargetMode="External"/><Relationship Id="rId1" Type="http://schemas.openxmlformats.org/officeDocument/2006/relationships/slideLayout" Target="../slideLayouts/slideLayout6.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hyperlink" Target="http://www.asciitable.com" TargetMode="External"/><Relationship Id="rId1" Type="http://schemas.openxmlformats.org/officeDocument/2006/relationships/slideLayout" Target="../slideLayouts/slideLayout6.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6.xml.rels><?xml version="1.0" encoding="UTF-8" standalone="yes"?>
<Relationships xmlns="http://schemas.openxmlformats.org/package/2006/relationships"><Relationship Id="rId2" Type="http://schemas.openxmlformats.org/officeDocument/2006/relationships/hyperlink" Target="http://github.com/williamfiset/data-structures" TargetMode="External"/><Relationship Id="rId1" Type="http://schemas.openxmlformats.org/officeDocument/2006/relationships/slideLayout" Target="../slideLayouts/slideLayout6.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3.xml.rels><?xml version="1.0" encoding="UTF-8" standalone="yes"?>
<Relationships xmlns="http://schemas.openxmlformats.org/package/2006/relationships"><Relationship Id="rId2" Type="http://schemas.openxmlformats.org/officeDocument/2006/relationships/hyperlink" Target="http://github.com/williamfiset/data-structures" TargetMode="External"/><Relationship Id="rId1" Type="http://schemas.openxmlformats.org/officeDocument/2006/relationships/slideLayout" Target="../slideLayouts/slideLayout6.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8.xml.rels><?xml version="1.0" encoding="UTF-8" standalone="yes"?>
<Relationships xmlns="http://schemas.openxmlformats.org/package/2006/relationships"><Relationship Id="rId2" Type="http://schemas.openxmlformats.org/officeDocument/2006/relationships/hyperlink" Target="http://github.com/williamfiset/data-structures" TargetMode="External"/><Relationship Id="rId1" Type="http://schemas.openxmlformats.org/officeDocument/2006/relationships/slideLayout" Target="../slideLayouts/slideLayout6.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6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6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6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6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7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7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7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7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7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7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7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8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8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8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84.xml.rels><?xml version="1.0" encoding="UTF-8" standalone="yes"?>
<Relationships xmlns="http://schemas.openxmlformats.org/package/2006/relationships"><Relationship Id="rId2" Type="http://schemas.openxmlformats.org/officeDocument/2006/relationships/hyperlink" Target="http://github.com/williamfiset/data-structures" TargetMode="External"/><Relationship Id="rId1" Type="http://schemas.openxmlformats.org/officeDocument/2006/relationships/slideLayout" Target="../slideLayouts/slideLayout6.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6.xml.rels><?xml version="1.0" encoding="UTF-8" standalone="yes"?>
<Relationships xmlns="http://schemas.openxmlformats.org/package/2006/relationships"><Relationship Id="rId2" Type="http://schemas.openxmlformats.org/officeDocument/2006/relationships/hyperlink" Target="http://github.com/williamfiset/data-structures" TargetMode="External"/><Relationship Id="rId1" Type="http://schemas.openxmlformats.org/officeDocument/2006/relationships/slideLayout" Target="../slideLayouts/slideLayout3.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hyperlink" Target="https://github.com/spring2go/Algorithms" TargetMode="External"/><Relationship Id="rId2" Type="http://schemas.openxmlformats.org/officeDocument/2006/relationships/hyperlink" Target="http://github.com/williamfiset/data-structures" TargetMode="Externa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2" Type="http://schemas.openxmlformats.org/officeDocument/2006/relationships/hyperlink" Target="http://github.com/williamfiset/data-structures" TargetMode="Externa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Hash tables"/>
          <p:cNvSpPr>
            <a:spLocks noGrp="1"/>
          </p:cNvSpPr>
          <p:nvPr>
            <p:ph type="ctrTitle"/>
          </p:nvPr>
        </p:nvSpPr>
        <p:spPr>
          <a:xfrm>
            <a:off x="-1" y="1474051"/>
            <a:ext cx="13004801" cy="2991480"/>
          </a:xfrm>
          <a:prstGeom prst="rect">
            <a:avLst/>
          </a:prstGeom>
        </p:spPr>
        <p:txBody>
          <a:bodyPr/>
          <a:lstStyle>
            <a:lvl1pPr defTabSz="309625">
              <a:defRPr sz="15263" b="1"/>
            </a:lvl1pPr>
          </a:lstStyle>
          <a:p>
            <a:r>
              <a:rPr lang="en-US" dirty="0" err="1"/>
              <a:t>哈希表</a:t>
            </a:r>
            <a:endParaRPr dirty="0"/>
          </a:p>
        </p:txBody>
      </p:sp>
      <p:sp>
        <p:nvSpPr>
          <p:cNvPr id="120" name="William Fiset"/>
          <p:cNvSpPr>
            <a:spLocks noGrp="1"/>
          </p:cNvSpPr>
          <p:nvPr>
            <p:ph type="subTitle" sz="quarter" idx="1"/>
          </p:nvPr>
        </p:nvSpPr>
        <p:spPr>
          <a:xfrm>
            <a:off x="2037806" y="6377435"/>
            <a:ext cx="9366067" cy="944762"/>
          </a:xfrm>
          <a:prstGeom prst="rect">
            <a:avLst/>
          </a:prstGeom>
        </p:spPr>
        <p:txBody>
          <a:bodyPr>
            <a:normAutofit/>
          </a:bodyPr>
          <a:lstStyle>
            <a:lvl1pPr>
              <a:defRPr sz="4500" b="1"/>
            </a:lvl1pPr>
          </a:lstStyle>
          <a:p>
            <a:r>
              <a:rPr lang="en-US" dirty="0"/>
              <a:t>By </a:t>
            </a:r>
            <a:r>
              <a:rPr lang="en-US" dirty="0" err="1"/>
              <a:t>波波微课</a:t>
            </a:r>
            <a:r>
              <a:rPr lang="zh-CN" altLang="en-US" dirty="0"/>
              <a:t> </a:t>
            </a:r>
            <a:r>
              <a:rPr lang="en-US" altLang="zh-CN" dirty="0"/>
              <a:t>&amp;</a:t>
            </a:r>
            <a:r>
              <a:rPr lang="zh-CN" altLang="en-US" dirty="0"/>
              <a:t> </a:t>
            </a:r>
            <a:r>
              <a:rPr dirty="0"/>
              <a:t>William </a:t>
            </a:r>
            <a:r>
              <a:rPr dirty="0" err="1"/>
              <a:t>Fiset</a:t>
            </a:r>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A hash function H(x) is a function that maps a key ‘x’ to a whole number in a fixed range."/>
          <p:cNvSpPr/>
          <p:nvPr/>
        </p:nvSpPr>
        <p:spPr>
          <a:xfrm>
            <a:off x="178978" y="2658607"/>
            <a:ext cx="12646844" cy="1210588"/>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lang="zh-CN" altLang="en-US" dirty="0"/>
              <a:t>一个</a:t>
            </a:r>
            <a:r>
              <a:rPr lang="zh-CN" altLang="en-US" b="1" dirty="0">
                <a:solidFill>
                  <a:srgbClr val="8981F0"/>
                </a:solidFill>
              </a:rPr>
              <a:t>哈希函数</a:t>
            </a:r>
            <a:r>
              <a:rPr lang="en-US" altLang="zh-CN" b="1" dirty="0">
                <a:solidFill>
                  <a:srgbClr val="8981F0"/>
                </a:solidFill>
              </a:rPr>
              <a:t> </a:t>
            </a:r>
            <a:r>
              <a:rPr lang="en-US" altLang="zh-CN" b="1" dirty="0">
                <a:solidFill>
                  <a:srgbClr val="D55854"/>
                </a:solidFill>
              </a:rPr>
              <a:t>H</a:t>
            </a:r>
            <a:r>
              <a:rPr lang="en-US" altLang="zh-CN" dirty="0"/>
              <a:t>(x)</a:t>
            </a:r>
            <a:r>
              <a:rPr lang="zh-CN" altLang="en-US" dirty="0"/>
              <a:t>，是一个能够将</a:t>
            </a:r>
            <a:r>
              <a:rPr lang="en-US" altLang="zh-CN" dirty="0"/>
              <a:t>key ‘x’</a:t>
            </a:r>
            <a:r>
              <a:rPr lang="zh-CN" altLang="en-US" dirty="0"/>
              <a:t>映射到一个整数的一个函数，这里的整数有固定的范围。</a:t>
            </a:r>
            <a:endParaRPr dirty="0"/>
          </a:p>
        </p:txBody>
      </p:sp>
      <p:sp>
        <p:nvSpPr>
          <p:cNvPr id="4" name="To be able to understand how a mapping is constructed between key-value pairs we first need to talk about hash functions.">
            <a:extLst>
              <a:ext uri="{FF2B5EF4-FFF2-40B4-BE49-F238E27FC236}">
                <a16:creationId xmlns:a16="http://schemas.microsoft.com/office/drawing/2014/main" id="{F25DB3C8-3BF4-CF40-B941-B14EB2579104}"/>
              </a:ext>
            </a:extLst>
          </p:cNvPr>
          <p:cNvSpPr/>
          <p:nvPr/>
        </p:nvSpPr>
        <p:spPr>
          <a:xfrm>
            <a:off x="711422" y="457348"/>
            <a:ext cx="11581955" cy="1752304"/>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rPr lang="zh-CN" altLang="en-US" dirty="0"/>
              <a:t>为了理解键值对之间的映射关系是如何建立的，我们首先要理解哈希函数。</a:t>
            </a:r>
            <a:endParaRPr dirty="0"/>
          </a:p>
        </p:txBody>
      </p:sp>
    </p:spTree>
  </p:cSld>
  <p:clrMapOvr>
    <a:masterClrMapping/>
  </p:clrMapOvr>
  <p:transition spd="me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88" name="Table"/>
          <p:cNvGraphicFramePr/>
          <p:nvPr/>
        </p:nvGraphicFramePr>
        <p:xfrm>
          <a:off x="763885" y="1610360"/>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1389" name="Assume the probing sequence used is P(x) = 4x"/>
          <p:cNvSpPr/>
          <p:nvPr/>
        </p:nvSpPr>
        <p:spPr>
          <a:xfrm>
            <a:off x="114324" y="3976369"/>
            <a:ext cx="12776151"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Assume the probing sequence used is </a:t>
            </a:r>
            <a:r>
              <a:rPr b="1">
                <a:solidFill>
                  <a:schemeClr val="accent6">
                    <a:hueOff val="-241736"/>
                    <a:satOff val="29413"/>
                    <a:lumOff val="20727"/>
                  </a:schemeClr>
                </a:solidFill>
              </a:rPr>
              <a:t>P</a:t>
            </a:r>
            <a:r>
              <a:t>(x) = 4x </a:t>
            </a:r>
          </a:p>
        </p:txBody>
      </p:sp>
      <p:sp>
        <p:nvSpPr>
          <p:cNvPr id="1390" name="Now suppose we want to insert (k,v) into the table and H(k) = 8"/>
          <p:cNvSpPr/>
          <p:nvPr/>
        </p:nvSpPr>
        <p:spPr>
          <a:xfrm>
            <a:off x="1549794" y="4699317"/>
            <a:ext cx="9905212"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Now suppose we want to insert (k,v) into the table and </a:t>
            </a:r>
            <a:r>
              <a:rPr b="1">
                <a:solidFill>
                  <a:schemeClr val="accent5">
                    <a:hueOff val="101205"/>
                    <a:satOff val="-13598"/>
                    <a:lumOff val="23877"/>
                  </a:schemeClr>
                </a:solidFill>
              </a:rPr>
              <a:t>H</a:t>
            </a:r>
            <a:r>
              <a:t>(k) = 8</a:t>
            </a:r>
          </a:p>
        </p:txBody>
      </p:sp>
      <p:sp>
        <p:nvSpPr>
          <p:cNvPr id="1391" name="Line"/>
          <p:cNvSpPr/>
          <p:nvPr/>
        </p:nvSpPr>
        <p:spPr>
          <a:xfrm flipV="1">
            <a:off x="8925559" y="3286555"/>
            <a:ext cx="1" cy="55603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392" name="Chaos with cycles"/>
          <p:cNvSpPr>
            <a:spLocks noGrp="1"/>
          </p:cNvSpPr>
          <p:nvPr>
            <p:ph type="title"/>
          </p:nvPr>
        </p:nvSpPr>
        <p:spPr>
          <a:xfrm>
            <a:off x="0" y="30480"/>
            <a:ext cx="13004801" cy="1188319"/>
          </a:xfrm>
          <a:prstGeom prst="rect">
            <a:avLst/>
          </a:prstGeom>
        </p:spPr>
        <p:txBody>
          <a:bodyPr>
            <a:normAutofit fontScale="90000"/>
          </a:bodyPr>
          <a:lstStyle>
            <a:lvl1pPr defTabSz="537463">
              <a:defRPr sz="7360" b="1"/>
            </a:lvl1pPr>
          </a:lstStyle>
          <a:p>
            <a:r>
              <a:t>Chaos with cycles</a:t>
            </a:r>
          </a:p>
        </p:txBody>
      </p:sp>
      <p:graphicFrame>
        <p:nvGraphicFramePr>
          <p:cNvPr id="1393" name="Table"/>
          <p:cNvGraphicFramePr/>
          <p:nvPr/>
        </p:nvGraphicFramePr>
        <p:xfrm>
          <a:off x="763885" y="2275839"/>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defTabSz="914400">
                        <a:defRPr sz="2800" b="1">
                          <a:latin typeface="Helvetica"/>
                          <a:ea typeface="Helvetica"/>
                          <a:cs typeface="Helvetica"/>
                          <a:sym typeface="Helvetica"/>
                        </a:defRPr>
                      </a:pPr>
                      <a:r>
                        <a:t>k</a:t>
                      </a:r>
                      <a:r>
                        <a:rPr baseline="-5999"/>
                        <a:t>1</a:t>
                      </a:r>
                      <a:r>
                        <a:t>,v</a:t>
                      </a:r>
                      <a:r>
                        <a:rPr baseline="-5999"/>
                        <a:t>1</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5</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6</a:t>
                      </a:r>
                      <a:r>
                        <a:t>,v</a:t>
                      </a:r>
                      <a:r>
                        <a:rPr baseline="-5999"/>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1394" name="index = H(k)        = 8 + 0  mod 12 = 8"/>
          <p:cNvSpPr/>
          <p:nvPr/>
        </p:nvSpPr>
        <p:spPr>
          <a:xfrm>
            <a:off x="617944" y="6094094"/>
            <a:ext cx="11124605"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index = </a:t>
            </a:r>
            <a:r>
              <a:rPr b="1">
                <a:solidFill>
                  <a:schemeClr val="accent5">
                    <a:hueOff val="101205"/>
                    <a:satOff val="-13598"/>
                    <a:lumOff val="23877"/>
                  </a:schemeClr>
                </a:solidFill>
              </a:rPr>
              <a:t>H</a:t>
            </a:r>
            <a:r>
              <a:t>(k)        = 8 + 0  mod 12 = 8</a:t>
            </a:r>
          </a:p>
          <a:p>
            <a:pPr algn="l"/>
            <a:endParaRPr/>
          </a:p>
          <a:p>
            <a:pPr algn="l"/>
            <a:endParaRPr/>
          </a:p>
          <a:p>
            <a:pPr algn="l"/>
            <a:endParaRPr/>
          </a:p>
          <a:p>
            <a:pPr algn="l"/>
            <a:endParaRPr/>
          </a:p>
        </p:txBody>
      </p:sp>
    </p:spTree>
  </p:cSld>
  <p:clrMapOvr>
    <a:masterClrMapping/>
  </p:clrMapOvr>
  <p:transition spd="me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96" name="Table"/>
          <p:cNvGraphicFramePr/>
          <p:nvPr/>
        </p:nvGraphicFramePr>
        <p:xfrm>
          <a:off x="763885" y="1610360"/>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1397" name="Assume the probing sequence used is P(x) = 4x"/>
          <p:cNvSpPr/>
          <p:nvPr/>
        </p:nvSpPr>
        <p:spPr>
          <a:xfrm>
            <a:off x="114324" y="3976369"/>
            <a:ext cx="12776151"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Assume the probing sequence used is </a:t>
            </a:r>
            <a:r>
              <a:rPr b="1">
                <a:solidFill>
                  <a:schemeClr val="accent6">
                    <a:hueOff val="-241736"/>
                    <a:satOff val="29413"/>
                    <a:lumOff val="20727"/>
                  </a:schemeClr>
                </a:solidFill>
              </a:rPr>
              <a:t>P</a:t>
            </a:r>
            <a:r>
              <a:t>(x) = 4x </a:t>
            </a:r>
          </a:p>
        </p:txBody>
      </p:sp>
      <p:sp>
        <p:nvSpPr>
          <p:cNvPr id="1398" name="Now suppose we want to insert (k,v) into the table and H(k) = 8"/>
          <p:cNvSpPr/>
          <p:nvPr/>
        </p:nvSpPr>
        <p:spPr>
          <a:xfrm>
            <a:off x="1549794" y="4699317"/>
            <a:ext cx="9905212"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Now suppose we want to insert (k,v) into the table and </a:t>
            </a:r>
            <a:r>
              <a:rPr b="1">
                <a:solidFill>
                  <a:schemeClr val="accent5">
                    <a:hueOff val="101205"/>
                    <a:satOff val="-13598"/>
                    <a:lumOff val="23877"/>
                  </a:schemeClr>
                </a:solidFill>
              </a:rPr>
              <a:t>H</a:t>
            </a:r>
            <a:r>
              <a:t>(k) = 8</a:t>
            </a:r>
          </a:p>
        </p:txBody>
      </p:sp>
      <p:sp>
        <p:nvSpPr>
          <p:cNvPr id="1399" name="Line"/>
          <p:cNvSpPr/>
          <p:nvPr/>
        </p:nvSpPr>
        <p:spPr>
          <a:xfrm>
            <a:off x="1581229" y="1266472"/>
            <a:ext cx="7128392" cy="560860"/>
          </a:xfrm>
          <a:custGeom>
            <a:avLst/>
            <a:gdLst/>
            <a:ahLst/>
            <a:cxnLst>
              <a:cxn ang="0">
                <a:pos x="wd2" y="hd2"/>
              </a:cxn>
              <a:cxn ang="5400000">
                <a:pos x="wd2" y="hd2"/>
              </a:cxn>
              <a:cxn ang="10800000">
                <a:pos x="wd2" y="hd2"/>
              </a:cxn>
              <a:cxn ang="16200000">
                <a:pos x="wd2" y="hd2"/>
              </a:cxn>
            </a:cxnLst>
            <a:rect l="0" t="0" r="r" b="b"/>
            <a:pathLst>
              <a:path w="21600" h="21530" extrusionOk="0">
                <a:moveTo>
                  <a:pt x="21600" y="21323"/>
                </a:moveTo>
                <a:cubicBezTo>
                  <a:pt x="18166" y="7287"/>
                  <a:pt x="14537" y="69"/>
                  <a:pt x="10879" y="0"/>
                </a:cubicBezTo>
                <a:cubicBezTo>
                  <a:pt x="7166" y="-70"/>
                  <a:pt x="3482" y="7221"/>
                  <a:pt x="0" y="21530"/>
                </a:cubicBezTo>
              </a:path>
            </a:pathLst>
          </a:cu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00" name="Line"/>
          <p:cNvSpPr/>
          <p:nvPr/>
        </p:nvSpPr>
        <p:spPr>
          <a:xfrm flipH="1">
            <a:off x="1335269" y="1816644"/>
            <a:ext cx="273141" cy="121568"/>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401" name="Chaos with cycles"/>
          <p:cNvSpPr>
            <a:spLocks noGrp="1"/>
          </p:cNvSpPr>
          <p:nvPr>
            <p:ph type="title"/>
          </p:nvPr>
        </p:nvSpPr>
        <p:spPr>
          <a:xfrm>
            <a:off x="0" y="30480"/>
            <a:ext cx="13004801" cy="1188319"/>
          </a:xfrm>
          <a:prstGeom prst="rect">
            <a:avLst/>
          </a:prstGeom>
        </p:spPr>
        <p:txBody>
          <a:bodyPr>
            <a:normAutofit fontScale="90000"/>
          </a:bodyPr>
          <a:lstStyle>
            <a:lvl1pPr defTabSz="537463">
              <a:defRPr sz="7360" b="1"/>
            </a:lvl1pPr>
          </a:lstStyle>
          <a:p>
            <a:r>
              <a:t>Chaos with cycles</a:t>
            </a:r>
          </a:p>
        </p:txBody>
      </p:sp>
      <p:graphicFrame>
        <p:nvGraphicFramePr>
          <p:cNvPr id="1402" name="Table"/>
          <p:cNvGraphicFramePr/>
          <p:nvPr/>
        </p:nvGraphicFramePr>
        <p:xfrm>
          <a:off x="763885" y="2275839"/>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defTabSz="914400">
                        <a:defRPr sz="2800" b="1">
                          <a:latin typeface="Helvetica"/>
                          <a:ea typeface="Helvetica"/>
                          <a:cs typeface="Helvetica"/>
                          <a:sym typeface="Helvetica"/>
                        </a:defRPr>
                      </a:pPr>
                      <a:r>
                        <a:t>k</a:t>
                      </a:r>
                      <a:r>
                        <a:rPr baseline="-5999"/>
                        <a:t>1</a:t>
                      </a:r>
                      <a:r>
                        <a:t>,v</a:t>
                      </a:r>
                      <a:r>
                        <a:rPr baseline="-5999"/>
                        <a:t>1</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5</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6</a:t>
                      </a:r>
                      <a:r>
                        <a:t>,v</a:t>
                      </a:r>
                      <a:r>
                        <a:rPr baseline="-5999"/>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1403" name="index = H(k)        = 8 + 0  mod 12 = 8…"/>
          <p:cNvSpPr/>
          <p:nvPr/>
        </p:nvSpPr>
        <p:spPr>
          <a:xfrm>
            <a:off x="617944" y="6094094"/>
            <a:ext cx="11124605"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index = </a:t>
            </a:r>
            <a:r>
              <a:rPr b="1">
                <a:solidFill>
                  <a:schemeClr val="accent5">
                    <a:hueOff val="101205"/>
                    <a:satOff val="-13598"/>
                    <a:lumOff val="23877"/>
                  </a:schemeClr>
                </a:solidFill>
              </a:rPr>
              <a:t>H</a:t>
            </a:r>
            <a:r>
              <a:t>(k)        = 8 + 0  mod 12 = 8</a:t>
            </a:r>
          </a:p>
          <a:p>
            <a:pPr algn="l"/>
            <a:r>
              <a:t>index = </a:t>
            </a:r>
            <a:r>
              <a:rPr b="1">
                <a:solidFill>
                  <a:schemeClr val="accent5">
                    <a:hueOff val="101205"/>
                    <a:satOff val="-13598"/>
                    <a:lumOff val="23877"/>
                  </a:schemeClr>
                </a:solidFill>
              </a:rPr>
              <a:t>H</a:t>
            </a:r>
            <a:r>
              <a:t>(k) + </a:t>
            </a:r>
            <a:r>
              <a:rPr b="1">
                <a:solidFill>
                  <a:schemeClr val="accent6">
                    <a:hueOff val="-241736"/>
                    <a:satOff val="29413"/>
                    <a:lumOff val="20727"/>
                  </a:schemeClr>
                </a:solidFill>
              </a:rPr>
              <a:t>P</a:t>
            </a:r>
            <a:r>
              <a:t>(1) = 8 + 4  mod 12 = 0</a:t>
            </a:r>
          </a:p>
          <a:p>
            <a:pPr algn="l"/>
            <a:endParaRPr/>
          </a:p>
          <a:p>
            <a:pPr algn="l"/>
            <a:endParaRPr/>
          </a:p>
          <a:p>
            <a:pPr algn="l"/>
            <a:endParaRPr/>
          </a:p>
        </p:txBody>
      </p:sp>
    </p:spTree>
  </p:cSld>
  <p:clrMapOvr>
    <a:masterClrMapping/>
  </p:clrMapOvr>
  <p:transition spd="me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05" name="Table"/>
          <p:cNvGraphicFramePr/>
          <p:nvPr/>
        </p:nvGraphicFramePr>
        <p:xfrm>
          <a:off x="763885" y="1610360"/>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1406" name="Assume the probing sequence used is P(x) = 4x"/>
          <p:cNvSpPr/>
          <p:nvPr/>
        </p:nvSpPr>
        <p:spPr>
          <a:xfrm>
            <a:off x="114324" y="3976369"/>
            <a:ext cx="12776151"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Assume the probing sequence used is </a:t>
            </a:r>
            <a:r>
              <a:rPr b="1">
                <a:solidFill>
                  <a:schemeClr val="accent6">
                    <a:hueOff val="-241736"/>
                    <a:satOff val="29413"/>
                    <a:lumOff val="20727"/>
                  </a:schemeClr>
                </a:solidFill>
              </a:rPr>
              <a:t>P</a:t>
            </a:r>
            <a:r>
              <a:t>(x) = 4x </a:t>
            </a:r>
          </a:p>
        </p:txBody>
      </p:sp>
      <p:sp>
        <p:nvSpPr>
          <p:cNvPr id="1407" name="Now suppose we want to insert (k,v) into the table and H(k) = 8"/>
          <p:cNvSpPr/>
          <p:nvPr/>
        </p:nvSpPr>
        <p:spPr>
          <a:xfrm>
            <a:off x="1549794" y="4699317"/>
            <a:ext cx="9905212"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Now suppose we want to insert (k,v) into the table and </a:t>
            </a:r>
            <a:r>
              <a:rPr b="1">
                <a:solidFill>
                  <a:schemeClr val="accent5">
                    <a:hueOff val="101205"/>
                    <a:satOff val="-13598"/>
                    <a:lumOff val="23877"/>
                  </a:schemeClr>
                </a:solidFill>
              </a:rPr>
              <a:t>H</a:t>
            </a:r>
            <a:r>
              <a:t>(k) = 8</a:t>
            </a:r>
          </a:p>
        </p:txBody>
      </p:sp>
      <p:sp>
        <p:nvSpPr>
          <p:cNvPr id="1408" name="Line"/>
          <p:cNvSpPr/>
          <p:nvPr/>
        </p:nvSpPr>
        <p:spPr>
          <a:xfrm>
            <a:off x="1581229" y="1266472"/>
            <a:ext cx="7128392" cy="560860"/>
          </a:xfrm>
          <a:custGeom>
            <a:avLst/>
            <a:gdLst/>
            <a:ahLst/>
            <a:cxnLst>
              <a:cxn ang="0">
                <a:pos x="wd2" y="hd2"/>
              </a:cxn>
              <a:cxn ang="5400000">
                <a:pos x="wd2" y="hd2"/>
              </a:cxn>
              <a:cxn ang="10800000">
                <a:pos x="wd2" y="hd2"/>
              </a:cxn>
              <a:cxn ang="16200000">
                <a:pos x="wd2" y="hd2"/>
              </a:cxn>
            </a:cxnLst>
            <a:rect l="0" t="0" r="r" b="b"/>
            <a:pathLst>
              <a:path w="21600" h="21530" extrusionOk="0">
                <a:moveTo>
                  <a:pt x="21600" y="21323"/>
                </a:moveTo>
                <a:cubicBezTo>
                  <a:pt x="18166" y="7287"/>
                  <a:pt x="14537" y="69"/>
                  <a:pt x="10879" y="0"/>
                </a:cubicBezTo>
                <a:cubicBezTo>
                  <a:pt x="7166" y="-70"/>
                  <a:pt x="3482" y="7221"/>
                  <a:pt x="0" y="21530"/>
                </a:cubicBezTo>
              </a:path>
            </a:pathLst>
          </a:cu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09" name="Line"/>
          <p:cNvSpPr/>
          <p:nvPr/>
        </p:nvSpPr>
        <p:spPr>
          <a:xfrm flipH="1">
            <a:off x="1335269" y="1816644"/>
            <a:ext cx="273141" cy="121568"/>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415" name="Connection Line"/>
          <p:cNvSpPr/>
          <p:nvPr/>
        </p:nvSpPr>
        <p:spPr>
          <a:xfrm>
            <a:off x="1305374" y="3239393"/>
            <a:ext cx="3578345" cy="687190"/>
          </a:xfrm>
          <a:custGeom>
            <a:avLst/>
            <a:gdLst/>
            <a:ahLst/>
            <a:cxnLst>
              <a:cxn ang="0">
                <a:pos x="wd2" y="hd2"/>
              </a:cxn>
              <a:cxn ang="5400000">
                <a:pos x="wd2" y="hd2"/>
              </a:cxn>
              <a:cxn ang="10800000">
                <a:pos x="wd2" y="hd2"/>
              </a:cxn>
              <a:cxn ang="16200000">
                <a:pos x="wd2" y="hd2"/>
              </a:cxn>
            </a:cxnLst>
            <a:rect l="0" t="0" r="r" b="b"/>
            <a:pathLst>
              <a:path w="21600" h="16200" extrusionOk="0">
                <a:moveTo>
                  <a:pt x="21600" y="7"/>
                </a:moveTo>
                <a:cubicBezTo>
                  <a:pt x="13421" y="21600"/>
                  <a:pt x="6221" y="21598"/>
                  <a:pt x="0" y="0"/>
                </a:cubicBezTo>
              </a:path>
            </a:pathLst>
          </a:custGeom>
          <a:ln w="38100">
            <a:solidFill>
              <a:srgbClr val="FFFFFF"/>
            </a:solidFill>
            <a:miter lim="400000"/>
          </a:ln>
        </p:spPr>
        <p:txBody>
          <a:bodyPr/>
          <a:lstStyle/>
          <a:p>
            <a:endParaRPr/>
          </a:p>
        </p:txBody>
      </p:sp>
      <p:sp>
        <p:nvSpPr>
          <p:cNvPr id="1411" name="Line"/>
          <p:cNvSpPr/>
          <p:nvPr/>
        </p:nvSpPr>
        <p:spPr>
          <a:xfrm flipV="1">
            <a:off x="4707362" y="3187504"/>
            <a:ext cx="237324" cy="162828"/>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412" name="Chaos with cycles"/>
          <p:cNvSpPr>
            <a:spLocks noGrp="1"/>
          </p:cNvSpPr>
          <p:nvPr>
            <p:ph type="title"/>
          </p:nvPr>
        </p:nvSpPr>
        <p:spPr>
          <a:xfrm>
            <a:off x="0" y="30480"/>
            <a:ext cx="13004801" cy="1188319"/>
          </a:xfrm>
          <a:prstGeom prst="rect">
            <a:avLst/>
          </a:prstGeom>
        </p:spPr>
        <p:txBody>
          <a:bodyPr>
            <a:normAutofit fontScale="90000"/>
          </a:bodyPr>
          <a:lstStyle>
            <a:lvl1pPr defTabSz="537463">
              <a:defRPr sz="7360" b="1"/>
            </a:lvl1pPr>
          </a:lstStyle>
          <a:p>
            <a:r>
              <a:t>Chaos with cycles</a:t>
            </a:r>
          </a:p>
        </p:txBody>
      </p:sp>
      <p:graphicFrame>
        <p:nvGraphicFramePr>
          <p:cNvPr id="1413" name="Table"/>
          <p:cNvGraphicFramePr/>
          <p:nvPr/>
        </p:nvGraphicFramePr>
        <p:xfrm>
          <a:off x="763885" y="2275839"/>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defTabSz="914400">
                        <a:defRPr sz="2800" b="1">
                          <a:latin typeface="Helvetica"/>
                          <a:ea typeface="Helvetica"/>
                          <a:cs typeface="Helvetica"/>
                          <a:sym typeface="Helvetica"/>
                        </a:defRPr>
                      </a:pPr>
                      <a:r>
                        <a:t>k</a:t>
                      </a:r>
                      <a:r>
                        <a:rPr baseline="-5999"/>
                        <a:t>1</a:t>
                      </a:r>
                      <a:r>
                        <a:t>,v</a:t>
                      </a:r>
                      <a:r>
                        <a:rPr baseline="-5999"/>
                        <a:t>1</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5</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6</a:t>
                      </a:r>
                      <a:r>
                        <a:t>,v</a:t>
                      </a:r>
                      <a:r>
                        <a:rPr baseline="-5999"/>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1414" name="index = H(k)        = 8 + 0  mod 12 = 8…"/>
          <p:cNvSpPr/>
          <p:nvPr/>
        </p:nvSpPr>
        <p:spPr>
          <a:xfrm>
            <a:off x="617944" y="6094094"/>
            <a:ext cx="11124605"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index = </a:t>
            </a:r>
            <a:r>
              <a:rPr b="1">
                <a:solidFill>
                  <a:schemeClr val="accent5">
                    <a:hueOff val="101205"/>
                    <a:satOff val="-13598"/>
                    <a:lumOff val="23877"/>
                  </a:schemeClr>
                </a:solidFill>
              </a:rPr>
              <a:t>H</a:t>
            </a:r>
            <a:r>
              <a:t>(k)        = 8 + 0  mod 12 = 8</a:t>
            </a:r>
          </a:p>
          <a:p>
            <a:pPr algn="l"/>
            <a:r>
              <a:t>index = </a:t>
            </a:r>
            <a:r>
              <a:rPr b="1">
                <a:solidFill>
                  <a:schemeClr val="accent5">
                    <a:hueOff val="101205"/>
                    <a:satOff val="-13598"/>
                    <a:lumOff val="23877"/>
                  </a:schemeClr>
                </a:solidFill>
              </a:rPr>
              <a:t>H</a:t>
            </a:r>
            <a:r>
              <a:t>(k) + </a:t>
            </a:r>
            <a:r>
              <a:rPr b="1">
                <a:solidFill>
                  <a:schemeClr val="accent6">
                    <a:hueOff val="-241736"/>
                    <a:satOff val="29413"/>
                    <a:lumOff val="20727"/>
                  </a:schemeClr>
                </a:solidFill>
              </a:rPr>
              <a:t>P</a:t>
            </a:r>
            <a:r>
              <a:t>(1) = 8 + 4  mod 12 = 0</a:t>
            </a:r>
          </a:p>
          <a:p>
            <a:pPr algn="l"/>
            <a:r>
              <a:t>index = </a:t>
            </a:r>
            <a:r>
              <a:rPr b="1">
                <a:solidFill>
                  <a:schemeClr val="accent5">
                    <a:hueOff val="101205"/>
                    <a:satOff val="-13598"/>
                    <a:lumOff val="23877"/>
                  </a:schemeClr>
                </a:solidFill>
              </a:rPr>
              <a:t>H</a:t>
            </a:r>
            <a:r>
              <a:t>(k) + </a:t>
            </a:r>
            <a:r>
              <a:rPr b="1">
                <a:solidFill>
                  <a:schemeClr val="accent6">
                    <a:hueOff val="-241736"/>
                    <a:satOff val="29413"/>
                    <a:lumOff val="20727"/>
                  </a:schemeClr>
                </a:solidFill>
              </a:rPr>
              <a:t>P</a:t>
            </a:r>
            <a:r>
              <a:t>(2) = 8 + 8  mod 12 = 4</a:t>
            </a:r>
          </a:p>
          <a:p>
            <a:pPr algn="l"/>
            <a:endParaRPr/>
          </a:p>
          <a:p>
            <a:pPr algn="l"/>
            <a:endParaRPr/>
          </a:p>
        </p:txBody>
      </p:sp>
    </p:spTree>
  </p:cSld>
  <p:clrMapOvr>
    <a:masterClrMapping/>
  </p:clrMapOvr>
  <p:transition spd="me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17" name="Table"/>
          <p:cNvGraphicFramePr/>
          <p:nvPr/>
        </p:nvGraphicFramePr>
        <p:xfrm>
          <a:off x="763885" y="1610360"/>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1418" name="Assume the probing sequence used is P(x) = 4x"/>
          <p:cNvSpPr/>
          <p:nvPr/>
        </p:nvSpPr>
        <p:spPr>
          <a:xfrm>
            <a:off x="114324" y="3976369"/>
            <a:ext cx="12776151"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Assume the probing sequence used is </a:t>
            </a:r>
            <a:r>
              <a:rPr b="1">
                <a:solidFill>
                  <a:schemeClr val="accent6">
                    <a:hueOff val="-241736"/>
                    <a:satOff val="29413"/>
                    <a:lumOff val="20727"/>
                  </a:schemeClr>
                </a:solidFill>
              </a:rPr>
              <a:t>P</a:t>
            </a:r>
            <a:r>
              <a:t>(x) = 4x </a:t>
            </a:r>
          </a:p>
        </p:txBody>
      </p:sp>
      <p:sp>
        <p:nvSpPr>
          <p:cNvPr id="1419" name="Now suppose we want to insert (k,v) into the table and H(k) = 8"/>
          <p:cNvSpPr/>
          <p:nvPr/>
        </p:nvSpPr>
        <p:spPr>
          <a:xfrm>
            <a:off x="1549794" y="4699317"/>
            <a:ext cx="9905212"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Now suppose we want to insert (k,v) into the table and </a:t>
            </a:r>
            <a:r>
              <a:rPr b="1">
                <a:solidFill>
                  <a:schemeClr val="accent5">
                    <a:hueOff val="101205"/>
                    <a:satOff val="-13598"/>
                    <a:lumOff val="23877"/>
                  </a:schemeClr>
                </a:solidFill>
              </a:rPr>
              <a:t>H</a:t>
            </a:r>
            <a:r>
              <a:t>(k) = 8</a:t>
            </a:r>
          </a:p>
        </p:txBody>
      </p:sp>
      <p:sp>
        <p:nvSpPr>
          <p:cNvPr id="1420" name="Line"/>
          <p:cNvSpPr/>
          <p:nvPr/>
        </p:nvSpPr>
        <p:spPr>
          <a:xfrm>
            <a:off x="1581229" y="1266472"/>
            <a:ext cx="7128392" cy="560860"/>
          </a:xfrm>
          <a:custGeom>
            <a:avLst/>
            <a:gdLst/>
            <a:ahLst/>
            <a:cxnLst>
              <a:cxn ang="0">
                <a:pos x="wd2" y="hd2"/>
              </a:cxn>
              <a:cxn ang="5400000">
                <a:pos x="wd2" y="hd2"/>
              </a:cxn>
              <a:cxn ang="10800000">
                <a:pos x="wd2" y="hd2"/>
              </a:cxn>
              <a:cxn ang="16200000">
                <a:pos x="wd2" y="hd2"/>
              </a:cxn>
            </a:cxnLst>
            <a:rect l="0" t="0" r="r" b="b"/>
            <a:pathLst>
              <a:path w="21600" h="21530" extrusionOk="0">
                <a:moveTo>
                  <a:pt x="21600" y="21323"/>
                </a:moveTo>
                <a:cubicBezTo>
                  <a:pt x="18166" y="7287"/>
                  <a:pt x="14537" y="69"/>
                  <a:pt x="10879" y="0"/>
                </a:cubicBezTo>
                <a:cubicBezTo>
                  <a:pt x="7166" y="-70"/>
                  <a:pt x="3482" y="7221"/>
                  <a:pt x="0" y="21530"/>
                </a:cubicBezTo>
              </a:path>
            </a:pathLst>
          </a:cu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21" name="Line"/>
          <p:cNvSpPr/>
          <p:nvPr/>
        </p:nvSpPr>
        <p:spPr>
          <a:xfrm flipH="1">
            <a:off x="1335269" y="1816644"/>
            <a:ext cx="273141" cy="121568"/>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429" name="Connection Line"/>
          <p:cNvSpPr/>
          <p:nvPr/>
        </p:nvSpPr>
        <p:spPr>
          <a:xfrm>
            <a:off x="1305374" y="3239393"/>
            <a:ext cx="3578345" cy="687190"/>
          </a:xfrm>
          <a:custGeom>
            <a:avLst/>
            <a:gdLst/>
            <a:ahLst/>
            <a:cxnLst>
              <a:cxn ang="0">
                <a:pos x="wd2" y="hd2"/>
              </a:cxn>
              <a:cxn ang="5400000">
                <a:pos x="wd2" y="hd2"/>
              </a:cxn>
              <a:cxn ang="10800000">
                <a:pos x="wd2" y="hd2"/>
              </a:cxn>
              <a:cxn ang="16200000">
                <a:pos x="wd2" y="hd2"/>
              </a:cxn>
            </a:cxnLst>
            <a:rect l="0" t="0" r="r" b="b"/>
            <a:pathLst>
              <a:path w="21600" h="16200" extrusionOk="0">
                <a:moveTo>
                  <a:pt x="21600" y="7"/>
                </a:moveTo>
                <a:cubicBezTo>
                  <a:pt x="13421" y="21600"/>
                  <a:pt x="6221" y="21598"/>
                  <a:pt x="0" y="0"/>
                </a:cubicBezTo>
              </a:path>
            </a:pathLst>
          </a:custGeom>
          <a:ln w="38100">
            <a:solidFill>
              <a:srgbClr val="FFFFFF"/>
            </a:solidFill>
            <a:miter lim="400000"/>
          </a:ln>
        </p:spPr>
        <p:txBody>
          <a:bodyPr/>
          <a:lstStyle/>
          <a:p>
            <a:endParaRPr/>
          </a:p>
        </p:txBody>
      </p:sp>
      <p:sp>
        <p:nvSpPr>
          <p:cNvPr id="1423" name="Line"/>
          <p:cNvSpPr/>
          <p:nvPr/>
        </p:nvSpPr>
        <p:spPr>
          <a:xfrm flipV="1">
            <a:off x="4707362" y="3187504"/>
            <a:ext cx="237324" cy="162828"/>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430" name="Connection Line"/>
          <p:cNvSpPr/>
          <p:nvPr/>
        </p:nvSpPr>
        <p:spPr>
          <a:xfrm>
            <a:off x="5041785" y="3257585"/>
            <a:ext cx="3578345" cy="687190"/>
          </a:xfrm>
          <a:custGeom>
            <a:avLst/>
            <a:gdLst/>
            <a:ahLst/>
            <a:cxnLst>
              <a:cxn ang="0">
                <a:pos x="wd2" y="hd2"/>
              </a:cxn>
              <a:cxn ang="5400000">
                <a:pos x="wd2" y="hd2"/>
              </a:cxn>
              <a:cxn ang="10800000">
                <a:pos x="wd2" y="hd2"/>
              </a:cxn>
              <a:cxn ang="16200000">
                <a:pos x="wd2" y="hd2"/>
              </a:cxn>
            </a:cxnLst>
            <a:rect l="0" t="0" r="r" b="b"/>
            <a:pathLst>
              <a:path w="21600" h="16200" extrusionOk="0">
                <a:moveTo>
                  <a:pt x="21600" y="7"/>
                </a:moveTo>
                <a:cubicBezTo>
                  <a:pt x="13421" y="21600"/>
                  <a:pt x="6221" y="21598"/>
                  <a:pt x="0" y="0"/>
                </a:cubicBezTo>
              </a:path>
            </a:pathLst>
          </a:custGeom>
          <a:ln w="38100">
            <a:solidFill>
              <a:srgbClr val="FFFFFF"/>
            </a:solidFill>
            <a:miter lim="400000"/>
          </a:ln>
        </p:spPr>
        <p:txBody>
          <a:bodyPr/>
          <a:lstStyle/>
          <a:p>
            <a:endParaRPr/>
          </a:p>
        </p:txBody>
      </p:sp>
      <p:sp>
        <p:nvSpPr>
          <p:cNvPr id="1425" name="Line"/>
          <p:cNvSpPr/>
          <p:nvPr/>
        </p:nvSpPr>
        <p:spPr>
          <a:xfrm flipV="1">
            <a:off x="8443773" y="3205697"/>
            <a:ext cx="237325" cy="162828"/>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426" name="Chaos with cycles"/>
          <p:cNvSpPr>
            <a:spLocks noGrp="1"/>
          </p:cNvSpPr>
          <p:nvPr>
            <p:ph type="title"/>
          </p:nvPr>
        </p:nvSpPr>
        <p:spPr>
          <a:xfrm>
            <a:off x="0" y="30480"/>
            <a:ext cx="13004801" cy="1188319"/>
          </a:xfrm>
          <a:prstGeom prst="rect">
            <a:avLst/>
          </a:prstGeom>
        </p:spPr>
        <p:txBody>
          <a:bodyPr>
            <a:normAutofit fontScale="90000"/>
          </a:bodyPr>
          <a:lstStyle>
            <a:lvl1pPr defTabSz="537463">
              <a:defRPr sz="7360" b="1"/>
            </a:lvl1pPr>
          </a:lstStyle>
          <a:p>
            <a:r>
              <a:t>Chaos with cycles</a:t>
            </a:r>
          </a:p>
        </p:txBody>
      </p:sp>
      <p:graphicFrame>
        <p:nvGraphicFramePr>
          <p:cNvPr id="1427" name="Table"/>
          <p:cNvGraphicFramePr/>
          <p:nvPr/>
        </p:nvGraphicFramePr>
        <p:xfrm>
          <a:off x="763885" y="2275839"/>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defTabSz="914400">
                        <a:defRPr sz="2800" b="1">
                          <a:latin typeface="Helvetica"/>
                          <a:ea typeface="Helvetica"/>
                          <a:cs typeface="Helvetica"/>
                          <a:sym typeface="Helvetica"/>
                        </a:defRPr>
                      </a:pPr>
                      <a:r>
                        <a:t>k</a:t>
                      </a:r>
                      <a:r>
                        <a:rPr baseline="-5999"/>
                        <a:t>1</a:t>
                      </a:r>
                      <a:r>
                        <a:t>,v</a:t>
                      </a:r>
                      <a:r>
                        <a:rPr baseline="-5999"/>
                        <a:t>1</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5</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6</a:t>
                      </a:r>
                      <a:r>
                        <a:t>,v</a:t>
                      </a:r>
                      <a:r>
                        <a:rPr baseline="-5999"/>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1428" name="index = H(k)        = 8 + 0  mod 12 = 8…"/>
          <p:cNvSpPr/>
          <p:nvPr/>
        </p:nvSpPr>
        <p:spPr>
          <a:xfrm>
            <a:off x="617944" y="6094094"/>
            <a:ext cx="11124605"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index = </a:t>
            </a:r>
            <a:r>
              <a:rPr b="1">
                <a:solidFill>
                  <a:schemeClr val="accent5">
                    <a:hueOff val="101205"/>
                    <a:satOff val="-13598"/>
                    <a:lumOff val="23877"/>
                  </a:schemeClr>
                </a:solidFill>
              </a:rPr>
              <a:t>H</a:t>
            </a:r>
            <a:r>
              <a:t>(k)        = 8 + 0  mod 12 = 8</a:t>
            </a:r>
          </a:p>
          <a:p>
            <a:pPr algn="l"/>
            <a:r>
              <a:t>index = </a:t>
            </a:r>
            <a:r>
              <a:rPr b="1">
                <a:solidFill>
                  <a:schemeClr val="accent5">
                    <a:hueOff val="101205"/>
                    <a:satOff val="-13598"/>
                    <a:lumOff val="23877"/>
                  </a:schemeClr>
                </a:solidFill>
              </a:rPr>
              <a:t>H</a:t>
            </a:r>
            <a:r>
              <a:t>(k) + </a:t>
            </a:r>
            <a:r>
              <a:rPr b="1">
                <a:solidFill>
                  <a:schemeClr val="accent6">
                    <a:hueOff val="-241736"/>
                    <a:satOff val="29413"/>
                    <a:lumOff val="20727"/>
                  </a:schemeClr>
                </a:solidFill>
              </a:rPr>
              <a:t>P</a:t>
            </a:r>
            <a:r>
              <a:t>(1) = 8 + 4  mod 12 = 0</a:t>
            </a:r>
          </a:p>
          <a:p>
            <a:pPr algn="l"/>
            <a:r>
              <a:t>index = </a:t>
            </a:r>
            <a:r>
              <a:rPr b="1">
                <a:solidFill>
                  <a:schemeClr val="accent5">
                    <a:hueOff val="101205"/>
                    <a:satOff val="-13598"/>
                    <a:lumOff val="23877"/>
                  </a:schemeClr>
                </a:solidFill>
              </a:rPr>
              <a:t>H</a:t>
            </a:r>
            <a:r>
              <a:t>(k) + </a:t>
            </a:r>
            <a:r>
              <a:rPr b="1">
                <a:solidFill>
                  <a:schemeClr val="accent6">
                    <a:hueOff val="-241736"/>
                    <a:satOff val="29413"/>
                    <a:lumOff val="20727"/>
                  </a:schemeClr>
                </a:solidFill>
              </a:rPr>
              <a:t>P</a:t>
            </a:r>
            <a:r>
              <a:t>(2) = 8 + 8  mod 12 = 4</a:t>
            </a:r>
          </a:p>
          <a:p>
            <a:pPr algn="l"/>
            <a:r>
              <a:t>index = </a:t>
            </a:r>
            <a:r>
              <a:rPr b="1">
                <a:solidFill>
                  <a:schemeClr val="accent5">
                    <a:hueOff val="101205"/>
                    <a:satOff val="-13598"/>
                    <a:lumOff val="23877"/>
                  </a:schemeClr>
                </a:solidFill>
              </a:rPr>
              <a:t>H</a:t>
            </a:r>
            <a:r>
              <a:t>(k) + </a:t>
            </a:r>
            <a:r>
              <a:rPr b="1">
                <a:solidFill>
                  <a:schemeClr val="accent6">
                    <a:hueOff val="-241736"/>
                    <a:satOff val="29413"/>
                    <a:lumOff val="20727"/>
                  </a:schemeClr>
                </a:solidFill>
              </a:rPr>
              <a:t>P</a:t>
            </a:r>
            <a:r>
              <a:t>(3) = 8 + 12 mod 12 = 8</a:t>
            </a:r>
          </a:p>
          <a:p>
            <a:pPr algn="l"/>
            <a:endParaRPr/>
          </a:p>
        </p:txBody>
      </p:sp>
    </p:spTree>
  </p:cSld>
  <p:clrMapOvr>
    <a:masterClrMapping/>
  </p:clrMapOvr>
  <p:transition spd="me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32" name="Table"/>
          <p:cNvGraphicFramePr/>
          <p:nvPr/>
        </p:nvGraphicFramePr>
        <p:xfrm>
          <a:off x="763885" y="1610360"/>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1433" name="Assume the probing sequence used is P(x) = 4x"/>
          <p:cNvSpPr/>
          <p:nvPr/>
        </p:nvSpPr>
        <p:spPr>
          <a:xfrm>
            <a:off x="114324" y="3976369"/>
            <a:ext cx="12776151"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Assume the probing sequence used is </a:t>
            </a:r>
            <a:r>
              <a:rPr b="1">
                <a:solidFill>
                  <a:schemeClr val="accent6">
                    <a:hueOff val="-241736"/>
                    <a:satOff val="29413"/>
                    <a:lumOff val="20727"/>
                  </a:schemeClr>
                </a:solidFill>
              </a:rPr>
              <a:t>P</a:t>
            </a:r>
            <a:r>
              <a:t>(x) = 4x </a:t>
            </a:r>
          </a:p>
        </p:txBody>
      </p:sp>
      <p:sp>
        <p:nvSpPr>
          <p:cNvPr id="1434" name="Now suppose we want to insert (k,v) into the table and H(k) = 8"/>
          <p:cNvSpPr/>
          <p:nvPr/>
        </p:nvSpPr>
        <p:spPr>
          <a:xfrm>
            <a:off x="1549794" y="4699317"/>
            <a:ext cx="9905212"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Now suppose we want to insert (k,v) into the table and </a:t>
            </a:r>
            <a:r>
              <a:rPr b="1">
                <a:solidFill>
                  <a:schemeClr val="accent5">
                    <a:hueOff val="101205"/>
                    <a:satOff val="-13598"/>
                    <a:lumOff val="23877"/>
                  </a:schemeClr>
                </a:solidFill>
              </a:rPr>
              <a:t>H</a:t>
            </a:r>
            <a:r>
              <a:t>(k) = 8</a:t>
            </a:r>
          </a:p>
        </p:txBody>
      </p:sp>
      <p:sp>
        <p:nvSpPr>
          <p:cNvPr id="1435" name="Line"/>
          <p:cNvSpPr/>
          <p:nvPr/>
        </p:nvSpPr>
        <p:spPr>
          <a:xfrm>
            <a:off x="1581229" y="1266472"/>
            <a:ext cx="7128392" cy="560860"/>
          </a:xfrm>
          <a:custGeom>
            <a:avLst/>
            <a:gdLst/>
            <a:ahLst/>
            <a:cxnLst>
              <a:cxn ang="0">
                <a:pos x="wd2" y="hd2"/>
              </a:cxn>
              <a:cxn ang="5400000">
                <a:pos x="wd2" y="hd2"/>
              </a:cxn>
              <a:cxn ang="10800000">
                <a:pos x="wd2" y="hd2"/>
              </a:cxn>
              <a:cxn ang="16200000">
                <a:pos x="wd2" y="hd2"/>
              </a:cxn>
            </a:cxnLst>
            <a:rect l="0" t="0" r="r" b="b"/>
            <a:pathLst>
              <a:path w="21600" h="21530" extrusionOk="0">
                <a:moveTo>
                  <a:pt x="21600" y="21323"/>
                </a:moveTo>
                <a:cubicBezTo>
                  <a:pt x="18166" y="7287"/>
                  <a:pt x="14537" y="69"/>
                  <a:pt x="10879" y="0"/>
                </a:cubicBezTo>
                <a:cubicBezTo>
                  <a:pt x="7166" y="-70"/>
                  <a:pt x="3482" y="7221"/>
                  <a:pt x="0" y="21530"/>
                </a:cubicBezTo>
              </a:path>
            </a:pathLst>
          </a:custGeom>
          <a:ln w="381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36" name="Line"/>
          <p:cNvSpPr/>
          <p:nvPr/>
        </p:nvSpPr>
        <p:spPr>
          <a:xfrm flipH="1">
            <a:off x="1335269" y="1816644"/>
            <a:ext cx="273141" cy="121568"/>
          </a:xfrm>
          <a:prstGeom prst="line">
            <a:avLst/>
          </a:prstGeom>
          <a:ln w="38100">
            <a:solidFill>
              <a:schemeClr val="accent4">
                <a:hueOff val="102361"/>
                <a:satOff val="14118"/>
                <a:lumOff val="10675"/>
              </a:schemeClr>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444" name="Connection Line"/>
          <p:cNvSpPr/>
          <p:nvPr/>
        </p:nvSpPr>
        <p:spPr>
          <a:xfrm>
            <a:off x="1305374" y="3239393"/>
            <a:ext cx="3578345" cy="687190"/>
          </a:xfrm>
          <a:custGeom>
            <a:avLst/>
            <a:gdLst/>
            <a:ahLst/>
            <a:cxnLst>
              <a:cxn ang="0">
                <a:pos x="wd2" y="hd2"/>
              </a:cxn>
              <a:cxn ang="5400000">
                <a:pos x="wd2" y="hd2"/>
              </a:cxn>
              <a:cxn ang="10800000">
                <a:pos x="wd2" y="hd2"/>
              </a:cxn>
              <a:cxn ang="16200000">
                <a:pos x="wd2" y="hd2"/>
              </a:cxn>
            </a:cxnLst>
            <a:rect l="0" t="0" r="r" b="b"/>
            <a:pathLst>
              <a:path w="21600" h="16200" extrusionOk="0">
                <a:moveTo>
                  <a:pt x="21600" y="7"/>
                </a:moveTo>
                <a:cubicBezTo>
                  <a:pt x="13421" y="21600"/>
                  <a:pt x="6221" y="21598"/>
                  <a:pt x="0" y="0"/>
                </a:cubicBezTo>
              </a:path>
            </a:pathLst>
          </a:custGeom>
          <a:ln w="38100">
            <a:solidFill>
              <a:srgbClr val="FFFFFF"/>
            </a:solidFill>
            <a:miter lim="400000"/>
          </a:ln>
        </p:spPr>
        <p:txBody>
          <a:bodyPr/>
          <a:lstStyle/>
          <a:p>
            <a:endParaRPr/>
          </a:p>
        </p:txBody>
      </p:sp>
      <p:sp>
        <p:nvSpPr>
          <p:cNvPr id="1438" name="Line"/>
          <p:cNvSpPr/>
          <p:nvPr/>
        </p:nvSpPr>
        <p:spPr>
          <a:xfrm flipV="1">
            <a:off x="4707362" y="3187504"/>
            <a:ext cx="237324" cy="162828"/>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445" name="Connection Line"/>
          <p:cNvSpPr/>
          <p:nvPr/>
        </p:nvSpPr>
        <p:spPr>
          <a:xfrm>
            <a:off x="5041785" y="3257585"/>
            <a:ext cx="3578345" cy="687190"/>
          </a:xfrm>
          <a:custGeom>
            <a:avLst/>
            <a:gdLst/>
            <a:ahLst/>
            <a:cxnLst>
              <a:cxn ang="0">
                <a:pos x="wd2" y="hd2"/>
              </a:cxn>
              <a:cxn ang="5400000">
                <a:pos x="wd2" y="hd2"/>
              </a:cxn>
              <a:cxn ang="10800000">
                <a:pos x="wd2" y="hd2"/>
              </a:cxn>
              <a:cxn ang="16200000">
                <a:pos x="wd2" y="hd2"/>
              </a:cxn>
            </a:cxnLst>
            <a:rect l="0" t="0" r="r" b="b"/>
            <a:pathLst>
              <a:path w="21600" h="16200" extrusionOk="0">
                <a:moveTo>
                  <a:pt x="21600" y="7"/>
                </a:moveTo>
                <a:cubicBezTo>
                  <a:pt x="13421" y="21600"/>
                  <a:pt x="6221" y="21598"/>
                  <a:pt x="0" y="0"/>
                </a:cubicBezTo>
              </a:path>
            </a:pathLst>
          </a:custGeom>
          <a:ln w="38100">
            <a:solidFill>
              <a:srgbClr val="FFFFFF"/>
            </a:solidFill>
            <a:miter lim="400000"/>
          </a:ln>
        </p:spPr>
        <p:txBody>
          <a:bodyPr/>
          <a:lstStyle/>
          <a:p>
            <a:endParaRPr/>
          </a:p>
        </p:txBody>
      </p:sp>
      <p:sp>
        <p:nvSpPr>
          <p:cNvPr id="1440" name="Line"/>
          <p:cNvSpPr/>
          <p:nvPr/>
        </p:nvSpPr>
        <p:spPr>
          <a:xfrm flipV="1">
            <a:off x="8443773" y="3205697"/>
            <a:ext cx="237325" cy="162828"/>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441" name="Chaos with cycles"/>
          <p:cNvSpPr>
            <a:spLocks noGrp="1"/>
          </p:cNvSpPr>
          <p:nvPr>
            <p:ph type="title"/>
          </p:nvPr>
        </p:nvSpPr>
        <p:spPr>
          <a:xfrm>
            <a:off x="0" y="30480"/>
            <a:ext cx="13004801" cy="1188319"/>
          </a:xfrm>
          <a:prstGeom prst="rect">
            <a:avLst/>
          </a:prstGeom>
        </p:spPr>
        <p:txBody>
          <a:bodyPr>
            <a:normAutofit fontScale="90000"/>
          </a:bodyPr>
          <a:lstStyle>
            <a:lvl1pPr defTabSz="537463">
              <a:defRPr sz="7360" b="1"/>
            </a:lvl1pPr>
          </a:lstStyle>
          <a:p>
            <a:r>
              <a:t>Chaos with cycles</a:t>
            </a:r>
          </a:p>
        </p:txBody>
      </p:sp>
      <p:graphicFrame>
        <p:nvGraphicFramePr>
          <p:cNvPr id="1442" name="Table"/>
          <p:cNvGraphicFramePr/>
          <p:nvPr/>
        </p:nvGraphicFramePr>
        <p:xfrm>
          <a:off x="763885" y="2275839"/>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defTabSz="914400">
                        <a:defRPr sz="2800" b="1">
                          <a:latin typeface="Helvetica"/>
                          <a:ea typeface="Helvetica"/>
                          <a:cs typeface="Helvetica"/>
                          <a:sym typeface="Helvetica"/>
                        </a:defRPr>
                      </a:pPr>
                      <a:r>
                        <a:t>k</a:t>
                      </a:r>
                      <a:r>
                        <a:rPr baseline="-5999"/>
                        <a:t>1</a:t>
                      </a:r>
                      <a:r>
                        <a:t>,v</a:t>
                      </a:r>
                      <a:r>
                        <a:rPr baseline="-5999"/>
                        <a:t>1</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5</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6</a:t>
                      </a:r>
                      <a:r>
                        <a:t>,v</a:t>
                      </a:r>
                      <a:r>
                        <a:rPr baseline="-5999"/>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1443" name="index = H(k)        = 8 + 0  mod 12 = 8…"/>
          <p:cNvSpPr/>
          <p:nvPr/>
        </p:nvSpPr>
        <p:spPr>
          <a:xfrm>
            <a:off x="617944" y="6094094"/>
            <a:ext cx="11124605"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index = </a:t>
            </a:r>
            <a:r>
              <a:rPr b="1">
                <a:solidFill>
                  <a:schemeClr val="accent5">
                    <a:hueOff val="101205"/>
                    <a:satOff val="-13598"/>
                    <a:lumOff val="23877"/>
                  </a:schemeClr>
                </a:solidFill>
              </a:rPr>
              <a:t>H</a:t>
            </a:r>
            <a:r>
              <a:t>(k)        = 8 + 0  mod 12 = 8</a:t>
            </a:r>
          </a:p>
          <a:p>
            <a:pPr algn="l"/>
            <a:r>
              <a:t>index = </a:t>
            </a:r>
            <a:r>
              <a:rPr b="1">
                <a:solidFill>
                  <a:schemeClr val="accent5">
                    <a:hueOff val="101205"/>
                    <a:satOff val="-13598"/>
                    <a:lumOff val="23877"/>
                  </a:schemeClr>
                </a:solidFill>
              </a:rPr>
              <a:t>H</a:t>
            </a:r>
            <a:r>
              <a:t>(k) + </a:t>
            </a:r>
            <a:r>
              <a:rPr b="1">
                <a:solidFill>
                  <a:schemeClr val="accent6">
                    <a:hueOff val="-241736"/>
                    <a:satOff val="29413"/>
                    <a:lumOff val="20727"/>
                  </a:schemeClr>
                </a:solidFill>
              </a:rPr>
              <a:t>P</a:t>
            </a:r>
            <a:r>
              <a:t>(1) = 8 + 4  mod 12 = 0</a:t>
            </a:r>
          </a:p>
          <a:p>
            <a:pPr algn="l"/>
            <a:r>
              <a:t>index = </a:t>
            </a:r>
            <a:r>
              <a:rPr b="1">
                <a:solidFill>
                  <a:schemeClr val="accent5">
                    <a:hueOff val="101205"/>
                    <a:satOff val="-13598"/>
                    <a:lumOff val="23877"/>
                  </a:schemeClr>
                </a:solidFill>
              </a:rPr>
              <a:t>H</a:t>
            </a:r>
            <a:r>
              <a:t>(k) + </a:t>
            </a:r>
            <a:r>
              <a:rPr b="1">
                <a:solidFill>
                  <a:schemeClr val="accent6">
                    <a:hueOff val="-241736"/>
                    <a:satOff val="29413"/>
                    <a:lumOff val="20727"/>
                  </a:schemeClr>
                </a:solidFill>
              </a:rPr>
              <a:t>P</a:t>
            </a:r>
            <a:r>
              <a:t>(2) = 8 + 8  mod 12 = 4</a:t>
            </a:r>
          </a:p>
          <a:p>
            <a:pPr algn="l"/>
            <a:r>
              <a:t>index = </a:t>
            </a:r>
            <a:r>
              <a:rPr b="1">
                <a:solidFill>
                  <a:schemeClr val="accent5">
                    <a:hueOff val="101205"/>
                    <a:satOff val="-13598"/>
                    <a:lumOff val="23877"/>
                  </a:schemeClr>
                </a:solidFill>
              </a:rPr>
              <a:t>H</a:t>
            </a:r>
            <a:r>
              <a:t>(k) + </a:t>
            </a:r>
            <a:r>
              <a:rPr b="1">
                <a:solidFill>
                  <a:schemeClr val="accent6">
                    <a:hueOff val="-241736"/>
                    <a:satOff val="29413"/>
                    <a:lumOff val="20727"/>
                  </a:schemeClr>
                </a:solidFill>
              </a:rPr>
              <a:t>P</a:t>
            </a:r>
            <a:r>
              <a:t>(3) = 8 + 12 mod 12 = 8</a:t>
            </a:r>
          </a:p>
          <a:p>
            <a:pPr algn="l"/>
            <a:r>
              <a:t>index = </a:t>
            </a:r>
            <a:r>
              <a:rPr b="1">
                <a:solidFill>
                  <a:schemeClr val="accent5">
                    <a:hueOff val="101205"/>
                    <a:satOff val="-13598"/>
                    <a:lumOff val="23877"/>
                  </a:schemeClr>
                </a:solidFill>
              </a:rPr>
              <a:t>H</a:t>
            </a:r>
            <a:r>
              <a:t>(k) + </a:t>
            </a:r>
            <a:r>
              <a:rPr b="1">
                <a:solidFill>
                  <a:schemeClr val="accent6">
                    <a:hueOff val="-241736"/>
                    <a:satOff val="29413"/>
                    <a:lumOff val="20727"/>
                  </a:schemeClr>
                </a:solidFill>
              </a:rPr>
              <a:t>P</a:t>
            </a:r>
            <a:r>
              <a:t>(4) = 8 + 16 mod 12 = 0</a:t>
            </a:r>
          </a:p>
        </p:txBody>
      </p:sp>
    </p:spTree>
  </p:cSld>
  <p:clrMapOvr>
    <a:masterClrMapping/>
  </p:clrMapOvr>
  <p:transition spd="me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47" name="Table"/>
          <p:cNvGraphicFramePr/>
          <p:nvPr/>
        </p:nvGraphicFramePr>
        <p:xfrm>
          <a:off x="763885" y="1610360"/>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1448" name="Assume the probing sequence used is P(x) = 4x"/>
          <p:cNvSpPr/>
          <p:nvPr/>
        </p:nvSpPr>
        <p:spPr>
          <a:xfrm>
            <a:off x="114324" y="3976369"/>
            <a:ext cx="12776151"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Assume the probing sequence used is </a:t>
            </a:r>
            <a:r>
              <a:rPr b="1">
                <a:solidFill>
                  <a:schemeClr val="accent6">
                    <a:hueOff val="-241736"/>
                    <a:satOff val="29413"/>
                    <a:lumOff val="20727"/>
                  </a:schemeClr>
                </a:solidFill>
              </a:rPr>
              <a:t>P</a:t>
            </a:r>
            <a:r>
              <a:t>(x) = 4x </a:t>
            </a:r>
          </a:p>
        </p:txBody>
      </p:sp>
      <p:sp>
        <p:nvSpPr>
          <p:cNvPr id="1449" name="Now suppose we want to insert (k,v) into the table and H(k) = 8"/>
          <p:cNvSpPr/>
          <p:nvPr/>
        </p:nvSpPr>
        <p:spPr>
          <a:xfrm>
            <a:off x="1549794" y="4699317"/>
            <a:ext cx="9905212"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Now suppose we want to insert (k,v) into the table and </a:t>
            </a:r>
            <a:r>
              <a:rPr b="1">
                <a:solidFill>
                  <a:schemeClr val="accent5">
                    <a:hueOff val="101205"/>
                    <a:satOff val="-13598"/>
                    <a:lumOff val="23877"/>
                  </a:schemeClr>
                </a:solidFill>
              </a:rPr>
              <a:t>H</a:t>
            </a:r>
            <a:r>
              <a:t>(k) = 8</a:t>
            </a:r>
          </a:p>
        </p:txBody>
      </p:sp>
      <p:sp>
        <p:nvSpPr>
          <p:cNvPr id="1450" name="Line"/>
          <p:cNvSpPr/>
          <p:nvPr/>
        </p:nvSpPr>
        <p:spPr>
          <a:xfrm>
            <a:off x="1581229" y="1266472"/>
            <a:ext cx="7128392" cy="560860"/>
          </a:xfrm>
          <a:custGeom>
            <a:avLst/>
            <a:gdLst/>
            <a:ahLst/>
            <a:cxnLst>
              <a:cxn ang="0">
                <a:pos x="wd2" y="hd2"/>
              </a:cxn>
              <a:cxn ang="5400000">
                <a:pos x="wd2" y="hd2"/>
              </a:cxn>
              <a:cxn ang="10800000">
                <a:pos x="wd2" y="hd2"/>
              </a:cxn>
              <a:cxn ang="16200000">
                <a:pos x="wd2" y="hd2"/>
              </a:cxn>
            </a:cxnLst>
            <a:rect l="0" t="0" r="r" b="b"/>
            <a:pathLst>
              <a:path w="21600" h="21530" extrusionOk="0">
                <a:moveTo>
                  <a:pt x="21600" y="21323"/>
                </a:moveTo>
                <a:cubicBezTo>
                  <a:pt x="18166" y="7287"/>
                  <a:pt x="14537" y="69"/>
                  <a:pt x="10879" y="0"/>
                </a:cubicBezTo>
                <a:cubicBezTo>
                  <a:pt x="7166" y="-70"/>
                  <a:pt x="3482" y="7221"/>
                  <a:pt x="0" y="21530"/>
                </a:cubicBezTo>
              </a:path>
            </a:pathLst>
          </a:custGeom>
          <a:ln w="381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51" name="Line"/>
          <p:cNvSpPr/>
          <p:nvPr/>
        </p:nvSpPr>
        <p:spPr>
          <a:xfrm flipH="1">
            <a:off x="1335269" y="1816644"/>
            <a:ext cx="273141" cy="121568"/>
          </a:xfrm>
          <a:prstGeom prst="line">
            <a:avLst/>
          </a:prstGeom>
          <a:ln w="38100">
            <a:solidFill>
              <a:schemeClr val="accent4">
                <a:hueOff val="102361"/>
                <a:satOff val="14118"/>
                <a:lumOff val="10675"/>
              </a:schemeClr>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459" name="Connection Line"/>
          <p:cNvSpPr/>
          <p:nvPr/>
        </p:nvSpPr>
        <p:spPr>
          <a:xfrm>
            <a:off x="1305374" y="3239393"/>
            <a:ext cx="3578345" cy="687190"/>
          </a:xfrm>
          <a:custGeom>
            <a:avLst/>
            <a:gdLst/>
            <a:ahLst/>
            <a:cxnLst>
              <a:cxn ang="0">
                <a:pos x="wd2" y="hd2"/>
              </a:cxn>
              <a:cxn ang="5400000">
                <a:pos x="wd2" y="hd2"/>
              </a:cxn>
              <a:cxn ang="10800000">
                <a:pos x="wd2" y="hd2"/>
              </a:cxn>
              <a:cxn ang="16200000">
                <a:pos x="wd2" y="hd2"/>
              </a:cxn>
            </a:cxnLst>
            <a:rect l="0" t="0" r="r" b="b"/>
            <a:pathLst>
              <a:path w="21600" h="16200" extrusionOk="0">
                <a:moveTo>
                  <a:pt x="21600" y="7"/>
                </a:moveTo>
                <a:cubicBezTo>
                  <a:pt x="13421" y="21600"/>
                  <a:pt x="6221" y="21598"/>
                  <a:pt x="0" y="0"/>
                </a:cubicBezTo>
              </a:path>
            </a:pathLst>
          </a:custGeom>
          <a:ln w="38100">
            <a:solidFill>
              <a:schemeClr val="accent4">
                <a:hueOff val="102361"/>
                <a:satOff val="14118"/>
                <a:lumOff val="10675"/>
              </a:schemeClr>
            </a:solidFill>
            <a:miter lim="400000"/>
          </a:ln>
        </p:spPr>
        <p:txBody>
          <a:bodyPr/>
          <a:lstStyle/>
          <a:p>
            <a:endParaRPr/>
          </a:p>
        </p:txBody>
      </p:sp>
      <p:sp>
        <p:nvSpPr>
          <p:cNvPr id="1453" name="Line"/>
          <p:cNvSpPr/>
          <p:nvPr/>
        </p:nvSpPr>
        <p:spPr>
          <a:xfrm flipV="1">
            <a:off x="4707362" y="3187504"/>
            <a:ext cx="237324" cy="162828"/>
          </a:xfrm>
          <a:prstGeom prst="line">
            <a:avLst/>
          </a:prstGeom>
          <a:ln w="38100">
            <a:solidFill>
              <a:schemeClr val="accent4">
                <a:hueOff val="102361"/>
                <a:satOff val="14118"/>
                <a:lumOff val="10675"/>
              </a:schemeClr>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460" name="Connection Line"/>
          <p:cNvSpPr/>
          <p:nvPr/>
        </p:nvSpPr>
        <p:spPr>
          <a:xfrm>
            <a:off x="5041785" y="3257585"/>
            <a:ext cx="3578345" cy="687190"/>
          </a:xfrm>
          <a:custGeom>
            <a:avLst/>
            <a:gdLst/>
            <a:ahLst/>
            <a:cxnLst>
              <a:cxn ang="0">
                <a:pos x="wd2" y="hd2"/>
              </a:cxn>
              <a:cxn ang="5400000">
                <a:pos x="wd2" y="hd2"/>
              </a:cxn>
              <a:cxn ang="10800000">
                <a:pos x="wd2" y="hd2"/>
              </a:cxn>
              <a:cxn ang="16200000">
                <a:pos x="wd2" y="hd2"/>
              </a:cxn>
            </a:cxnLst>
            <a:rect l="0" t="0" r="r" b="b"/>
            <a:pathLst>
              <a:path w="21600" h="16200" extrusionOk="0">
                <a:moveTo>
                  <a:pt x="21600" y="7"/>
                </a:moveTo>
                <a:cubicBezTo>
                  <a:pt x="13421" y="21600"/>
                  <a:pt x="6221" y="21598"/>
                  <a:pt x="0" y="0"/>
                </a:cubicBezTo>
              </a:path>
            </a:pathLst>
          </a:custGeom>
          <a:ln w="38100">
            <a:solidFill>
              <a:srgbClr val="FFFFFF"/>
            </a:solidFill>
            <a:miter lim="400000"/>
          </a:ln>
        </p:spPr>
        <p:txBody>
          <a:bodyPr/>
          <a:lstStyle/>
          <a:p>
            <a:endParaRPr/>
          </a:p>
        </p:txBody>
      </p:sp>
      <p:sp>
        <p:nvSpPr>
          <p:cNvPr id="1455" name="Line"/>
          <p:cNvSpPr/>
          <p:nvPr/>
        </p:nvSpPr>
        <p:spPr>
          <a:xfrm flipV="1">
            <a:off x="8443773" y="3205697"/>
            <a:ext cx="237325" cy="162828"/>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456" name="Chaos with cycles"/>
          <p:cNvSpPr>
            <a:spLocks noGrp="1"/>
          </p:cNvSpPr>
          <p:nvPr>
            <p:ph type="title"/>
          </p:nvPr>
        </p:nvSpPr>
        <p:spPr>
          <a:xfrm>
            <a:off x="0" y="30480"/>
            <a:ext cx="13004801" cy="1188319"/>
          </a:xfrm>
          <a:prstGeom prst="rect">
            <a:avLst/>
          </a:prstGeom>
        </p:spPr>
        <p:txBody>
          <a:bodyPr>
            <a:normAutofit fontScale="90000"/>
          </a:bodyPr>
          <a:lstStyle>
            <a:lvl1pPr defTabSz="537463">
              <a:defRPr sz="7360" b="1"/>
            </a:lvl1pPr>
          </a:lstStyle>
          <a:p>
            <a:r>
              <a:t>Chaos with cycles</a:t>
            </a:r>
          </a:p>
        </p:txBody>
      </p:sp>
      <p:graphicFrame>
        <p:nvGraphicFramePr>
          <p:cNvPr id="1457" name="Table"/>
          <p:cNvGraphicFramePr/>
          <p:nvPr/>
        </p:nvGraphicFramePr>
        <p:xfrm>
          <a:off x="763885" y="2275839"/>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defTabSz="914400">
                        <a:defRPr sz="2800" b="1">
                          <a:latin typeface="Helvetica"/>
                          <a:ea typeface="Helvetica"/>
                          <a:cs typeface="Helvetica"/>
                          <a:sym typeface="Helvetica"/>
                        </a:defRPr>
                      </a:pPr>
                      <a:r>
                        <a:t>k</a:t>
                      </a:r>
                      <a:r>
                        <a:rPr baseline="-5999"/>
                        <a:t>1</a:t>
                      </a:r>
                      <a:r>
                        <a:t>,v</a:t>
                      </a:r>
                      <a:r>
                        <a:rPr baseline="-5999"/>
                        <a:t>1</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5</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6</a:t>
                      </a:r>
                      <a:r>
                        <a:t>,v</a:t>
                      </a:r>
                      <a:r>
                        <a:rPr baseline="-5999"/>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1458" name="index = H(k)        = 8 + 0  mod 12 = 8…"/>
          <p:cNvSpPr/>
          <p:nvPr/>
        </p:nvSpPr>
        <p:spPr>
          <a:xfrm>
            <a:off x="617944" y="6094094"/>
            <a:ext cx="11124605" cy="3746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index = </a:t>
            </a:r>
            <a:r>
              <a:rPr b="1">
                <a:solidFill>
                  <a:schemeClr val="accent5">
                    <a:hueOff val="101205"/>
                    <a:satOff val="-13598"/>
                    <a:lumOff val="23877"/>
                  </a:schemeClr>
                </a:solidFill>
              </a:rPr>
              <a:t>H</a:t>
            </a:r>
            <a:r>
              <a:t>(k)        = 8 + 0  mod 12 = 8</a:t>
            </a:r>
          </a:p>
          <a:p>
            <a:pPr algn="l"/>
            <a:r>
              <a:t>index = </a:t>
            </a:r>
            <a:r>
              <a:rPr b="1">
                <a:solidFill>
                  <a:schemeClr val="accent5">
                    <a:hueOff val="101205"/>
                    <a:satOff val="-13598"/>
                    <a:lumOff val="23877"/>
                  </a:schemeClr>
                </a:solidFill>
              </a:rPr>
              <a:t>H</a:t>
            </a:r>
            <a:r>
              <a:t>(k) + </a:t>
            </a:r>
            <a:r>
              <a:rPr b="1">
                <a:solidFill>
                  <a:schemeClr val="accent6">
                    <a:hueOff val="-241736"/>
                    <a:satOff val="29413"/>
                    <a:lumOff val="20727"/>
                  </a:schemeClr>
                </a:solidFill>
              </a:rPr>
              <a:t>P</a:t>
            </a:r>
            <a:r>
              <a:t>(1) = 8 + 4  mod 12 = 0</a:t>
            </a:r>
          </a:p>
          <a:p>
            <a:pPr algn="l"/>
            <a:r>
              <a:t>index = </a:t>
            </a:r>
            <a:r>
              <a:rPr b="1">
                <a:solidFill>
                  <a:schemeClr val="accent5">
                    <a:hueOff val="101205"/>
                    <a:satOff val="-13598"/>
                    <a:lumOff val="23877"/>
                  </a:schemeClr>
                </a:solidFill>
              </a:rPr>
              <a:t>H</a:t>
            </a:r>
            <a:r>
              <a:t>(k) + </a:t>
            </a:r>
            <a:r>
              <a:rPr b="1">
                <a:solidFill>
                  <a:schemeClr val="accent6">
                    <a:hueOff val="-241736"/>
                    <a:satOff val="29413"/>
                    <a:lumOff val="20727"/>
                  </a:schemeClr>
                </a:solidFill>
              </a:rPr>
              <a:t>P</a:t>
            </a:r>
            <a:r>
              <a:t>(2) = 8 + 8  mod 12 = 4</a:t>
            </a:r>
          </a:p>
          <a:p>
            <a:pPr algn="l"/>
            <a:r>
              <a:t>index = </a:t>
            </a:r>
            <a:r>
              <a:rPr b="1">
                <a:solidFill>
                  <a:schemeClr val="accent5">
                    <a:hueOff val="101205"/>
                    <a:satOff val="-13598"/>
                    <a:lumOff val="23877"/>
                  </a:schemeClr>
                </a:solidFill>
              </a:rPr>
              <a:t>H</a:t>
            </a:r>
            <a:r>
              <a:t>(k) + </a:t>
            </a:r>
            <a:r>
              <a:rPr b="1">
                <a:solidFill>
                  <a:schemeClr val="accent6">
                    <a:hueOff val="-241736"/>
                    <a:satOff val="29413"/>
                    <a:lumOff val="20727"/>
                  </a:schemeClr>
                </a:solidFill>
              </a:rPr>
              <a:t>P</a:t>
            </a:r>
            <a:r>
              <a:t>(3) = 8 + 12 mod 12 = 8</a:t>
            </a:r>
          </a:p>
          <a:p>
            <a:pPr algn="l"/>
            <a:r>
              <a:t>index = </a:t>
            </a:r>
            <a:r>
              <a:rPr b="1">
                <a:solidFill>
                  <a:schemeClr val="accent5">
                    <a:hueOff val="101205"/>
                    <a:satOff val="-13598"/>
                    <a:lumOff val="23877"/>
                  </a:schemeClr>
                </a:solidFill>
              </a:rPr>
              <a:t>H</a:t>
            </a:r>
            <a:r>
              <a:t>(k) + </a:t>
            </a:r>
            <a:r>
              <a:rPr b="1">
                <a:solidFill>
                  <a:schemeClr val="accent6">
                    <a:hueOff val="-241736"/>
                    <a:satOff val="29413"/>
                    <a:lumOff val="20727"/>
                  </a:schemeClr>
                </a:solidFill>
              </a:rPr>
              <a:t>P</a:t>
            </a:r>
            <a:r>
              <a:t>(4) = 8 + 16 mod 12 = 0</a:t>
            </a:r>
          </a:p>
          <a:p>
            <a:pPr algn="l"/>
            <a:r>
              <a:t>index = </a:t>
            </a:r>
            <a:r>
              <a:rPr b="1">
                <a:solidFill>
                  <a:schemeClr val="accent5">
                    <a:hueOff val="101205"/>
                    <a:satOff val="-13598"/>
                    <a:lumOff val="23877"/>
                  </a:schemeClr>
                </a:solidFill>
              </a:rPr>
              <a:t>H</a:t>
            </a:r>
            <a:r>
              <a:t>(k) + </a:t>
            </a:r>
            <a:r>
              <a:rPr b="1">
                <a:solidFill>
                  <a:schemeClr val="accent6">
                    <a:hueOff val="-241736"/>
                    <a:satOff val="29413"/>
                    <a:lumOff val="20727"/>
                  </a:schemeClr>
                </a:solidFill>
              </a:rPr>
              <a:t>P</a:t>
            </a:r>
            <a:r>
              <a:t>(5) = 8 + 20 mod 12 = 4</a:t>
            </a:r>
          </a:p>
          <a:p>
            <a:r>
              <a:t>…</a:t>
            </a:r>
          </a:p>
        </p:txBody>
      </p:sp>
    </p:spTree>
  </p:cSld>
  <p:clrMapOvr>
    <a:masterClrMapping/>
  </p:clrMapOvr>
  <p:transition spd="me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62" name="Table"/>
          <p:cNvGraphicFramePr/>
          <p:nvPr/>
        </p:nvGraphicFramePr>
        <p:xfrm>
          <a:off x="763885" y="1610360"/>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1463" name="Assume the probing sequence used is P(x) = 4x"/>
          <p:cNvSpPr/>
          <p:nvPr/>
        </p:nvSpPr>
        <p:spPr>
          <a:xfrm>
            <a:off x="114324" y="3976369"/>
            <a:ext cx="12776151"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Assume the probing sequence used is </a:t>
            </a:r>
            <a:r>
              <a:rPr b="1">
                <a:solidFill>
                  <a:schemeClr val="accent6">
                    <a:hueOff val="-241736"/>
                    <a:satOff val="29413"/>
                    <a:lumOff val="20727"/>
                  </a:schemeClr>
                </a:solidFill>
              </a:rPr>
              <a:t>P</a:t>
            </a:r>
            <a:r>
              <a:t>(x) = 4x </a:t>
            </a:r>
          </a:p>
        </p:txBody>
      </p:sp>
      <p:sp>
        <p:nvSpPr>
          <p:cNvPr id="1464" name="Now suppose we want to insert (k,v) into the table and H(k) = 8"/>
          <p:cNvSpPr/>
          <p:nvPr/>
        </p:nvSpPr>
        <p:spPr>
          <a:xfrm>
            <a:off x="1549794" y="4699317"/>
            <a:ext cx="9905212"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Now suppose we want to insert (k,v) into the table and </a:t>
            </a:r>
            <a:r>
              <a:rPr b="1">
                <a:solidFill>
                  <a:schemeClr val="accent5">
                    <a:hueOff val="101205"/>
                    <a:satOff val="-13598"/>
                    <a:lumOff val="23877"/>
                  </a:schemeClr>
                </a:solidFill>
              </a:rPr>
              <a:t>H</a:t>
            </a:r>
            <a:r>
              <a:t>(k) = 8</a:t>
            </a:r>
          </a:p>
        </p:txBody>
      </p:sp>
      <p:sp>
        <p:nvSpPr>
          <p:cNvPr id="1465" name="index = H(k)        = 8 + 0  mod 12 = 8…"/>
          <p:cNvSpPr/>
          <p:nvPr/>
        </p:nvSpPr>
        <p:spPr>
          <a:xfrm>
            <a:off x="617944" y="6094094"/>
            <a:ext cx="11124605" cy="3746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index = </a:t>
            </a:r>
            <a:r>
              <a:rPr b="1">
                <a:solidFill>
                  <a:schemeClr val="accent5">
                    <a:hueOff val="101205"/>
                    <a:satOff val="-13598"/>
                    <a:lumOff val="23877"/>
                  </a:schemeClr>
                </a:solidFill>
              </a:rPr>
              <a:t>H</a:t>
            </a:r>
            <a:r>
              <a:t>(k)        = 8 + 0  mod 12 = 8</a:t>
            </a:r>
          </a:p>
          <a:p>
            <a:pPr algn="l"/>
            <a:r>
              <a:t>index = </a:t>
            </a:r>
            <a:r>
              <a:rPr b="1">
                <a:solidFill>
                  <a:schemeClr val="accent5">
                    <a:hueOff val="101205"/>
                    <a:satOff val="-13598"/>
                    <a:lumOff val="23877"/>
                  </a:schemeClr>
                </a:solidFill>
              </a:rPr>
              <a:t>H</a:t>
            </a:r>
            <a:r>
              <a:t>(k) + </a:t>
            </a:r>
            <a:r>
              <a:rPr b="1">
                <a:solidFill>
                  <a:schemeClr val="accent6">
                    <a:hueOff val="-241736"/>
                    <a:satOff val="29413"/>
                    <a:lumOff val="20727"/>
                  </a:schemeClr>
                </a:solidFill>
              </a:rPr>
              <a:t>P</a:t>
            </a:r>
            <a:r>
              <a:t>(1) = 8 + 4  mod 12 = 0</a:t>
            </a:r>
          </a:p>
          <a:p>
            <a:pPr algn="l"/>
            <a:r>
              <a:t>index = </a:t>
            </a:r>
            <a:r>
              <a:rPr b="1">
                <a:solidFill>
                  <a:schemeClr val="accent5">
                    <a:hueOff val="101205"/>
                    <a:satOff val="-13598"/>
                    <a:lumOff val="23877"/>
                  </a:schemeClr>
                </a:solidFill>
              </a:rPr>
              <a:t>H</a:t>
            </a:r>
            <a:r>
              <a:t>(k) + </a:t>
            </a:r>
            <a:r>
              <a:rPr b="1">
                <a:solidFill>
                  <a:schemeClr val="accent6">
                    <a:hueOff val="-241736"/>
                    <a:satOff val="29413"/>
                    <a:lumOff val="20727"/>
                  </a:schemeClr>
                </a:solidFill>
              </a:rPr>
              <a:t>P</a:t>
            </a:r>
            <a:r>
              <a:t>(2) = 8 + 8  mod 12 = 4</a:t>
            </a:r>
          </a:p>
          <a:p>
            <a:pPr algn="l"/>
            <a:r>
              <a:t>index = </a:t>
            </a:r>
            <a:r>
              <a:rPr b="1">
                <a:solidFill>
                  <a:schemeClr val="accent5">
                    <a:hueOff val="101205"/>
                    <a:satOff val="-13598"/>
                    <a:lumOff val="23877"/>
                  </a:schemeClr>
                </a:solidFill>
              </a:rPr>
              <a:t>H</a:t>
            </a:r>
            <a:r>
              <a:t>(k) + </a:t>
            </a:r>
            <a:r>
              <a:rPr b="1">
                <a:solidFill>
                  <a:schemeClr val="accent6">
                    <a:hueOff val="-241736"/>
                    <a:satOff val="29413"/>
                    <a:lumOff val="20727"/>
                  </a:schemeClr>
                </a:solidFill>
              </a:rPr>
              <a:t>P</a:t>
            </a:r>
            <a:r>
              <a:t>(3) = 8 + 12 mod 12 = 8</a:t>
            </a:r>
          </a:p>
          <a:p>
            <a:pPr algn="l"/>
            <a:r>
              <a:t>index = </a:t>
            </a:r>
            <a:r>
              <a:rPr b="1">
                <a:solidFill>
                  <a:schemeClr val="accent5">
                    <a:hueOff val="101205"/>
                    <a:satOff val="-13598"/>
                    <a:lumOff val="23877"/>
                  </a:schemeClr>
                </a:solidFill>
              </a:rPr>
              <a:t>H</a:t>
            </a:r>
            <a:r>
              <a:t>(k) + </a:t>
            </a:r>
            <a:r>
              <a:rPr b="1">
                <a:solidFill>
                  <a:schemeClr val="accent6">
                    <a:hueOff val="-241736"/>
                    <a:satOff val="29413"/>
                    <a:lumOff val="20727"/>
                  </a:schemeClr>
                </a:solidFill>
              </a:rPr>
              <a:t>P</a:t>
            </a:r>
            <a:r>
              <a:t>(4) = 8 + 16 mod 12 = 0</a:t>
            </a:r>
          </a:p>
          <a:p>
            <a:pPr algn="l"/>
            <a:r>
              <a:t>index = </a:t>
            </a:r>
            <a:r>
              <a:rPr b="1">
                <a:solidFill>
                  <a:schemeClr val="accent5">
                    <a:hueOff val="101205"/>
                    <a:satOff val="-13598"/>
                    <a:lumOff val="23877"/>
                  </a:schemeClr>
                </a:solidFill>
              </a:rPr>
              <a:t>H</a:t>
            </a:r>
            <a:r>
              <a:t>(k) + </a:t>
            </a:r>
            <a:r>
              <a:rPr b="1">
                <a:solidFill>
                  <a:schemeClr val="accent6">
                    <a:hueOff val="-241736"/>
                    <a:satOff val="29413"/>
                    <a:lumOff val="20727"/>
                  </a:schemeClr>
                </a:solidFill>
              </a:rPr>
              <a:t>P</a:t>
            </a:r>
            <a:r>
              <a:t>(5) = 8 + 20 mod 12 = 4</a:t>
            </a:r>
          </a:p>
          <a:p>
            <a:r>
              <a:t>…</a:t>
            </a:r>
          </a:p>
        </p:txBody>
      </p:sp>
      <p:sp>
        <p:nvSpPr>
          <p:cNvPr id="1466" name="Line"/>
          <p:cNvSpPr/>
          <p:nvPr/>
        </p:nvSpPr>
        <p:spPr>
          <a:xfrm>
            <a:off x="1581229" y="1266472"/>
            <a:ext cx="7128392" cy="560860"/>
          </a:xfrm>
          <a:custGeom>
            <a:avLst/>
            <a:gdLst/>
            <a:ahLst/>
            <a:cxnLst>
              <a:cxn ang="0">
                <a:pos x="wd2" y="hd2"/>
              </a:cxn>
              <a:cxn ang="5400000">
                <a:pos x="wd2" y="hd2"/>
              </a:cxn>
              <a:cxn ang="10800000">
                <a:pos x="wd2" y="hd2"/>
              </a:cxn>
              <a:cxn ang="16200000">
                <a:pos x="wd2" y="hd2"/>
              </a:cxn>
            </a:cxnLst>
            <a:rect l="0" t="0" r="r" b="b"/>
            <a:pathLst>
              <a:path w="21600" h="21530" extrusionOk="0">
                <a:moveTo>
                  <a:pt x="21600" y="21323"/>
                </a:moveTo>
                <a:cubicBezTo>
                  <a:pt x="18166" y="7287"/>
                  <a:pt x="14537" y="69"/>
                  <a:pt x="10879" y="0"/>
                </a:cubicBezTo>
                <a:cubicBezTo>
                  <a:pt x="7166" y="-70"/>
                  <a:pt x="3482" y="7221"/>
                  <a:pt x="0" y="21530"/>
                </a:cubicBezTo>
              </a:path>
            </a:pathLst>
          </a:custGeom>
          <a:ln w="381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67" name="Line"/>
          <p:cNvSpPr/>
          <p:nvPr/>
        </p:nvSpPr>
        <p:spPr>
          <a:xfrm flipH="1">
            <a:off x="1335269" y="1816644"/>
            <a:ext cx="273141" cy="121568"/>
          </a:xfrm>
          <a:prstGeom prst="line">
            <a:avLst/>
          </a:prstGeom>
          <a:ln w="38100">
            <a:solidFill>
              <a:schemeClr val="accent4">
                <a:hueOff val="102361"/>
                <a:satOff val="14118"/>
                <a:lumOff val="10675"/>
              </a:schemeClr>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474" name="Connection Line"/>
          <p:cNvSpPr/>
          <p:nvPr/>
        </p:nvSpPr>
        <p:spPr>
          <a:xfrm>
            <a:off x="1305374" y="3239393"/>
            <a:ext cx="3578345" cy="687190"/>
          </a:xfrm>
          <a:custGeom>
            <a:avLst/>
            <a:gdLst/>
            <a:ahLst/>
            <a:cxnLst>
              <a:cxn ang="0">
                <a:pos x="wd2" y="hd2"/>
              </a:cxn>
              <a:cxn ang="5400000">
                <a:pos x="wd2" y="hd2"/>
              </a:cxn>
              <a:cxn ang="10800000">
                <a:pos x="wd2" y="hd2"/>
              </a:cxn>
              <a:cxn ang="16200000">
                <a:pos x="wd2" y="hd2"/>
              </a:cxn>
            </a:cxnLst>
            <a:rect l="0" t="0" r="r" b="b"/>
            <a:pathLst>
              <a:path w="21600" h="16200" extrusionOk="0">
                <a:moveTo>
                  <a:pt x="21600" y="7"/>
                </a:moveTo>
                <a:cubicBezTo>
                  <a:pt x="13421" y="21600"/>
                  <a:pt x="6221" y="21598"/>
                  <a:pt x="0" y="0"/>
                </a:cubicBezTo>
              </a:path>
            </a:pathLst>
          </a:custGeom>
          <a:ln w="38100">
            <a:solidFill>
              <a:schemeClr val="accent4">
                <a:hueOff val="102361"/>
                <a:satOff val="14118"/>
                <a:lumOff val="10675"/>
              </a:schemeClr>
            </a:solidFill>
            <a:miter lim="400000"/>
          </a:ln>
        </p:spPr>
        <p:txBody>
          <a:bodyPr/>
          <a:lstStyle/>
          <a:p>
            <a:endParaRPr/>
          </a:p>
        </p:txBody>
      </p:sp>
      <p:sp>
        <p:nvSpPr>
          <p:cNvPr id="1469" name="Line"/>
          <p:cNvSpPr/>
          <p:nvPr/>
        </p:nvSpPr>
        <p:spPr>
          <a:xfrm flipV="1">
            <a:off x="4707362" y="3187504"/>
            <a:ext cx="237324" cy="162828"/>
          </a:xfrm>
          <a:prstGeom prst="line">
            <a:avLst/>
          </a:prstGeom>
          <a:ln w="38100">
            <a:solidFill>
              <a:schemeClr val="accent4">
                <a:hueOff val="102361"/>
                <a:satOff val="14118"/>
                <a:lumOff val="10675"/>
              </a:schemeClr>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475" name="Connection Line"/>
          <p:cNvSpPr/>
          <p:nvPr/>
        </p:nvSpPr>
        <p:spPr>
          <a:xfrm>
            <a:off x="5041785" y="3257585"/>
            <a:ext cx="3578345" cy="687190"/>
          </a:xfrm>
          <a:custGeom>
            <a:avLst/>
            <a:gdLst/>
            <a:ahLst/>
            <a:cxnLst>
              <a:cxn ang="0">
                <a:pos x="wd2" y="hd2"/>
              </a:cxn>
              <a:cxn ang="5400000">
                <a:pos x="wd2" y="hd2"/>
              </a:cxn>
              <a:cxn ang="10800000">
                <a:pos x="wd2" y="hd2"/>
              </a:cxn>
              <a:cxn ang="16200000">
                <a:pos x="wd2" y="hd2"/>
              </a:cxn>
            </a:cxnLst>
            <a:rect l="0" t="0" r="r" b="b"/>
            <a:pathLst>
              <a:path w="21600" h="16200" extrusionOk="0">
                <a:moveTo>
                  <a:pt x="21600" y="7"/>
                </a:moveTo>
                <a:cubicBezTo>
                  <a:pt x="13421" y="21600"/>
                  <a:pt x="6221" y="21598"/>
                  <a:pt x="0" y="0"/>
                </a:cubicBezTo>
              </a:path>
            </a:pathLst>
          </a:custGeom>
          <a:ln w="38100">
            <a:solidFill>
              <a:schemeClr val="accent4">
                <a:hueOff val="102361"/>
                <a:satOff val="14118"/>
                <a:lumOff val="10675"/>
              </a:schemeClr>
            </a:solidFill>
            <a:miter lim="400000"/>
          </a:ln>
        </p:spPr>
        <p:txBody>
          <a:bodyPr/>
          <a:lstStyle/>
          <a:p>
            <a:endParaRPr/>
          </a:p>
        </p:txBody>
      </p:sp>
      <p:sp>
        <p:nvSpPr>
          <p:cNvPr id="1471" name="Line"/>
          <p:cNvSpPr/>
          <p:nvPr/>
        </p:nvSpPr>
        <p:spPr>
          <a:xfrm flipV="1">
            <a:off x="8443773" y="3205697"/>
            <a:ext cx="237325" cy="162828"/>
          </a:xfrm>
          <a:prstGeom prst="line">
            <a:avLst/>
          </a:prstGeom>
          <a:ln w="38100">
            <a:solidFill>
              <a:schemeClr val="accent4">
                <a:hueOff val="102361"/>
                <a:satOff val="14118"/>
                <a:lumOff val="10675"/>
              </a:schemeClr>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472" name="Chaos with cycles"/>
          <p:cNvSpPr>
            <a:spLocks noGrp="1"/>
          </p:cNvSpPr>
          <p:nvPr>
            <p:ph type="title"/>
          </p:nvPr>
        </p:nvSpPr>
        <p:spPr>
          <a:xfrm>
            <a:off x="0" y="30480"/>
            <a:ext cx="13004801" cy="1188319"/>
          </a:xfrm>
          <a:prstGeom prst="rect">
            <a:avLst/>
          </a:prstGeom>
        </p:spPr>
        <p:txBody>
          <a:bodyPr>
            <a:normAutofit fontScale="90000"/>
          </a:bodyPr>
          <a:lstStyle>
            <a:lvl1pPr defTabSz="537463">
              <a:defRPr sz="7360" b="1"/>
            </a:lvl1pPr>
          </a:lstStyle>
          <a:p>
            <a:r>
              <a:t>Chaos with cycles</a:t>
            </a:r>
          </a:p>
        </p:txBody>
      </p:sp>
      <p:graphicFrame>
        <p:nvGraphicFramePr>
          <p:cNvPr id="1473" name="Table"/>
          <p:cNvGraphicFramePr/>
          <p:nvPr/>
        </p:nvGraphicFramePr>
        <p:xfrm>
          <a:off x="763885" y="2275839"/>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defTabSz="914400">
                        <a:defRPr sz="2800" b="1">
                          <a:latin typeface="Helvetica"/>
                          <a:ea typeface="Helvetica"/>
                          <a:cs typeface="Helvetica"/>
                          <a:sym typeface="Helvetica"/>
                        </a:defRPr>
                      </a:pPr>
                      <a:r>
                        <a:t>k</a:t>
                      </a:r>
                      <a:r>
                        <a:rPr baseline="-5999"/>
                        <a:t>1</a:t>
                      </a:r>
                      <a:r>
                        <a:t>,v</a:t>
                      </a:r>
                      <a:r>
                        <a:rPr baseline="-5999"/>
                        <a:t>1</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5</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6</a:t>
                      </a:r>
                      <a:r>
                        <a:t>,v</a:t>
                      </a:r>
                      <a:r>
                        <a:rPr baseline="-5999"/>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7" name="Chaos with cycles"/>
          <p:cNvSpPr>
            <a:spLocks noGrp="1"/>
          </p:cNvSpPr>
          <p:nvPr>
            <p:ph type="title"/>
          </p:nvPr>
        </p:nvSpPr>
        <p:spPr>
          <a:xfrm>
            <a:off x="0" y="30480"/>
            <a:ext cx="13004801" cy="1188319"/>
          </a:xfrm>
          <a:prstGeom prst="rect">
            <a:avLst/>
          </a:prstGeom>
        </p:spPr>
        <p:txBody>
          <a:bodyPr>
            <a:normAutofit fontScale="90000"/>
          </a:bodyPr>
          <a:lstStyle>
            <a:lvl1pPr defTabSz="537463">
              <a:defRPr sz="7360" b="1"/>
            </a:lvl1pPr>
          </a:lstStyle>
          <a:p>
            <a:r>
              <a:t>Chaos with cycles</a:t>
            </a:r>
          </a:p>
        </p:txBody>
      </p:sp>
      <p:sp>
        <p:nvSpPr>
          <p:cNvPr id="1478" name="Q: So that’s concerning… how do we handle probing functions which produce cycles shorter than the table size?"/>
          <p:cNvSpPr/>
          <p:nvPr/>
        </p:nvSpPr>
        <p:spPr>
          <a:xfrm>
            <a:off x="327732" y="2027354"/>
            <a:ext cx="12349337" cy="16637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b="1"/>
              <a:t>Q:</a:t>
            </a:r>
            <a:r>
              <a:t> So that’s concerning… how do we handle probing functions which produce cycles shorter than the table size?</a:t>
            </a:r>
          </a:p>
        </p:txBody>
      </p:sp>
      <p:sp>
        <p:nvSpPr>
          <p:cNvPr id="1479" name="A: In general the consensus is that we don’t handle this issue. Instead we avoid it altogether by restricting our domain of probing functions to those which produce a cycle of exactly length N*."/>
          <p:cNvSpPr/>
          <p:nvPr/>
        </p:nvSpPr>
        <p:spPr>
          <a:xfrm>
            <a:off x="489669" y="4286249"/>
            <a:ext cx="12025462" cy="27051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b="1"/>
              <a:t>A: </a:t>
            </a:r>
            <a:r>
              <a:t>In general the consensus is that we don’t handle this issue. Instead we avoid it altogether by restricting our domain of probing functions to those which produce a cycle of exactly length N</a:t>
            </a:r>
            <a:r>
              <a:rPr baseline="31999"/>
              <a:t>*</a:t>
            </a:r>
            <a:r>
              <a:t>.</a:t>
            </a:r>
          </a:p>
        </p:txBody>
      </p:sp>
      <p:sp>
        <p:nvSpPr>
          <p:cNvPr id="1480" name="* There are a few exceptions with special properties that can produce shorter cycles."/>
          <p:cNvSpPr/>
          <p:nvPr/>
        </p:nvSpPr>
        <p:spPr>
          <a:xfrm>
            <a:off x="1608062" y="8056880"/>
            <a:ext cx="9788675" cy="8128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defRPr sz="2400"/>
            </a:pPr>
            <a:r>
              <a:rPr baseline="31999"/>
              <a:t>* </a:t>
            </a:r>
            <a:r>
              <a:t>There are a few exceptions with special properties that can produce shorter cycles.</a:t>
            </a:r>
          </a:p>
        </p:txBody>
      </p:sp>
    </p:spTree>
  </p:cSld>
  <p:clrMapOvr>
    <a:masterClrMapping/>
  </p:clrMapOvr>
  <p:transition spd="me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2" name="Chaos with cycles"/>
          <p:cNvSpPr>
            <a:spLocks noGrp="1"/>
          </p:cNvSpPr>
          <p:nvPr>
            <p:ph type="title"/>
          </p:nvPr>
        </p:nvSpPr>
        <p:spPr>
          <a:xfrm>
            <a:off x="0" y="30480"/>
            <a:ext cx="13004801" cy="1188319"/>
          </a:xfrm>
          <a:prstGeom prst="rect">
            <a:avLst/>
          </a:prstGeom>
        </p:spPr>
        <p:txBody>
          <a:bodyPr>
            <a:normAutofit fontScale="90000"/>
          </a:bodyPr>
          <a:lstStyle>
            <a:lvl1pPr defTabSz="537463">
              <a:defRPr sz="7360" b="1"/>
            </a:lvl1pPr>
          </a:lstStyle>
          <a:p>
            <a:r>
              <a:t>Chaos with cycles</a:t>
            </a:r>
          </a:p>
        </p:txBody>
      </p:sp>
      <p:sp>
        <p:nvSpPr>
          <p:cNvPr id="1483" name="Techniques such as linear probing, quadratic probing and double hashing are all subject to the issue of causing cycles which is why the probing functions used with these methods are very specific. This is a large topic that will be the focus of the next few videos."/>
          <p:cNvSpPr/>
          <p:nvPr/>
        </p:nvSpPr>
        <p:spPr>
          <a:xfrm>
            <a:off x="156942" y="1960679"/>
            <a:ext cx="12690916" cy="32258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Techniques such as </a:t>
            </a:r>
            <a:r>
              <a:rPr b="1">
                <a:solidFill>
                  <a:schemeClr val="accent2">
                    <a:satOff val="-13916"/>
                    <a:lumOff val="13989"/>
                  </a:schemeClr>
                </a:solidFill>
              </a:rPr>
              <a:t>linear probing</a:t>
            </a:r>
            <a:r>
              <a:t>, </a:t>
            </a:r>
            <a:r>
              <a:rPr b="1">
                <a:solidFill>
                  <a:schemeClr val="accent2">
                    <a:satOff val="-13916"/>
                    <a:lumOff val="13989"/>
                  </a:schemeClr>
                </a:solidFill>
              </a:rPr>
              <a:t>quadratic probing</a:t>
            </a:r>
            <a:r>
              <a:t> and </a:t>
            </a:r>
            <a:r>
              <a:rPr b="1">
                <a:solidFill>
                  <a:schemeClr val="accent2">
                    <a:satOff val="-13916"/>
                    <a:lumOff val="13989"/>
                  </a:schemeClr>
                </a:solidFill>
              </a:rPr>
              <a:t>double hashing</a:t>
            </a:r>
            <a:r>
              <a:t> are all subject to the issue of causing cycles which is why the </a:t>
            </a:r>
            <a:r>
              <a:rPr b="1">
                <a:solidFill>
                  <a:schemeClr val="accent4">
                    <a:hueOff val="102361"/>
                    <a:satOff val="14118"/>
                    <a:lumOff val="10675"/>
                  </a:schemeClr>
                </a:solidFill>
              </a:rPr>
              <a:t>probing functions used with these methods are very specific</a:t>
            </a:r>
            <a:r>
              <a:t>. This is a large topic that will be the focus of the next few videos.</a:t>
            </a:r>
          </a:p>
        </p:txBody>
      </p:sp>
      <p:sp>
        <p:nvSpPr>
          <p:cNvPr id="1484" name="Notice that open addressing is very sensitive to the hashing function and probing function used. This is not something you have to worry about (as much) if you are using separate chaining as a collision resolution method."/>
          <p:cNvSpPr/>
          <p:nvPr/>
        </p:nvSpPr>
        <p:spPr>
          <a:xfrm>
            <a:off x="114324" y="5830569"/>
            <a:ext cx="12776151" cy="2705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Notice that open addressing is very sensitive to the hashing function and probing function used. This is not something you have to worry about (as much) if you are using </a:t>
            </a:r>
            <a:r>
              <a:rPr b="1">
                <a:solidFill>
                  <a:schemeClr val="accent2">
                    <a:satOff val="-13916"/>
                    <a:lumOff val="13989"/>
                  </a:schemeClr>
                </a:solidFill>
              </a:rPr>
              <a:t>separate chaining </a:t>
            </a:r>
            <a:r>
              <a:t>as a collision resolution method.</a:t>
            </a:r>
          </a:p>
        </p:txBody>
      </p:sp>
    </p:spTree>
  </p:cSld>
  <p:clrMapOvr>
    <a:masterClrMapping/>
  </p:clrMapOvr>
  <p:transition spd="me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6" name="Next Video:…"/>
          <p:cNvSpPr>
            <a:spLocks noGrp="1"/>
          </p:cNvSpPr>
          <p:nvPr>
            <p:ph type="title"/>
          </p:nvPr>
        </p:nvSpPr>
        <p:spPr>
          <a:xfrm>
            <a:off x="0" y="-106710"/>
            <a:ext cx="13004800" cy="1832968"/>
          </a:xfrm>
          <a:prstGeom prst="rect">
            <a:avLst/>
          </a:prstGeom>
        </p:spPr>
        <p:txBody>
          <a:bodyPr/>
          <a:lstStyle/>
          <a:p>
            <a:pPr defTabSz="508254">
              <a:defRPr sz="5568" b="1"/>
            </a:pPr>
            <a:r>
              <a:t>Next Video: </a:t>
            </a:r>
          </a:p>
          <a:p>
            <a:pPr defTabSz="508254">
              <a:defRPr sz="5568" b="1"/>
            </a:pPr>
            <a:r>
              <a:t>Open addressing linear probing</a:t>
            </a:r>
          </a:p>
        </p:txBody>
      </p:sp>
      <p:sp>
        <p:nvSpPr>
          <p:cNvPr id="1487" name="Multiple hash table implementations and source code and tests can all be found at:"/>
          <p:cNvSpPr/>
          <p:nvPr/>
        </p:nvSpPr>
        <p:spPr>
          <a:xfrm>
            <a:off x="97352" y="7332944"/>
            <a:ext cx="12810096" cy="1497904"/>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lvl1pPr defTabSz="286258">
              <a:defRPr sz="3920"/>
            </a:lvl1pPr>
          </a:lstStyle>
          <a:p>
            <a:r>
              <a:t>Multiple hash table implementations and source code and tests can all be found at:</a:t>
            </a:r>
          </a:p>
        </p:txBody>
      </p:sp>
      <p:sp>
        <p:nvSpPr>
          <p:cNvPr id="1488" name="github.com/williamfiset/data-structures"/>
          <p:cNvSpPr/>
          <p:nvPr/>
        </p:nvSpPr>
        <p:spPr>
          <a:xfrm>
            <a:off x="779530" y="8782701"/>
            <a:ext cx="11445740" cy="660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3800" b="1" u="sng">
                <a:hlinkClick r:id="rId2"/>
              </a:defRPr>
            </a:lvl1pPr>
          </a:lstStyle>
          <a:p>
            <a:pPr>
              <a:defRPr u="none"/>
            </a:pPr>
            <a:r>
              <a:rPr u="sng">
                <a:hlinkClick r:id="rId2"/>
              </a:rPr>
              <a:t>github.com/williamfiset/data-structures</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For example, H(x) = (x² - 6x + 9) mod 10 maps all integer keys to the range [0,9]"/>
          <p:cNvSpPr/>
          <p:nvPr/>
        </p:nvSpPr>
        <p:spPr>
          <a:xfrm>
            <a:off x="898433" y="3680784"/>
            <a:ext cx="11207931" cy="1764586"/>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p>
            <a:endParaRPr lang="en-US" dirty="0"/>
          </a:p>
          <a:p>
            <a:r>
              <a:rPr lang="zh-CN" altLang="en-US" dirty="0"/>
              <a:t>例如</a:t>
            </a:r>
            <a:r>
              <a:rPr dirty="0"/>
              <a:t>, </a:t>
            </a:r>
            <a:r>
              <a:rPr b="1" dirty="0">
                <a:solidFill>
                  <a:schemeClr val="accent5">
                    <a:hueOff val="101205"/>
                    <a:satOff val="-13598"/>
                    <a:lumOff val="23877"/>
                  </a:schemeClr>
                </a:solidFill>
              </a:rPr>
              <a:t>H</a:t>
            </a:r>
            <a:r>
              <a:rPr dirty="0"/>
              <a:t>(x) = (x² - 6x + 9) mod 10 </a:t>
            </a:r>
            <a:r>
              <a:rPr lang="zh-CN" altLang="en-US" dirty="0"/>
              <a:t>将所有的整数键映射到</a:t>
            </a:r>
            <a:r>
              <a:rPr dirty="0"/>
              <a:t>[0,9]</a:t>
            </a:r>
          </a:p>
        </p:txBody>
      </p:sp>
      <p:sp>
        <p:nvSpPr>
          <p:cNvPr id="188" name="H(4)  =  (16 - 24 + 9) mod 10 = 1…"/>
          <p:cNvSpPr/>
          <p:nvPr/>
        </p:nvSpPr>
        <p:spPr>
          <a:xfrm>
            <a:off x="2454014" y="5764598"/>
            <a:ext cx="9473060" cy="2705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rPr b="1">
                <a:solidFill>
                  <a:schemeClr val="accent5">
                    <a:hueOff val="101205"/>
                    <a:satOff val="-13598"/>
                    <a:lumOff val="23877"/>
                  </a:schemeClr>
                </a:solidFill>
              </a:rPr>
              <a:t>H</a:t>
            </a:r>
            <a:r>
              <a:t>(4)  =  (16 - 24 + 9) mod 10 = 1</a:t>
            </a:r>
          </a:p>
          <a:p>
            <a:pPr algn="l"/>
            <a:r>
              <a:rPr b="1">
                <a:solidFill>
                  <a:schemeClr val="accent5">
                    <a:hueOff val="101205"/>
                    <a:satOff val="-13598"/>
                    <a:lumOff val="23877"/>
                  </a:schemeClr>
                </a:solidFill>
              </a:rPr>
              <a:t>H</a:t>
            </a:r>
            <a:r>
              <a:t>(-7) =  (49 + 42 + 9) mod 10 = 0</a:t>
            </a:r>
          </a:p>
          <a:p>
            <a:pPr algn="l"/>
            <a:r>
              <a:rPr b="1">
                <a:solidFill>
                  <a:schemeClr val="accent5">
                    <a:hueOff val="101205"/>
                    <a:satOff val="-13598"/>
                    <a:lumOff val="23877"/>
                  </a:schemeClr>
                </a:solidFill>
              </a:rPr>
              <a:t>H</a:t>
            </a:r>
            <a:r>
              <a:t>(0)  =   (0 -  0 + 9) mod 10 = 9</a:t>
            </a:r>
          </a:p>
          <a:p>
            <a:pPr algn="l"/>
            <a:r>
              <a:rPr b="1">
                <a:solidFill>
                  <a:schemeClr val="accent5">
                    <a:hueOff val="101205"/>
                    <a:satOff val="-13598"/>
                    <a:lumOff val="23877"/>
                  </a:schemeClr>
                </a:solidFill>
              </a:rPr>
              <a:t>H</a:t>
            </a:r>
            <a:r>
              <a:t>(2)  =   (4 - 12 + 9) mod 10 = 1</a:t>
            </a:r>
          </a:p>
          <a:p>
            <a:pPr algn="l"/>
            <a:r>
              <a:rPr b="1">
                <a:solidFill>
                  <a:schemeClr val="accent5">
                    <a:hueOff val="101205"/>
                    <a:satOff val="-13598"/>
                    <a:lumOff val="23877"/>
                  </a:schemeClr>
                </a:solidFill>
              </a:rPr>
              <a:t>H</a:t>
            </a:r>
            <a:r>
              <a:t>(8)  =  (64 - 48 + 9) mod 10 = 5</a:t>
            </a:r>
          </a:p>
        </p:txBody>
      </p:sp>
      <p:sp>
        <p:nvSpPr>
          <p:cNvPr id="6" name="To be able to understand how a mapping is constructed between key-value pairs we first need to talk about hash functions.">
            <a:extLst>
              <a:ext uri="{FF2B5EF4-FFF2-40B4-BE49-F238E27FC236}">
                <a16:creationId xmlns:a16="http://schemas.microsoft.com/office/drawing/2014/main" id="{FDE60FA9-6324-FE4E-BFC6-A8C66EB4A3A5}"/>
              </a:ext>
            </a:extLst>
          </p:cNvPr>
          <p:cNvSpPr/>
          <p:nvPr/>
        </p:nvSpPr>
        <p:spPr>
          <a:xfrm>
            <a:off x="711422" y="457348"/>
            <a:ext cx="11581955" cy="1752304"/>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rPr lang="zh-CN" altLang="en-US" dirty="0"/>
              <a:t>为了理解键值对之间的映射关系是如何建立的，我们首先要理解哈希函数。</a:t>
            </a:r>
            <a:endParaRPr dirty="0"/>
          </a:p>
        </p:txBody>
      </p:sp>
      <p:sp>
        <p:nvSpPr>
          <p:cNvPr id="7" name="A hash function H(x) is a function that maps a key ‘x’ to a whole number in a fixed range.">
            <a:extLst>
              <a:ext uri="{FF2B5EF4-FFF2-40B4-BE49-F238E27FC236}">
                <a16:creationId xmlns:a16="http://schemas.microsoft.com/office/drawing/2014/main" id="{D3C6CC88-DE12-F34E-8E77-A90FBB6D09E8}"/>
              </a:ext>
            </a:extLst>
          </p:cNvPr>
          <p:cNvSpPr/>
          <p:nvPr/>
        </p:nvSpPr>
        <p:spPr>
          <a:xfrm>
            <a:off x="178978" y="2658607"/>
            <a:ext cx="12646844" cy="1210588"/>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lang="zh-CN" altLang="en-US" dirty="0"/>
              <a:t>一个</a:t>
            </a:r>
            <a:r>
              <a:rPr lang="zh-CN" altLang="en-US" b="1" dirty="0">
                <a:solidFill>
                  <a:srgbClr val="8981F0"/>
                </a:solidFill>
              </a:rPr>
              <a:t>哈希函数</a:t>
            </a:r>
            <a:r>
              <a:rPr lang="en-US" altLang="zh-CN" b="1" dirty="0">
                <a:solidFill>
                  <a:srgbClr val="8981F0"/>
                </a:solidFill>
              </a:rPr>
              <a:t> </a:t>
            </a:r>
            <a:r>
              <a:rPr lang="en-US" altLang="zh-CN" b="1" dirty="0">
                <a:solidFill>
                  <a:srgbClr val="D55854"/>
                </a:solidFill>
              </a:rPr>
              <a:t>H</a:t>
            </a:r>
            <a:r>
              <a:rPr lang="en-US" altLang="zh-CN" dirty="0"/>
              <a:t>(x)</a:t>
            </a:r>
            <a:r>
              <a:rPr lang="zh-CN" altLang="en-US" dirty="0"/>
              <a:t>，是一个能够将</a:t>
            </a:r>
            <a:r>
              <a:rPr lang="en-US" altLang="zh-CN" dirty="0"/>
              <a:t>key ‘x’</a:t>
            </a:r>
            <a:r>
              <a:rPr lang="zh-CN" altLang="en-US" dirty="0"/>
              <a:t>映射到一个整数的一个函数，这里的整数有固定的范围。</a:t>
            </a:r>
            <a:endParaRPr dirty="0"/>
          </a:p>
        </p:txBody>
      </p:sp>
    </p:spTree>
  </p:cSld>
  <p:clrMapOvr>
    <a:masterClrMapping/>
  </p:clrMapOvr>
  <p:transition spd="me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0" name="Hash table…"/>
          <p:cNvSpPr>
            <a:spLocks noGrp="1"/>
          </p:cNvSpPr>
          <p:nvPr>
            <p:ph type="title"/>
          </p:nvPr>
        </p:nvSpPr>
        <p:spPr>
          <a:xfrm>
            <a:off x="-1" y="1016105"/>
            <a:ext cx="13004801" cy="4229025"/>
          </a:xfrm>
          <a:prstGeom prst="rect">
            <a:avLst/>
          </a:prstGeom>
        </p:spPr>
        <p:txBody>
          <a:bodyPr/>
          <a:lstStyle/>
          <a:p>
            <a:pPr defTabSz="484886">
              <a:defRPr sz="11952"/>
            </a:pPr>
            <a:r>
              <a:t>Hash table</a:t>
            </a:r>
          </a:p>
          <a:p>
            <a:pPr defTabSz="484886">
              <a:defRPr sz="11952"/>
            </a:pPr>
            <a:r>
              <a:t>Linear Probing</a:t>
            </a:r>
          </a:p>
        </p:txBody>
      </p:sp>
      <p:sp>
        <p:nvSpPr>
          <p:cNvPr id="1491" name="An in depth look at linear probing"/>
          <p:cNvSpPr/>
          <p:nvPr/>
        </p:nvSpPr>
        <p:spPr>
          <a:xfrm>
            <a:off x="1765870" y="5415749"/>
            <a:ext cx="947306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An in depth look at linear probing</a:t>
            </a:r>
          </a:p>
        </p:txBody>
      </p:sp>
      <p:sp>
        <p:nvSpPr>
          <p:cNvPr id="1492" name="William Fiset"/>
          <p:cNvSpPr/>
          <p:nvPr/>
        </p:nvSpPr>
        <p:spPr>
          <a:xfrm>
            <a:off x="4656075" y="7195359"/>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b="1"/>
            </a:lvl1pPr>
          </a:lstStyle>
          <a:p>
            <a:r>
              <a:t>William Fiset</a:t>
            </a:r>
          </a:p>
        </p:txBody>
      </p:sp>
    </p:spTree>
  </p:cSld>
  <p:clrMapOvr>
    <a:masterClrMapping/>
  </p:clrMapOvr>
  <p:transition spd="me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4" name="Open addressing main idea"/>
          <p:cNvSpPr>
            <a:spLocks noGrp="1"/>
          </p:cNvSpPr>
          <p:nvPr>
            <p:ph type="title"/>
          </p:nvPr>
        </p:nvSpPr>
        <p:spPr>
          <a:xfrm>
            <a:off x="0" y="30480"/>
            <a:ext cx="13004801" cy="1188319"/>
          </a:xfrm>
          <a:prstGeom prst="rect">
            <a:avLst/>
          </a:prstGeom>
        </p:spPr>
        <p:txBody>
          <a:bodyPr/>
          <a:lstStyle>
            <a:lvl1pPr defTabSz="490727">
              <a:defRPr sz="6719" b="1"/>
            </a:lvl1pPr>
          </a:lstStyle>
          <a:p>
            <a:r>
              <a:t>Open addressing main idea</a:t>
            </a:r>
          </a:p>
        </p:txBody>
      </p:sp>
      <p:sp>
        <p:nvSpPr>
          <p:cNvPr id="1495" name="x := 1…"/>
          <p:cNvSpPr/>
          <p:nvPr/>
        </p:nvSpPr>
        <p:spPr>
          <a:xfrm>
            <a:off x="2058198" y="3003550"/>
            <a:ext cx="10216428" cy="47879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r>
              <a:t>x := 1</a:t>
            </a:r>
          </a:p>
          <a:p>
            <a:pPr algn="l"/>
            <a:r>
              <a:t>keyHash := </a:t>
            </a:r>
            <a:r>
              <a:rPr b="1">
                <a:solidFill>
                  <a:schemeClr val="accent5">
                    <a:hueOff val="101205"/>
                    <a:satOff val="-13598"/>
                    <a:lumOff val="23877"/>
                  </a:schemeClr>
                </a:solidFill>
              </a:rPr>
              <a:t>H</a:t>
            </a:r>
            <a:r>
              <a:t>(k) mod N</a:t>
            </a:r>
          </a:p>
          <a:p>
            <a:pPr algn="l"/>
            <a:r>
              <a:t>index := keyHash</a:t>
            </a:r>
          </a:p>
          <a:p>
            <a:pPr algn="l"/>
            <a:endParaRPr/>
          </a:p>
          <a:p>
            <a:pPr algn="l"/>
            <a:r>
              <a:rPr b="1">
                <a:solidFill>
                  <a:schemeClr val="accent4">
                    <a:hueOff val="102361"/>
                    <a:satOff val="14118"/>
                    <a:lumOff val="10675"/>
                  </a:schemeClr>
                </a:solidFill>
              </a:rPr>
              <a:t>while</a:t>
            </a:r>
            <a:r>
              <a:t> table[index] != </a:t>
            </a:r>
            <a:r>
              <a:rPr b="1">
                <a:solidFill>
                  <a:schemeClr val="accent4">
                    <a:hueOff val="102361"/>
                    <a:satOff val="14118"/>
                    <a:lumOff val="10675"/>
                  </a:schemeClr>
                </a:solidFill>
              </a:rPr>
              <a:t>null</a:t>
            </a:r>
            <a:r>
              <a:t>:</a:t>
            </a:r>
          </a:p>
          <a:p>
            <a:pPr algn="l"/>
            <a:r>
              <a:t>    index = (keyHash + </a:t>
            </a:r>
            <a:r>
              <a:rPr b="1">
                <a:solidFill>
                  <a:schemeClr val="accent6">
                    <a:hueOff val="-241736"/>
                    <a:satOff val="29413"/>
                    <a:lumOff val="20727"/>
                  </a:schemeClr>
                </a:solidFill>
              </a:rPr>
              <a:t>P</a:t>
            </a:r>
            <a:r>
              <a:t>(k,x)) mod </a:t>
            </a:r>
            <a:r>
              <a:rPr b="1"/>
              <a:t>N</a:t>
            </a:r>
          </a:p>
          <a:p>
            <a:pPr algn="l"/>
            <a:r>
              <a:t>    x = x + 1</a:t>
            </a:r>
          </a:p>
          <a:p>
            <a:pPr algn="l"/>
            <a:endParaRPr/>
          </a:p>
          <a:p>
            <a:pPr algn="l"/>
            <a:r>
              <a:t>insert (k,v) at table[index]</a:t>
            </a:r>
          </a:p>
        </p:txBody>
      </p:sp>
      <p:sp>
        <p:nvSpPr>
          <p:cNvPr id="1496" name="General insertion method for open addressing on a table of size N goes as follows:"/>
          <p:cNvSpPr/>
          <p:nvPr/>
        </p:nvSpPr>
        <p:spPr>
          <a:xfrm>
            <a:off x="141027" y="1676834"/>
            <a:ext cx="12722747"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General insertion method for open addressing on a </a:t>
            </a:r>
            <a:r>
              <a:rPr u="sng"/>
              <a:t>table of size </a:t>
            </a:r>
            <a:r>
              <a:rPr b="1" u="sng"/>
              <a:t>N</a:t>
            </a:r>
            <a:r>
              <a:t> goes as follows:</a:t>
            </a:r>
          </a:p>
        </p:txBody>
      </p:sp>
      <p:sp>
        <p:nvSpPr>
          <p:cNvPr id="1497" name="Where H(k) is the hash for the key k and P(k,x) is the probing function"/>
          <p:cNvSpPr/>
          <p:nvPr/>
        </p:nvSpPr>
        <p:spPr>
          <a:xfrm>
            <a:off x="682332" y="8359140"/>
            <a:ext cx="11640136"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Where </a:t>
            </a:r>
            <a:r>
              <a:rPr b="1">
                <a:solidFill>
                  <a:schemeClr val="accent5">
                    <a:hueOff val="101205"/>
                    <a:satOff val="-13598"/>
                    <a:lumOff val="23877"/>
                  </a:schemeClr>
                </a:solidFill>
              </a:rPr>
              <a:t>H</a:t>
            </a:r>
            <a:r>
              <a:t>(k) is the hash for the key k and </a:t>
            </a:r>
            <a:r>
              <a:rPr b="1">
                <a:solidFill>
                  <a:schemeClr val="accent6">
                    <a:hueOff val="-241736"/>
                    <a:satOff val="29413"/>
                    <a:lumOff val="20727"/>
                  </a:schemeClr>
                </a:solidFill>
              </a:rPr>
              <a:t>P</a:t>
            </a:r>
            <a:r>
              <a:t>(k,x) is the probing function</a:t>
            </a:r>
          </a:p>
        </p:txBody>
      </p:sp>
    </p:spTree>
  </p:cSld>
  <p:clrMapOvr>
    <a:masterClrMapping/>
  </p:clrMapOvr>
  <p:transition spd="me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9" name="LP is a probing method which probes according to a linear formula, specifically:"/>
          <p:cNvSpPr/>
          <p:nvPr/>
        </p:nvSpPr>
        <p:spPr>
          <a:xfrm>
            <a:off x="108406" y="2388204"/>
            <a:ext cx="12787988"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LP is a </a:t>
            </a:r>
            <a:r>
              <a:rPr b="1">
                <a:solidFill>
                  <a:schemeClr val="accent2">
                    <a:satOff val="-13916"/>
                    <a:lumOff val="13989"/>
                  </a:schemeClr>
                </a:solidFill>
              </a:rPr>
              <a:t>probing method</a:t>
            </a:r>
            <a:r>
              <a:t> which probes according to a linear formula, specifically:</a:t>
            </a:r>
          </a:p>
        </p:txBody>
      </p:sp>
      <p:sp>
        <p:nvSpPr>
          <p:cNvPr id="1500" name="What is Linear Probing (LP)?"/>
          <p:cNvSpPr>
            <a:spLocks noGrp="1"/>
          </p:cNvSpPr>
          <p:nvPr>
            <p:ph type="title"/>
          </p:nvPr>
        </p:nvSpPr>
        <p:spPr>
          <a:xfrm>
            <a:off x="0" y="172720"/>
            <a:ext cx="13004801" cy="1188319"/>
          </a:xfrm>
          <a:prstGeom prst="rect">
            <a:avLst/>
          </a:prstGeom>
        </p:spPr>
        <p:txBody>
          <a:bodyPr/>
          <a:lstStyle>
            <a:lvl1pPr defTabSz="438150">
              <a:defRPr sz="6000" b="1"/>
            </a:lvl1pPr>
          </a:lstStyle>
          <a:p>
            <a:r>
              <a:t>What is Linear Probing (LP)?</a:t>
            </a:r>
          </a:p>
        </p:txBody>
      </p:sp>
      <p:sp>
        <p:nvSpPr>
          <p:cNvPr id="1501" name="P(x) = ax + b where a(≠0), b are constants"/>
          <p:cNvSpPr/>
          <p:nvPr/>
        </p:nvSpPr>
        <p:spPr>
          <a:xfrm>
            <a:off x="519246" y="3959168"/>
            <a:ext cx="12403902"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b="1">
                <a:solidFill>
                  <a:schemeClr val="accent6">
                    <a:hueOff val="-241736"/>
                    <a:satOff val="29413"/>
                    <a:lumOff val="20727"/>
                  </a:schemeClr>
                </a:solidFill>
              </a:rPr>
              <a:t>P</a:t>
            </a:r>
            <a:r>
              <a:t>(x) = ax + b where a(≠0), b are constants</a:t>
            </a:r>
          </a:p>
        </p:txBody>
      </p:sp>
      <p:sp>
        <p:nvSpPr>
          <p:cNvPr id="1502" name="(Note: The constant b is obsolete, do you know why?)"/>
          <p:cNvSpPr/>
          <p:nvPr/>
        </p:nvSpPr>
        <p:spPr>
          <a:xfrm>
            <a:off x="1481077" y="4577162"/>
            <a:ext cx="9656565" cy="457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400"/>
            </a:lvl1pPr>
          </a:lstStyle>
          <a:p>
            <a:r>
              <a:t>(Note: The constant b is obsolete, do you know why?)</a:t>
            </a:r>
          </a:p>
        </p:txBody>
      </p:sp>
      <p:sp>
        <p:nvSpPr>
          <p:cNvPr id="1503" name="However, as we previously saw not all linear functions are viable because they are unable to produce a cycle of order N. We will need some way to handle this."/>
          <p:cNvSpPr/>
          <p:nvPr/>
        </p:nvSpPr>
        <p:spPr>
          <a:xfrm>
            <a:off x="314758" y="5827847"/>
            <a:ext cx="12070483" cy="21844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However, as we previously saw not all linear functions are viable because they are unable to produce a cycle of order </a:t>
            </a:r>
            <a:r>
              <a:rPr b="1"/>
              <a:t>N</a:t>
            </a:r>
            <a:r>
              <a:t>. We will need some way to handle this.</a:t>
            </a:r>
          </a:p>
        </p:txBody>
      </p:sp>
    </p:spTree>
  </p:cSld>
  <p:clrMapOvr>
    <a:masterClrMapping/>
  </p:clrMapOvr>
  <p:transition spd="me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 name="If our linear function is: P(x) = 3x,…"/>
          <p:cNvSpPr/>
          <p:nvPr/>
        </p:nvSpPr>
        <p:spPr>
          <a:xfrm>
            <a:off x="890818" y="1676934"/>
            <a:ext cx="12287503" cy="16637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r>
              <a:t>If our linear function is: </a:t>
            </a:r>
            <a:r>
              <a:rPr b="1">
                <a:solidFill>
                  <a:schemeClr val="accent6">
                    <a:hueOff val="-241736"/>
                    <a:satOff val="29413"/>
                    <a:lumOff val="20727"/>
                  </a:schemeClr>
                </a:solidFill>
              </a:rPr>
              <a:t>P</a:t>
            </a:r>
            <a:r>
              <a:t>(x) = 3x,</a:t>
            </a:r>
          </a:p>
          <a:p>
            <a:pPr algn="l"/>
            <a:r>
              <a:rPr b="1">
                <a:solidFill>
                  <a:schemeClr val="accent5">
                    <a:hueOff val="101205"/>
                    <a:satOff val="-13598"/>
                    <a:lumOff val="23877"/>
                  </a:schemeClr>
                </a:solidFill>
              </a:rPr>
              <a:t>H</a:t>
            </a:r>
            <a:r>
              <a:t>(k) = 4, and table size is nine (N = 9) we end up with the following cycle occurring:</a:t>
            </a:r>
          </a:p>
        </p:txBody>
      </p:sp>
      <p:sp>
        <p:nvSpPr>
          <p:cNvPr id="1506" name="H(k)+P(0) mod N = 4…"/>
          <p:cNvSpPr/>
          <p:nvPr/>
        </p:nvSpPr>
        <p:spPr>
          <a:xfrm>
            <a:off x="538480" y="3971490"/>
            <a:ext cx="5619453" cy="47879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(0) mod N = 4</a:t>
            </a:r>
          </a:p>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(1) mod N = 7</a:t>
            </a:r>
          </a:p>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(2) mod N = 1</a:t>
            </a:r>
          </a:p>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(3) mod N = 4</a:t>
            </a:r>
          </a:p>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(4) mod N = 7</a:t>
            </a:r>
          </a:p>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(5) mod N = 1</a:t>
            </a:r>
          </a:p>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(6) mod N = 4</a:t>
            </a:r>
          </a:p>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(7) mod N = 7</a:t>
            </a:r>
          </a:p>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(8) mod N = 1</a:t>
            </a:r>
          </a:p>
        </p:txBody>
      </p:sp>
      <p:sp>
        <p:nvSpPr>
          <p:cNvPr id="1507" name="…"/>
          <p:cNvSpPr/>
          <p:nvPr/>
        </p:nvSpPr>
        <p:spPr>
          <a:xfrm>
            <a:off x="2978216" y="8462185"/>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a:t>
            </a:r>
          </a:p>
        </p:txBody>
      </p:sp>
      <p:sp>
        <p:nvSpPr>
          <p:cNvPr id="1508" name="Chaos with cycles"/>
          <p:cNvSpPr>
            <a:spLocks noGrp="1"/>
          </p:cNvSpPr>
          <p:nvPr>
            <p:ph type="title"/>
          </p:nvPr>
        </p:nvSpPr>
        <p:spPr>
          <a:xfrm>
            <a:off x="0" y="172720"/>
            <a:ext cx="13004801" cy="1188319"/>
          </a:xfrm>
          <a:prstGeom prst="rect">
            <a:avLst/>
          </a:prstGeom>
        </p:spPr>
        <p:txBody>
          <a:bodyPr>
            <a:normAutofit fontScale="90000"/>
          </a:bodyPr>
          <a:lstStyle>
            <a:lvl1pPr defTabSz="537463">
              <a:defRPr sz="7360" b="1"/>
            </a:lvl1pPr>
          </a:lstStyle>
          <a:p>
            <a:r>
              <a:t>Chaos with cycles</a:t>
            </a:r>
          </a:p>
        </p:txBody>
      </p:sp>
    </p:spTree>
  </p:cSld>
  <p:clrMapOvr>
    <a:masterClrMapping/>
  </p:clrMapOvr>
  <p:transition spd="me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0" name="Chaos with cycles"/>
          <p:cNvSpPr>
            <a:spLocks noGrp="1"/>
          </p:cNvSpPr>
          <p:nvPr>
            <p:ph type="title"/>
          </p:nvPr>
        </p:nvSpPr>
        <p:spPr>
          <a:xfrm>
            <a:off x="0" y="172720"/>
            <a:ext cx="13004801" cy="1188319"/>
          </a:xfrm>
          <a:prstGeom prst="rect">
            <a:avLst/>
          </a:prstGeom>
        </p:spPr>
        <p:txBody>
          <a:bodyPr>
            <a:normAutofit fontScale="90000"/>
          </a:bodyPr>
          <a:lstStyle>
            <a:lvl1pPr defTabSz="537463">
              <a:defRPr sz="7360" b="1"/>
            </a:lvl1pPr>
          </a:lstStyle>
          <a:p>
            <a:r>
              <a:t>Chaos with cycles</a:t>
            </a:r>
          </a:p>
        </p:txBody>
      </p:sp>
      <p:sp>
        <p:nvSpPr>
          <p:cNvPr id="1511" name="H(k)+P(0) mod N = 4…"/>
          <p:cNvSpPr/>
          <p:nvPr/>
        </p:nvSpPr>
        <p:spPr>
          <a:xfrm>
            <a:off x="538480" y="3971490"/>
            <a:ext cx="5619453" cy="47879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(0) mod N = 4</a:t>
            </a:r>
          </a:p>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(1) mod N = 7</a:t>
            </a:r>
          </a:p>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(2) mod N = 1</a:t>
            </a:r>
          </a:p>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(3) mod N = 4</a:t>
            </a:r>
          </a:p>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(4) mod N = 7</a:t>
            </a:r>
          </a:p>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(5) mod N = 1</a:t>
            </a:r>
          </a:p>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(6) mod N = 4</a:t>
            </a:r>
          </a:p>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(7) mod N = 7</a:t>
            </a:r>
          </a:p>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(8) mod N = 1</a:t>
            </a:r>
          </a:p>
        </p:txBody>
      </p:sp>
      <p:sp>
        <p:nvSpPr>
          <p:cNvPr id="1512" name="…"/>
          <p:cNvSpPr/>
          <p:nvPr/>
        </p:nvSpPr>
        <p:spPr>
          <a:xfrm>
            <a:off x="2978216" y="8462185"/>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a:t>
            </a:r>
          </a:p>
        </p:txBody>
      </p:sp>
      <p:sp>
        <p:nvSpPr>
          <p:cNvPr id="1513" name="The cycle {4,7,1} makes it impossible to reach buckets {0,2,3,5,6,8}!"/>
          <p:cNvSpPr/>
          <p:nvPr/>
        </p:nvSpPr>
        <p:spPr>
          <a:xfrm>
            <a:off x="6149364" y="4044950"/>
            <a:ext cx="6698249" cy="16637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The cycle {4,7,1} makes it impossible to reach buckets {0,2,3,5,6,8}!</a:t>
            </a:r>
          </a:p>
        </p:txBody>
      </p:sp>
      <p:sp>
        <p:nvSpPr>
          <p:cNvPr id="1514" name="This would cause an infinite loop in our hash table if all the buckets 4, 7, and 1 were already occupied!"/>
          <p:cNvSpPr/>
          <p:nvPr/>
        </p:nvSpPr>
        <p:spPr>
          <a:xfrm>
            <a:off x="6149364" y="5906769"/>
            <a:ext cx="6698249" cy="27051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This would cause an </a:t>
            </a:r>
            <a:r>
              <a:rPr b="1">
                <a:solidFill>
                  <a:schemeClr val="accent5"/>
                </a:solidFill>
              </a:rPr>
              <a:t>infinite loop</a:t>
            </a:r>
            <a:r>
              <a:t> in our hash table if all the buckets 4, 7, and 1 were already occupied!</a:t>
            </a:r>
          </a:p>
        </p:txBody>
      </p:sp>
      <p:sp>
        <p:nvSpPr>
          <p:cNvPr id="1515" name="If our linear function is: P(x) = 3x,…"/>
          <p:cNvSpPr/>
          <p:nvPr/>
        </p:nvSpPr>
        <p:spPr>
          <a:xfrm>
            <a:off x="890818" y="1676934"/>
            <a:ext cx="12287503" cy="16637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r>
              <a:t>If our linear function is: </a:t>
            </a:r>
            <a:r>
              <a:rPr b="1">
                <a:solidFill>
                  <a:schemeClr val="accent6">
                    <a:hueOff val="-241736"/>
                    <a:satOff val="29413"/>
                    <a:lumOff val="20727"/>
                  </a:schemeClr>
                </a:solidFill>
              </a:rPr>
              <a:t>P</a:t>
            </a:r>
            <a:r>
              <a:t>(x) = 3x,</a:t>
            </a:r>
          </a:p>
          <a:p>
            <a:pPr algn="l"/>
            <a:r>
              <a:rPr b="1">
                <a:solidFill>
                  <a:schemeClr val="accent5">
                    <a:hueOff val="101205"/>
                    <a:satOff val="-13598"/>
                    <a:lumOff val="23877"/>
                  </a:schemeClr>
                </a:solidFill>
              </a:rPr>
              <a:t>H</a:t>
            </a:r>
            <a:r>
              <a:t>(k) = 4, and table size is nine (N = 9) we end up with the following cycle occurring:</a:t>
            </a:r>
          </a:p>
        </p:txBody>
      </p:sp>
    </p:spTree>
  </p:cSld>
  <p:clrMapOvr>
    <a:masterClrMapping/>
  </p:clrMapOvr>
  <p:transition spd="me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7" name="Q: Which value(s) of the constant a in P(x) = ax produce a full cycle modulo N?"/>
          <p:cNvSpPr/>
          <p:nvPr/>
        </p:nvSpPr>
        <p:spPr>
          <a:xfrm>
            <a:off x="686177" y="2123874"/>
            <a:ext cx="11632447"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b="1"/>
              <a:t>Q:</a:t>
            </a:r>
            <a:r>
              <a:t> Which value(s) of the constant a in </a:t>
            </a:r>
            <a:r>
              <a:rPr b="1">
                <a:solidFill>
                  <a:schemeClr val="accent6">
                    <a:hueOff val="-241736"/>
                    <a:satOff val="29413"/>
                    <a:lumOff val="20727"/>
                  </a:schemeClr>
                </a:solidFill>
              </a:rPr>
              <a:t>P</a:t>
            </a:r>
            <a:r>
              <a:t>(x) = ax produce a full cycle modulo N?</a:t>
            </a:r>
          </a:p>
        </p:txBody>
      </p:sp>
      <p:sp>
        <p:nvSpPr>
          <p:cNvPr id="1518" name="Chaos with cycles"/>
          <p:cNvSpPr>
            <a:spLocks noGrp="1"/>
          </p:cNvSpPr>
          <p:nvPr>
            <p:ph type="title"/>
          </p:nvPr>
        </p:nvSpPr>
        <p:spPr>
          <a:xfrm>
            <a:off x="0" y="172720"/>
            <a:ext cx="13004801" cy="1188319"/>
          </a:xfrm>
          <a:prstGeom prst="rect">
            <a:avLst/>
          </a:prstGeom>
        </p:spPr>
        <p:txBody>
          <a:bodyPr>
            <a:normAutofit fontScale="90000"/>
          </a:bodyPr>
          <a:lstStyle>
            <a:lvl1pPr defTabSz="537463">
              <a:defRPr sz="7360" b="1"/>
            </a:lvl1pPr>
          </a:lstStyle>
          <a:p>
            <a:r>
              <a:t>Chaos with cycles</a:t>
            </a:r>
          </a:p>
        </p:txBody>
      </p:sp>
    </p:spTree>
  </p:cSld>
  <p:clrMapOvr>
    <a:masterClrMapping/>
  </p:clrMapOvr>
  <p:transition spd="me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0" name="Q: Which value(s) of the constant a in P(x) = ax produce a full cycle modulo N?"/>
          <p:cNvSpPr/>
          <p:nvPr/>
        </p:nvSpPr>
        <p:spPr>
          <a:xfrm>
            <a:off x="686177" y="2123874"/>
            <a:ext cx="11632447"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b="1"/>
              <a:t>Q:</a:t>
            </a:r>
            <a:r>
              <a:t> Which value(s) of the constant a in </a:t>
            </a:r>
            <a:r>
              <a:rPr b="1">
                <a:solidFill>
                  <a:schemeClr val="accent6">
                    <a:hueOff val="-241736"/>
                    <a:satOff val="29413"/>
                    <a:lumOff val="20727"/>
                  </a:schemeClr>
                </a:solidFill>
              </a:rPr>
              <a:t>P</a:t>
            </a:r>
            <a:r>
              <a:t>(x) = ax produce a full cycle modulo N?</a:t>
            </a:r>
          </a:p>
        </p:txBody>
      </p:sp>
      <p:sp>
        <p:nvSpPr>
          <p:cNvPr id="1521" name="A: This happens when a and N are relatively prime. Two numbers are relatively prime if their Greatest Common Denominator (GCD) is equal to one. Hence, when GCD(a,N) = 1 the probing function P(x) be able to generate a complete cycle and we will always be able to find an empty bucket!"/>
          <p:cNvSpPr/>
          <p:nvPr/>
        </p:nvSpPr>
        <p:spPr>
          <a:xfrm>
            <a:off x="145057" y="4131309"/>
            <a:ext cx="12714685" cy="37465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b="1"/>
              <a:t>A:</a:t>
            </a:r>
            <a:r>
              <a:t> This happens when a and N are </a:t>
            </a:r>
            <a:r>
              <a:rPr b="1">
                <a:solidFill>
                  <a:schemeClr val="accent2">
                    <a:satOff val="-13916"/>
                    <a:lumOff val="13989"/>
                  </a:schemeClr>
                </a:solidFill>
              </a:rPr>
              <a:t>relatively prime</a:t>
            </a:r>
            <a:r>
              <a:rPr b="1"/>
              <a:t>.</a:t>
            </a:r>
            <a:r>
              <a:rPr b="1" baseline="31999">
                <a:solidFill>
                  <a:schemeClr val="accent2">
                    <a:satOff val="-13916"/>
                    <a:lumOff val="13989"/>
                  </a:schemeClr>
                </a:solidFill>
              </a:rPr>
              <a:t> </a:t>
            </a:r>
            <a:r>
              <a:t>Two numbers are relatively prime if their </a:t>
            </a:r>
            <a:r>
              <a:rPr b="1">
                <a:solidFill>
                  <a:schemeClr val="accent4">
                    <a:hueOff val="102361"/>
                    <a:satOff val="14118"/>
                    <a:lumOff val="10675"/>
                  </a:schemeClr>
                </a:solidFill>
              </a:rPr>
              <a:t>Greatest Common Denominator (GCD)</a:t>
            </a:r>
            <a:r>
              <a:t> is equal to one. Hence, when </a:t>
            </a:r>
            <a:r>
              <a:rPr b="1">
                <a:solidFill>
                  <a:schemeClr val="accent4">
                    <a:hueOff val="102361"/>
                    <a:satOff val="14118"/>
                    <a:lumOff val="10675"/>
                  </a:schemeClr>
                </a:solidFill>
              </a:rPr>
              <a:t>GCD</a:t>
            </a:r>
            <a:r>
              <a:t>(a,N) = 1 the probing function </a:t>
            </a:r>
            <a:r>
              <a:rPr b="1">
                <a:solidFill>
                  <a:schemeClr val="accent6">
                    <a:hueOff val="-241736"/>
                    <a:satOff val="29413"/>
                    <a:lumOff val="20727"/>
                  </a:schemeClr>
                </a:solidFill>
              </a:rPr>
              <a:t>P</a:t>
            </a:r>
            <a:r>
              <a:t>(x) be able to generate a complete cycle and we will always be able to find an empty bucket!</a:t>
            </a:r>
          </a:p>
        </p:txBody>
      </p:sp>
      <p:sp>
        <p:nvSpPr>
          <p:cNvPr id="1522" name="Chaos with cycles"/>
          <p:cNvSpPr>
            <a:spLocks noGrp="1"/>
          </p:cNvSpPr>
          <p:nvPr>
            <p:ph type="title"/>
          </p:nvPr>
        </p:nvSpPr>
        <p:spPr>
          <a:xfrm>
            <a:off x="0" y="172720"/>
            <a:ext cx="13004801" cy="1188319"/>
          </a:xfrm>
          <a:prstGeom prst="rect">
            <a:avLst/>
          </a:prstGeom>
        </p:spPr>
        <p:txBody>
          <a:bodyPr>
            <a:normAutofit fontScale="90000"/>
          </a:bodyPr>
          <a:lstStyle>
            <a:lvl1pPr defTabSz="537463">
              <a:defRPr sz="7360" b="1"/>
            </a:lvl1pPr>
          </a:lstStyle>
          <a:p>
            <a:r>
              <a:t>Chaos with cycles</a:t>
            </a:r>
          </a:p>
        </p:txBody>
      </p:sp>
    </p:spTree>
  </p:cSld>
  <p:clrMapOvr>
    <a:masterClrMapping/>
  </p:clrMapOvr>
  <p:transition spd="me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4" name="Inserting with LP"/>
          <p:cNvSpPr>
            <a:spLocks noGrp="1"/>
          </p:cNvSpPr>
          <p:nvPr>
            <p:ph type="title"/>
          </p:nvPr>
        </p:nvSpPr>
        <p:spPr>
          <a:xfrm>
            <a:off x="0" y="71120"/>
            <a:ext cx="13004801" cy="1188319"/>
          </a:xfrm>
          <a:prstGeom prst="rect">
            <a:avLst/>
          </a:prstGeom>
        </p:spPr>
        <p:txBody>
          <a:bodyPr>
            <a:normAutofit fontScale="90000"/>
          </a:bodyPr>
          <a:lstStyle>
            <a:lvl1pPr defTabSz="537463">
              <a:defRPr sz="7360" b="1"/>
            </a:lvl1pPr>
          </a:lstStyle>
          <a:p>
            <a:r>
              <a:t>Inserting with LP</a:t>
            </a:r>
          </a:p>
        </p:txBody>
      </p:sp>
      <p:sp>
        <p:nvSpPr>
          <p:cNvPr id="1525" name="Suppose we have an originally empty hash table and we want to insert some (ki,vi) pairs with LP and we selected our hash table to have:"/>
          <p:cNvSpPr/>
          <p:nvPr/>
        </p:nvSpPr>
        <p:spPr>
          <a:xfrm>
            <a:off x="0" y="3840797"/>
            <a:ext cx="13004801" cy="16637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r>
              <a:t>Suppose we have an originally empty hash table and we want to insert some (k</a:t>
            </a:r>
            <a:r>
              <a:rPr baseline="-5999"/>
              <a:t>i</a:t>
            </a:r>
            <a:r>
              <a:t>,v</a:t>
            </a:r>
            <a:r>
              <a:rPr baseline="-5999"/>
              <a:t>i</a:t>
            </a:r>
            <a:r>
              <a:t>) pairs with LP and we selected our hash table to have:</a:t>
            </a:r>
          </a:p>
        </p:txBody>
      </p:sp>
      <p:graphicFrame>
        <p:nvGraphicFramePr>
          <p:cNvPr id="1526" name="Table"/>
          <p:cNvGraphicFramePr/>
          <p:nvPr/>
        </p:nvGraphicFramePr>
        <p:xfrm>
          <a:off x="763885" y="2275839"/>
          <a:ext cx="11489730"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1527" name="Table"/>
          <p:cNvGraphicFramePr/>
          <p:nvPr/>
        </p:nvGraphicFramePr>
        <p:xfrm>
          <a:off x="763884" y="1610359"/>
          <a:ext cx="11489731"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1528" name="Probing function: P(x) = 6x…"/>
          <p:cNvSpPr/>
          <p:nvPr/>
        </p:nvSpPr>
        <p:spPr>
          <a:xfrm>
            <a:off x="1628241" y="6192519"/>
            <a:ext cx="9748318"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Probing function: </a:t>
            </a:r>
            <a:r>
              <a:rPr b="1">
                <a:solidFill>
                  <a:schemeClr val="accent6">
                    <a:hueOff val="-241736"/>
                    <a:satOff val="29413"/>
                    <a:lumOff val="20727"/>
                  </a:schemeClr>
                </a:solidFill>
              </a:rPr>
              <a:t>P</a:t>
            </a:r>
            <a:r>
              <a:t>(x) = 6x</a:t>
            </a:r>
          </a:p>
          <a:p>
            <a:r>
              <a:t>Fixed table size: N = 9</a:t>
            </a:r>
          </a:p>
          <a:p>
            <a:r>
              <a:t>Max load factor: α = 0.667</a:t>
            </a:r>
          </a:p>
          <a:p>
            <a:r>
              <a:t>Threshold before resize = N * α = 6</a:t>
            </a:r>
          </a:p>
        </p:txBody>
      </p:sp>
    </p:spTree>
  </p:cSld>
  <p:clrMapOvr>
    <a:masterClrMapping/>
  </p:clrMapOvr>
  <p:transition spd="me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0" name="Inserting with LP"/>
          <p:cNvSpPr>
            <a:spLocks noGrp="1"/>
          </p:cNvSpPr>
          <p:nvPr>
            <p:ph type="title"/>
          </p:nvPr>
        </p:nvSpPr>
        <p:spPr>
          <a:xfrm>
            <a:off x="0" y="71120"/>
            <a:ext cx="13004801" cy="1188319"/>
          </a:xfrm>
          <a:prstGeom prst="rect">
            <a:avLst/>
          </a:prstGeom>
        </p:spPr>
        <p:txBody>
          <a:bodyPr>
            <a:normAutofit fontScale="90000"/>
          </a:bodyPr>
          <a:lstStyle>
            <a:lvl1pPr defTabSz="537463">
              <a:defRPr sz="7360" b="1"/>
            </a:lvl1pPr>
          </a:lstStyle>
          <a:p>
            <a:r>
              <a:t>Inserting with LP</a:t>
            </a:r>
          </a:p>
        </p:txBody>
      </p:sp>
      <p:sp>
        <p:nvSpPr>
          <p:cNvPr id="1531" name="Q: Based on the selected probing function P(x) and the table size are we likely to eventually get an infinite loop while inserting?"/>
          <p:cNvSpPr/>
          <p:nvPr/>
        </p:nvSpPr>
        <p:spPr>
          <a:xfrm>
            <a:off x="-65580" y="3480117"/>
            <a:ext cx="13135959" cy="16637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r>
              <a:rPr b="1"/>
              <a:t>Q:</a:t>
            </a:r>
            <a:r>
              <a:t> Based on the selected probing function </a:t>
            </a:r>
            <a:r>
              <a:rPr b="1">
                <a:solidFill>
                  <a:schemeClr val="accent6">
                    <a:hueOff val="-241736"/>
                    <a:satOff val="29413"/>
                    <a:lumOff val="20727"/>
                  </a:schemeClr>
                </a:solidFill>
              </a:rPr>
              <a:t>P</a:t>
            </a:r>
            <a:r>
              <a:t>(x) and the table size are we likely to eventually get an infinite loop while inserting?</a:t>
            </a:r>
          </a:p>
        </p:txBody>
      </p:sp>
      <p:graphicFrame>
        <p:nvGraphicFramePr>
          <p:cNvPr id="1532" name="Table"/>
          <p:cNvGraphicFramePr/>
          <p:nvPr/>
        </p:nvGraphicFramePr>
        <p:xfrm>
          <a:off x="763885" y="2275839"/>
          <a:ext cx="11489730"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1533" name="Table"/>
          <p:cNvGraphicFramePr/>
          <p:nvPr/>
        </p:nvGraphicFramePr>
        <p:xfrm>
          <a:off x="763884" y="1610359"/>
          <a:ext cx="11489731"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1534" name="Probing function: P(x) = 6x…"/>
          <p:cNvSpPr/>
          <p:nvPr/>
        </p:nvSpPr>
        <p:spPr>
          <a:xfrm>
            <a:off x="1628241" y="6192519"/>
            <a:ext cx="9748318"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Probing function: </a:t>
            </a:r>
            <a:r>
              <a:rPr b="1">
                <a:solidFill>
                  <a:schemeClr val="accent6">
                    <a:hueOff val="-241736"/>
                    <a:satOff val="29413"/>
                    <a:lumOff val="20727"/>
                  </a:schemeClr>
                </a:solidFill>
              </a:rPr>
              <a:t>P</a:t>
            </a:r>
            <a:r>
              <a:t>(x) = 6x</a:t>
            </a:r>
          </a:p>
          <a:p>
            <a:r>
              <a:t>Fixed table size: N = 9</a:t>
            </a:r>
          </a:p>
          <a:p>
            <a:r>
              <a:t>Max load factor: α = 0.667</a:t>
            </a:r>
          </a:p>
          <a:p>
            <a:r>
              <a:t>Threshold before resize = N * α = 6</a:t>
            </a:r>
          </a:p>
        </p:txBody>
      </p:sp>
    </p:spTree>
  </p:cSld>
  <p:clrMapOvr>
    <a:masterClrMapping/>
  </p:clrMapOvr>
  <p:transition spd="me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 name="Inserting with LP"/>
          <p:cNvSpPr>
            <a:spLocks noGrp="1"/>
          </p:cNvSpPr>
          <p:nvPr>
            <p:ph type="title"/>
          </p:nvPr>
        </p:nvSpPr>
        <p:spPr>
          <a:xfrm>
            <a:off x="0" y="71120"/>
            <a:ext cx="13004801" cy="1188319"/>
          </a:xfrm>
          <a:prstGeom prst="rect">
            <a:avLst/>
          </a:prstGeom>
        </p:spPr>
        <p:txBody>
          <a:bodyPr>
            <a:normAutofit fontScale="90000"/>
          </a:bodyPr>
          <a:lstStyle>
            <a:lvl1pPr defTabSz="537463">
              <a:defRPr sz="7360" b="1"/>
            </a:lvl1pPr>
          </a:lstStyle>
          <a:p>
            <a:r>
              <a:t>Inserting with LP</a:t>
            </a:r>
          </a:p>
        </p:txBody>
      </p:sp>
      <p:sp>
        <p:nvSpPr>
          <p:cNvPr id="1537" name="A: Yes! GCD(N,a) = GCD(9,6) = 3 is not 1!"/>
          <p:cNvSpPr/>
          <p:nvPr/>
        </p:nvSpPr>
        <p:spPr>
          <a:xfrm>
            <a:off x="-132083" y="5357018"/>
            <a:ext cx="13268966"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b="1"/>
              <a:t>A:</a:t>
            </a:r>
            <a:r>
              <a:t> Yes! </a:t>
            </a:r>
            <a:r>
              <a:rPr b="1">
                <a:solidFill>
                  <a:schemeClr val="accent4">
                    <a:hueOff val="102361"/>
                    <a:satOff val="14118"/>
                    <a:lumOff val="10675"/>
                  </a:schemeClr>
                </a:solidFill>
              </a:rPr>
              <a:t>GCD</a:t>
            </a:r>
            <a:r>
              <a:t>(N,a) = </a:t>
            </a:r>
            <a:r>
              <a:rPr b="1">
                <a:solidFill>
                  <a:schemeClr val="accent4">
                    <a:hueOff val="102361"/>
                    <a:satOff val="14118"/>
                    <a:lumOff val="10675"/>
                  </a:schemeClr>
                </a:solidFill>
              </a:rPr>
              <a:t>GCD</a:t>
            </a:r>
            <a:r>
              <a:t>(9,6) = </a:t>
            </a:r>
            <a:r>
              <a:rPr b="1">
                <a:solidFill>
                  <a:schemeClr val="accent5"/>
                </a:solidFill>
              </a:rPr>
              <a:t>3</a:t>
            </a:r>
            <a:r>
              <a:t> is not 1!</a:t>
            </a:r>
          </a:p>
        </p:txBody>
      </p:sp>
      <p:sp>
        <p:nvSpPr>
          <p:cNvPr id="1538" name="Q: Based on the selected probing function P(x) and the table size are we likely to eventually get an infinite loop while inserting?"/>
          <p:cNvSpPr/>
          <p:nvPr/>
        </p:nvSpPr>
        <p:spPr>
          <a:xfrm>
            <a:off x="-65580" y="3480117"/>
            <a:ext cx="13135959" cy="16637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r>
              <a:rPr b="1"/>
              <a:t>Q:</a:t>
            </a:r>
            <a:r>
              <a:t> Based on the selected probing function </a:t>
            </a:r>
            <a:r>
              <a:rPr b="1">
                <a:solidFill>
                  <a:schemeClr val="accent6">
                    <a:hueOff val="-241736"/>
                    <a:satOff val="29413"/>
                    <a:lumOff val="20727"/>
                  </a:schemeClr>
                </a:solidFill>
              </a:rPr>
              <a:t>P</a:t>
            </a:r>
            <a:r>
              <a:t>(x) and the table size are we likely to eventually get an infinite loop while inserting?</a:t>
            </a:r>
          </a:p>
        </p:txBody>
      </p:sp>
      <p:graphicFrame>
        <p:nvGraphicFramePr>
          <p:cNvPr id="1539" name="Table"/>
          <p:cNvGraphicFramePr/>
          <p:nvPr/>
        </p:nvGraphicFramePr>
        <p:xfrm>
          <a:off x="763885" y="2275839"/>
          <a:ext cx="11489730"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1540" name="Table"/>
          <p:cNvGraphicFramePr/>
          <p:nvPr/>
        </p:nvGraphicFramePr>
        <p:xfrm>
          <a:off x="763884" y="1610359"/>
          <a:ext cx="11489731"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1541" name="Probing function: P(x) = 6x…"/>
          <p:cNvSpPr/>
          <p:nvPr/>
        </p:nvSpPr>
        <p:spPr>
          <a:xfrm>
            <a:off x="1628241" y="6192519"/>
            <a:ext cx="9748318"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Probing function: </a:t>
            </a:r>
            <a:r>
              <a:rPr b="1">
                <a:solidFill>
                  <a:schemeClr val="accent6">
                    <a:hueOff val="-241736"/>
                    <a:satOff val="29413"/>
                    <a:lumOff val="20727"/>
                  </a:schemeClr>
                </a:solidFill>
              </a:rPr>
              <a:t>P</a:t>
            </a:r>
            <a:r>
              <a:t>(x) = 6x</a:t>
            </a:r>
          </a:p>
          <a:p>
            <a:r>
              <a:t>Fixed table size: N = 9</a:t>
            </a:r>
          </a:p>
          <a:p>
            <a:r>
              <a:t>Max load factor: α = 0.667</a:t>
            </a:r>
          </a:p>
          <a:p>
            <a:r>
              <a:t>Threshold before resize = N * α = 6</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We can also define hash functions for arbitrary objects such as strings, lists, tuples, multi data objects, etc…"/>
          <p:cNvSpPr/>
          <p:nvPr/>
        </p:nvSpPr>
        <p:spPr>
          <a:xfrm>
            <a:off x="609922" y="127148"/>
            <a:ext cx="11784956" cy="1752304"/>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rPr lang="en-US" dirty="0" err="1"/>
              <a:t>我们也可以为任意对象定义哈希函数</a:t>
            </a:r>
            <a:r>
              <a:rPr lang="zh-CN" altLang="en-US" dirty="0"/>
              <a:t>，包括字符串，列表，元组，多数据对象等等。</a:t>
            </a:r>
            <a:endParaRPr lang="en-US" dirty="0"/>
          </a:p>
        </p:txBody>
      </p:sp>
    </p:spTree>
  </p:cSld>
  <p:clrMapOvr>
    <a:masterClrMapping/>
  </p:clrMapOvr>
  <p:transition spd="me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43" name="Table"/>
          <p:cNvGraphicFramePr/>
          <p:nvPr/>
        </p:nvGraphicFramePr>
        <p:xfrm>
          <a:off x="763885" y="2275839"/>
          <a:ext cx="11489730"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1544" name="Inserting with LP"/>
          <p:cNvSpPr>
            <a:spLocks noGrp="1"/>
          </p:cNvSpPr>
          <p:nvPr>
            <p:ph type="title"/>
          </p:nvPr>
        </p:nvSpPr>
        <p:spPr>
          <a:xfrm>
            <a:off x="0" y="71120"/>
            <a:ext cx="13004801" cy="1188319"/>
          </a:xfrm>
          <a:prstGeom prst="rect">
            <a:avLst/>
          </a:prstGeom>
        </p:spPr>
        <p:txBody>
          <a:bodyPr>
            <a:normAutofit fontScale="90000"/>
          </a:bodyPr>
          <a:lstStyle>
            <a:lvl1pPr defTabSz="537463">
              <a:defRPr sz="7360" b="1"/>
            </a:lvl1pPr>
          </a:lstStyle>
          <a:p>
            <a:r>
              <a:t>Inserting with LP</a:t>
            </a:r>
          </a:p>
        </p:txBody>
      </p:sp>
      <p:sp>
        <p:nvSpPr>
          <p:cNvPr id="1545" name="Operations:"/>
          <p:cNvSpPr/>
          <p:nvPr/>
        </p:nvSpPr>
        <p:spPr>
          <a:xfrm>
            <a:off x="420293" y="4274586"/>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graphicFrame>
        <p:nvGraphicFramePr>
          <p:cNvPr id="1546" name="Table"/>
          <p:cNvGraphicFramePr/>
          <p:nvPr/>
        </p:nvGraphicFramePr>
        <p:xfrm>
          <a:off x="763884" y="1610359"/>
          <a:ext cx="11489731"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1547" name="insert(k1,v1)…"/>
          <p:cNvSpPr/>
          <p:nvPr/>
        </p:nvSpPr>
        <p:spPr>
          <a:xfrm>
            <a:off x="206933" y="4868946"/>
            <a:ext cx="3784402" cy="322580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2</a:t>
            </a:r>
            <a:r>
              <a:t>,v</a:t>
            </a:r>
            <a:r>
              <a:rPr baseline="-5999"/>
              <a:t>4</a:t>
            </a:r>
            <a:r>
              <a:t>)</a:t>
            </a:r>
          </a:p>
          <a:p>
            <a:pPr algn="l"/>
            <a:r>
              <a:t>insert(k</a:t>
            </a:r>
            <a:r>
              <a:rPr baseline="-5999"/>
              <a:t>5</a:t>
            </a:r>
            <a:r>
              <a:t>,v</a:t>
            </a:r>
            <a:r>
              <a:rPr baseline="-5999"/>
              <a:t>5</a:t>
            </a:r>
            <a:r>
              <a:t>)</a:t>
            </a:r>
          </a:p>
          <a:p>
            <a:pPr algn="l"/>
            <a:r>
              <a:t>insert(k</a:t>
            </a:r>
            <a:r>
              <a:rPr baseline="-5999"/>
              <a:t>6</a:t>
            </a:r>
            <a:r>
              <a:t>,v</a:t>
            </a:r>
            <a:r>
              <a:rPr baseline="-5999"/>
              <a:t>6</a:t>
            </a:r>
            <a:r>
              <a:t>)</a:t>
            </a:r>
          </a:p>
        </p:txBody>
      </p:sp>
      <p:sp>
        <p:nvSpPr>
          <p:cNvPr id="1548" name="Recall, P(x) = 6x"/>
          <p:cNvSpPr/>
          <p:nvPr/>
        </p:nvSpPr>
        <p:spPr>
          <a:xfrm>
            <a:off x="5477160" y="3839368"/>
            <a:ext cx="479368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6x</a:t>
            </a:r>
          </a:p>
        </p:txBody>
      </p:sp>
      <p:sp>
        <p:nvSpPr>
          <p:cNvPr id="1549" name="Line"/>
          <p:cNvSpPr/>
          <p:nvPr/>
        </p:nvSpPr>
        <p:spPr>
          <a:xfrm flipH="1">
            <a:off x="3648429" y="5186679"/>
            <a:ext cx="589672"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51" name="Table"/>
          <p:cNvGraphicFramePr/>
          <p:nvPr/>
        </p:nvGraphicFramePr>
        <p:xfrm>
          <a:off x="763885" y="2275839"/>
          <a:ext cx="11489730"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1552" name="Inserting with LP"/>
          <p:cNvSpPr>
            <a:spLocks noGrp="1"/>
          </p:cNvSpPr>
          <p:nvPr>
            <p:ph type="title"/>
          </p:nvPr>
        </p:nvSpPr>
        <p:spPr>
          <a:xfrm>
            <a:off x="0" y="71120"/>
            <a:ext cx="13004801" cy="1188319"/>
          </a:xfrm>
          <a:prstGeom prst="rect">
            <a:avLst/>
          </a:prstGeom>
        </p:spPr>
        <p:txBody>
          <a:bodyPr>
            <a:normAutofit fontScale="90000"/>
          </a:bodyPr>
          <a:lstStyle>
            <a:lvl1pPr defTabSz="537463">
              <a:defRPr sz="7360" b="1"/>
            </a:lvl1pPr>
          </a:lstStyle>
          <a:p>
            <a:r>
              <a:t>Inserting with LP</a:t>
            </a:r>
          </a:p>
        </p:txBody>
      </p:sp>
      <p:sp>
        <p:nvSpPr>
          <p:cNvPr id="1553" name="Operations:"/>
          <p:cNvSpPr/>
          <p:nvPr/>
        </p:nvSpPr>
        <p:spPr>
          <a:xfrm>
            <a:off x="420293" y="4274586"/>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graphicFrame>
        <p:nvGraphicFramePr>
          <p:cNvPr id="1554" name="Table"/>
          <p:cNvGraphicFramePr/>
          <p:nvPr/>
        </p:nvGraphicFramePr>
        <p:xfrm>
          <a:off x="763884" y="1610359"/>
          <a:ext cx="11489731"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1555" name="Recall, P(x) = 6x"/>
          <p:cNvSpPr/>
          <p:nvPr/>
        </p:nvSpPr>
        <p:spPr>
          <a:xfrm>
            <a:off x="5477160" y="3839368"/>
            <a:ext cx="479368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6x</a:t>
            </a:r>
          </a:p>
        </p:txBody>
      </p:sp>
      <p:sp>
        <p:nvSpPr>
          <p:cNvPr id="1556" name="Line"/>
          <p:cNvSpPr/>
          <p:nvPr/>
        </p:nvSpPr>
        <p:spPr>
          <a:xfrm flipH="1">
            <a:off x="3648429" y="5186679"/>
            <a:ext cx="589672"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557" name="Suppose H(k1) = 2"/>
          <p:cNvSpPr/>
          <p:nvPr/>
        </p:nvSpPr>
        <p:spPr>
          <a:xfrm>
            <a:off x="5523036" y="4408170"/>
            <a:ext cx="470192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t>(k</a:t>
            </a:r>
            <a:r>
              <a:rPr baseline="-5999"/>
              <a:t>1</a:t>
            </a:r>
            <a:r>
              <a:t>) = 2</a:t>
            </a:r>
          </a:p>
        </p:txBody>
      </p:sp>
      <p:sp>
        <p:nvSpPr>
          <p:cNvPr id="1558" name="insert(k1,v1)…"/>
          <p:cNvSpPr/>
          <p:nvPr/>
        </p:nvSpPr>
        <p:spPr>
          <a:xfrm>
            <a:off x="206933" y="4868946"/>
            <a:ext cx="3784402" cy="322580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2</a:t>
            </a:r>
            <a:r>
              <a:t>,v</a:t>
            </a:r>
            <a:r>
              <a:rPr baseline="-5999"/>
              <a:t>4</a:t>
            </a:r>
            <a:r>
              <a:t>)</a:t>
            </a:r>
          </a:p>
          <a:p>
            <a:pPr algn="l"/>
            <a:r>
              <a:t>insert(k</a:t>
            </a:r>
            <a:r>
              <a:rPr baseline="-5999"/>
              <a:t>5</a:t>
            </a:r>
            <a:r>
              <a:t>,v</a:t>
            </a:r>
            <a:r>
              <a:rPr baseline="-5999"/>
              <a:t>5</a:t>
            </a:r>
            <a:r>
              <a:t>)</a:t>
            </a:r>
          </a:p>
          <a:p>
            <a:pPr algn="l"/>
            <a:r>
              <a:t>insert(k</a:t>
            </a:r>
            <a:r>
              <a:rPr baseline="-5999"/>
              <a:t>6</a:t>
            </a:r>
            <a:r>
              <a:t>,v</a:t>
            </a:r>
            <a:r>
              <a:rPr baseline="-5999"/>
              <a:t>6</a:t>
            </a:r>
            <a:r>
              <a:t>)</a:t>
            </a:r>
          </a:p>
        </p:txBody>
      </p:sp>
      <p:sp>
        <p:nvSpPr>
          <p:cNvPr id="1559" name="(H(k1) + P(0)) mod N ="/>
          <p:cNvSpPr/>
          <p:nvPr/>
        </p:nvSpPr>
        <p:spPr>
          <a:xfrm>
            <a:off x="4951263" y="5148262"/>
            <a:ext cx="635347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a:t>
            </a:r>
            <a:r>
              <a:rPr b="1">
                <a:solidFill>
                  <a:schemeClr val="accent5">
                    <a:hueOff val="101205"/>
                    <a:satOff val="-13598"/>
                    <a:lumOff val="23877"/>
                  </a:schemeClr>
                </a:solidFill>
              </a:rPr>
              <a:t>H</a:t>
            </a:r>
            <a:r>
              <a:t>(k</a:t>
            </a:r>
            <a:r>
              <a:rPr baseline="-5999"/>
              <a:t>1</a:t>
            </a:r>
            <a:r>
              <a:t>) + </a:t>
            </a:r>
            <a:r>
              <a:rPr b="1">
                <a:solidFill>
                  <a:schemeClr val="accent6">
                    <a:hueOff val="-241736"/>
                    <a:satOff val="29413"/>
                    <a:lumOff val="20727"/>
                  </a:schemeClr>
                </a:solidFill>
              </a:rPr>
              <a:t>P</a:t>
            </a:r>
            <a:r>
              <a:t>(0)) mod N = </a:t>
            </a:r>
          </a:p>
        </p:txBody>
      </p:sp>
      <p:sp>
        <p:nvSpPr>
          <p:cNvPr id="1560" name="(   2   +  0 ) mod 9 = 2"/>
          <p:cNvSpPr/>
          <p:nvPr/>
        </p:nvSpPr>
        <p:spPr>
          <a:xfrm>
            <a:off x="4874438" y="5710237"/>
            <a:ext cx="672048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   2   +  0 ) mod 9 = 2</a:t>
            </a:r>
          </a:p>
        </p:txBody>
      </p:sp>
    </p:spTree>
  </p:cSld>
  <p:clrMapOvr>
    <a:masterClrMapping/>
  </p:clrMapOvr>
  <p:transition spd="me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62" name="Table"/>
          <p:cNvGraphicFramePr/>
          <p:nvPr/>
        </p:nvGraphicFramePr>
        <p:xfrm>
          <a:off x="763885" y="2275839"/>
          <a:ext cx="11489730"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1563" name="Inserting with LP"/>
          <p:cNvSpPr>
            <a:spLocks noGrp="1"/>
          </p:cNvSpPr>
          <p:nvPr>
            <p:ph type="title"/>
          </p:nvPr>
        </p:nvSpPr>
        <p:spPr>
          <a:xfrm>
            <a:off x="0" y="71120"/>
            <a:ext cx="13004801" cy="1188319"/>
          </a:xfrm>
          <a:prstGeom prst="rect">
            <a:avLst/>
          </a:prstGeom>
        </p:spPr>
        <p:txBody>
          <a:bodyPr>
            <a:normAutofit fontScale="90000"/>
          </a:bodyPr>
          <a:lstStyle>
            <a:lvl1pPr defTabSz="537463">
              <a:defRPr sz="7360" b="1"/>
            </a:lvl1pPr>
          </a:lstStyle>
          <a:p>
            <a:r>
              <a:t>Inserting with LP</a:t>
            </a:r>
          </a:p>
        </p:txBody>
      </p:sp>
      <p:sp>
        <p:nvSpPr>
          <p:cNvPr id="1564" name="Operations:"/>
          <p:cNvSpPr/>
          <p:nvPr/>
        </p:nvSpPr>
        <p:spPr>
          <a:xfrm>
            <a:off x="420293" y="4274586"/>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graphicFrame>
        <p:nvGraphicFramePr>
          <p:cNvPr id="1565" name="Table"/>
          <p:cNvGraphicFramePr/>
          <p:nvPr/>
        </p:nvGraphicFramePr>
        <p:xfrm>
          <a:off x="763884" y="1610359"/>
          <a:ext cx="11489731"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1566" name="Recall, P(x) = 6x"/>
          <p:cNvSpPr/>
          <p:nvPr/>
        </p:nvSpPr>
        <p:spPr>
          <a:xfrm>
            <a:off x="5477160" y="3839368"/>
            <a:ext cx="479368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6x</a:t>
            </a:r>
          </a:p>
        </p:txBody>
      </p:sp>
      <p:sp>
        <p:nvSpPr>
          <p:cNvPr id="1567" name="Line"/>
          <p:cNvSpPr/>
          <p:nvPr/>
        </p:nvSpPr>
        <p:spPr>
          <a:xfrm flipH="1">
            <a:off x="3648429" y="5186679"/>
            <a:ext cx="589672"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568" name="Suppose H(k1) = 2"/>
          <p:cNvSpPr/>
          <p:nvPr/>
        </p:nvSpPr>
        <p:spPr>
          <a:xfrm>
            <a:off x="5523036" y="4408170"/>
            <a:ext cx="470192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t>(k</a:t>
            </a:r>
            <a:r>
              <a:rPr baseline="-5999"/>
              <a:t>1</a:t>
            </a:r>
            <a:r>
              <a:t>) = 2</a:t>
            </a:r>
          </a:p>
        </p:txBody>
      </p:sp>
      <p:sp>
        <p:nvSpPr>
          <p:cNvPr id="1569" name="(H(k1) + P(0)) mod N ="/>
          <p:cNvSpPr/>
          <p:nvPr/>
        </p:nvSpPr>
        <p:spPr>
          <a:xfrm>
            <a:off x="4951263" y="5148262"/>
            <a:ext cx="635347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a:t>
            </a:r>
            <a:r>
              <a:rPr b="1">
                <a:solidFill>
                  <a:schemeClr val="accent5">
                    <a:hueOff val="101205"/>
                    <a:satOff val="-13598"/>
                    <a:lumOff val="23877"/>
                  </a:schemeClr>
                </a:solidFill>
              </a:rPr>
              <a:t>H</a:t>
            </a:r>
            <a:r>
              <a:t>(k</a:t>
            </a:r>
            <a:r>
              <a:rPr baseline="-5999"/>
              <a:t>1</a:t>
            </a:r>
            <a:r>
              <a:t>) + </a:t>
            </a:r>
            <a:r>
              <a:rPr b="1">
                <a:solidFill>
                  <a:schemeClr val="accent6">
                    <a:hueOff val="-241736"/>
                    <a:satOff val="29413"/>
                    <a:lumOff val="20727"/>
                  </a:schemeClr>
                </a:solidFill>
              </a:rPr>
              <a:t>P</a:t>
            </a:r>
            <a:r>
              <a:t>(0)) mod N = </a:t>
            </a:r>
          </a:p>
        </p:txBody>
      </p:sp>
      <p:sp>
        <p:nvSpPr>
          <p:cNvPr id="1570" name="(   2   +  0 ) mod 9 = 2"/>
          <p:cNvSpPr/>
          <p:nvPr/>
        </p:nvSpPr>
        <p:spPr>
          <a:xfrm>
            <a:off x="4874438" y="5710237"/>
            <a:ext cx="672048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   2   +  0 ) mod 9 = 2</a:t>
            </a:r>
          </a:p>
        </p:txBody>
      </p:sp>
      <p:sp>
        <p:nvSpPr>
          <p:cNvPr id="1571" name="Line"/>
          <p:cNvSpPr/>
          <p:nvPr/>
        </p:nvSpPr>
        <p:spPr>
          <a:xfrm flipV="1">
            <a:off x="3943265" y="3256279"/>
            <a:ext cx="1" cy="525136"/>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572" name="insert(k1,v1)…"/>
          <p:cNvSpPr/>
          <p:nvPr/>
        </p:nvSpPr>
        <p:spPr>
          <a:xfrm>
            <a:off x="206933" y="4868946"/>
            <a:ext cx="3784402" cy="322580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2</a:t>
            </a:r>
            <a:r>
              <a:t>,v</a:t>
            </a:r>
            <a:r>
              <a:rPr baseline="-5999"/>
              <a:t>4</a:t>
            </a:r>
            <a:r>
              <a:t>)</a:t>
            </a:r>
          </a:p>
          <a:p>
            <a:pPr algn="l"/>
            <a:r>
              <a:t>insert(k</a:t>
            </a:r>
            <a:r>
              <a:rPr baseline="-5999"/>
              <a:t>5</a:t>
            </a:r>
            <a:r>
              <a:t>,v</a:t>
            </a:r>
            <a:r>
              <a:rPr baseline="-5999"/>
              <a:t>5</a:t>
            </a:r>
            <a:r>
              <a:t>)</a:t>
            </a:r>
          </a:p>
          <a:p>
            <a:pPr algn="l"/>
            <a:r>
              <a:t>insert(k</a:t>
            </a:r>
            <a:r>
              <a:rPr baseline="-5999"/>
              <a:t>6</a:t>
            </a:r>
            <a:r>
              <a:t>,v</a:t>
            </a:r>
            <a:r>
              <a:rPr baseline="-5999"/>
              <a:t>6</a:t>
            </a:r>
            <a:r>
              <a:t>)</a:t>
            </a:r>
          </a:p>
        </p:txBody>
      </p:sp>
    </p:spTree>
  </p:cSld>
  <p:clrMapOvr>
    <a:masterClrMapping/>
  </p:clrMapOvr>
  <p:transition spd="me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74" name="Table"/>
          <p:cNvGraphicFramePr/>
          <p:nvPr/>
        </p:nvGraphicFramePr>
        <p:xfrm>
          <a:off x="763885" y="2275839"/>
          <a:ext cx="11489730"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1575" name="Inserting with LP"/>
          <p:cNvSpPr>
            <a:spLocks noGrp="1"/>
          </p:cNvSpPr>
          <p:nvPr>
            <p:ph type="title"/>
          </p:nvPr>
        </p:nvSpPr>
        <p:spPr>
          <a:xfrm>
            <a:off x="0" y="71120"/>
            <a:ext cx="13004801" cy="1188319"/>
          </a:xfrm>
          <a:prstGeom prst="rect">
            <a:avLst/>
          </a:prstGeom>
        </p:spPr>
        <p:txBody>
          <a:bodyPr>
            <a:normAutofit fontScale="90000"/>
          </a:bodyPr>
          <a:lstStyle>
            <a:lvl1pPr defTabSz="537463">
              <a:defRPr sz="7360" b="1"/>
            </a:lvl1pPr>
          </a:lstStyle>
          <a:p>
            <a:r>
              <a:t>Inserting with LP</a:t>
            </a:r>
          </a:p>
        </p:txBody>
      </p:sp>
      <p:sp>
        <p:nvSpPr>
          <p:cNvPr id="1576" name="Operations:"/>
          <p:cNvSpPr/>
          <p:nvPr/>
        </p:nvSpPr>
        <p:spPr>
          <a:xfrm>
            <a:off x="420293" y="4274586"/>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graphicFrame>
        <p:nvGraphicFramePr>
          <p:cNvPr id="1577" name="Table"/>
          <p:cNvGraphicFramePr/>
          <p:nvPr/>
        </p:nvGraphicFramePr>
        <p:xfrm>
          <a:off x="763884" y="1610359"/>
          <a:ext cx="11489731"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1578" name="Recall, P(x) = 6x"/>
          <p:cNvSpPr/>
          <p:nvPr/>
        </p:nvSpPr>
        <p:spPr>
          <a:xfrm>
            <a:off x="5477160" y="3839368"/>
            <a:ext cx="479368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6x</a:t>
            </a:r>
          </a:p>
        </p:txBody>
      </p:sp>
      <p:sp>
        <p:nvSpPr>
          <p:cNvPr id="1579" name="Line"/>
          <p:cNvSpPr/>
          <p:nvPr/>
        </p:nvSpPr>
        <p:spPr>
          <a:xfrm flipH="1">
            <a:off x="3658589" y="5740400"/>
            <a:ext cx="589672" cy="0"/>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580" name="insert(k1,v1)…"/>
          <p:cNvSpPr/>
          <p:nvPr/>
        </p:nvSpPr>
        <p:spPr>
          <a:xfrm>
            <a:off x="206933" y="4868946"/>
            <a:ext cx="3784402" cy="322580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2</a:t>
            </a:r>
            <a:r>
              <a:t>,v</a:t>
            </a:r>
            <a:r>
              <a:rPr baseline="-5999"/>
              <a:t>4</a:t>
            </a:r>
            <a:r>
              <a:t>)</a:t>
            </a:r>
          </a:p>
          <a:p>
            <a:pPr algn="l"/>
            <a:r>
              <a:t>insert(k</a:t>
            </a:r>
            <a:r>
              <a:rPr baseline="-5999"/>
              <a:t>5</a:t>
            </a:r>
            <a:r>
              <a:t>,v</a:t>
            </a:r>
            <a:r>
              <a:rPr baseline="-5999"/>
              <a:t>5</a:t>
            </a:r>
            <a:r>
              <a:t>)</a:t>
            </a:r>
          </a:p>
          <a:p>
            <a:pPr algn="l"/>
            <a:r>
              <a:t>insert(k</a:t>
            </a:r>
            <a:r>
              <a:rPr baseline="-5999"/>
              <a:t>6</a:t>
            </a:r>
            <a:r>
              <a:t>,v</a:t>
            </a:r>
            <a:r>
              <a:rPr baseline="-5999"/>
              <a:t>6</a:t>
            </a:r>
            <a:r>
              <a:t>)</a:t>
            </a:r>
          </a:p>
        </p:txBody>
      </p:sp>
    </p:spTree>
  </p:cSld>
  <p:clrMapOvr>
    <a:masterClrMapping/>
  </p:clrMapOvr>
  <p:transition spd="me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82" name="Table"/>
          <p:cNvGraphicFramePr/>
          <p:nvPr/>
        </p:nvGraphicFramePr>
        <p:xfrm>
          <a:off x="763885" y="2275839"/>
          <a:ext cx="11489730"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1583" name="Inserting with LP"/>
          <p:cNvSpPr>
            <a:spLocks noGrp="1"/>
          </p:cNvSpPr>
          <p:nvPr>
            <p:ph type="title"/>
          </p:nvPr>
        </p:nvSpPr>
        <p:spPr>
          <a:xfrm>
            <a:off x="0" y="71120"/>
            <a:ext cx="13004801" cy="1188319"/>
          </a:xfrm>
          <a:prstGeom prst="rect">
            <a:avLst/>
          </a:prstGeom>
        </p:spPr>
        <p:txBody>
          <a:bodyPr>
            <a:normAutofit fontScale="90000"/>
          </a:bodyPr>
          <a:lstStyle>
            <a:lvl1pPr defTabSz="537463">
              <a:defRPr sz="7360" b="1"/>
            </a:lvl1pPr>
          </a:lstStyle>
          <a:p>
            <a:r>
              <a:t>Inserting with LP</a:t>
            </a:r>
          </a:p>
        </p:txBody>
      </p:sp>
      <p:sp>
        <p:nvSpPr>
          <p:cNvPr id="1584" name="Operations:"/>
          <p:cNvSpPr/>
          <p:nvPr/>
        </p:nvSpPr>
        <p:spPr>
          <a:xfrm>
            <a:off x="420293" y="4274586"/>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graphicFrame>
        <p:nvGraphicFramePr>
          <p:cNvPr id="1585" name="Table"/>
          <p:cNvGraphicFramePr/>
          <p:nvPr/>
        </p:nvGraphicFramePr>
        <p:xfrm>
          <a:off x="763884" y="1610359"/>
          <a:ext cx="11489731"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1586" name="Recall, P(x) = 6x"/>
          <p:cNvSpPr/>
          <p:nvPr/>
        </p:nvSpPr>
        <p:spPr>
          <a:xfrm>
            <a:off x="5477160" y="3839368"/>
            <a:ext cx="479368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6x</a:t>
            </a:r>
          </a:p>
        </p:txBody>
      </p:sp>
      <p:sp>
        <p:nvSpPr>
          <p:cNvPr id="1587" name="Line"/>
          <p:cNvSpPr/>
          <p:nvPr/>
        </p:nvSpPr>
        <p:spPr>
          <a:xfrm flipH="1">
            <a:off x="3658589" y="5740400"/>
            <a:ext cx="589672" cy="0"/>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588" name="Suppose H(k2) = 2"/>
          <p:cNvSpPr/>
          <p:nvPr/>
        </p:nvSpPr>
        <p:spPr>
          <a:xfrm>
            <a:off x="5523036" y="4408170"/>
            <a:ext cx="470192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t>(k</a:t>
            </a:r>
            <a:r>
              <a:rPr baseline="-5999"/>
              <a:t>2</a:t>
            </a:r>
            <a:r>
              <a:t>) = 2</a:t>
            </a:r>
          </a:p>
        </p:txBody>
      </p:sp>
      <p:sp>
        <p:nvSpPr>
          <p:cNvPr id="1589" name="insert(k1,v1)…"/>
          <p:cNvSpPr/>
          <p:nvPr/>
        </p:nvSpPr>
        <p:spPr>
          <a:xfrm>
            <a:off x="206933" y="4868946"/>
            <a:ext cx="3784402" cy="322580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2</a:t>
            </a:r>
            <a:r>
              <a:t>,v</a:t>
            </a:r>
            <a:r>
              <a:rPr baseline="-5999"/>
              <a:t>4</a:t>
            </a:r>
            <a:r>
              <a:t>)</a:t>
            </a:r>
          </a:p>
          <a:p>
            <a:pPr algn="l"/>
            <a:r>
              <a:t>insert(k</a:t>
            </a:r>
            <a:r>
              <a:rPr baseline="-5999"/>
              <a:t>5</a:t>
            </a:r>
            <a:r>
              <a:t>,v</a:t>
            </a:r>
            <a:r>
              <a:rPr baseline="-5999"/>
              <a:t>5</a:t>
            </a:r>
            <a:r>
              <a:t>)</a:t>
            </a:r>
          </a:p>
          <a:p>
            <a:pPr algn="l"/>
            <a:r>
              <a:t>insert(k</a:t>
            </a:r>
            <a:r>
              <a:rPr baseline="-5999"/>
              <a:t>6</a:t>
            </a:r>
            <a:r>
              <a:t>,v</a:t>
            </a:r>
            <a:r>
              <a:rPr baseline="-5999"/>
              <a:t>6</a:t>
            </a:r>
            <a:r>
              <a:t>)</a:t>
            </a:r>
          </a:p>
        </p:txBody>
      </p:sp>
      <p:sp>
        <p:nvSpPr>
          <p:cNvPr id="1590" name="(H(k2) + P(0)) mod N ="/>
          <p:cNvSpPr/>
          <p:nvPr/>
        </p:nvSpPr>
        <p:spPr>
          <a:xfrm>
            <a:off x="4951263" y="5148262"/>
            <a:ext cx="635347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a:t>
            </a:r>
            <a:r>
              <a:rPr b="1">
                <a:solidFill>
                  <a:schemeClr val="accent5">
                    <a:hueOff val="101205"/>
                    <a:satOff val="-13598"/>
                    <a:lumOff val="23877"/>
                  </a:schemeClr>
                </a:solidFill>
              </a:rPr>
              <a:t>H</a:t>
            </a:r>
            <a:r>
              <a:t>(k</a:t>
            </a:r>
            <a:r>
              <a:rPr baseline="-5999"/>
              <a:t>2</a:t>
            </a:r>
            <a:r>
              <a:t>) + </a:t>
            </a:r>
            <a:r>
              <a:rPr b="1">
                <a:solidFill>
                  <a:schemeClr val="accent6">
                    <a:hueOff val="-241736"/>
                    <a:satOff val="29413"/>
                    <a:lumOff val="20727"/>
                  </a:schemeClr>
                </a:solidFill>
              </a:rPr>
              <a:t>P</a:t>
            </a:r>
            <a:r>
              <a:t>(0)) mod N = </a:t>
            </a:r>
          </a:p>
        </p:txBody>
      </p:sp>
      <p:sp>
        <p:nvSpPr>
          <p:cNvPr id="1591" name="(   2   +  0 ) mod 9 = 2"/>
          <p:cNvSpPr/>
          <p:nvPr/>
        </p:nvSpPr>
        <p:spPr>
          <a:xfrm>
            <a:off x="4874438" y="5710237"/>
            <a:ext cx="672048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   2   +  0 ) mod 9 = 2</a:t>
            </a:r>
          </a:p>
        </p:txBody>
      </p:sp>
    </p:spTree>
  </p:cSld>
  <p:clrMapOvr>
    <a:masterClrMapping/>
  </p:clrMapOvr>
  <p:transition spd="me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93" name="Table"/>
          <p:cNvGraphicFramePr/>
          <p:nvPr/>
        </p:nvGraphicFramePr>
        <p:xfrm>
          <a:off x="763885" y="2275839"/>
          <a:ext cx="11489730"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1594" name="Inserting with LP"/>
          <p:cNvSpPr>
            <a:spLocks noGrp="1"/>
          </p:cNvSpPr>
          <p:nvPr>
            <p:ph type="title"/>
          </p:nvPr>
        </p:nvSpPr>
        <p:spPr>
          <a:xfrm>
            <a:off x="0" y="71120"/>
            <a:ext cx="13004801" cy="1188319"/>
          </a:xfrm>
          <a:prstGeom prst="rect">
            <a:avLst/>
          </a:prstGeom>
        </p:spPr>
        <p:txBody>
          <a:bodyPr>
            <a:normAutofit fontScale="90000"/>
          </a:bodyPr>
          <a:lstStyle>
            <a:lvl1pPr defTabSz="537463">
              <a:defRPr sz="7360" b="1"/>
            </a:lvl1pPr>
          </a:lstStyle>
          <a:p>
            <a:r>
              <a:t>Inserting with LP</a:t>
            </a:r>
          </a:p>
        </p:txBody>
      </p:sp>
      <p:sp>
        <p:nvSpPr>
          <p:cNvPr id="1595" name="Operations:"/>
          <p:cNvSpPr/>
          <p:nvPr/>
        </p:nvSpPr>
        <p:spPr>
          <a:xfrm>
            <a:off x="420293" y="4274586"/>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graphicFrame>
        <p:nvGraphicFramePr>
          <p:cNvPr id="1596" name="Table"/>
          <p:cNvGraphicFramePr/>
          <p:nvPr/>
        </p:nvGraphicFramePr>
        <p:xfrm>
          <a:off x="763884" y="1610359"/>
          <a:ext cx="11489731"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1597" name="Recall, P(x) = 6x"/>
          <p:cNvSpPr/>
          <p:nvPr/>
        </p:nvSpPr>
        <p:spPr>
          <a:xfrm>
            <a:off x="5477160" y="3839368"/>
            <a:ext cx="479368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6x</a:t>
            </a:r>
          </a:p>
        </p:txBody>
      </p:sp>
      <p:sp>
        <p:nvSpPr>
          <p:cNvPr id="1598" name="Line"/>
          <p:cNvSpPr/>
          <p:nvPr/>
        </p:nvSpPr>
        <p:spPr>
          <a:xfrm flipH="1">
            <a:off x="3658589" y="5740400"/>
            <a:ext cx="589672" cy="0"/>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599" name="Suppose H(k2) = 2"/>
          <p:cNvSpPr/>
          <p:nvPr/>
        </p:nvSpPr>
        <p:spPr>
          <a:xfrm>
            <a:off x="5523036" y="4408170"/>
            <a:ext cx="470192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t>(k</a:t>
            </a:r>
            <a:r>
              <a:rPr baseline="-5999"/>
              <a:t>2</a:t>
            </a:r>
            <a:r>
              <a:t>) = 2</a:t>
            </a:r>
          </a:p>
        </p:txBody>
      </p:sp>
      <p:sp>
        <p:nvSpPr>
          <p:cNvPr id="1600" name="Line"/>
          <p:cNvSpPr/>
          <p:nvPr/>
        </p:nvSpPr>
        <p:spPr>
          <a:xfrm flipV="1">
            <a:off x="3943265" y="3256279"/>
            <a:ext cx="1" cy="525136"/>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601" name="insert(k1,v1)…"/>
          <p:cNvSpPr/>
          <p:nvPr/>
        </p:nvSpPr>
        <p:spPr>
          <a:xfrm>
            <a:off x="206933" y="4868946"/>
            <a:ext cx="3784402" cy="322580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2</a:t>
            </a:r>
            <a:r>
              <a:t>,v</a:t>
            </a:r>
            <a:r>
              <a:rPr baseline="-5999"/>
              <a:t>4</a:t>
            </a:r>
            <a:r>
              <a:t>)</a:t>
            </a:r>
          </a:p>
          <a:p>
            <a:pPr algn="l"/>
            <a:r>
              <a:t>insert(k</a:t>
            </a:r>
            <a:r>
              <a:rPr baseline="-5999"/>
              <a:t>5</a:t>
            </a:r>
            <a:r>
              <a:t>,v</a:t>
            </a:r>
            <a:r>
              <a:rPr baseline="-5999"/>
              <a:t>5</a:t>
            </a:r>
            <a:r>
              <a:t>)</a:t>
            </a:r>
          </a:p>
          <a:p>
            <a:pPr algn="l"/>
            <a:r>
              <a:t>insert(k</a:t>
            </a:r>
            <a:r>
              <a:rPr baseline="-5999"/>
              <a:t>6</a:t>
            </a:r>
            <a:r>
              <a:t>,v</a:t>
            </a:r>
            <a:r>
              <a:rPr baseline="-5999"/>
              <a:t>6</a:t>
            </a:r>
            <a:r>
              <a:t>)</a:t>
            </a:r>
          </a:p>
        </p:txBody>
      </p:sp>
      <p:sp>
        <p:nvSpPr>
          <p:cNvPr id="1602" name="(H(k2) + P(0)) mod N ="/>
          <p:cNvSpPr/>
          <p:nvPr/>
        </p:nvSpPr>
        <p:spPr>
          <a:xfrm>
            <a:off x="4951263" y="5148262"/>
            <a:ext cx="635347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a:t>
            </a:r>
            <a:r>
              <a:rPr b="1">
                <a:solidFill>
                  <a:schemeClr val="accent5">
                    <a:hueOff val="101205"/>
                    <a:satOff val="-13598"/>
                    <a:lumOff val="23877"/>
                  </a:schemeClr>
                </a:solidFill>
              </a:rPr>
              <a:t>H</a:t>
            </a:r>
            <a:r>
              <a:t>(k</a:t>
            </a:r>
            <a:r>
              <a:rPr baseline="-5999"/>
              <a:t>2</a:t>
            </a:r>
            <a:r>
              <a:t>) + </a:t>
            </a:r>
            <a:r>
              <a:rPr b="1">
                <a:solidFill>
                  <a:schemeClr val="accent6">
                    <a:hueOff val="-241736"/>
                    <a:satOff val="29413"/>
                    <a:lumOff val="20727"/>
                  </a:schemeClr>
                </a:solidFill>
              </a:rPr>
              <a:t>P</a:t>
            </a:r>
            <a:r>
              <a:t>(0)) mod N = </a:t>
            </a:r>
          </a:p>
        </p:txBody>
      </p:sp>
      <p:sp>
        <p:nvSpPr>
          <p:cNvPr id="1603" name="(   2   +  0 ) mod 9 = 2"/>
          <p:cNvSpPr/>
          <p:nvPr/>
        </p:nvSpPr>
        <p:spPr>
          <a:xfrm>
            <a:off x="4874438" y="5710237"/>
            <a:ext cx="672048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   2   +  0 ) mod 9 = 2</a:t>
            </a:r>
          </a:p>
        </p:txBody>
      </p:sp>
      <p:sp>
        <p:nvSpPr>
          <p:cNvPr id="1604" name="Hash collision! increment x and try offset P(1) instead of P(0)"/>
          <p:cNvSpPr/>
          <p:nvPr/>
        </p:nvSpPr>
        <p:spPr>
          <a:xfrm>
            <a:off x="3599936" y="7878529"/>
            <a:ext cx="9269488"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Hash collision! increment x and try offset </a:t>
            </a:r>
            <a:r>
              <a:rPr b="1">
                <a:solidFill>
                  <a:schemeClr val="accent6">
                    <a:hueOff val="-241736"/>
                    <a:satOff val="29413"/>
                    <a:lumOff val="20727"/>
                  </a:schemeClr>
                </a:solidFill>
              </a:rPr>
              <a:t>P</a:t>
            </a:r>
            <a:r>
              <a:t>(1) instead of </a:t>
            </a:r>
            <a:r>
              <a:rPr b="1">
                <a:solidFill>
                  <a:schemeClr val="accent6">
                    <a:hueOff val="-241736"/>
                    <a:satOff val="29413"/>
                    <a:lumOff val="20727"/>
                  </a:schemeClr>
                </a:solidFill>
              </a:rPr>
              <a:t>P</a:t>
            </a:r>
            <a:r>
              <a:t>(0)</a:t>
            </a:r>
          </a:p>
        </p:txBody>
      </p:sp>
    </p:spTree>
  </p:cSld>
  <p:clrMapOvr>
    <a:masterClrMapping/>
  </p:clrMapOvr>
  <p:transition spd="me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06" name="Table"/>
          <p:cNvGraphicFramePr/>
          <p:nvPr/>
        </p:nvGraphicFramePr>
        <p:xfrm>
          <a:off x="763885" y="2275839"/>
          <a:ext cx="11489730"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2</a:t>
                      </a:r>
                      <a:r>
                        <a:t>,v</a:t>
                      </a:r>
                      <a:r>
                        <a:rPr baseline="-5999"/>
                        <a:t>2</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1607" name="Inserting with LP"/>
          <p:cNvSpPr>
            <a:spLocks noGrp="1"/>
          </p:cNvSpPr>
          <p:nvPr>
            <p:ph type="title"/>
          </p:nvPr>
        </p:nvSpPr>
        <p:spPr>
          <a:xfrm>
            <a:off x="0" y="71120"/>
            <a:ext cx="13004801" cy="1188319"/>
          </a:xfrm>
          <a:prstGeom prst="rect">
            <a:avLst/>
          </a:prstGeom>
        </p:spPr>
        <p:txBody>
          <a:bodyPr>
            <a:normAutofit fontScale="90000"/>
          </a:bodyPr>
          <a:lstStyle>
            <a:lvl1pPr defTabSz="537463">
              <a:defRPr sz="7360" b="1"/>
            </a:lvl1pPr>
          </a:lstStyle>
          <a:p>
            <a:r>
              <a:t>Inserting with LP</a:t>
            </a:r>
          </a:p>
        </p:txBody>
      </p:sp>
      <p:sp>
        <p:nvSpPr>
          <p:cNvPr id="1608" name="Operations:"/>
          <p:cNvSpPr/>
          <p:nvPr/>
        </p:nvSpPr>
        <p:spPr>
          <a:xfrm>
            <a:off x="420293" y="4274586"/>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graphicFrame>
        <p:nvGraphicFramePr>
          <p:cNvPr id="1609" name="Table"/>
          <p:cNvGraphicFramePr/>
          <p:nvPr/>
        </p:nvGraphicFramePr>
        <p:xfrm>
          <a:off x="763884" y="1610359"/>
          <a:ext cx="11489731"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1610" name="Recall, P(x) = 6x"/>
          <p:cNvSpPr/>
          <p:nvPr/>
        </p:nvSpPr>
        <p:spPr>
          <a:xfrm>
            <a:off x="5477160" y="3839368"/>
            <a:ext cx="479368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6x</a:t>
            </a:r>
          </a:p>
        </p:txBody>
      </p:sp>
      <p:sp>
        <p:nvSpPr>
          <p:cNvPr id="1611" name="Line"/>
          <p:cNvSpPr/>
          <p:nvPr/>
        </p:nvSpPr>
        <p:spPr>
          <a:xfrm flipH="1">
            <a:off x="3658589" y="5740400"/>
            <a:ext cx="589672" cy="0"/>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612" name="Suppose H(k2) = 2"/>
          <p:cNvSpPr/>
          <p:nvPr/>
        </p:nvSpPr>
        <p:spPr>
          <a:xfrm>
            <a:off x="5523036" y="4408170"/>
            <a:ext cx="470192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t>(k</a:t>
            </a:r>
            <a:r>
              <a:rPr baseline="-5999"/>
              <a:t>2</a:t>
            </a:r>
            <a:r>
              <a:t>) = 2</a:t>
            </a:r>
          </a:p>
        </p:txBody>
      </p:sp>
      <p:sp>
        <p:nvSpPr>
          <p:cNvPr id="1613" name="(H(k2) + P(0)) mod N ="/>
          <p:cNvSpPr/>
          <p:nvPr/>
        </p:nvSpPr>
        <p:spPr>
          <a:xfrm>
            <a:off x="4951263" y="5148262"/>
            <a:ext cx="635347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a:t>
            </a:r>
            <a:r>
              <a:rPr b="1">
                <a:solidFill>
                  <a:schemeClr val="accent5">
                    <a:hueOff val="101205"/>
                    <a:satOff val="-13598"/>
                    <a:lumOff val="23877"/>
                  </a:schemeClr>
                </a:solidFill>
              </a:rPr>
              <a:t>H</a:t>
            </a:r>
            <a:r>
              <a:t>(k</a:t>
            </a:r>
            <a:r>
              <a:rPr baseline="-5999"/>
              <a:t>2</a:t>
            </a:r>
            <a:r>
              <a:t>) + </a:t>
            </a:r>
            <a:r>
              <a:rPr b="1">
                <a:solidFill>
                  <a:schemeClr val="accent6">
                    <a:hueOff val="-241736"/>
                    <a:satOff val="29413"/>
                    <a:lumOff val="20727"/>
                  </a:schemeClr>
                </a:solidFill>
              </a:rPr>
              <a:t>P</a:t>
            </a:r>
            <a:r>
              <a:t>(0)) mod N = </a:t>
            </a:r>
          </a:p>
        </p:txBody>
      </p:sp>
      <p:sp>
        <p:nvSpPr>
          <p:cNvPr id="1614" name="(   2   +  0 ) mod 9 = 2"/>
          <p:cNvSpPr/>
          <p:nvPr/>
        </p:nvSpPr>
        <p:spPr>
          <a:xfrm>
            <a:off x="4874438" y="5710237"/>
            <a:ext cx="672048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   2   +  0 ) mod 9 = 2</a:t>
            </a:r>
          </a:p>
        </p:txBody>
      </p:sp>
      <p:sp>
        <p:nvSpPr>
          <p:cNvPr id="1615" name="Line"/>
          <p:cNvSpPr/>
          <p:nvPr/>
        </p:nvSpPr>
        <p:spPr>
          <a:xfrm flipV="1">
            <a:off x="3943265" y="3256279"/>
            <a:ext cx="1" cy="525136"/>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616" name="Hash collision! increment x and try offset P(1) instead of P(0)"/>
          <p:cNvSpPr/>
          <p:nvPr/>
        </p:nvSpPr>
        <p:spPr>
          <a:xfrm>
            <a:off x="3599936" y="7878529"/>
            <a:ext cx="9269488"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Hash collision! increment x and try offset </a:t>
            </a:r>
            <a:r>
              <a:rPr b="1">
                <a:solidFill>
                  <a:schemeClr val="accent6">
                    <a:hueOff val="-241736"/>
                    <a:satOff val="29413"/>
                    <a:lumOff val="20727"/>
                  </a:schemeClr>
                </a:solidFill>
              </a:rPr>
              <a:t>P</a:t>
            </a:r>
            <a:r>
              <a:t>(1) instead of </a:t>
            </a:r>
            <a:r>
              <a:rPr b="1">
                <a:solidFill>
                  <a:schemeClr val="accent6">
                    <a:hueOff val="-241736"/>
                    <a:satOff val="29413"/>
                    <a:lumOff val="20727"/>
                  </a:schemeClr>
                </a:solidFill>
              </a:rPr>
              <a:t>P</a:t>
            </a:r>
            <a:r>
              <a:t>(0)</a:t>
            </a:r>
          </a:p>
        </p:txBody>
      </p:sp>
      <p:sp>
        <p:nvSpPr>
          <p:cNvPr id="1617" name="(H(k2) + P(1)) mod N ="/>
          <p:cNvSpPr/>
          <p:nvPr/>
        </p:nvSpPr>
        <p:spPr>
          <a:xfrm>
            <a:off x="4951263" y="6454499"/>
            <a:ext cx="635347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a:t>
            </a:r>
            <a:r>
              <a:rPr b="1">
                <a:solidFill>
                  <a:schemeClr val="accent5">
                    <a:hueOff val="101205"/>
                    <a:satOff val="-13598"/>
                    <a:lumOff val="23877"/>
                  </a:schemeClr>
                </a:solidFill>
              </a:rPr>
              <a:t>H</a:t>
            </a:r>
            <a:r>
              <a:t>(k</a:t>
            </a:r>
            <a:r>
              <a:rPr baseline="-5999"/>
              <a:t>2</a:t>
            </a:r>
            <a:r>
              <a:t>) + </a:t>
            </a:r>
            <a:r>
              <a:rPr b="1">
                <a:solidFill>
                  <a:schemeClr val="accent6">
                    <a:hueOff val="-241736"/>
                    <a:satOff val="29413"/>
                    <a:lumOff val="20727"/>
                  </a:schemeClr>
                </a:solidFill>
              </a:rPr>
              <a:t>P</a:t>
            </a:r>
            <a:r>
              <a:t>(1)) mod N = </a:t>
            </a:r>
          </a:p>
        </p:txBody>
      </p:sp>
      <p:sp>
        <p:nvSpPr>
          <p:cNvPr id="1618" name="(   2   +  6 ) mod 9 = 8"/>
          <p:cNvSpPr/>
          <p:nvPr/>
        </p:nvSpPr>
        <p:spPr>
          <a:xfrm>
            <a:off x="4874438" y="7016474"/>
            <a:ext cx="672048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   2   +  6 ) mod 9 = 8</a:t>
            </a:r>
          </a:p>
        </p:txBody>
      </p:sp>
      <p:sp>
        <p:nvSpPr>
          <p:cNvPr id="1622" name="Connection Line"/>
          <p:cNvSpPr/>
          <p:nvPr/>
        </p:nvSpPr>
        <p:spPr>
          <a:xfrm>
            <a:off x="4060242" y="1210761"/>
            <a:ext cx="6995558" cy="624528"/>
          </a:xfrm>
          <a:custGeom>
            <a:avLst/>
            <a:gdLst/>
            <a:ahLst/>
            <a:cxnLst>
              <a:cxn ang="0">
                <a:pos x="wd2" y="hd2"/>
              </a:cxn>
              <a:cxn ang="5400000">
                <a:pos x="wd2" y="hd2"/>
              </a:cxn>
              <a:cxn ang="10800000">
                <a:pos x="wd2" y="hd2"/>
              </a:cxn>
              <a:cxn ang="16200000">
                <a:pos x="wd2" y="hd2"/>
              </a:cxn>
            </a:cxnLst>
            <a:rect l="0" t="0" r="r" b="b"/>
            <a:pathLst>
              <a:path w="21600" h="16200" extrusionOk="0">
                <a:moveTo>
                  <a:pt x="21600" y="16200"/>
                </a:moveTo>
                <a:cubicBezTo>
                  <a:pt x="14178" y="-5361"/>
                  <a:pt x="6978" y="-5400"/>
                  <a:pt x="0" y="16082"/>
                </a:cubicBezTo>
              </a:path>
            </a:pathLst>
          </a:custGeom>
          <a:ln w="50800">
            <a:solidFill>
              <a:srgbClr val="FFFFFF"/>
            </a:solidFill>
            <a:miter lim="400000"/>
          </a:ln>
        </p:spPr>
        <p:txBody>
          <a:bodyPr/>
          <a:lstStyle/>
          <a:p>
            <a:endParaRPr/>
          </a:p>
        </p:txBody>
      </p:sp>
      <p:sp>
        <p:nvSpPr>
          <p:cNvPr id="1620" name="Line"/>
          <p:cNvSpPr/>
          <p:nvPr/>
        </p:nvSpPr>
        <p:spPr>
          <a:xfrm>
            <a:off x="10925061" y="1789491"/>
            <a:ext cx="321803" cy="1214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621" name="insert(k1,v1)…"/>
          <p:cNvSpPr/>
          <p:nvPr/>
        </p:nvSpPr>
        <p:spPr>
          <a:xfrm>
            <a:off x="206933" y="4868946"/>
            <a:ext cx="3784402" cy="322580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2</a:t>
            </a:r>
            <a:r>
              <a:t>,v</a:t>
            </a:r>
            <a:r>
              <a:rPr baseline="-5999"/>
              <a:t>4</a:t>
            </a:r>
            <a:r>
              <a:t>)</a:t>
            </a:r>
          </a:p>
          <a:p>
            <a:pPr algn="l"/>
            <a:r>
              <a:t>insert(k</a:t>
            </a:r>
            <a:r>
              <a:rPr baseline="-5999"/>
              <a:t>5</a:t>
            </a:r>
            <a:r>
              <a:t>,v</a:t>
            </a:r>
            <a:r>
              <a:rPr baseline="-5999"/>
              <a:t>5</a:t>
            </a:r>
            <a:r>
              <a:t>)</a:t>
            </a:r>
          </a:p>
          <a:p>
            <a:pPr algn="l"/>
            <a:r>
              <a:t>insert(k</a:t>
            </a:r>
            <a:r>
              <a:rPr baseline="-5999"/>
              <a:t>6</a:t>
            </a:r>
            <a:r>
              <a:t>,v</a:t>
            </a:r>
            <a:r>
              <a:rPr baseline="-5999"/>
              <a:t>6</a:t>
            </a:r>
            <a:r>
              <a:t>)</a:t>
            </a:r>
          </a:p>
        </p:txBody>
      </p:sp>
    </p:spTree>
  </p:cSld>
  <p:clrMapOvr>
    <a:masterClrMapping/>
  </p:clrMapOvr>
  <p:transition spd="me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24" name="Table"/>
          <p:cNvGraphicFramePr/>
          <p:nvPr/>
        </p:nvGraphicFramePr>
        <p:xfrm>
          <a:off x="763885" y="2275839"/>
          <a:ext cx="11489730"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2</a:t>
                      </a:r>
                      <a:r>
                        <a:t>,v</a:t>
                      </a:r>
                      <a:r>
                        <a:rPr baseline="-5999"/>
                        <a:t>2</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1625" name="Inserting with LP"/>
          <p:cNvSpPr>
            <a:spLocks noGrp="1"/>
          </p:cNvSpPr>
          <p:nvPr>
            <p:ph type="title"/>
          </p:nvPr>
        </p:nvSpPr>
        <p:spPr>
          <a:xfrm>
            <a:off x="0" y="71120"/>
            <a:ext cx="13004801" cy="1188319"/>
          </a:xfrm>
          <a:prstGeom prst="rect">
            <a:avLst/>
          </a:prstGeom>
        </p:spPr>
        <p:txBody>
          <a:bodyPr>
            <a:normAutofit fontScale="90000"/>
          </a:bodyPr>
          <a:lstStyle>
            <a:lvl1pPr defTabSz="537463">
              <a:defRPr sz="7360" b="1"/>
            </a:lvl1pPr>
          </a:lstStyle>
          <a:p>
            <a:r>
              <a:t>Inserting with LP</a:t>
            </a:r>
          </a:p>
        </p:txBody>
      </p:sp>
      <p:sp>
        <p:nvSpPr>
          <p:cNvPr id="1626" name="Operations:"/>
          <p:cNvSpPr/>
          <p:nvPr/>
        </p:nvSpPr>
        <p:spPr>
          <a:xfrm>
            <a:off x="420293" y="4274586"/>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graphicFrame>
        <p:nvGraphicFramePr>
          <p:cNvPr id="1627" name="Table"/>
          <p:cNvGraphicFramePr/>
          <p:nvPr/>
        </p:nvGraphicFramePr>
        <p:xfrm>
          <a:off x="763884" y="1610359"/>
          <a:ext cx="11489731"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1628" name="Recall, P(x) = 6x"/>
          <p:cNvSpPr/>
          <p:nvPr/>
        </p:nvSpPr>
        <p:spPr>
          <a:xfrm>
            <a:off x="5477160" y="3839368"/>
            <a:ext cx="479368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6x</a:t>
            </a:r>
          </a:p>
        </p:txBody>
      </p:sp>
      <p:sp>
        <p:nvSpPr>
          <p:cNvPr id="1629" name="Line"/>
          <p:cNvSpPr/>
          <p:nvPr/>
        </p:nvSpPr>
        <p:spPr>
          <a:xfrm flipH="1">
            <a:off x="3658589" y="6223000"/>
            <a:ext cx="589672" cy="0"/>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630" name="insert(k1,v1)…"/>
          <p:cNvSpPr/>
          <p:nvPr/>
        </p:nvSpPr>
        <p:spPr>
          <a:xfrm>
            <a:off x="206933" y="4868946"/>
            <a:ext cx="3784402" cy="322580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2</a:t>
            </a:r>
            <a:r>
              <a:t>,v</a:t>
            </a:r>
            <a:r>
              <a:rPr baseline="-5999"/>
              <a:t>4</a:t>
            </a:r>
            <a:r>
              <a:t>)</a:t>
            </a:r>
          </a:p>
          <a:p>
            <a:pPr algn="l"/>
            <a:r>
              <a:t>insert(k</a:t>
            </a:r>
            <a:r>
              <a:rPr baseline="-5999"/>
              <a:t>5</a:t>
            </a:r>
            <a:r>
              <a:t>,v</a:t>
            </a:r>
            <a:r>
              <a:rPr baseline="-5999"/>
              <a:t>5</a:t>
            </a:r>
            <a:r>
              <a:t>)</a:t>
            </a:r>
          </a:p>
          <a:p>
            <a:pPr algn="l"/>
            <a:r>
              <a:t>insert(k</a:t>
            </a:r>
            <a:r>
              <a:rPr baseline="-5999"/>
              <a:t>6</a:t>
            </a:r>
            <a:r>
              <a:t>,v</a:t>
            </a:r>
            <a:r>
              <a:rPr baseline="-5999"/>
              <a:t>6</a:t>
            </a:r>
            <a:r>
              <a:t>)</a:t>
            </a:r>
          </a:p>
        </p:txBody>
      </p:sp>
    </p:spTree>
  </p:cSld>
  <p:clrMapOvr>
    <a:masterClrMapping/>
  </p:clrMapOvr>
  <p:transition spd="me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32" name="Table"/>
          <p:cNvGraphicFramePr/>
          <p:nvPr/>
        </p:nvGraphicFramePr>
        <p:xfrm>
          <a:off x="763885" y="2275839"/>
          <a:ext cx="11489730"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2</a:t>
                      </a:r>
                      <a:r>
                        <a:t>,v</a:t>
                      </a:r>
                      <a:r>
                        <a:rPr baseline="-5999"/>
                        <a:t>2</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1633" name="Inserting with LP"/>
          <p:cNvSpPr>
            <a:spLocks noGrp="1"/>
          </p:cNvSpPr>
          <p:nvPr>
            <p:ph type="title"/>
          </p:nvPr>
        </p:nvSpPr>
        <p:spPr>
          <a:xfrm>
            <a:off x="0" y="71120"/>
            <a:ext cx="13004801" cy="1188319"/>
          </a:xfrm>
          <a:prstGeom prst="rect">
            <a:avLst/>
          </a:prstGeom>
        </p:spPr>
        <p:txBody>
          <a:bodyPr>
            <a:normAutofit fontScale="90000"/>
          </a:bodyPr>
          <a:lstStyle>
            <a:lvl1pPr defTabSz="537463">
              <a:defRPr sz="7360" b="1"/>
            </a:lvl1pPr>
          </a:lstStyle>
          <a:p>
            <a:r>
              <a:t>Inserting with LP</a:t>
            </a:r>
          </a:p>
        </p:txBody>
      </p:sp>
      <p:sp>
        <p:nvSpPr>
          <p:cNvPr id="1634" name="Operations:"/>
          <p:cNvSpPr/>
          <p:nvPr/>
        </p:nvSpPr>
        <p:spPr>
          <a:xfrm>
            <a:off x="420293" y="4274586"/>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graphicFrame>
        <p:nvGraphicFramePr>
          <p:cNvPr id="1635" name="Table"/>
          <p:cNvGraphicFramePr/>
          <p:nvPr/>
        </p:nvGraphicFramePr>
        <p:xfrm>
          <a:off x="763884" y="1610359"/>
          <a:ext cx="11489731"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1636" name="Recall, P(x) = 6x"/>
          <p:cNvSpPr/>
          <p:nvPr/>
        </p:nvSpPr>
        <p:spPr>
          <a:xfrm>
            <a:off x="5477160" y="3839368"/>
            <a:ext cx="479368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6x</a:t>
            </a:r>
          </a:p>
        </p:txBody>
      </p:sp>
      <p:sp>
        <p:nvSpPr>
          <p:cNvPr id="1637" name="Line"/>
          <p:cNvSpPr/>
          <p:nvPr/>
        </p:nvSpPr>
        <p:spPr>
          <a:xfrm flipH="1">
            <a:off x="3658589" y="6223000"/>
            <a:ext cx="589672" cy="0"/>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638" name="Suppose H(k3) = 3"/>
          <p:cNvSpPr/>
          <p:nvPr/>
        </p:nvSpPr>
        <p:spPr>
          <a:xfrm>
            <a:off x="5523036" y="4408170"/>
            <a:ext cx="470192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t>(k</a:t>
            </a:r>
            <a:r>
              <a:rPr baseline="-5999"/>
              <a:t>3</a:t>
            </a:r>
            <a:r>
              <a:t>) = 3</a:t>
            </a:r>
          </a:p>
        </p:txBody>
      </p:sp>
      <p:sp>
        <p:nvSpPr>
          <p:cNvPr id="1639" name="insert(k1,v1)…"/>
          <p:cNvSpPr/>
          <p:nvPr/>
        </p:nvSpPr>
        <p:spPr>
          <a:xfrm>
            <a:off x="206933" y="4868946"/>
            <a:ext cx="3784402" cy="322580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2</a:t>
            </a:r>
            <a:r>
              <a:t>,v</a:t>
            </a:r>
            <a:r>
              <a:rPr baseline="-5999"/>
              <a:t>4</a:t>
            </a:r>
            <a:r>
              <a:t>)</a:t>
            </a:r>
          </a:p>
          <a:p>
            <a:pPr algn="l"/>
            <a:r>
              <a:t>insert(k</a:t>
            </a:r>
            <a:r>
              <a:rPr baseline="-5999"/>
              <a:t>5</a:t>
            </a:r>
            <a:r>
              <a:t>,v</a:t>
            </a:r>
            <a:r>
              <a:rPr baseline="-5999"/>
              <a:t>5</a:t>
            </a:r>
            <a:r>
              <a:t>)</a:t>
            </a:r>
          </a:p>
          <a:p>
            <a:pPr algn="l"/>
            <a:r>
              <a:t>insert(k</a:t>
            </a:r>
            <a:r>
              <a:rPr baseline="-5999"/>
              <a:t>6</a:t>
            </a:r>
            <a:r>
              <a:t>,v</a:t>
            </a:r>
            <a:r>
              <a:rPr baseline="-5999"/>
              <a:t>6</a:t>
            </a:r>
            <a:r>
              <a:t>)</a:t>
            </a:r>
          </a:p>
        </p:txBody>
      </p:sp>
      <p:sp>
        <p:nvSpPr>
          <p:cNvPr id="1640" name="(H(k3) + P(0)) mod N ="/>
          <p:cNvSpPr/>
          <p:nvPr/>
        </p:nvSpPr>
        <p:spPr>
          <a:xfrm>
            <a:off x="4951263" y="5148262"/>
            <a:ext cx="635347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a:t>
            </a:r>
            <a:r>
              <a:rPr b="1">
                <a:solidFill>
                  <a:schemeClr val="accent5">
                    <a:hueOff val="101205"/>
                    <a:satOff val="-13598"/>
                    <a:lumOff val="23877"/>
                  </a:schemeClr>
                </a:solidFill>
              </a:rPr>
              <a:t>H</a:t>
            </a:r>
            <a:r>
              <a:t>(k</a:t>
            </a:r>
            <a:r>
              <a:rPr baseline="-5999"/>
              <a:t>3</a:t>
            </a:r>
            <a:r>
              <a:t>) + </a:t>
            </a:r>
            <a:r>
              <a:rPr b="1">
                <a:solidFill>
                  <a:schemeClr val="accent6">
                    <a:hueOff val="-241736"/>
                    <a:satOff val="29413"/>
                    <a:lumOff val="20727"/>
                  </a:schemeClr>
                </a:solidFill>
              </a:rPr>
              <a:t>P</a:t>
            </a:r>
            <a:r>
              <a:t>(0)) mod N = </a:t>
            </a:r>
          </a:p>
        </p:txBody>
      </p:sp>
      <p:sp>
        <p:nvSpPr>
          <p:cNvPr id="1641" name="(   3   +  0 ) mod 9 = 3"/>
          <p:cNvSpPr/>
          <p:nvPr/>
        </p:nvSpPr>
        <p:spPr>
          <a:xfrm>
            <a:off x="4874438" y="5710237"/>
            <a:ext cx="672048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   3   +  0 ) mod 9 = 3</a:t>
            </a:r>
          </a:p>
        </p:txBody>
      </p:sp>
    </p:spTree>
  </p:cSld>
  <p:clrMapOvr>
    <a:masterClrMapping/>
  </p:clrMapOvr>
  <p:transition spd="me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43" name="Table"/>
          <p:cNvGraphicFramePr/>
          <p:nvPr/>
        </p:nvGraphicFramePr>
        <p:xfrm>
          <a:off x="763885" y="2275839"/>
          <a:ext cx="11489730"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2</a:t>
                      </a:r>
                      <a:r>
                        <a:t>,v</a:t>
                      </a:r>
                      <a:r>
                        <a:rPr baseline="-5999"/>
                        <a:t>2</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1644" name="Inserting with LP"/>
          <p:cNvSpPr>
            <a:spLocks noGrp="1"/>
          </p:cNvSpPr>
          <p:nvPr>
            <p:ph type="title"/>
          </p:nvPr>
        </p:nvSpPr>
        <p:spPr>
          <a:xfrm>
            <a:off x="0" y="71120"/>
            <a:ext cx="13004801" cy="1188319"/>
          </a:xfrm>
          <a:prstGeom prst="rect">
            <a:avLst/>
          </a:prstGeom>
        </p:spPr>
        <p:txBody>
          <a:bodyPr>
            <a:normAutofit fontScale="90000"/>
          </a:bodyPr>
          <a:lstStyle>
            <a:lvl1pPr defTabSz="537463">
              <a:defRPr sz="7360" b="1"/>
            </a:lvl1pPr>
          </a:lstStyle>
          <a:p>
            <a:r>
              <a:t>Inserting with LP</a:t>
            </a:r>
          </a:p>
        </p:txBody>
      </p:sp>
      <p:sp>
        <p:nvSpPr>
          <p:cNvPr id="1645" name="Operations:"/>
          <p:cNvSpPr/>
          <p:nvPr/>
        </p:nvSpPr>
        <p:spPr>
          <a:xfrm>
            <a:off x="420293" y="4274586"/>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graphicFrame>
        <p:nvGraphicFramePr>
          <p:cNvPr id="1646" name="Table"/>
          <p:cNvGraphicFramePr/>
          <p:nvPr/>
        </p:nvGraphicFramePr>
        <p:xfrm>
          <a:off x="763884" y="1610359"/>
          <a:ext cx="11489731"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1647" name="Recall, P(x) = 6x"/>
          <p:cNvSpPr/>
          <p:nvPr/>
        </p:nvSpPr>
        <p:spPr>
          <a:xfrm>
            <a:off x="5477160" y="3839368"/>
            <a:ext cx="479368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6x</a:t>
            </a:r>
          </a:p>
        </p:txBody>
      </p:sp>
      <p:sp>
        <p:nvSpPr>
          <p:cNvPr id="1648" name="Line"/>
          <p:cNvSpPr/>
          <p:nvPr/>
        </p:nvSpPr>
        <p:spPr>
          <a:xfrm flipH="1">
            <a:off x="3658589" y="6223000"/>
            <a:ext cx="589672" cy="0"/>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649" name="Suppose H(k3) = 3"/>
          <p:cNvSpPr/>
          <p:nvPr/>
        </p:nvSpPr>
        <p:spPr>
          <a:xfrm>
            <a:off x="5523036" y="4408170"/>
            <a:ext cx="470192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t>(k</a:t>
            </a:r>
            <a:r>
              <a:rPr baseline="-5999"/>
              <a:t>3</a:t>
            </a:r>
            <a:r>
              <a:t>) = 3</a:t>
            </a:r>
          </a:p>
        </p:txBody>
      </p:sp>
      <p:sp>
        <p:nvSpPr>
          <p:cNvPr id="1650" name="(H(k3) + P(0)) mod N ="/>
          <p:cNvSpPr/>
          <p:nvPr/>
        </p:nvSpPr>
        <p:spPr>
          <a:xfrm>
            <a:off x="4951263" y="5148262"/>
            <a:ext cx="635347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a:t>
            </a:r>
            <a:r>
              <a:rPr b="1">
                <a:solidFill>
                  <a:schemeClr val="accent5">
                    <a:hueOff val="101205"/>
                    <a:satOff val="-13598"/>
                    <a:lumOff val="23877"/>
                  </a:schemeClr>
                </a:solidFill>
              </a:rPr>
              <a:t>H</a:t>
            </a:r>
            <a:r>
              <a:t>(k</a:t>
            </a:r>
            <a:r>
              <a:rPr baseline="-5999"/>
              <a:t>3</a:t>
            </a:r>
            <a:r>
              <a:t>) + </a:t>
            </a:r>
            <a:r>
              <a:rPr b="1">
                <a:solidFill>
                  <a:schemeClr val="accent6">
                    <a:hueOff val="-241736"/>
                    <a:satOff val="29413"/>
                    <a:lumOff val="20727"/>
                  </a:schemeClr>
                </a:solidFill>
              </a:rPr>
              <a:t>P</a:t>
            </a:r>
            <a:r>
              <a:t>(0)) mod N = </a:t>
            </a:r>
          </a:p>
        </p:txBody>
      </p:sp>
      <p:sp>
        <p:nvSpPr>
          <p:cNvPr id="1651" name="(   3   +  0 ) mod 9 = 3"/>
          <p:cNvSpPr/>
          <p:nvPr/>
        </p:nvSpPr>
        <p:spPr>
          <a:xfrm>
            <a:off x="4874438" y="5710237"/>
            <a:ext cx="672048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   3   +  0 ) mod 9 = 3</a:t>
            </a:r>
          </a:p>
        </p:txBody>
      </p:sp>
      <p:sp>
        <p:nvSpPr>
          <p:cNvPr id="1652" name="Line"/>
          <p:cNvSpPr/>
          <p:nvPr/>
        </p:nvSpPr>
        <p:spPr>
          <a:xfrm flipV="1">
            <a:off x="5238665" y="3256279"/>
            <a:ext cx="1" cy="525136"/>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653" name="insert(k1,v1)…"/>
          <p:cNvSpPr/>
          <p:nvPr/>
        </p:nvSpPr>
        <p:spPr>
          <a:xfrm>
            <a:off x="206933" y="4868946"/>
            <a:ext cx="3784402" cy="322580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2</a:t>
            </a:r>
            <a:r>
              <a:t>,v</a:t>
            </a:r>
            <a:r>
              <a:rPr baseline="-5999"/>
              <a:t>4</a:t>
            </a:r>
            <a:r>
              <a:t>)</a:t>
            </a:r>
          </a:p>
          <a:p>
            <a:pPr algn="l"/>
            <a:r>
              <a:t>insert(k</a:t>
            </a:r>
            <a:r>
              <a:rPr baseline="-5999"/>
              <a:t>5</a:t>
            </a:r>
            <a:r>
              <a:t>,v</a:t>
            </a:r>
            <a:r>
              <a:rPr baseline="-5999"/>
              <a:t>5</a:t>
            </a:r>
            <a:r>
              <a:t>)</a:t>
            </a:r>
          </a:p>
          <a:p>
            <a:pPr algn="l"/>
            <a:r>
              <a:t>insert(k</a:t>
            </a:r>
            <a:r>
              <a:rPr baseline="-5999"/>
              <a:t>6</a:t>
            </a:r>
            <a:r>
              <a:t>,v</a:t>
            </a:r>
            <a:r>
              <a:rPr baseline="-5999"/>
              <a:t>6</a:t>
            </a:r>
            <a:r>
              <a:t>)</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For a string s let H(s) be a hash function defined below where ASCII(x) returns the ASCII value of the character x"/>
          <p:cNvSpPr/>
          <p:nvPr/>
        </p:nvSpPr>
        <p:spPr>
          <a:xfrm>
            <a:off x="259171" y="2242606"/>
            <a:ext cx="12486458" cy="1210588"/>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lang="zh-CN" altLang="en-US" dirty="0"/>
              <a:t>对于一个字符串</a:t>
            </a:r>
            <a:r>
              <a:rPr lang="en-US" altLang="zh-CN" dirty="0"/>
              <a:t>s</a:t>
            </a:r>
            <a:r>
              <a:rPr lang="zh-CN" altLang="en-US" dirty="0"/>
              <a:t>，我们可以将 </a:t>
            </a:r>
            <a:r>
              <a:rPr lang="en" altLang="zh-CN" b="1" dirty="0">
                <a:solidFill>
                  <a:schemeClr val="accent5">
                    <a:hueOff val="101205"/>
                    <a:satOff val="-13598"/>
                    <a:lumOff val="23877"/>
                  </a:schemeClr>
                </a:solidFill>
              </a:rPr>
              <a:t>H</a:t>
            </a:r>
            <a:r>
              <a:rPr lang="en" altLang="zh-CN" dirty="0"/>
              <a:t>(s) </a:t>
            </a:r>
            <a:r>
              <a:rPr lang="zh-CN" altLang="en" dirty="0"/>
              <a:t>定义</a:t>
            </a:r>
            <a:r>
              <a:rPr lang="zh-CN" altLang="en-US" dirty="0"/>
              <a:t>为如下的哈希函数。其中 </a:t>
            </a:r>
            <a:r>
              <a:rPr lang="en" altLang="zh-CN" b="1" dirty="0">
                <a:solidFill>
                  <a:schemeClr val="accent4">
                    <a:hueOff val="102361"/>
                    <a:satOff val="14118"/>
                    <a:lumOff val="10675"/>
                  </a:schemeClr>
                </a:solidFill>
              </a:rPr>
              <a:t>ASCII</a:t>
            </a:r>
            <a:r>
              <a:rPr lang="en" altLang="zh-CN" dirty="0"/>
              <a:t>(x)</a:t>
            </a:r>
            <a:r>
              <a:rPr lang="zh-CN" altLang="en-US" dirty="0"/>
              <a:t> 返回字符</a:t>
            </a:r>
            <a:r>
              <a:rPr lang="en-US" altLang="zh-CN" dirty="0"/>
              <a:t>x</a:t>
            </a:r>
            <a:r>
              <a:rPr lang="zh-CN" altLang="en-US" dirty="0"/>
              <a:t>的</a:t>
            </a:r>
            <a:r>
              <a:rPr lang="en-US" altLang="zh-CN" dirty="0"/>
              <a:t>ASCII</a:t>
            </a:r>
            <a:r>
              <a:rPr lang="zh-CN" altLang="en-US" dirty="0"/>
              <a:t>值。</a:t>
            </a:r>
            <a:endParaRPr dirty="0"/>
          </a:p>
        </p:txBody>
      </p:sp>
      <p:sp>
        <p:nvSpPr>
          <p:cNvPr id="195" name="ASCII(‘A’) = 65…"/>
          <p:cNvSpPr/>
          <p:nvPr/>
        </p:nvSpPr>
        <p:spPr>
          <a:xfrm>
            <a:off x="170377" y="3881400"/>
            <a:ext cx="4472546" cy="3213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000"/>
            </a:pPr>
            <a:r>
              <a:t>ASCII(‘A’) = 65</a:t>
            </a:r>
          </a:p>
          <a:p>
            <a:pPr>
              <a:defRPr sz="3000"/>
            </a:pPr>
            <a:r>
              <a:t>ASCII(‘B’) = 66</a:t>
            </a:r>
          </a:p>
          <a:p>
            <a:pPr>
              <a:defRPr sz="3000"/>
            </a:pPr>
            <a:r>
              <a:t>…</a:t>
            </a:r>
          </a:p>
          <a:p>
            <a:pPr>
              <a:defRPr sz="3000"/>
            </a:pPr>
            <a:r>
              <a:t>ASCII(‘Z’) = 90</a:t>
            </a:r>
          </a:p>
          <a:p>
            <a:pPr>
              <a:defRPr sz="3000"/>
            </a:pPr>
            <a:endParaRPr/>
          </a:p>
          <a:p>
            <a:pPr>
              <a:defRPr sz="3000"/>
            </a:pPr>
            <a:r>
              <a:t>For more check out</a:t>
            </a:r>
          </a:p>
          <a:p>
            <a:pPr>
              <a:defRPr sz="3000"/>
            </a:pPr>
            <a:r>
              <a:rPr u="sng">
                <a:hlinkClick r:id="rId2"/>
              </a:rPr>
              <a:t>www.asciitable.com</a:t>
            </a:r>
          </a:p>
        </p:txBody>
      </p:sp>
      <p:sp>
        <p:nvSpPr>
          <p:cNvPr id="196" name="function H(s):…"/>
          <p:cNvSpPr/>
          <p:nvPr/>
        </p:nvSpPr>
        <p:spPr>
          <a:xfrm>
            <a:off x="4794956" y="4135400"/>
            <a:ext cx="8647288" cy="2705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rPr b="1">
                <a:solidFill>
                  <a:schemeClr val="accent5">
                    <a:hueOff val="101205"/>
                    <a:satOff val="-13598"/>
                    <a:lumOff val="23877"/>
                  </a:schemeClr>
                </a:solidFill>
              </a:rPr>
              <a:t>function</a:t>
            </a:r>
            <a:r>
              <a:t> </a:t>
            </a:r>
            <a:r>
              <a:rPr b="1">
                <a:solidFill>
                  <a:schemeClr val="accent5">
                    <a:hueOff val="101205"/>
                    <a:satOff val="-13598"/>
                    <a:lumOff val="23877"/>
                  </a:schemeClr>
                </a:solidFill>
              </a:rPr>
              <a:t>H</a:t>
            </a:r>
            <a:r>
              <a:t>(s):</a:t>
            </a:r>
          </a:p>
          <a:p>
            <a:pPr algn="l"/>
            <a:r>
              <a:t>   sum := 0</a:t>
            </a:r>
          </a:p>
          <a:p>
            <a:pPr algn="l"/>
            <a:r>
              <a:t>   </a:t>
            </a:r>
            <a:r>
              <a:rPr b="1">
                <a:solidFill>
                  <a:schemeClr val="accent5">
                    <a:hueOff val="101205"/>
                    <a:satOff val="-13598"/>
                    <a:lumOff val="23877"/>
                  </a:schemeClr>
                </a:solidFill>
              </a:rPr>
              <a:t>for</a:t>
            </a:r>
            <a:r>
              <a:t> char </a:t>
            </a:r>
            <a:r>
              <a:rPr b="1">
                <a:solidFill>
                  <a:schemeClr val="accent5">
                    <a:hueOff val="101205"/>
                    <a:satOff val="-13598"/>
                    <a:lumOff val="23877"/>
                  </a:schemeClr>
                </a:solidFill>
              </a:rPr>
              <a:t>in</a:t>
            </a:r>
            <a:r>
              <a:t> s:</a:t>
            </a:r>
          </a:p>
          <a:p>
            <a:pPr algn="l"/>
            <a:r>
              <a:t>       sum = sum + </a:t>
            </a:r>
            <a:r>
              <a:rPr b="1">
                <a:solidFill>
                  <a:schemeClr val="accent4">
                    <a:hueOff val="102361"/>
                    <a:satOff val="14118"/>
                    <a:lumOff val="10675"/>
                  </a:schemeClr>
                </a:solidFill>
              </a:rPr>
              <a:t>ASCII</a:t>
            </a:r>
            <a:r>
              <a:t>(char)</a:t>
            </a:r>
          </a:p>
          <a:p>
            <a:pPr algn="l"/>
            <a:r>
              <a:t>   </a:t>
            </a:r>
            <a:r>
              <a:rPr b="1">
                <a:solidFill>
                  <a:schemeClr val="accent5">
                    <a:hueOff val="101205"/>
                    <a:satOff val="-13598"/>
                    <a:lumOff val="23877"/>
                  </a:schemeClr>
                </a:solidFill>
              </a:rPr>
              <a:t>return</a:t>
            </a:r>
            <a:r>
              <a:t> sum mod 50</a:t>
            </a:r>
          </a:p>
        </p:txBody>
      </p:sp>
      <p:sp>
        <p:nvSpPr>
          <p:cNvPr id="6" name="We can also define hash functions for arbitrary objects such as strings, lists, tuples, multi data objects, etc…">
            <a:extLst>
              <a:ext uri="{FF2B5EF4-FFF2-40B4-BE49-F238E27FC236}">
                <a16:creationId xmlns:a16="http://schemas.microsoft.com/office/drawing/2014/main" id="{7D5E5D71-15D2-9947-BEC4-5E4B4EDB74EC}"/>
              </a:ext>
            </a:extLst>
          </p:cNvPr>
          <p:cNvSpPr/>
          <p:nvPr/>
        </p:nvSpPr>
        <p:spPr>
          <a:xfrm>
            <a:off x="609922" y="127148"/>
            <a:ext cx="11784956" cy="1752304"/>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rPr lang="en-US" dirty="0" err="1"/>
              <a:t>我们也可以为任意对象定义哈希函数</a:t>
            </a:r>
            <a:r>
              <a:rPr lang="zh-CN" altLang="en-US" dirty="0"/>
              <a:t>，包括字符串，列表，元组，多数据对象等等。</a:t>
            </a:r>
            <a:endParaRPr lang="en-US" dirty="0"/>
          </a:p>
        </p:txBody>
      </p:sp>
    </p:spTree>
  </p:cSld>
  <p:clrMapOvr>
    <a:masterClrMapping/>
  </p:clrMapOvr>
  <p:transition spd="me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55" name="Table"/>
          <p:cNvGraphicFramePr/>
          <p:nvPr/>
        </p:nvGraphicFramePr>
        <p:xfrm>
          <a:off x="763885" y="2275839"/>
          <a:ext cx="11489730"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2</a:t>
                      </a:r>
                      <a:r>
                        <a:t>,v</a:t>
                      </a:r>
                      <a:r>
                        <a:rPr baseline="-5999"/>
                        <a:t>2</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1656" name="Inserting with LP"/>
          <p:cNvSpPr>
            <a:spLocks noGrp="1"/>
          </p:cNvSpPr>
          <p:nvPr>
            <p:ph type="title"/>
          </p:nvPr>
        </p:nvSpPr>
        <p:spPr>
          <a:xfrm>
            <a:off x="0" y="71120"/>
            <a:ext cx="13004801" cy="1188319"/>
          </a:xfrm>
          <a:prstGeom prst="rect">
            <a:avLst/>
          </a:prstGeom>
        </p:spPr>
        <p:txBody>
          <a:bodyPr>
            <a:normAutofit fontScale="90000"/>
          </a:bodyPr>
          <a:lstStyle>
            <a:lvl1pPr defTabSz="537463">
              <a:defRPr sz="7360" b="1"/>
            </a:lvl1pPr>
          </a:lstStyle>
          <a:p>
            <a:r>
              <a:t>Inserting with LP</a:t>
            </a:r>
          </a:p>
        </p:txBody>
      </p:sp>
      <p:sp>
        <p:nvSpPr>
          <p:cNvPr id="1657" name="Operations:"/>
          <p:cNvSpPr/>
          <p:nvPr/>
        </p:nvSpPr>
        <p:spPr>
          <a:xfrm>
            <a:off x="420293" y="4274586"/>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graphicFrame>
        <p:nvGraphicFramePr>
          <p:cNvPr id="1658" name="Table"/>
          <p:cNvGraphicFramePr/>
          <p:nvPr/>
        </p:nvGraphicFramePr>
        <p:xfrm>
          <a:off x="763884" y="1610359"/>
          <a:ext cx="11489731"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1659" name="Recall, P(x) = 6x"/>
          <p:cNvSpPr/>
          <p:nvPr/>
        </p:nvSpPr>
        <p:spPr>
          <a:xfrm>
            <a:off x="5477160" y="3839368"/>
            <a:ext cx="479368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6x</a:t>
            </a:r>
          </a:p>
        </p:txBody>
      </p:sp>
      <p:sp>
        <p:nvSpPr>
          <p:cNvPr id="1660" name="Line"/>
          <p:cNvSpPr/>
          <p:nvPr/>
        </p:nvSpPr>
        <p:spPr>
          <a:xfrm flipH="1">
            <a:off x="3658589" y="6718300"/>
            <a:ext cx="589672" cy="0"/>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661" name="insert(k1,v1)…"/>
          <p:cNvSpPr/>
          <p:nvPr/>
        </p:nvSpPr>
        <p:spPr>
          <a:xfrm>
            <a:off x="206933" y="4868946"/>
            <a:ext cx="3784402" cy="322580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2</a:t>
            </a:r>
            <a:r>
              <a:t>,v</a:t>
            </a:r>
            <a:r>
              <a:rPr baseline="-5999"/>
              <a:t>4</a:t>
            </a:r>
            <a:r>
              <a:t>)</a:t>
            </a:r>
          </a:p>
          <a:p>
            <a:pPr algn="l"/>
            <a:r>
              <a:t>insert(k</a:t>
            </a:r>
            <a:r>
              <a:rPr baseline="-5999"/>
              <a:t>5</a:t>
            </a:r>
            <a:r>
              <a:t>,v</a:t>
            </a:r>
            <a:r>
              <a:rPr baseline="-5999"/>
              <a:t>5</a:t>
            </a:r>
            <a:r>
              <a:t>)</a:t>
            </a:r>
          </a:p>
          <a:p>
            <a:pPr algn="l"/>
            <a:r>
              <a:t>insert(k</a:t>
            </a:r>
            <a:r>
              <a:rPr baseline="-5999"/>
              <a:t>6</a:t>
            </a:r>
            <a:r>
              <a:t>,v</a:t>
            </a:r>
            <a:r>
              <a:rPr baseline="-5999"/>
              <a:t>6</a:t>
            </a:r>
            <a:r>
              <a:t>)</a:t>
            </a:r>
          </a:p>
        </p:txBody>
      </p:sp>
    </p:spTree>
  </p:cSld>
  <p:clrMapOvr>
    <a:masterClrMapping/>
  </p:clrMapOvr>
  <p:transition spd="me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63" name="Table"/>
          <p:cNvGraphicFramePr/>
          <p:nvPr/>
        </p:nvGraphicFramePr>
        <p:xfrm>
          <a:off x="763885" y="2275839"/>
          <a:ext cx="11489730"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2</a:t>
                      </a:r>
                      <a:r>
                        <a:t>,v</a:t>
                      </a:r>
                      <a:r>
                        <a:rPr baseline="-5999"/>
                        <a:t>2</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1664" name="Inserting with LP"/>
          <p:cNvSpPr>
            <a:spLocks noGrp="1"/>
          </p:cNvSpPr>
          <p:nvPr>
            <p:ph type="title"/>
          </p:nvPr>
        </p:nvSpPr>
        <p:spPr>
          <a:xfrm>
            <a:off x="0" y="71120"/>
            <a:ext cx="13004801" cy="1188319"/>
          </a:xfrm>
          <a:prstGeom prst="rect">
            <a:avLst/>
          </a:prstGeom>
        </p:spPr>
        <p:txBody>
          <a:bodyPr>
            <a:normAutofit fontScale="90000"/>
          </a:bodyPr>
          <a:lstStyle>
            <a:lvl1pPr defTabSz="537463">
              <a:defRPr sz="7360" b="1"/>
            </a:lvl1pPr>
          </a:lstStyle>
          <a:p>
            <a:r>
              <a:t>Inserting with LP</a:t>
            </a:r>
          </a:p>
        </p:txBody>
      </p:sp>
      <p:sp>
        <p:nvSpPr>
          <p:cNvPr id="1665" name="Operations:"/>
          <p:cNvSpPr/>
          <p:nvPr/>
        </p:nvSpPr>
        <p:spPr>
          <a:xfrm>
            <a:off x="420293" y="4274586"/>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graphicFrame>
        <p:nvGraphicFramePr>
          <p:cNvPr id="1666" name="Table"/>
          <p:cNvGraphicFramePr/>
          <p:nvPr/>
        </p:nvGraphicFramePr>
        <p:xfrm>
          <a:off x="763884" y="1610359"/>
          <a:ext cx="11489731"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1667" name="Recall, P(x) = 6x"/>
          <p:cNvSpPr/>
          <p:nvPr/>
        </p:nvSpPr>
        <p:spPr>
          <a:xfrm>
            <a:off x="5477160" y="3839368"/>
            <a:ext cx="479368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6x</a:t>
            </a:r>
          </a:p>
        </p:txBody>
      </p:sp>
      <p:sp>
        <p:nvSpPr>
          <p:cNvPr id="1668" name="Line"/>
          <p:cNvSpPr/>
          <p:nvPr/>
        </p:nvSpPr>
        <p:spPr>
          <a:xfrm flipH="1">
            <a:off x="3658589" y="6718300"/>
            <a:ext cx="589672" cy="0"/>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669" name="insert(k1,v1)…"/>
          <p:cNvSpPr/>
          <p:nvPr/>
        </p:nvSpPr>
        <p:spPr>
          <a:xfrm>
            <a:off x="206933" y="4868946"/>
            <a:ext cx="3784402" cy="322580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2</a:t>
            </a:r>
            <a:r>
              <a:t>,v</a:t>
            </a:r>
            <a:r>
              <a:rPr baseline="-5999"/>
              <a:t>4</a:t>
            </a:r>
            <a:r>
              <a:t>)</a:t>
            </a:r>
          </a:p>
          <a:p>
            <a:pPr algn="l"/>
            <a:r>
              <a:t>insert(k</a:t>
            </a:r>
            <a:r>
              <a:rPr baseline="-5999"/>
              <a:t>5</a:t>
            </a:r>
            <a:r>
              <a:t>,v</a:t>
            </a:r>
            <a:r>
              <a:rPr baseline="-5999"/>
              <a:t>5</a:t>
            </a:r>
            <a:r>
              <a:t>)</a:t>
            </a:r>
          </a:p>
          <a:p>
            <a:pPr algn="l"/>
            <a:r>
              <a:t>insert(k</a:t>
            </a:r>
            <a:r>
              <a:rPr baseline="-5999"/>
              <a:t>6</a:t>
            </a:r>
            <a:r>
              <a:t>,v</a:t>
            </a:r>
            <a:r>
              <a:rPr baseline="-5999"/>
              <a:t>6</a:t>
            </a:r>
            <a:r>
              <a:t>)</a:t>
            </a:r>
          </a:p>
        </p:txBody>
      </p:sp>
      <p:sp>
        <p:nvSpPr>
          <p:cNvPr id="1670" name="Notice that the key k2 is already within the hash table, so instead of inserting we are updating. It’s the same procedure except we update the value in the bucket when we find the key."/>
          <p:cNvSpPr/>
          <p:nvPr/>
        </p:nvSpPr>
        <p:spPr>
          <a:xfrm>
            <a:off x="3899393" y="4845049"/>
            <a:ext cx="8714657" cy="37465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Notice that the key k</a:t>
            </a:r>
            <a:r>
              <a:rPr baseline="-5999"/>
              <a:t>2</a:t>
            </a:r>
            <a:r>
              <a:t> is already within the hash table, so instead of inserting we are </a:t>
            </a:r>
            <a:r>
              <a:rPr b="1">
                <a:solidFill>
                  <a:schemeClr val="accent2">
                    <a:satOff val="-13916"/>
                    <a:lumOff val="13989"/>
                  </a:schemeClr>
                </a:solidFill>
              </a:rPr>
              <a:t>updating</a:t>
            </a:r>
            <a:r>
              <a:t>. It’s the same procedure except we update the value in the bucket when we find the key.</a:t>
            </a:r>
          </a:p>
        </p:txBody>
      </p:sp>
    </p:spTree>
  </p:cSld>
  <p:clrMapOvr>
    <a:masterClrMapping/>
  </p:clrMapOvr>
  <p:transition spd="me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72" name="Table"/>
          <p:cNvGraphicFramePr/>
          <p:nvPr/>
        </p:nvGraphicFramePr>
        <p:xfrm>
          <a:off x="763885" y="2275839"/>
          <a:ext cx="11489730"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2</a:t>
                      </a:r>
                      <a:r>
                        <a:t>,v</a:t>
                      </a:r>
                      <a:r>
                        <a:rPr baseline="-5999"/>
                        <a:t>2</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1673" name="Inserting with LP"/>
          <p:cNvSpPr>
            <a:spLocks noGrp="1"/>
          </p:cNvSpPr>
          <p:nvPr>
            <p:ph type="title"/>
          </p:nvPr>
        </p:nvSpPr>
        <p:spPr>
          <a:xfrm>
            <a:off x="0" y="71120"/>
            <a:ext cx="13004801" cy="1188319"/>
          </a:xfrm>
          <a:prstGeom prst="rect">
            <a:avLst/>
          </a:prstGeom>
        </p:spPr>
        <p:txBody>
          <a:bodyPr>
            <a:normAutofit fontScale="90000"/>
          </a:bodyPr>
          <a:lstStyle>
            <a:lvl1pPr defTabSz="537463">
              <a:defRPr sz="7360" b="1"/>
            </a:lvl1pPr>
          </a:lstStyle>
          <a:p>
            <a:r>
              <a:t>Inserting with LP</a:t>
            </a:r>
          </a:p>
        </p:txBody>
      </p:sp>
      <p:sp>
        <p:nvSpPr>
          <p:cNvPr id="1674" name="Operations:"/>
          <p:cNvSpPr/>
          <p:nvPr/>
        </p:nvSpPr>
        <p:spPr>
          <a:xfrm>
            <a:off x="420293" y="4274586"/>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graphicFrame>
        <p:nvGraphicFramePr>
          <p:cNvPr id="1675" name="Table"/>
          <p:cNvGraphicFramePr/>
          <p:nvPr/>
        </p:nvGraphicFramePr>
        <p:xfrm>
          <a:off x="763884" y="1610359"/>
          <a:ext cx="11489731"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1676" name="Recall, P(x) = 6x"/>
          <p:cNvSpPr/>
          <p:nvPr/>
        </p:nvSpPr>
        <p:spPr>
          <a:xfrm>
            <a:off x="5477160" y="3839368"/>
            <a:ext cx="479368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6x</a:t>
            </a:r>
          </a:p>
        </p:txBody>
      </p:sp>
      <p:sp>
        <p:nvSpPr>
          <p:cNvPr id="1677" name="Line"/>
          <p:cNvSpPr/>
          <p:nvPr/>
        </p:nvSpPr>
        <p:spPr>
          <a:xfrm flipH="1">
            <a:off x="3658589" y="6718300"/>
            <a:ext cx="589672" cy="0"/>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678" name="insert(k1,v1)…"/>
          <p:cNvSpPr/>
          <p:nvPr/>
        </p:nvSpPr>
        <p:spPr>
          <a:xfrm>
            <a:off x="206933" y="4868946"/>
            <a:ext cx="3784402" cy="322580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2</a:t>
            </a:r>
            <a:r>
              <a:t>,v</a:t>
            </a:r>
            <a:r>
              <a:rPr baseline="-5999"/>
              <a:t>4</a:t>
            </a:r>
            <a:r>
              <a:t>)</a:t>
            </a:r>
          </a:p>
          <a:p>
            <a:pPr algn="l"/>
            <a:r>
              <a:t>insert(k</a:t>
            </a:r>
            <a:r>
              <a:rPr baseline="-5999"/>
              <a:t>5</a:t>
            </a:r>
            <a:r>
              <a:t>,v</a:t>
            </a:r>
            <a:r>
              <a:rPr baseline="-5999"/>
              <a:t>5</a:t>
            </a:r>
            <a:r>
              <a:t>)</a:t>
            </a:r>
          </a:p>
          <a:p>
            <a:pPr algn="l"/>
            <a:r>
              <a:t>insert(k</a:t>
            </a:r>
            <a:r>
              <a:rPr baseline="-5999"/>
              <a:t>6</a:t>
            </a:r>
            <a:r>
              <a:t>,v</a:t>
            </a:r>
            <a:r>
              <a:rPr baseline="-5999"/>
              <a:t>6</a:t>
            </a:r>
            <a:r>
              <a:t>)</a:t>
            </a:r>
          </a:p>
        </p:txBody>
      </p:sp>
      <p:sp>
        <p:nvSpPr>
          <p:cNvPr id="1679" name="From before, H(k2) = 2"/>
          <p:cNvSpPr/>
          <p:nvPr/>
        </p:nvSpPr>
        <p:spPr>
          <a:xfrm>
            <a:off x="4834892" y="4408170"/>
            <a:ext cx="60782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From before, </a:t>
            </a:r>
            <a:r>
              <a:rPr b="1">
                <a:solidFill>
                  <a:schemeClr val="accent5">
                    <a:hueOff val="101205"/>
                    <a:satOff val="-13598"/>
                    <a:lumOff val="23877"/>
                  </a:schemeClr>
                </a:solidFill>
              </a:rPr>
              <a:t>H</a:t>
            </a:r>
            <a:r>
              <a:t>(k</a:t>
            </a:r>
            <a:r>
              <a:rPr baseline="-5999"/>
              <a:t>2</a:t>
            </a:r>
            <a:r>
              <a:t>) = 2</a:t>
            </a:r>
          </a:p>
        </p:txBody>
      </p:sp>
      <p:sp>
        <p:nvSpPr>
          <p:cNvPr id="1680" name="(H(k2) + P(0)) mod N ="/>
          <p:cNvSpPr/>
          <p:nvPr/>
        </p:nvSpPr>
        <p:spPr>
          <a:xfrm>
            <a:off x="4951263" y="5146934"/>
            <a:ext cx="635347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a:t>
            </a:r>
            <a:r>
              <a:rPr b="1">
                <a:solidFill>
                  <a:schemeClr val="accent5">
                    <a:hueOff val="101205"/>
                    <a:satOff val="-13598"/>
                    <a:lumOff val="23877"/>
                  </a:schemeClr>
                </a:solidFill>
              </a:rPr>
              <a:t>H</a:t>
            </a:r>
            <a:r>
              <a:t>(k</a:t>
            </a:r>
            <a:r>
              <a:rPr baseline="-5999"/>
              <a:t>2</a:t>
            </a:r>
            <a:r>
              <a:t>) + </a:t>
            </a:r>
            <a:r>
              <a:rPr b="1">
                <a:solidFill>
                  <a:schemeClr val="accent6">
                    <a:hueOff val="-241736"/>
                    <a:satOff val="29413"/>
                    <a:lumOff val="20727"/>
                  </a:schemeClr>
                </a:solidFill>
              </a:rPr>
              <a:t>P</a:t>
            </a:r>
            <a:r>
              <a:t>(0)) mod N = </a:t>
            </a:r>
          </a:p>
        </p:txBody>
      </p:sp>
      <p:sp>
        <p:nvSpPr>
          <p:cNvPr id="1681" name="(   2   +  0 ) mod 9 = 2"/>
          <p:cNvSpPr/>
          <p:nvPr/>
        </p:nvSpPr>
        <p:spPr>
          <a:xfrm>
            <a:off x="4874438" y="5710237"/>
            <a:ext cx="672048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   2   +  0 ) mod 9 = 2</a:t>
            </a:r>
          </a:p>
        </p:txBody>
      </p:sp>
    </p:spTree>
  </p:cSld>
  <p:clrMapOvr>
    <a:masterClrMapping/>
  </p:clrMapOvr>
  <p:transition spd="me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83" name="Table"/>
          <p:cNvGraphicFramePr/>
          <p:nvPr/>
        </p:nvGraphicFramePr>
        <p:xfrm>
          <a:off x="763885" y="2275839"/>
          <a:ext cx="11489730"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2</a:t>
                      </a:r>
                      <a:r>
                        <a:t>,v</a:t>
                      </a:r>
                      <a:r>
                        <a:rPr baseline="-5999"/>
                        <a:t>2</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1684" name="Inserting with LP"/>
          <p:cNvSpPr>
            <a:spLocks noGrp="1"/>
          </p:cNvSpPr>
          <p:nvPr>
            <p:ph type="title"/>
          </p:nvPr>
        </p:nvSpPr>
        <p:spPr>
          <a:xfrm>
            <a:off x="0" y="71120"/>
            <a:ext cx="13004801" cy="1188319"/>
          </a:xfrm>
          <a:prstGeom prst="rect">
            <a:avLst/>
          </a:prstGeom>
        </p:spPr>
        <p:txBody>
          <a:bodyPr>
            <a:normAutofit fontScale="90000"/>
          </a:bodyPr>
          <a:lstStyle>
            <a:lvl1pPr defTabSz="537463">
              <a:defRPr sz="7360" b="1"/>
            </a:lvl1pPr>
          </a:lstStyle>
          <a:p>
            <a:r>
              <a:t>Inserting with LP</a:t>
            </a:r>
          </a:p>
        </p:txBody>
      </p:sp>
      <p:sp>
        <p:nvSpPr>
          <p:cNvPr id="1685" name="Operations:"/>
          <p:cNvSpPr/>
          <p:nvPr/>
        </p:nvSpPr>
        <p:spPr>
          <a:xfrm>
            <a:off x="420293" y="4274586"/>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graphicFrame>
        <p:nvGraphicFramePr>
          <p:cNvPr id="1686" name="Table"/>
          <p:cNvGraphicFramePr/>
          <p:nvPr/>
        </p:nvGraphicFramePr>
        <p:xfrm>
          <a:off x="763884" y="1610359"/>
          <a:ext cx="11489731"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1687" name="Recall, P(x) = 6x"/>
          <p:cNvSpPr/>
          <p:nvPr/>
        </p:nvSpPr>
        <p:spPr>
          <a:xfrm>
            <a:off x="5477160" y="3839368"/>
            <a:ext cx="479368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6x</a:t>
            </a:r>
          </a:p>
        </p:txBody>
      </p:sp>
      <p:sp>
        <p:nvSpPr>
          <p:cNvPr id="1688" name="Line"/>
          <p:cNvSpPr/>
          <p:nvPr/>
        </p:nvSpPr>
        <p:spPr>
          <a:xfrm flipH="1">
            <a:off x="3658589" y="6718300"/>
            <a:ext cx="589672" cy="0"/>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689" name="insert(k1,v1)…"/>
          <p:cNvSpPr/>
          <p:nvPr/>
        </p:nvSpPr>
        <p:spPr>
          <a:xfrm>
            <a:off x="206933" y="4868946"/>
            <a:ext cx="3784402" cy="322580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2</a:t>
            </a:r>
            <a:r>
              <a:t>,v</a:t>
            </a:r>
            <a:r>
              <a:rPr baseline="-5999"/>
              <a:t>4</a:t>
            </a:r>
            <a:r>
              <a:t>)</a:t>
            </a:r>
          </a:p>
          <a:p>
            <a:pPr algn="l"/>
            <a:r>
              <a:t>insert(k</a:t>
            </a:r>
            <a:r>
              <a:rPr baseline="-5999"/>
              <a:t>5</a:t>
            </a:r>
            <a:r>
              <a:t>,v</a:t>
            </a:r>
            <a:r>
              <a:rPr baseline="-5999"/>
              <a:t>5</a:t>
            </a:r>
            <a:r>
              <a:t>)</a:t>
            </a:r>
          </a:p>
          <a:p>
            <a:pPr algn="l"/>
            <a:r>
              <a:t>insert(k</a:t>
            </a:r>
            <a:r>
              <a:rPr baseline="-5999"/>
              <a:t>6</a:t>
            </a:r>
            <a:r>
              <a:t>,v</a:t>
            </a:r>
            <a:r>
              <a:rPr baseline="-5999"/>
              <a:t>6</a:t>
            </a:r>
            <a:r>
              <a:t>)</a:t>
            </a:r>
          </a:p>
        </p:txBody>
      </p:sp>
      <p:sp>
        <p:nvSpPr>
          <p:cNvPr id="1690" name="Line"/>
          <p:cNvSpPr/>
          <p:nvPr/>
        </p:nvSpPr>
        <p:spPr>
          <a:xfrm flipV="1">
            <a:off x="3943265" y="3256279"/>
            <a:ext cx="1" cy="525136"/>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691" name="(H(k2) + P(0)) mod N ="/>
          <p:cNvSpPr/>
          <p:nvPr/>
        </p:nvSpPr>
        <p:spPr>
          <a:xfrm>
            <a:off x="4951263" y="5146934"/>
            <a:ext cx="635347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a:t>
            </a:r>
            <a:r>
              <a:rPr b="1">
                <a:solidFill>
                  <a:schemeClr val="accent5">
                    <a:hueOff val="101205"/>
                    <a:satOff val="-13598"/>
                    <a:lumOff val="23877"/>
                  </a:schemeClr>
                </a:solidFill>
              </a:rPr>
              <a:t>H</a:t>
            </a:r>
            <a:r>
              <a:t>(k</a:t>
            </a:r>
            <a:r>
              <a:rPr baseline="-5999"/>
              <a:t>2</a:t>
            </a:r>
            <a:r>
              <a:t>) + </a:t>
            </a:r>
            <a:r>
              <a:rPr b="1">
                <a:solidFill>
                  <a:schemeClr val="accent6">
                    <a:hueOff val="-241736"/>
                    <a:satOff val="29413"/>
                    <a:lumOff val="20727"/>
                  </a:schemeClr>
                </a:solidFill>
              </a:rPr>
              <a:t>P</a:t>
            </a:r>
            <a:r>
              <a:t>(0)) mod N = </a:t>
            </a:r>
          </a:p>
        </p:txBody>
      </p:sp>
      <p:sp>
        <p:nvSpPr>
          <p:cNvPr id="1692" name="(   2   +  0 ) mod 9 = 2"/>
          <p:cNvSpPr/>
          <p:nvPr/>
        </p:nvSpPr>
        <p:spPr>
          <a:xfrm>
            <a:off x="4874438" y="5710237"/>
            <a:ext cx="672048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   2   +  0 ) mod 9 = 2</a:t>
            </a:r>
          </a:p>
        </p:txBody>
      </p:sp>
      <p:sp>
        <p:nvSpPr>
          <p:cNvPr id="1693" name="Hash collision! increment x and try offset P(1) instead of P(0)"/>
          <p:cNvSpPr/>
          <p:nvPr/>
        </p:nvSpPr>
        <p:spPr>
          <a:xfrm>
            <a:off x="3599936" y="7878529"/>
            <a:ext cx="9269488"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Hash collision! increment x and try offset </a:t>
            </a:r>
            <a:r>
              <a:rPr b="1">
                <a:solidFill>
                  <a:schemeClr val="accent6">
                    <a:hueOff val="-241736"/>
                    <a:satOff val="29413"/>
                    <a:lumOff val="20727"/>
                  </a:schemeClr>
                </a:solidFill>
              </a:rPr>
              <a:t>P</a:t>
            </a:r>
            <a:r>
              <a:t>(1) instead of </a:t>
            </a:r>
            <a:r>
              <a:rPr b="1">
                <a:solidFill>
                  <a:schemeClr val="accent6">
                    <a:hueOff val="-241736"/>
                    <a:satOff val="29413"/>
                    <a:lumOff val="20727"/>
                  </a:schemeClr>
                </a:solidFill>
              </a:rPr>
              <a:t>P</a:t>
            </a:r>
            <a:r>
              <a:t>(0)</a:t>
            </a:r>
          </a:p>
        </p:txBody>
      </p:sp>
      <p:sp>
        <p:nvSpPr>
          <p:cNvPr id="1694" name="From before, H(k2) = 2"/>
          <p:cNvSpPr/>
          <p:nvPr/>
        </p:nvSpPr>
        <p:spPr>
          <a:xfrm>
            <a:off x="4834892" y="4408170"/>
            <a:ext cx="60782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From before, </a:t>
            </a:r>
            <a:r>
              <a:rPr b="1">
                <a:solidFill>
                  <a:schemeClr val="accent5">
                    <a:hueOff val="101205"/>
                    <a:satOff val="-13598"/>
                    <a:lumOff val="23877"/>
                  </a:schemeClr>
                </a:solidFill>
              </a:rPr>
              <a:t>H</a:t>
            </a:r>
            <a:r>
              <a:t>(k</a:t>
            </a:r>
            <a:r>
              <a:rPr baseline="-5999"/>
              <a:t>2</a:t>
            </a:r>
            <a:r>
              <a:t>) = 2</a:t>
            </a:r>
          </a:p>
        </p:txBody>
      </p:sp>
    </p:spTree>
  </p:cSld>
  <p:clrMapOvr>
    <a:masterClrMapping/>
  </p:clrMapOvr>
  <p:transition spd="me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96" name="Table"/>
          <p:cNvGraphicFramePr/>
          <p:nvPr/>
        </p:nvGraphicFramePr>
        <p:xfrm>
          <a:off x="763885" y="2275839"/>
          <a:ext cx="11489730"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2</a:t>
                      </a:r>
                      <a:r>
                        <a:t>,v</a:t>
                      </a:r>
                      <a:r>
                        <a:rPr baseline="-5999"/>
                        <a:t>2</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1697" name="Inserting with LP"/>
          <p:cNvSpPr>
            <a:spLocks noGrp="1"/>
          </p:cNvSpPr>
          <p:nvPr>
            <p:ph type="title"/>
          </p:nvPr>
        </p:nvSpPr>
        <p:spPr>
          <a:xfrm>
            <a:off x="0" y="71120"/>
            <a:ext cx="13004801" cy="1188319"/>
          </a:xfrm>
          <a:prstGeom prst="rect">
            <a:avLst/>
          </a:prstGeom>
        </p:spPr>
        <p:txBody>
          <a:bodyPr>
            <a:normAutofit fontScale="90000"/>
          </a:bodyPr>
          <a:lstStyle>
            <a:lvl1pPr defTabSz="537463">
              <a:defRPr sz="7360" b="1"/>
            </a:lvl1pPr>
          </a:lstStyle>
          <a:p>
            <a:r>
              <a:t>Inserting with LP</a:t>
            </a:r>
          </a:p>
        </p:txBody>
      </p:sp>
      <p:sp>
        <p:nvSpPr>
          <p:cNvPr id="1698" name="Operations:"/>
          <p:cNvSpPr/>
          <p:nvPr/>
        </p:nvSpPr>
        <p:spPr>
          <a:xfrm>
            <a:off x="420293" y="4274586"/>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graphicFrame>
        <p:nvGraphicFramePr>
          <p:cNvPr id="1699" name="Table"/>
          <p:cNvGraphicFramePr/>
          <p:nvPr/>
        </p:nvGraphicFramePr>
        <p:xfrm>
          <a:off x="763884" y="1610359"/>
          <a:ext cx="11489731"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1700" name="Recall, P(x) = 6x"/>
          <p:cNvSpPr/>
          <p:nvPr/>
        </p:nvSpPr>
        <p:spPr>
          <a:xfrm>
            <a:off x="5477160" y="3839368"/>
            <a:ext cx="479368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6x</a:t>
            </a:r>
          </a:p>
        </p:txBody>
      </p:sp>
      <p:sp>
        <p:nvSpPr>
          <p:cNvPr id="1701" name="(H(k2) + P(0)) mod N ="/>
          <p:cNvSpPr/>
          <p:nvPr/>
        </p:nvSpPr>
        <p:spPr>
          <a:xfrm>
            <a:off x="4951263" y="5146934"/>
            <a:ext cx="635347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a:t>
            </a:r>
            <a:r>
              <a:rPr b="1">
                <a:solidFill>
                  <a:schemeClr val="accent5">
                    <a:hueOff val="101205"/>
                    <a:satOff val="-13598"/>
                    <a:lumOff val="23877"/>
                  </a:schemeClr>
                </a:solidFill>
              </a:rPr>
              <a:t>H</a:t>
            </a:r>
            <a:r>
              <a:t>(k</a:t>
            </a:r>
            <a:r>
              <a:rPr baseline="-5999"/>
              <a:t>2</a:t>
            </a:r>
            <a:r>
              <a:t>) + </a:t>
            </a:r>
            <a:r>
              <a:rPr b="1">
                <a:solidFill>
                  <a:schemeClr val="accent6">
                    <a:hueOff val="-241736"/>
                    <a:satOff val="29413"/>
                    <a:lumOff val="20727"/>
                  </a:schemeClr>
                </a:solidFill>
              </a:rPr>
              <a:t>P</a:t>
            </a:r>
            <a:r>
              <a:t>(0)) mod N = </a:t>
            </a:r>
          </a:p>
        </p:txBody>
      </p:sp>
      <p:sp>
        <p:nvSpPr>
          <p:cNvPr id="1702" name="(   2   +  0 ) mod 9 = 2"/>
          <p:cNvSpPr/>
          <p:nvPr/>
        </p:nvSpPr>
        <p:spPr>
          <a:xfrm>
            <a:off x="4874438" y="5710237"/>
            <a:ext cx="672048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   2   +  0 ) mod 9 = 2</a:t>
            </a:r>
          </a:p>
        </p:txBody>
      </p:sp>
      <p:sp>
        <p:nvSpPr>
          <p:cNvPr id="1703" name="Line"/>
          <p:cNvSpPr/>
          <p:nvPr/>
        </p:nvSpPr>
        <p:spPr>
          <a:xfrm flipV="1">
            <a:off x="3943265" y="3256279"/>
            <a:ext cx="1" cy="525136"/>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704" name="Hash collision! increment x and try offset P(1) instead of P(0)"/>
          <p:cNvSpPr/>
          <p:nvPr/>
        </p:nvSpPr>
        <p:spPr>
          <a:xfrm>
            <a:off x="3599936" y="7878529"/>
            <a:ext cx="9269488"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Hash collision! increment x and try offset </a:t>
            </a:r>
            <a:r>
              <a:rPr b="1">
                <a:solidFill>
                  <a:schemeClr val="accent6">
                    <a:hueOff val="-241736"/>
                    <a:satOff val="29413"/>
                    <a:lumOff val="20727"/>
                  </a:schemeClr>
                </a:solidFill>
              </a:rPr>
              <a:t>P</a:t>
            </a:r>
            <a:r>
              <a:t>(1) instead of </a:t>
            </a:r>
            <a:r>
              <a:rPr b="1">
                <a:solidFill>
                  <a:schemeClr val="accent6">
                    <a:hueOff val="-241736"/>
                    <a:satOff val="29413"/>
                    <a:lumOff val="20727"/>
                  </a:schemeClr>
                </a:solidFill>
              </a:rPr>
              <a:t>P</a:t>
            </a:r>
            <a:r>
              <a:t>(0)</a:t>
            </a:r>
          </a:p>
        </p:txBody>
      </p:sp>
      <p:sp>
        <p:nvSpPr>
          <p:cNvPr id="1705" name="(H(k2) + P(1)) mod N ="/>
          <p:cNvSpPr/>
          <p:nvPr/>
        </p:nvSpPr>
        <p:spPr>
          <a:xfrm>
            <a:off x="4951263" y="6454499"/>
            <a:ext cx="635347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a:t>
            </a:r>
            <a:r>
              <a:rPr b="1">
                <a:solidFill>
                  <a:schemeClr val="accent5">
                    <a:hueOff val="101205"/>
                    <a:satOff val="-13598"/>
                    <a:lumOff val="23877"/>
                  </a:schemeClr>
                </a:solidFill>
              </a:rPr>
              <a:t>H</a:t>
            </a:r>
            <a:r>
              <a:t>(k</a:t>
            </a:r>
            <a:r>
              <a:rPr baseline="-5999"/>
              <a:t>2</a:t>
            </a:r>
            <a:r>
              <a:t>) + </a:t>
            </a:r>
            <a:r>
              <a:rPr b="1">
                <a:solidFill>
                  <a:schemeClr val="accent6">
                    <a:hueOff val="-241736"/>
                    <a:satOff val="29413"/>
                    <a:lumOff val="20727"/>
                  </a:schemeClr>
                </a:solidFill>
              </a:rPr>
              <a:t>P</a:t>
            </a:r>
            <a:r>
              <a:t>(1)) mod N = </a:t>
            </a:r>
          </a:p>
        </p:txBody>
      </p:sp>
      <p:sp>
        <p:nvSpPr>
          <p:cNvPr id="1706" name="(   2   +  6 ) mod 9 = 8"/>
          <p:cNvSpPr/>
          <p:nvPr/>
        </p:nvSpPr>
        <p:spPr>
          <a:xfrm>
            <a:off x="4874438" y="7016474"/>
            <a:ext cx="672048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   2   +  6 ) mod 9 = 8</a:t>
            </a:r>
          </a:p>
        </p:txBody>
      </p:sp>
      <p:sp>
        <p:nvSpPr>
          <p:cNvPr id="1712" name="Connection Line"/>
          <p:cNvSpPr/>
          <p:nvPr/>
        </p:nvSpPr>
        <p:spPr>
          <a:xfrm>
            <a:off x="4060242" y="1210761"/>
            <a:ext cx="6995558" cy="624528"/>
          </a:xfrm>
          <a:custGeom>
            <a:avLst/>
            <a:gdLst/>
            <a:ahLst/>
            <a:cxnLst>
              <a:cxn ang="0">
                <a:pos x="wd2" y="hd2"/>
              </a:cxn>
              <a:cxn ang="5400000">
                <a:pos x="wd2" y="hd2"/>
              </a:cxn>
              <a:cxn ang="10800000">
                <a:pos x="wd2" y="hd2"/>
              </a:cxn>
              <a:cxn ang="16200000">
                <a:pos x="wd2" y="hd2"/>
              </a:cxn>
            </a:cxnLst>
            <a:rect l="0" t="0" r="r" b="b"/>
            <a:pathLst>
              <a:path w="21600" h="16200" extrusionOk="0">
                <a:moveTo>
                  <a:pt x="21600" y="16200"/>
                </a:moveTo>
                <a:cubicBezTo>
                  <a:pt x="14178" y="-5361"/>
                  <a:pt x="6978" y="-5400"/>
                  <a:pt x="0" y="16082"/>
                </a:cubicBezTo>
              </a:path>
            </a:pathLst>
          </a:custGeom>
          <a:ln w="50800">
            <a:solidFill>
              <a:srgbClr val="FFFFFF"/>
            </a:solidFill>
            <a:miter lim="400000"/>
          </a:ln>
        </p:spPr>
        <p:txBody>
          <a:bodyPr/>
          <a:lstStyle/>
          <a:p>
            <a:endParaRPr/>
          </a:p>
        </p:txBody>
      </p:sp>
      <p:sp>
        <p:nvSpPr>
          <p:cNvPr id="1708" name="Line"/>
          <p:cNvSpPr/>
          <p:nvPr/>
        </p:nvSpPr>
        <p:spPr>
          <a:xfrm>
            <a:off x="10925061" y="1789491"/>
            <a:ext cx="321803" cy="1214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709" name="insert(k1,v1)…"/>
          <p:cNvSpPr/>
          <p:nvPr/>
        </p:nvSpPr>
        <p:spPr>
          <a:xfrm>
            <a:off x="206933" y="4868946"/>
            <a:ext cx="3784402" cy="322580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2</a:t>
            </a:r>
            <a:r>
              <a:t>,v</a:t>
            </a:r>
            <a:r>
              <a:rPr baseline="-5999"/>
              <a:t>4</a:t>
            </a:r>
            <a:r>
              <a:t>)</a:t>
            </a:r>
          </a:p>
          <a:p>
            <a:pPr algn="l"/>
            <a:r>
              <a:t>insert(k</a:t>
            </a:r>
            <a:r>
              <a:rPr baseline="-5999"/>
              <a:t>5</a:t>
            </a:r>
            <a:r>
              <a:t>,v</a:t>
            </a:r>
            <a:r>
              <a:rPr baseline="-5999"/>
              <a:t>5</a:t>
            </a:r>
            <a:r>
              <a:t>)</a:t>
            </a:r>
          </a:p>
          <a:p>
            <a:pPr algn="l"/>
            <a:r>
              <a:t>insert(k</a:t>
            </a:r>
            <a:r>
              <a:rPr baseline="-5999"/>
              <a:t>6</a:t>
            </a:r>
            <a:r>
              <a:t>,v</a:t>
            </a:r>
            <a:r>
              <a:rPr baseline="-5999"/>
              <a:t>6</a:t>
            </a:r>
            <a:r>
              <a:t>)</a:t>
            </a:r>
          </a:p>
        </p:txBody>
      </p:sp>
      <p:sp>
        <p:nvSpPr>
          <p:cNvPr id="1710" name="Line"/>
          <p:cNvSpPr/>
          <p:nvPr/>
        </p:nvSpPr>
        <p:spPr>
          <a:xfrm flipH="1">
            <a:off x="3658589" y="6718300"/>
            <a:ext cx="589672" cy="0"/>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711" name="From before, H(k2) = 2"/>
          <p:cNvSpPr/>
          <p:nvPr/>
        </p:nvSpPr>
        <p:spPr>
          <a:xfrm>
            <a:off x="4834892" y="4408170"/>
            <a:ext cx="60782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From before, </a:t>
            </a:r>
            <a:r>
              <a:rPr b="1">
                <a:solidFill>
                  <a:schemeClr val="accent5">
                    <a:hueOff val="101205"/>
                    <a:satOff val="-13598"/>
                    <a:lumOff val="23877"/>
                  </a:schemeClr>
                </a:solidFill>
              </a:rPr>
              <a:t>H</a:t>
            </a:r>
            <a:r>
              <a:t>(k</a:t>
            </a:r>
            <a:r>
              <a:rPr baseline="-5999"/>
              <a:t>2</a:t>
            </a:r>
            <a:r>
              <a:t>) = 2</a:t>
            </a:r>
          </a:p>
        </p:txBody>
      </p:sp>
    </p:spTree>
  </p:cSld>
  <p:clrMapOvr>
    <a:masterClrMapping/>
  </p:clrMapOvr>
  <p:transition spd="me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14" name="Table"/>
          <p:cNvGraphicFramePr/>
          <p:nvPr/>
        </p:nvGraphicFramePr>
        <p:xfrm>
          <a:off x="763885" y="2275839"/>
          <a:ext cx="11489730"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2</a:t>
                      </a:r>
                      <a:r>
                        <a:t>,</a:t>
                      </a:r>
                      <a:r>
                        <a:rPr>
                          <a:solidFill>
                            <a:schemeClr val="accent3">
                              <a:hueOff val="-499813"/>
                              <a:satOff val="-5228"/>
                              <a:lumOff val="24899"/>
                            </a:schemeClr>
                          </a:solidFill>
                        </a:rPr>
                        <a:t>v</a:t>
                      </a:r>
                      <a:r>
                        <a:rPr baseline="-5999">
                          <a:solidFill>
                            <a:schemeClr val="accent3">
                              <a:hueOff val="-499813"/>
                              <a:satOff val="-5228"/>
                              <a:lumOff val="24899"/>
                            </a:schemeClr>
                          </a:solidFill>
                        </a:rPr>
                        <a:t>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1715" name="Inserting with LP"/>
          <p:cNvSpPr>
            <a:spLocks noGrp="1"/>
          </p:cNvSpPr>
          <p:nvPr>
            <p:ph type="title"/>
          </p:nvPr>
        </p:nvSpPr>
        <p:spPr>
          <a:xfrm>
            <a:off x="0" y="71120"/>
            <a:ext cx="13004801" cy="1188319"/>
          </a:xfrm>
          <a:prstGeom prst="rect">
            <a:avLst/>
          </a:prstGeom>
        </p:spPr>
        <p:txBody>
          <a:bodyPr>
            <a:normAutofit fontScale="90000"/>
          </a:bodyPr>
          <a:lstStyle>
            <a:lvl1pPr defTabSz="537463">
              <a:defRPr sz="7360" b="1"/>
            </a:lvl1pPr>
          </a:lstStyle>
          <a:p>
            <a:r>
              <a:t>Inserting with LP</a:t>
            </a:r>
          </a:p>
        </p:txBody>
      </p:sp>
      <p:sp>
        <p:nvSpPr>
          <p:cNvPr id="1716" name="Operations:"/>
          <p:cNvSpPr/>
          <p:nvPr/>
        </p:nvSpPr>
        <p:spPr>
          <a:xfrm>
            <a:off x="420293" y="4274586"/>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graphicFrame>
        <p:nvGraphicFramePr>
          <p:cNvPr id="1717" name="Table"/>
          <p:cNvGraphicFramePr/>
          <p:nvPr/>
        </p:nvGraphicFramePr>
        <p:xfrm>
          <a:off x="763884" y="1610359"/>
          <a:ext cx="11489731"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1718" name="Recall, P(x) = 6x"/>
          <p:cNvSpPr/>
          <p:nvPr/>
        </p:nvSpPr>
        <p:spPr>
          <a:xfrm>
            <a:off x="5477160" y="3839368"/>
            <a:ext cx="479368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6x</a:t>
            </a:r>
          </a:p>
        </p:txBody>
      </p:sp>
      <p:sp>
        <p:nvSpPr>
          <p:cNvPr id="1719" name="Line"/>
          <p:cNvSpPr/>
          <p:nvPr/>
        </p:nvSpPr>
        <p:spPr>
          <a:xfrm flipV="1">
            <a:off x="3943265" y="3256279"/>
            <a:ext cx="1" cy="525136"/>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726" name="Connection Line"/>
          <p:cNvSpPr/>
          <p:nvPr/>
        </p:nvSpPr>
        <p:spPr>
          <a:xfrm>
            <a:off x="4060242" y="1210761"/>
            <a:ext cx="6995558" cy="624528"/>
          </a:xfrm>
          <a:custGeom>
            <a:avLst/>
            <a:gdLst/>
            <a:ahLst/>
            <a:cxnLst>
              <a:cxn ang="0">
                <a:pos x="wd2" y="hd2"/>
              </a:cxn>
              <a:cxn ang="5400000">
                <a:pos x="wd2" y="hd2"/>
              </a:cxn>
              <a:cxn ang="10800000">
                <a:pos x="wd2" y="hd2"/>
              </a:cxn>
              <a:cxn ang="16200000">
                <a:pos x="wd2" y="hd2"/>
              </a:cxn>
            </a:cxnLst>
            <a:rect l="0" t="0" r="r" b="b"/>
            <a:pathLst>
              <a:path w="21600" h="16200" extrusionOk="0">
                <a:moveTo>
                  <a:pt x="21600" y="16200"/>
                </a:moveTo>
                <a:cubicBezTo>
                  <a:pt x="14178" y="-5361"/>
                  <a:pt x="6978" y="-5400"/>
                  <a:pt x="0" y="16082"/>
                </a:cubicBezTo>
              </a:path>
            </a:pathLst>
          </a:custGeom>
          <a:ln w="50800">
            <a:solidFill>
              <a:srgbClr val="FFFFFF"/>
            </a:solidFill>
            <a:miter lim="400000"/>
          </a:ln>
        </p:spPr>
        <p:txBody>
          <a:bodyPr/>
          <a:lstStyle/>
          <a:p>
            <a:endParaRPr/>
          </a:p>
        </p:txBody>
      </p:sp>
      <p:sp>
        <p:nvSpPr>
          <p:cNvPr id="1721" name="Line"/>
          <p:cNvSpPr/>
          <p:nvPr/>
        </p:nvSpPr>
        <p:spPr>
          <a:xfrm>
            <a:off x="10925061" y="1789491"/>
            <a:ext cx="321803" cy="1214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722" name="insert(k1,v1)…"/>
          <p:cNvSpPr/>
          <p:nvPr/>
        </p:nvSpPr>
        <p:spPr>
          <a:xfrm>
            <a:off x="206933" y="4868946"/>
            <a:ext cx="3784402" cy="322580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2</a:t>
            </a:r>
            <a:r>
              <a:t>,v</a:t>
            </a:r>
            <a:r>
              <a:rPr baseline="-5999"/>
              <a:t>4</a:t>
            </a:r>
            <a:r>
              <a:t>)</a:t>
            </a:r>
          </a:p>
          <a:p>
            <a:pPr algn="l"/>
            <a:r>
              <a:t>insert(k</a:t>
            </a:r>
            <a:r>
              <a:rPr baseline="-5999"/>
              <a:t>5</a:t>
            </a:r>
            <a:r>
              <a:t>,v</a:t>
            </a:r>
            <a:r>
              <a:rPr baseline="-5999"/>
              <a:t>5</a:t>
            </a:r>
            <a:r>
              <a:t>)</a:t>
            </a:r>
          </a:p>
          <a:p>
            <a:pPr algn="l"/>
            <a:r>
              <a:t>insert(k</a:t>
            </a:r>
            <a:r>
              <a:rPr baseline="-5999"/>
              <a:t>6</a:t>
            </a:r>
            <a:r>
              <a:t>,v</a:t>
            </a:r>
            <a:r>
              <a:rPr baseline="-5999"/>
              <a:t>6</a:t>
            </a:r>
            <a:r>
              <a:t>)</a:t>
            </a:r>
          </a:p>
        </p:txBody>
      </p:sp>
      <p:sp>
        <p:nvSpPr>
          <p:cNvPr id="1723" name="Line"/>
          <p:cNvSpPr/>
          <p:nvPr/>
        </p:nvSpPr>
        <p:spPr>
          <a:xfrm flipH="1">
            <a:off x="3658589" y="6718300"/>
            <a:ext cx="589672" cy="0"/>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724" name="Line"/>
          <p:cNvSpPr/>
          <p:nvPr/>
        </p:nvSpPr>
        <p:spPr>
          <a:xfrm flipV="1">
            <a:off x="9884679" y="2988498"/>
            <a:ext cx="1850168" cy="2619315"/>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725" name="Update value to v4"/>
          <p:cNvSpPr/>
          <p:nvPr/>
        </p:nvSpPr>
        <p:spPr>
          <a:xfrm>
            <a:off x="5677507" y="5820092"/>
            <a:ext cx="497718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Update value to v</a:t>
            </a:r>
            <a:r>
              <a:rPr baseline="-5999"/>
              <a:t>4</a:t>
            </a:r>
          </a:p>
        </p:txBody>
      </p:sp>
    </p:spTree>
  </p:cSld>
  <p:clrMapOvr>
    <a:masterClrMapping/>
  </p:clrMapOvr>
  <p:transition spd="me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28" name="Table"/>
          <p:cNvGraphicFramePr/>
          <p:nvPr/>
        </p:nvGraphicFramePr>
        <p:xfrm>
          <a:off x="763885" y="2275839"/>
          <a:ext cx="11489730"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2</a:t>
                      </a:r>
                      <a:r>
                        <a:t>,v</a:t>
                      </a:r>
                      <a:r>
                        <a:rPr baseline="-5999"/>
                        <a:t>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1729" name="Inserting with LP"/>
          <p:cNvSpPr>
            <a:spLocks noGrp="1"/>
          </p:cNvSpPr>
          <p:nvPr>
            <p:ph type="title"/>
          </p:nvPr>
        </p:nvSpPr>
        <p:spPr>
          <a:xfrm>
            <a:off x="0" y="71120"/>
            <a:ext cx="13004801" cy="1188319"/>
          </a:xfrm>
          <a:prstGeom prst="rect">
            <a:avLst/>
          </a:prstGeom>
        </p:spPr>
        <p:txBody>
          <a:bodyPr>
            <a:normAutofit fontScale="90000"/>
          </a:bodyPr>
          <a:lstStyle>
            <a:lvl1pPr defTabSz="537463">
              <a:defRPr sz="7360" b="1"/>
            </a:lvl1pPr>
          </a:lstStyle>
          <a:p>
            <a:r>
              <a:t>Inserting with LP</a:t>
            </a:r>
          </a:p>
        </p:txBody>
      </p:sp>
      <p:sp>
        <p:nvSpPr>
          <p:cNvPr id="1730" name="Operations:"/>
          <p:cNvSpPr/>
          <p:nvPr/>
        </p:nvSpPr>
        <p:spPr>
          <a:xfrm>
            <a:off x="420293" y="4274586"/>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graphicFrame>
        <p:nvGraphicFramePr>
          <p:cNvPr id="1731" name="Table"/>
          <p:cNvGraphicFramePr/>
          <p:nvPr/>
        </p:nvGraphicFramePr>
        <p:xfrm>
          <a:off x="763884" y="1610359"/>
          <a:ext cx="11489731"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1732" name="Recall, P(x) = 6x"/>
          <p:cNvSpPr/>
          <p:nvPr/>
        </p:nvSpPr>
        <p:spPr>
          <a:xfrm>
            <a:off x="5477160" y="3839368"/>
            <a:ext cx="479368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6x</a:t>
            </a:r>
          </a:p>
        </p:txBody>
      </p:sp>
      <p:sp>
        <p:nvSpPr>
          <p:cNvPr id="1733" name="insert(k1,v1)…"/>
          <p:cNvSpPr/>
          <p:nvPr/>
        </p:nvSpPr>
        <p:spPr>
          <a:xfrm>
            <a:off x="206933" y="4868946"/>
            <a:ext cx="3784402" cy="322580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2</a:t>
            </a:r>
            <a:r>
              <a:t>,v</a:t>
            </a:r>
            <a:r>
              <a:rPr baseline="-5999"/>
              <a:t>4</a:t>
            </a:r>
            <a:r>
              <a:t>)</a:t>
            </a:r>
          </a:p>
          <a:p>
            <a:pPr algn="l"/>
            <a:r>
              <a:t>insert(k</a:t>
            </a:r>
            <a:r>
              <a:rPr baseline="-5999"/>
              <a:t>5</a:t>
            </a:r>
            <a:r>
              <a:t>,v</a:t>
            </a:r>
            <a:r>
              <a:rPr baseline="-5999"/>
              <a:t>5</a:t>
            </a:r>
            <a:r>
              <a:t>)</a:t>
            </a:r>
          </a:p>
          <a:p>
            <a:pPr algn="l"/>
            <a:r>
              <a:t>insert(k</a:t>
            </a:r>
            <a:r>
              <a:rPr baseline="-5999"/>
              <a:t>6</a:t>
            </a:r>
            <a:r>
              <a:t>,v</a:t>
            </a:r>
            <a:r>
              <a:rPr baseline="-5999"/>
              <a:t>6</a:t>
            </a:r>
            <a:r>
              <a:t>)</a:t>
            </a:r>
          </a:p>
        </p:txBody>
      </p:sp>
      <p:sp>
        <p:nvSpPr>
          <p:cNvPr id="1734" name="Line"/>
          <p:cNvSpPr/>
          <p:nvPr/>
        </p:nvSpPr>
        <p:spPr>
          <a:xfrm flipH="1">
            <a:off x="3658589" y="7251700"/>
            <a:ext cx="589672" cy="0"/>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36" name="Table"/>
          <p:cNvGraphicFramePr/>
          <p:nvPr/>
        </p:nvGraphicFramePr>
        <p:xfrm>
          <a:off x="763885" y="2275839"/>
          <a:ext cx="11489730"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2</a:t>
                      </a:r>
                      <a:r>
                        <a:t>,v</a:t>
                      </a:r>
                      <a:r>
                        <a:rPr baseline="-5999"/>
                        <a:t>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1737" name="Inserting with LP"/>
          <p:cNvSpPr>
            <a:spLocks noGrp="1"/>
          </p:cNvSpPr>
          <p:nvPr>
            <p:ph type="title"/>
          </p:nvPr>
        </p:nvSpPr>
        <p:spPr>
          <a:xfrm>
            <a:off x="0" y="71120"/>
            <a:ext cx="13004801" cy="1188319"/>
          </a:xfrm>
          <a:prstGeom prst="rect">
            <a:avLst/>
          </a:prstGeom>
        </p:spPr>
        <p:txBody>
          <a:bodyPr>
            <a:normAutofit fontScale="90000"/>
          </a:bodyPr>
          <a:lstStyle>
            <a:lvl1pPr defTabSz="537463">
              <a:defRPr sz="7360" b="1"/>
            </a:lvl1pPr>
          </a:lstStyle>
          <a:p>
            <a:r>
              <a:t>Inserting with LP</a:t>
            </a:r>
          </a:p>
        </p:txBody>
      </p:sp>
      <p:sp>
        <p:nvSpPr>
          <p:cNvPr id="1738" name="Operations:"/>
          <p:cNvSpPr/>
          <p:nvPr/>
        </p:nvSpPr>
        <p:spPr>
          <a:xfrm>
            <a:off x="420293" y="4274586"/>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graphicFrame>
        <p:nvGraphicFramePr>
          <p:cNvPr id="1739" name="Table"/>
          <p:cNvGraphicFramePr/>
          <p:nvPr/>
        </p:nvGraphicFramePr>
        <p:xfrm>
          <a:off x="763884" y="1610359"/>
          <a:ext cx="11489731"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1740" name="Recall, P(x) = 6x"/>
          <p:cNvSpPr/>
          <p:nvPr/>
        </p:nvSpPr>
        <p:spPr>
          <a:xfrm>
            <a:off x="5477160" y="3839368"/>
            <a:ext cx="479368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6x</a:t>
            </a:r>
          </a:p>
        </p:txBody>
      </p:sp>
      <p:sp>
        <p:nvSpPr>
          <p:cNvPr id="1741" name="insert(k1,v1)…"/>
          <p:cNvSpPr/>
          <p:nvPr/>
        </p:nvSpPr>
        <p:spPr>
          <a:xfrm>
            <a:off x="206933" y="4868946"/>
            <a:ext cx="3784402" cy="322580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2</a:t>
            </a:r>
            <a:r>
              <a:t>,v</a:t>
            </a:r>
            <a:r>
              <a:rPr baseline="-5999"/>
              <a:t>4</a:t>
            </a:r>
            <a:r>
              <a:t>)</a:t>
            </a:r>
          </a:p>
          <a:p>
            <a:pPr algn="l"/>
            <a:r>
              <a:t>insert(k</a:t>
            </a:r>
            <a:r>
              <a:rPr baseline="-5999"/>
              <a:t>5</a:t>
            </a:r>
            <a:r>
              <a:t>,v</a:t>
            </a:r>
            <a:r>
              <a:rPr baseline="-5999"/>
              <a:t>5</a:t>
            </a:r>
            <a:r>
              <a:t>)</a:t>
            </a:r>
          </a:p>
          <a:p>
            <a:pPr algn="l"/>
            <a:r>
              <a:t>insert(k</a:t>
            </a:r>
            <a:r>
              <a:rPr baseline="-5999"/>
              <a:t>6</a:t>
            </a:r>
            <a:r>
              <a:t>,v</a:t>
            </a:r>
            <a:r>
              <a:rPr baseline="-5999"/>
              <a:t>6</a:t>
            </a:r>
            <a:r>
              <a:t>)</a:t>
            </a:r>
          </a:p>
        </p:txBody>
      </p:sp>
      <p:sp>
        <p:nvSpPr>
          <p:cNvPr id="1742" name="Line"/>
          <p:cNvSpPr/>
          <p:nvPr/>
        </p:nvSpPr>
        <p:spPr>
          <a:xfrm flipH="1">
            <a:off x="3658589" y="7251700"/>
            <a:ext cx="589672" cy="0"/>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743" name="Suppose H(k5) = 8"/>
          <p:cNvSpPr/>
          <p:nvPr/>
        </p:nvSpPr>
        <p:spPr>
          <a:xfrm>
            <a:off x="5523036" y="4408170"/>
            <a:ext cx="470192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t>(k</a:t>
            </a:r>
            <a:r>
              <a:rPr baseline="-5999"/>
              <a:t>5</a:t>
            </a:r>
            <a:r>
              <a:t>) = 8</a:t>
            </a:r>
          </a:p>
        </p:txBody>
      </p:sp>
      <p:sp>
        <p:nvSpPr>
          <p:cNvPr id="1744" name="(H(k5) + P(0)) mod N ="/>
          <p:cNvSpPr/>
          <p:nvPr/>
        </p:nvSpPr>
        <p:spPr>
          <a:xfrm>
            <a:off x="4951263" y="5148262"/>
            <a:ext cx="635347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a:t>
            </a:r>
            <a:r>
              <a:rPr b="1">
                <a:solidFill>
                  <a:schemeClr val="accent5">
                    <a:hueOff val="101205"/>
                    <a:satOff val="-13598"/>
                    <a:lumOff val="23877"/>
                  </a:schemeClr>
                </a:solidFill>
              </a:rPr>
              <a:t>H</a:t>
            </a:r>
            <a:r>
              <a:t>(k</a:t>
            </a:r>
            <a:r>
              <a:rPr baseline="-5999"/>
              <a:t>5</a:t>
            </a:r>
            <a:r>
              <a:t>) + </a:t>
            </a:r>
            <a:r>
              <a:rPr b="1">
                <a:solidFill>
                  <a:schemeClr val="accent6">
                    <a:hueOff val="-241736"/>
                    <a:satOff val="29413"/>
                    <a:lumOff val="20727"/>
                  </a:schemeClr>
                </a:solidFill>
              </a:rPr>
              <a:t>P</a:t>
            </a:r>
            <a:r>
              <a:t>(0)) mod N = </a:t>
            </a:r>
          </a:p>
        </p:txBody>
      </p:sp>
      <p:sp>
        <p:nvSpPr>
          <p:cNvPr id="1745" name="(   8   +  0 ) mod 9 = 8"/>
          <p:cNvSpPr/>
          <p:nvPr/>
        </p:nvSpPr>
        <p:spPr>
          <a:xfrm>
            <a:off x="4874438" y="5710237"/>
            <a:ext cx="672048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   8   +  0 ) mod 9 = 8</a:t>
            </a:r>
          </a:p>
        </p:txBody>
      </p:sp>
    </p:spTree>
  </p:cSld>
  <p:clrMapOvr>
    <a:masterClrMapping/>
  </p:clrMapOvr>
  <p:transition spd="me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47" name="Table"/>
          <p:cNvGraphicFramePr/>
          <p:nvPr/>
        </p:nvGraphicFramePr>
        <p:xfrm>
          <a:off x="763885" y="2275839"/>
          <a:ext cx="11489730"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2</a:t>
                      </a:r>
                      <a:r>
                        <a:t>,v</a:t>
                      </a:r>
                      <a:r>
                        <a:rPr baseline="-5999"/>
                        <a:t>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1748" name="Inserting with LP"/>
          <p:cNvSpPr>
            <a:spLocks noGrp="1"/>
          </p:cNvSpPr>
          <p:nvPr>
            <p:ph type="title"/>
          </p:nvPr>
        </p:nvSpPr>
        <p:spPr>
          <a:xfrm>
            <a:off x="0" y="71120"/>
            <a:ext cx="13004801" cy="1188319"/>
          </a:xfrm>
          <a:prstGeom prst="rect">
            <a:avLst/>
          </a:prstGeom>
        </p:spPr>
        <p:txBody>
          <a:bodyPr>
            <a:normAutofit fontScale="90000"/>
          </a:bodyPr>
          <a:lstStyle>
            <a:lvl1pPr defTabSz="537463">
              <a:defRPr sz="7360" b="1"/>
            </a:lvl1pPr>
          </a:lstStyle>
          <a:p>
            <a:r>
              <a:t>Inserting with LP</a:t>
            </a:r>
          </a:p>
        </p:txBody>
      </p:sp>
      <p:sp>
        <p:nvSpPr>
          <p:cNvPr id="1749" name="Operations:"/>
          <p:cNvSpPr/>
          <p:nvPr/>
        </p:nvSpPr>
        <p:spPr>
          <a:xfrm>
            <a:off x="420293" y="4274586"/>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graphicFrame>
        <p:nvGraphicFramePr>
          <p:cNvPr id="1750" name="Table"/>
          <p:cNvGraphicFramePr/>
          <p:nvPr/>
        </p:nvGraphicFramePr>
        <p:xfrm>
          <a:off x="763884" y="1610359"/>
          <a:ext cx="11489731"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1751" name="Recall, P(x) = 6x"/>
          <p:cNvSpPr/>
          <p:nvPr/>
        </p:nvSpPr>
        <p:spPr>
          <a:xfrm>
            <a:off x="5477160" y="3839368"/>
            <a:ext cx="479368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6x</a:t>
            </a:r>
          </a:p>
        </p:txBody>
      </p:sp>
      <p:sp>
        <p:nvSpPr>
          <p:cNvPr id="1752" name="insert(k1,v1)…"/>
          <p:cNvSpPr/>
          <p:nvPr/>
        </p:nvSpPr>
        <p:spPr>
          <a:xfrm>
            <a:off x="206933" y="4868946"/>
            <a:ext cx="3784402" cy="322580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2</a:t>
            </a:r>
            <a:r>
              <a:t>,v</a:t>
            </a:r>
            <a:r>
              <a:rPr baseline="-5999"/>
              <a:t>4</a:t>
            </a:r>
            <a:r>
              <a:t>)</a:t>
            </a:r>
          </a:p>
          <a:p>
            <a:pPr algn="l"/>
            <a:r>
              <a:t>insert(k</a:t>
            </a:r>
            <a:r>
              <a:rPr baseline="-5999"/>
              <a:t>5</a:t>
            </a:r>
            <a:r>
              <a:t>,v</a:t>
            </a:r>
            <a:r>
              <a:rPr baseline="-5999"/>
              <a:t>5</a:t>
            </a:r>
            <a:r>
              <a:t>)</a:t>
            </a:r>
          </a:p>
          <a:p>
            <a:pPr algn="l"/>
            <a:r>
              <a:t>insert(k</a:t>
            </a:r>
            <a:r>
              <a:rPr baseline="-5999"/>
              <a:t>6</a:t>
            </a:r>
            <a:r>
              <a:t>,v</a:t>
            </a:r>
            <a:r>
              <a:rPr baseline="-5999"/>
              <a:t>6</a:t>
            </a:r>
            <a:r>
              <a:t>)</a:t>
            </a:r>
          </a:p>
        </p:txBody>
      </p:sp>
      <p:sp>
        <p:nvSpPr>
          <p:cNvPr id="1753" name="Line"/>
          <p:cNvSpPr/>
          <p:nvPr/>
        </p:nvSpPr>
        <p:spPr>
          <a:xfrm flipH="1">
            <a:off x="3658589" y="7251700"/>
            <a:ext cx="589672" cy="0"/>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754" name="Suppose H(k5) = 8"/>
          <p:cNvSpPr/>
          <p:nvPr/>
        </p:nvSpPr>
        <p:spPr>
          <a:xfrm>
            <a:off x="5523036" y="4408170"/>
            <a:ext cx="470192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t>(k</a:t>
            </a:r>
            <a:r>
              <a:rPr baseline="-5999"/>
              <a:t>5</a:t>
            </a:r>
            <a:r>
              <a:t>) = 8</a:t>
            </a:r>
          </a:p>
        </p:txBody>
      </p:sp>
      <p:sp>
        <p:nvSpPr>
          <p:cNvPr id="1755" name="Line"/>
          <p:cNvSpPr/>
          <p:nvPr/>
        </p:nvSpPr>
        <p:spPr>
          <a:xfrm flipV="1">
            <a:off x="11601365" y="3222270"/>
            <a:ext cx="1" cy="525136"/>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756" name="(H(k5) + P(0)) mod N ="/>
          <p:cNvSpPr/>
          <p:nvPr/>
        </p:nvSpPr>
        <p:spPr>
          <a:xfrm>
            <a:off x="4951263" y="5148262"/>
            <a:ext cx="635347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a:t>
            </a:r>
            <a:r>
              <a:rPr b="1">
                <a:solidFill>
                  <a:schemeClr val="accent5">
                    <a:hueOff val="101205"/>
                    <a:satOff val="-13598"/>
                    <a:lumOff val="23877"/>
                  </a:schemeClr>
                </a:solidFill>
              </a:rPr>
              <a:t>H</a:t>
            </a:r>
            <a:r>
              <a:t>(k</a:t>
            </a:r>
            <a:r>
              <a:rPr baseline="-5999"/>
              <a:t>5</a:t>
            </a:r>
            <a:r>
              <a:t>) + </a:t>
            </a:r>
            <a:r>
              <a:rPr b="1">
                <a:solidFill>
                  <a:schemeClr val="accent6">
                    <a:hueOff val="-241736"/>
                    <a:satOff val="29413"/>
                    <a:lumOff val="20727"/>
                  </a:schemeClr>
                </a:solidFill>
              </a:rPr>
              <a:t>P</a:t>
            </a:r>
            <a:r>
              <a:t>(0)) mod N = </a:t>
            </a:r>
          </a:p>
        </p:txBody>
      </p:sp>
      <p:sp>
        <p:nvSpPr>
          <p:cNvPr id="1757" name="(   8   +  0 ) mod 9 = 8"/>
          <p:cNvSpPr/>
          <p:nvPr/>
        </p:nvSpPr>
        <p:spPr>
          <a:xfrm>
            <a:off x="4874438" y="5710237"/>
            <a:ext cx="672048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   8   +  0 ) mod 9 = 8</a:t>
            </a:r>
          </a:p>
        </p:txBody>
      </p:sp>
      <p:sp>
        <p:nvSpPr>
          <p:cNvPr id="1758" name="Hash collision! increment x and try offset P(1) instead of P(0)"/>
          <p:cNvSpPr/>
          <p:nvPr/>
        </p:nvSpPr>
        <p:spPr>
          <a:xfrm>
            <a:off x="3599936" y="7878529"/>
            <a:ext cx="9269488"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Hash collision! increment x and try offset </a:t>
            </a:r>
            <a:r>
              <a:rPr b="1">
                <a:solidFill>
                  <a:schemeClr val="accent6">
                    <a:hueOff val="-241736"/>
                    <a:satOff val="29413"/>
                    <a:lumOff val="20727"/>
                  </a:schemeClr>
                </a:solidFill>
              </a:rPr>
              <a:t>P</a:t>
            </a:r>
            <a:r>
              <a:t>(1) instead of </a:t>
            </a:r>
            <a:r>
              <a:rPr>
                <a:solidFill>
                  <a:schemeClr val="accent6">
                    <a:hueOff val="-241736"/>
                    <a:satOff val="29413"/>
                    <a:lumOff val="20727"/>
                  </a:schemeClr>
                </a:solidFill>
              </a:rPr>
              <a:t>P</a:t>
            </a:r>
            <a:r>
              <a:t>(0)</a:t>
            </a:r>
          </a:p>
        </p:txBody>
      </p:sp>
    </p:spTree>
  </p:cSld>
  <p:clrMapOvr>
    <a:masterClrMapping/>
  </p:clrMapOvr>
  <p:transition spd="me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60" name="Table"/>
          <p:cNvGraphicFramePr/>
          <p:nvPr/>
        </p:nvGraphicFramePr>
        <p:xfrm>
          <a:off x="763885" y="2275839"/>
          <a:ext cx="11489730"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2</a:t>
                      </a:r>
                      <a:r>
                        <a:t>,v</a:t>
                      </a:r>
                      <a:r>
                        <a:rPr baseline="-5999"/>
                        <a:t>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1761" name="Inserting with LP"/>
          <p:cNvSpPr>
            <a:spLocks noGrp="1"/>
          </p:cNvSpPr>
          <p:nvPr>
            <p:ph type="title"/>
          </p:nvPr>
        </p:nvSpPr>
        <p:spPr>
          <a:xfrm>
            <a:off x="0" y="71120"/>
            <a:ext cx="13004801" cy="1188319"/>
          </a:xfrm>
          <a:prstGeom prst="rect">
            <a:avLst/>
          </a:prstGeom>
        </p:spPr>
        <p:txBody>
          <a:bodyPr>
            <a:normAutofit fontScale="90000"/>
          </a:bodyPr>
          <a:lstStyle>
            <a:lvl1pPr defTabSz="537463">
              <a:defRPr sz="7360" b="1"/>
            </a:lvl1pPr>
          </a:lstStyle>
          <a:p>
            <a:r>
              <a:t>Inserting with LP</a:t>
            </a:r>
          </a:p>
        </p:txBody>
      </p:sp>
      <p:sp>
        <p:nvSpPr>
          <p:cNvPr id="1762" name="Operations:"/>
          <p:cNvSpPr/>
          <p:nvPr/>
        </p:nvSpPr>
        <p:spPr>
          <a:xfrm>
            <a:off x="420293" y="4274586"/>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graphicFrame>
        <p:nvGraphicFramePr>
          <p:cNvPr id="1763" name="Table"/>
          <p:cNvGraphicFramePr/>
          <p:nvPr/>
        </p:nvGraphicFramePr>
        <p:xfrm>
          <a:off x="763884" y="1610359"/>
          <a:ext cx="11489731"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1764" name="Recall, P(x) = 6x"/>
          <p:cNvSpPr/>
          <p:nvPr/>
        </p:nvSpPr>
        <p:spPr>
          <a:xfrm>
            <a:off x="5477160" y="3839368"/>
            <a:ext cx="479368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6x</a:t>
            </a:r>
          </a:p>
        </p:txBody>
      </p:sp>
      <p:sp>
        <p:nvSpPr>
          <p:cNvPr id="1765" name="insert(k1,v1)…"/>
          <p:cNvSpPr/>
          <p:nvPr/>
        </p:nvSpPr>
        <p:spPr>
          <a:xfrm>
            <a:off x="206933" y="4868946"/>
            <a:ext cx="3784402" cy="322580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2</a:t>
            </a:r>
            <a:r>
              <a:t>,v</a:t>
            </a:r>
            <a:r>
              <a:rPr baseline="-5999"/>
              <a:t>4</a:t>
            </a:r>
            <a:r>
              <a:t>)</a:t>
            </a:r>
          </a:p>
          <a:p>
            <a:pPr algn="l"/>
            <a:r>
              <a:t>insert(k</a:t>
            </a:r>
            <a:r>
              <a:rPr baseline="-5999"/>
              <a:t>5</a:t>
            </a:r>
            <a:r>
              <a:t>,v</a:t>
            </a:r>
            <a:r>
              <a:rPr baseline="-5999"/>
              <a:t>5</a:t>
            </a:r>
            <a:r>
              <a:t>)</a:t>
            </a:r>
          </a:p>
          <a:p>
            <a:pPr algn="l"/>
            <a:r>
              <a:t>insert(k</a:t>
            </a:r>
            <a:r>
              <a:rPr baseline="-5999"/>
              <a:t>6</a:t>
            </a:r>
            <a:r>
              <a:t>,v</a:t>
            </a:r>
            <a:r>
              <a:rPr baseline="-5999"/>
              <a:t>6</a:t>
            </a:r>
            <a:r>
              <a:t>)</a:t>
            </a:r>
          </a:p>
        </p:txBody>
      </p:sp>
      <p:sp>
        <p:nvSpPr>
          <p:cNvPr id="1766" name="Line"/>
          <p:cNvSpPr/>
          <p:nvPr/>
        </p:nvSpPr>
        <p:spPr>
          <a:xfrm flipH="1">
            <a:off x="3658589" y="7251700"/>
            <a:ext cx="589672" cy="0"/>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767" name="Suppose H(k5) = 8"/>
          <p:cNvSpPr/>
          <p:nvPr/>
        </p:nvSpPr>
        <p:spPr>
          <a:xfrm>
            <a:off x="5523036" y="4408170"/>
            <a:ext cx="470192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t>(k</a:t>
            </a:r>
            <a:r>
              <a:rPr baseline="-5999"/>
              <a:t>5</a:t>
            </a:r>
            <a:r>
              <a:t>) = 8</a:t>
            </a:r>
          </a:p>
        </p:txBody>
      </p:sp>
      <p:sp>
        <p:nvSpPr>
          <p:cNvPr id="1768" name="(H(k5) + P(0)) mod N ="/>
          <p:cNvSpPr/>
          <p:nvPr/>
        </p:nvSpPr>
        <p:spPr>
          <a:xfrm>
            <a:off x="4951263" y="5148262"/>
            <a:ext cx="635347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a:t>
            </a:r>
            <a:r>
              <a:rPr b="1">
                <a:solidFill>
                  <a:schemeClr val="accent5">
                    <a:hueOff val="101205"/>
                    <a:satOff val="-13598"/>
                    <a:lumOff val="23877"/>
                  </a:schemeClr>
                </a:solidFill>
              </a:rPr>
              <a:t>H</a:t>
            </a:r>
            <a:r>
              <a:t>(k</a:t>
            </a:r>
            <a:r>
              <a:rPr baseline="-5999"/>
              <a:t>5</a:t>
            </a:r>
            <a:r>
              <a:t>) + </a:t>
            </a:r>
            <a:r>
              <a:rPr b="1">
                <a:solidFill>
                  <a:schemeClr val="accent6">
                    <a:hueOff val="-241736"/>
                    <a:satOff val="29413"/>
                    <a:lumOff val="20727"/>
                  </a:schemeClr>
                </a:solidFill>
              </a:rPr>
              <a:t>P</a:t>
            </a:r>
            <a:r>
              <a:t>(0)) mod N = </a:t>
            </a:r>
          </a:p>
        </p:txBody>
      </p:sp>
      <p:sp>
        <p:nvSpPr>
          <p:cNvPr id="1769" name="(   8   +  0 ) mod 9 = 8"/>
          <p:cNvSpPr/>
          <p:nvPr/>
        </p:nvSpPr>
        <p:spPr>
          <a:xfrm>
            <a:off x="4874438" y="5710237"/>
            <a:ext cx="672048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   8   +  0 ) mod 9 = 8</a:t>
            </a:r>
          </a:p>
        </p:txBody>
      </p:sp>
      <p:sp>
        <p:nvSpPr>
          <p:cNvPr id="1770" name="Line"/>
          <p:cNvSpPr/>
          <p:nvPr/>
        </p:nvSpPr>
        <p:spPr>
          <a:xfrm flipV="1">
            <a:off x="11601365" y="3222270"/>
            <a:ext cx="1" cy="525136"/>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771" name="Hash collision! increment x and try offset P(1) instead of P(0)"/>
          <p:cNvSpPr/>
          <p:nvPr/>
        </p:nvSpPr>
        <p:spPr>
          <a:xfrm>
            <a:off x="3599936" y="7878529"/>
            <a:ext cx="9269488"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Hash collision! increment x and try offset </a:t>
            </a:r>
            <a:r>
              <a:rPr b="1">
                <a:solidFill>
                  <a:schemeClr val="accent6">
                    <a:hueOff val="-241736"/>
                    <a:satOff val="29413"/>
                    <a:lumOff val="20727"/>
                  </a:schemeClr>
                </a:solidFill>
              </a:rPr>
              <a:t>P</a:t>
            </a:r>
            <a:r>
              <a:t>(1) instead of </a:t>
            </a:r>
            <a:r>
              <a:rPr>
                <a:solidFill>
                  <a:schemeClr val="accent6">
                    <a:hueOff val="-241736"/>
                    <a:satOff val="29413"/>
                    <a:lumOff val="20727"/>
                  </a:schemeClr>
                </a:solidFill>
              </a:rPr>
              <a:t>P</a:t>
            </a:r>
            <a:r>
              <a:t>(0)</a:t>
            </a:r>
          </a:p>
        </p:txBody>
      </p:sp>
      <p:sp>
        <p:nvSpPr>
          <p:cNvPr id="1772" name="(H(k5) + P(1)) mod N ="/>
          <p:cNvSpPr/>
          <p:nvPr/>
        </p:nvSpPr>
        <p:spPr>
          <a:xfrm>
            <a:off x="4951263" y="6285865"/>
            <a:ext cx="635347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a:t>
            </a:r>
            <a:r>
              <a:rPr b="1">
                <a:solidFill>
                  <a:schemeClr val="accent5">
                    <a:hueOff val="101205"/>
                    <a:satOff val="-13598"/>
                    <a:lumOff val="23877"/>
                  </a:schemeClr>
                </a:solidFill>
              </a:rPr>
              <a:t>H</a:t>
            </a:r>
            <a:r>
              <a:t>(k</a:t>
            </a:r>
            <a:r>
              <a:rPr baseline="-5999"/>
              <a:t>5</a:t>
            </a:r>
            <a:r>
              <a:t>) + </a:t>
            </a:r>
            <a:r>
              <a:rPr b="1">
                <a:solidFill>
                  <a:schemeClr val="accent6">
                    <a:hueOff val="-241736"/>
                    <a:satOff val="29413"/>
                    <a:lumOff val="20727"/>
                  </a:schemeClr>
                </a:solidFill>
              </a:rPr>
              <a:t>P</a:t>
            </a:r>
            <a:r>
              <a:t>(1)) mod N = </a:t>
            </a:r>
          </a:p>
        </p:txBody>
      </p:sp>
      <p:sp>
        <p:nvSpPr>
          <p:cNvPr id="1773" name="(   8   +  6 ) mod 9 = 5"/>
          <p:cNvSpPr/>
          <p:nvPr/>
        </p:nvSpPr>
        <p:spPr>
          <a:xfrm>
            <a:off x="4874438" y="6847840"/>
            <a:ext cx="672048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   8   +  6 ) mod 9 = 5</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function H(s):…"/>
          <p:cNvSpPr/>
          <p:nvPr/>
        </p:nvSpPr>
        <p:spPr>
          <a:xfrm>
            <a:off x="4794956" y="4135400"/>
            <a:ext cx="8647288" cy="2705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rPr b="1">
                <a:solidFill>
                  <a:schemeClr val="accent5">
                    <a:hueOff val="101205"/>
                    <a:satOff val="-13598"/>
                    <a:lumOff val="23877"/>
                  </a:schemeClr>
                </a:solidFill>
              </a:rPr>
              <a:t>function</a:t>
            </a:r>
            <a:r>
              <a:t> </a:t>
            </a:r>
            <a:r>
              <a:rPr b="1">
                <a:solidFill>
                  <a:schemeClr val="accent5">
                    <a:hueOff val="101205"/>
                    <a:satOff val="-13598"/>
                    <a:lumOff val="23877"/>
                  </a:schemeClr>
                </a:solidFill>
              </a:rPr>
              <a:t>H</a:t>
            </a:r>
            <a:r>
              <a:t>(s):</a:t>
            </a:r>
          </a:p>
          <a:p>
            <a:pPr algn="l"/>
            <a:r>
              <a:t>   sum := 0</a:t>
            </a:r>
          </a:p>
          <a:p>
            <a:pPr algn="l"/>
            <a:r>
              <a:t>   </a:t>
            </a:r>
            <a:r>
              <a:rPr b="1">
                <a:solidFill>
                  <a:schemeClr val="accent5">
                    <a:hueOff val="101205"/>
                    <a:satOff val="-13598"/>
                    <a:lumOff val="23877"/>
                  </a:schemeClr>
                </a:solidFill>
              </a:rPr>
              <a:t>for</a:t>
            </a:r>
            <a:r>
              <a:t> char </a:t>
            </a:r>
            <a:r>
              <a:rPr b="1">
                <a:solidFill>
                  <a:schemeClr val="accent5">
                    <a:hueOff val="101205"/>
                    <a:satOff val="-13598"/>
                    <a:lumOff val="23877"/>
                  </a:schemeClr>
                </a:solidFill>
              </a:rPr>
              <a:t>in</a:t>
            </a:r>
            <a:r>
              <a:t> s:</a:t>
            </a:r>
          </a:p>
          <a:p>
            <a:pPr algn="l"/>
            <a:r>
              <a:t>       sum = sum + </a:t>
            </a:r>
            <a:r>
              <a:rPr b="1">
                <a:solidFill>
                  <a:schemeClr val="accent4">
                    <a:hueOff val="102361"/>
                    <a:satOff val="14118"/>
                    <a:lumOff val="10675"/>
                  </a:schemeClr>
                </a:solidFill>
              </a:rPr>
              <a:t>ASCII</a:t>
            </a:r>
            <a:r>
              <a:t>(char)</a:t>
            </a:r>
          </a:p>
          <a:p>
            <a:pPr algn="l"/>
            <a:r>
              <a:t>   </a:t>
            </a:r>
            <a:r>
              <a:rPr b="1">
                <a:solidFill>
                  <a:schemeClr val="accent5">
                    <a:hueOff val="101205"/>
                    <a:satOff val="-13598"/>
                    <a:lumOff val="23877"/>
                  </a:schemeClr>
                </a:solidFill>
              </a:rPr>
              <a:t>return</a:t>
            </a:r>
            <a:r>
              <a:t> sum mod 50</a:t>
            </a:r>
          </a:p>
        </p:txBody>
      </p:sp>
      <p:sp>
        <p:nvSpPr>
          <p:cNvPr id="200" name="ASCII(‘A’) = 65…"/>
          <p:cNvSpPr/>
          <p:nvPr/>
        </p:nvSpPr>
        <p:spPr>
          <a:xfrm>
            <a:off x="170377" y="3881400"/>
            <a:ext cx="4472546" cy="3213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000"/>
            </a:pPr>
            <a:r>
              <a:t>ASCII(‘A’) = 65</a:t>
            </a:r>
          </a:p>
          <a:p>
            <a:pPr>
              <a:defRPr sz="3000"/>
            </a:pPr>
            <a:r>
              <a:t>ASCII(‘B’) = 66</a:t>
            </a:r>
          </a:p>
          <a:p>
            <a:pPr>
              <a:defRPr sz="3000"/>
            </a:pPr>
            <a:r>
              <a:t>…</a:t>
            </a:r>
          </a:p>
          <a:p>
            <a:pPr>
              <a:defRPr sz="3000"/>
            </a:pPr>
            <a:r>
              <a:t>ASCII(‘Z’) = 90</a:t>
            </a:r>
          </a:p>
          <a:p>
            <a:pPr>
              <a:defRPr sz="3000"/>
            </a:pPr>
            <a:endParaRPr/>
          </a:p>
          <a:p>
            <a:pPr>
              <a:defRPr sz="3000"/>
            </a:pPr>
            <a:r>
              <a:t>For more check out</a:t>
            </a:r>
          </a:p>
          <a:p>
            <a:pPr>
              <a:defRPr sz="3000"/>
            </a:pPr>
            <a:r>
              <a:rPr u="sng">
                <a:hlinkClick r:id="rId2"/>
              </a:rPr>
              <a:t>www.asciitable.com</a:t>
            </a:r>
          </a:p>
        </p:txBody>
      </p:sp>
      <p:sp>
        <p:nvSpPr>
          <p:cNvPr id="201" name="H(“BB”)  =      (66 + 66) mod 50 = 32…"/>
          <p:cNvSpPr/>
          <p:nvPr/>
        </p:nvSpPr>
        <p:spPr>
          <a:xfrm>
            <a:off x="1047750" y="7296150"/>
            <a:ext cx="10574090" cy="218440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rPr b="1">
                <a:solidFill>
                  <a:schemeClr val="accent5">
                    <a:hueOff val="101205"/>
                    <a:satOff val="-13598"/>
                    <a:lumOff val="23877"/>
                  </a:schemeClr>
                </a:solidFill>
              </a:rPr>
              <a:t>H</a:t>
            </a:r>
            <a:r>
              <a:t>(“BB”)  =      (66 + 66) mod 50 = 32</a:t>
            </a:r>
          </a:p>
          <a:p>
            <a:pPr algn="l"/>
            <a:r>
              <a:rPr b="1">
                <a:solidFill>
                  <a:schemeClr val="accent5">
                    <a:hueOff val="101205"/>
                    <a:satOff val="-13598"/>
                    <a:lumOff val="23877"/>
                  </a:schemeClr>
                </a:solidFill>
              </a:rPr>
              <a:t>H</a:t>
            </a:r>
            <a:r>
              <a:t>(“”)    =            (0) mod 50 = 0</a:t>
            </a:r>
          </a:p>
          <a:p>
            <a:pPr algn="l"/>
            <a:r>
              <a:rPr b="1">
                <a:solidFill>
                  <a:schemeClr val="accent5">
                    <a:hueOff val="101205"/>
                    <a:satOff val="-13598"/>
                    <a:lumOff val="23877"/>
                  </a:schemeClr>
                </a:solidFill>
              </a:rPr>
              <a:t>H</a:t>
            </a:r>
            <a:r>
              <a:t>(“ABC”) = (65 + 66 + 67) mod 50 = 48</a:t>
            </a:r>
          </a:p>
          <a:p>
            <a:pPr algn="l"/>
            <a:r>
              <a:rPr b="1">
                <a:solidFill>
                  <a:schemeClr val="accent5">
                    <a:hueOff val="101205"/>
                    <a:satOff val="-13598"/>
                    <a:lumOff val="23877"/>
                  </a:schemeClr>
                </a:solidFill>
              </a:rPr>
              <a:t>H</a:t>
            </a:r>
            <a:r>
              <a:t>(“Z”)   =           (90) mod 50 = 40</a:t>
            </a:r>
          </a:p>
        </p:txBody>
      </p:sp>
      <p:sp>
        <p:nvSpPr>
          <p:cNvPr id="7" name="For a string s let H(s) be a hash function defined below where ASCII(x) returns the ASCII value of the character x">
            <a:extLst>
              <a:ext uri="{FF2B5EF4-FFF2-40B4-BE49-F238E27FC236}">
                <a16:creationId xmlns:a16="http://schemas.microsoft.com/office/drawing/2014/main" id="{E59D1D94-36C1-044B-8D8E-7DE4752C89ED}"/>
              </a:ext>
            </a:extLst>
          </p:cNvPr>
          <p:cNvSpPr/>
          <p:nvPr/>
        </p:nvSpPr>
        <p:spPr>
          <a:xfrm>
            <a:off x="259171" y="2242606"/>
            <a:ext cx="12486458" cy="1210588"/>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lang="zh-CN" altLang="en-US" dirty="0"/>
              <a:t>对于一个字符串</a:t>
            </a:r>
            <a:r>
              <a:rPr lang="en-US" altLang="zh-CN" dirty="0"/>
              <a:t>s</a:t>
            </a:r>
            <a:r>
              <a:rPr lang="zh-CN" altLang="en-US" dirty="0"/>
              <a:t>，我们可以将 </a:t>
            </a:r>
            <a:r>
              <a:rPr lang="en" altLang="zh-CN" b="1" dirty="0">
                <a:solidFill>
                  <a:schemeClr val="accent5">
                    <a:hueOff val="101205"/>
                    <a:satOff val="-13598"/>
                    <a:lumOff val="23877"/>
                  </a:schemeClr>
                </a:solidFill>
              </a:rPr>
              <a:t>H</a:t>
            </a:r>
            <a:r>
              <a:rPr lang="en" altLang="zh-CN" dirty="0"/>
              <a:t>(s) </a:t>
            </a:r>
            <a:r>
              <a:rPr lang="zh-CN" altLang="en" dirty="0"/>
              <a:t>定义</a:t>
            </a:r>
            <a:r>
              <a:rPr lang="zh-CN" altLang="en-US" dirty="0"/>
              <a:t>为如下的哈希函数。其中 </a:t>
            </a:r>
            <a:r>
              <a:rPr lang="en" altLang="zh-CN" b="1" dirty="0">
                <a:solidFill>
                  <a:schemeClr val="accent4">
                    <a:hueOff val="102361"/>
                    <a:satOff val="14118"/>
                    <a:lumOff val="10675"/>
                  </a:schemeClr>
                </a:solidFill>
              </a:rPr>
              <a:t>ASCII</a:t>
            </a:r>
            <a:r>
              <a:rPr lang="en" altLang="zh-CN" dirty="0"/>
              <a:t>(x)</a:t>
            </a:r>
            <a:r>
              <a:rPr lang="zh-CN" altLang="en-US" dirty="0"/>
              <a:t> 返回字符</a:t>
            </a:r>
            <a:r>
              <a:rPr lang="en-US" altLang="zh-CN" dirty="0"/>
              <a:t>x</a:t>
            </a:r>
            <a:r>
              <a:rPr lang="zh-CN" altLang="en-US" dirty="0"/>
              <a:t>的</a:t>
            </a:r>
            <a:r>
              <a:rPr lang="en-US" altLang="zh-CN" dirty="0"/>
              <a:t>ASCII</a:t>
            </a:r>
            <a:r>
              <a:rPr lang="zh-CN" altLang="en-US" dirty="0"/>
              <a:t>值。</a:t>
            </a:r>
            <a:endParaRPr dirty="0"/>
          </a:p>
        </p:txBody>
      </p:sp>
      <p:sp>
        <p:nvSpPr>
          <p:cNvPr id="8" name="We can also define hash functions for arbitrary objects such as strings, lists, tuples, multi data objects, etc…">
            <a:extLst>
              <a:ext uri="{FF2B5EF4-FFF2-40B4-BE49-F238E27FC236}">
                <a16:creationId xmlns:a16="http://schemas.microsoft.com/office/drawing/2014/main" id="{EF647F89-A467-8B47-820A-F279513C7456}"/>
              </a:ext>
            </a:extLst>
          </p:cNvPr>
          <p:cNvSpPr/>
          <p:nvPr/>
        </p:nvSpPr>
        <p:spPr>
          <a:xfrm>
            <a:off x="609922" y="127148"/>
            <a:ext cx="11784956" cy="1752304"/>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rPr lang="en-US" dirty="0" err="1"/>
              <a:t>我们也可以为任意对象定义哈希函数</a:t>
            </a:r>
            <a:r>
              <a:rPr lang="zh-CN" altLang="en-US" dirty="0"/>
              <a:t>，包括字符串，列表，元组，多数据对象等等。</a:t>
            </a:r>
            <a:endParaRPr lang="en-US" dirty="0"/>
          </a:p>
        </p:txBody>
      </p:sp>
    </p:spTree>
  </p:cSld>
  <p:clrMapOvr>
    <a:masterClrMapping/>
  </p:clrMapOvr>
  <p:transition spd="me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75" name="Table"/>
          <p:cNvGraphicFramePr/>
          <p:nvPr/>
        </p:nvGraphicFramePr>
        <p:xfrm>
          <a:off x="763885" y="2275839"/>
          <a:ext cx="11489730"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5</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2</a:t>
                      </a:r>
                      <a:r>
                        <a:t>,v</a:t>
                      </a:r>
                      <a:r>
                        <a:rPr baseline="-5999"/>
                        <a:t>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1776" name="Inserting with LP"/>
          <p:cNvSpPr>
            <a:spLocks noGrp="1"/>
          </p:cNvSpPr>
          <p:nvPr>
            <p:ph type="title"/>
          </p:nvPr>
        </p:nvSpPr>
        <p:spPr>
          <a:xfrm>
            <a:off x="0" y="71120"/>
            <a:ext cx="13004801" cy="1188319"/>
          </a:xfrm>
          <a:prstGeom prst="rect">
            <a:avLst/>
          </a:prstGeom>
        </p:spPr>
        <p:txBody>
          <a:bodyPr>
            <a:normAutofit fontScale="90000"/>
          </a:bodyPr>
          <a:lstStyle>
            <a:lvl1pPr defTabSz="537463">
              <a:defRPr sz="7360" b="1"/>
            </a:lvl1pPr>
          </a:lstStyle>
          <a:p>
            <a:r>
              <a:t>Inserting with LP</a:t>
            </a:r>
          </a:p>
        </p:txBody>
      </p:sp>
      <p:sp>
        <p:nvSpPr>
          <p:cNvPr id="1777" name="Operations:"/>
          <p:cNvSpPr/>
          <p:nvPr/>
        </p:nvSpPr>
        <p:spPr>
          <a:xfrm>
            <a:off x="420293" y="4274586"/>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graphicFrame>
        <p:nvGraphicFramePr>
          <p:cNvPr id="1778" name="Table"/>
          <p:cNvGraphicFramePr/>
          <p:nvPr/>
        </p:nvGraphicFramePr>
        <p:xfrm>
          <a:off x="763884" y="1610359"/>
          <a:ext cx="11489731"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1779" name="Recall, P(x) = 6x"/>
          <p:cNvSpPr/>
          <p:nvPr/>
        </p:nvSpPr>
        <p:spPr>
          <a:xfrm>
            <a:off x="5477160" y="3839368"/>
            <a:ext cx="479368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6x</a:t>
            </a:r>
          </a:p>
        </p:txBody>
      </p:sp>
      <p:sp>
        <p:nvSpPr>
          <p:cNvPr id="1780" name="insert(k1,v1)…"/>
          <p:cNvSpPr/>
          <p:nvPr/>
        </p:nvSpPr>
        <p:spPr>
          <a:xfrm>
            <a:off x="206933" y="4868946"/>
            <a:ext cx="3784402" cy="322580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2</a:t>
            </a:r>
            <a:r>
              <a:t>,v</a:t>
            </a:r>
            <a:r>
              <a:rPr baseline="-5999"/>
              <a:t>4</a:t>
            </a:r>
            <a:r>
              <a:t>)</a:t>
            </a:r>
          </a:p>
          <a:p>
            <a:pPr algn="l"/>
            <a:r>
              <a:t>insert(k</a:t>
            </a:r>
            <a:r>
              <a:rPr baseline="-5999"/>
              <a:t>5</a:t>
            </a:r>
            <a:r>
              <a:t>,v</a:t>
            </a:r>
            <a:r>
              <a:rPr baseline="-5999"/>
              <a:t>5</a:t>
            </a:r>
            <a:r>
              <a:t>)</a:t>
            </a:r>
          </a:p>
          <a:p>
            <a:pPr algn="l"/>
            <a:r>
              <a:t>insert(k</a:t>
            </a:r>
            <a:r>
              <a:rPr baseline="-5999"/>
              <a:t>6</a:t>
            </a:r>
            <a:r>
              <a:t>,v</a:t>
            </a:r>
            <a:r>
              <a:rPr baseline="-5999"/>
              <a:t>6</a:t>
            </a:r>
            <a:r>
              <a:t>)</a:t>
            </a:r>
          </a:p>
        </p:txBody>
      </p:sp>
      <p:sp>
        <p:nvSpPr>
          <p:cNvPr id="1781" name="Line"/>
          <p:cNvSpPr/>
          <p:nvPr/>
        </p:nvSpPr>
        <p:spPr>
          <a:xfrm flipH="1">
            <a:off x="3658589" y="7251700"/>
            <a:ext cx="589672" cy="0"/>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782" name="Suppose H(k5) = 8"/>
          <p:cNvSpPr/>
          <p:nvPr/>
        </p:nvSpPr>
        <p:spPr>
          <a:xfrm>
            <a:off x="5523036" y="4408170"/>
            <a:ext cx="470192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t>(k</a:t>
            </a:r>
            <a:r>
              <a:rPr baseline="-5999"/>
              <a:t>5</a:t>
            </a:r>
            <a:r>
              <a:t>) = 8</a:t>
            </a:r>
          </a:p>
        </p:txBody>
      </p:sp>
      <p:sp>
        <p:nvSpPr>
          <p:cNvPr id="1783" name="(H(k5) + P(0)) mod N ="/>
          <p:cNvSpPr/>
          <p:nvPr/>
        </p:nvSpPr>
        <p:spPr>
          <a:xfrm>
            <a:off x="4951263" y="5148262"/>
            <a:ext cx="635347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a:t>
            </a:r>
            <a:r>
              <a:rPr b="1">
                <a:solidFill>
                  <a:schemeClr val="accent5">
                    <a:hueOff val="101205"/>
                    <a:satOff val="-13598"/>
                    <a:lumOff val="23877"/>
                  </a:schemeClr>
                </a:solidFill>
              </a:rPr>
              <a:t>H</a:t>
            </a:r>
            <a:r>
              <a:t>(k</a:t>
            </a:r>
            <a:r>
              <a:rPr baseline="-5999"/>
              <a:t>5</a:t>
            </a:r>
            <a:r>
              <a:t>) + </a:t>
            </a:r>
            <a:r>
              <a:rPr b="1">
                <a:solidFill>
                  <a:schemeClr val="accent6">
                    <a:hueOff val="-241736"/>
                    <a:satOff val="29413"/>
                    <a:lumOff val="20727"/>
                  </a:schemeClr>
                </a:solidFill>
              </a:rPr>
              <a:t>P</a:t>
            </a:r>
            <a:r>
              <a:t>(0)) mod N = </a:t>
            </a:r>
          </a:p>
        </p:txBody>
      </p:sp>
      <p:sp>
        <p:nvSpPr>
          <p:cNvPr id="1784" name="(   8   +  0 ) mod 9 = 8"/>
          <p:cNvSpPr/>
          <p:nvPr/>
        </p:nvSpPr>
        <p:spPr>
          <a:xfrm>
            <a:off x="4874438" y="5710237"/>
            <a:ext cx="672048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   8   +  0 ) mod 9 = 8</a:t>
            </a:r>
          </a:p>
        </p:txBody>
      </p:sp>
      <p:sp>
        <p:nvSpPr>
          <p:cNvPr id="1785" name="Line"/>
          <p:cNvSpPr/>
          <p:nvPr/>
        </p:nvSpPr>
        <p:spPr>
          <a:xfrm flipV="1">
            <a:off x="11601365" y="3222270"/>
            <a:ext cx="1" cy="525136"/>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786" name="Hash collision! increment x and try offset P(1) instead of P(0)"/>
          <p:cNvSpPr/>
          <p:nvPr/>
        </p:nvSpPr>
        <p:spPr>
          <a:xfrm>
            <a:off x="3599936" y="7878529"/>
            <a:ext cx="9269488"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Hash collision! increment x and try offset </a:t>
            </a:r>
            <a:r>
              <a:rPr b="1">
                <a:solidFill>
                  <a:schemeClr val="accent6">
                    <a:hueOff val="-241736"/>
                    <a:satOff val="29413"/>
                    <a:lumOff val="20727"/>
                  </a:schemeClr>
                </a:solidFill>
              </a:rPr>
              <a:t>P</a:t>
            </a:r>
            <a:r>
              <a:t>(1) instead of </a:t>
            </a:r>
            <a:r>
              <a:rPr>
                <a:solidFill>
                  <a:schemeClr val="accent6">
                    <a:hueOff val="-241736"/>
                    <a:satOff val="29413"/>
                    <a:lumOff val="20727"/>
                  </a:schemeClr>
                </a:solidFill>
              </a:rPr>
              <a:t>P</a:t>
            </a:r>
            <a:r>
              <a:t>(0)</a:t>
            </a:r>
          </a:p>
        </p:txBody>
      </p:sp>
      <p:sp>
        <p:nvSpPr>
          <p:cNvPr id="1787" name="(H(k5) + P(1)) mod N ="/>
          <p:cNvSpPr/>
          <p:nvPr/>
        </p:nvSpPr>
        <p:spPr>
          <a:xfrm>
            <a:off x="4951263" y="6285865"/>
            <a:ext cx="635347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a:t>
            </a:r>
            <a:r>
              <a:rPr b="1">
                <a:solidFill>
                  <a:schemeClr val="accent5">
                    <a:hueOff val="101205"/>
                    <a:satOff val="-13598"/>
                    <a:lumOff val="23877"/>
                  </a:schemeClr>
                </a:solidFill>
              </a:rPr>
              <a:t>H</a:t>
            </a:r>
            <a:r>
              <a:t>(k</a:t>
            </a:r>
            <a:r>
              <a:rPr baseline="-5999"/>
              <a:t>5</a:t>
            </a:r>
            <a:r>
              <a:t>) + </a:t>
            </a:r>
            <a:r>
              <a:rPr b="1">
                <a:solidFill>
                  <a:schemeClr val="accent6">
                    <a:hueOff val="-241736"/>
                    <a:satOff val="29413"/>
                    <a:lumOff val="20727"/>
                  </a:schemeClr>
                </a:solidFill>
              </a:rPr>
              <a:t>P</a:t>
            </a:r>
            <a:r>
              <a:t>(1)) mod N = </a:t>
            </a:r>
          </a:p>
        </p:txBody>
      </p:sp>
      <p:sp>
        <p:nvSpPr>
          <p:cNvPr id="1788" name="(   8   +  6 ) mod 9 = 5"/>
          <p:cNvSpPr/>
          <p:nvPr/>
        </p:nvSpPr>
        <p:spPr>
          <a:xfrm>
            <a:off x="4874438" y="6847840"/>
            <a:ext cx="672048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   8   +  6 ) mod 9 = 5</a:t>
            </a:r>
          </a:p>
        </p:txBody>
      </p:sp>
      <p:sp>
        <p:nvSpPr>
          <p:cNvPr id="1791" name="Connection Line"/>
          <p:cNvSpPr/>
          <p:nvPr/>
        </p:nvSpPr>
        <p:spPr>
          <a:xfrm>
            <a:off x="8120889" y="1209311"/>
            <a:ext cx="3289003" cy="559836"/>
          </a:xfrm>
          <a:custGeom>
            <a:avLst/>
            <a:gdLst/>
            <a:ahLst/>
            <a:cxnLst>
              <a:cxn ang="0">
                <a:pos x="wd2" y="hd2"/>
              </a:cxn>
              <a:cxn ang="5400000">
                <a:pos x="wd2" y="hd2"/>
              </a:cxn>
              <a:cxn ang="10800000">
                <a:pos x="wd2" y="hd2"/>
              </a:cxn>
              <a:cxn ang="16200000">
                <a:pos x="wd2" y="hd2"/>
              </a:cxn>
            </a:cxnLst>
            <a:rect l="0" t="0" r="r" b="b"/>
            <a:pathLst>
              <a:path w="21600" h="16206" extrusionOk="0">
                <a:moveTo>
                  <a:pt x="0" y="14998"/>
                </a:moveTo>
                <a:cubicBezTo>
                  <a:pt x="7260" y="-5394"/>
                  <a:pt x="14460" y="-4991"/>
                  <a:pt x="21600" y="16206"/>
                </a:cubicBezTo>
              </a:path>
            </a:pathLst>
          </a:custGeom>
          <a:ln w="63500">
            <a:solidFill>
              <a:srgbClr val="FFFFFF"/>
            </a:solidFill>
            <a:miter lim="400000"/>
          </a:ln>
        </p:spPr>
        <p:txBody>
          <a:bodyPr/>
          <a:lstStyle/>
          <a:p>
            <a:endParaRPr/>
          </a:p>
        </p:txBody>
      </p:sp>
      <p:sp>
        <p:nvSpPr>
          <p:cNvPr id="1790" name="Line"/>
          <p:cNvSpPr/>
          <p:nvPr/>
        </p:nvSpPr>
        <p:spPr>
          <a:xfrm flipH="1">
            <a:off x="7907866" y="1619068"/>
            <a:ext cx="389716" cy="225126"/>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93" name="Table"/>
          <p:cNvGraphicFramePr/>
          <p:nvPr/>
        </p:nvGraphicFramePr>
        <p:xfrm>
          <a:off x="763885" y="2275839"/>
          <a:ext cx="11489730"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5</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2</a:t>
                      </a:r>
                      <a:r>
                        <a:t>,v</a:t>
                      </a:r>
                      <a:r>
                        <a:rPr baseline="-5999"/>
                        <a:t>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1794" name="Inserting with LP"/>
          <p:cNvSpPr>
            <a:spLocks noGrp="1"/>
          </p:cNvSpPr>
          <p:nvPr>
            <p:ph type="title"/>
          </p:nvPr>
        </p:nvSpPr>
        <p:spPr>
          <a:xfrm>
            <a:off x="0" y="71120"/>
            <a:ext cx="13004801" cy="1188319"/>
          </a:xfrm>
          <a:prstGeom prst="rect">
            <a:avLst/>
          </a:prstGeom>
        </p:spPr>
        <p:txBody>
          <a:bodyPr>
            <a:normAutofit fontScale="90000"/>
          </a:bodyPr>
          <a:lstStyle>
            <a:lvl1pPr defTabSz="537463">
              <a:defRPr sz="7360" b="1"/>
            </a:lvl1pPr>
          </a:lstStyle>
          <a:p>
            <a:r>
              <a:t>Inserting with LP</a:t>
            </a:r>
          </a:p>
        </p:txBody>
      </p:sp>
      <p:sp>
        <p:nvSpPr>
          <p:cNvPr id="1795" name="Operations:"/>
          <p:cNvSpPr/>
          <p:nvPr/>
        </p:nvSpPr>
        <p:spPr>
          <a:xfrm>
            <a:off x="420293" y="4274586"/>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graphicFrame>
        <p:nvGraphicFramePr>
          <p:cNvPr id="1796" name="Table"/>
          <p:cNvGraphicFramePr/>
          <p:nvPr/>
        </p:nvGraphicFramePr>
        <p:xfrm>
          <a:off x="763884" y="1610359"/>
          <a:ext cx="11489731"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1797" name="Recall, P(x) = 6x"/>
          <p:cNvSpPr/>
          <p:nvPr/>
        </p:nvSpPr>
        <p:spPr>
          <a:xfrm>
            <a:off x="5477160" y="3839368"/>
            <a:ext cx="479368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6x</a:t>
            </a:r>
          </a:p>
        </p:txBody>
      </p:sp>
      <p:sp>
        <p:nvSpPr>
          <p:cNvPr id="1798" name="insert(k1,v1)…"/>
          <p:cNvSpPr/>
          <p:nvPr/>
        </p:nvSpPr>
        <p:spPr>
          <a:xfrm>
            <a:off x="206933" y="4868946"/>
            <a:ext cx="3784402" cy="322580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2</a:t>
            </a:r>
            <a:r>
              <a:t>,v</a:t>
            </a:r>
            <a:r>
              <a:rPr baseline="-5999"/>
              <a:t>4</a:t>
            </a:r>
            <a:r>
              <a:t>)</a:t>
            </a:r>
          </a:p>
          <a:p>
            <a:pPr algn="l"/>
            <a:r>
              <a:t>insert(k</a:t>
            </a:r>
            <a:r>
              <a:rPr baseline="-5999"/>
              <a:t>5</a:t>
            </a:r>
            <a:r>
              <a:t>,v</a:t>
            </a:r>
            <a:r>
              <a:rPr baseline="-5999"/>
              <a:t>5</a:t>
            </a:r>
            <a:r>
              <a:t>)</a:t>
            </a:r>
          </a:p>
          <a:p>
            <a:pPr algn="l"/>
            <a:r>
              <a:t>insert(k</a:t>
            </a:r>
            <a:r>
              <a:rPr baseline="-5999"/>
              <a:t>6</a:t>
            </a:r>
            <a:r>
              <a:t>,v</a:t>
            </a:r>
            <a:r>
              <a:rPr baseline="-5999"/>
              <a:t>6</a:t>
            </a:r>
            <a:r>
              <a:t>)</a:t>
            </a:r>
          </a:p>
        </p:txBody>
      </p:sp>
      <p:sp>
        <p:nvSpPr>
          <p:cNvPr id="1799" name="Line"/>
          <p:cNvSpPr/>
          <p:nvPr/>
        </p:nvSpPr>
        <p:spPr>
          <a:xfrm flipH="1">
            <a:off x="3658589" y="7772400"/>
            <a:ext cx="589672" cy="0"/>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01" name="Table"/>
          <p:cNvGraphicFramePr/>
          <p:nvPr/>
        </p:nvGraphicFramePr>
        <p:xfrm>
          <a:off x="763885" y="2275839"/>
          <a:ext cx="11489730"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5</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2</a:t>
                      </a:r>
                      <a:r>
                        <a:t>,v</a:t>
                      </a:r>
                      <a:r>
                        <a:rPr baseline="-5999"/>
                        <a:t>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1802" name="Inserting with LP"/>
          <p:cNvSpPr>
            <a:spLocks noGrp="1"/>
          </p:cNvSpPr>
          <p:nvPr>
            <p:ph type="title"/>
          </p:nvPr>
        </p:nvSpPr>
        <p:spPr>
          <a:xfrm>
            <a:off x="0" y="71120"/>
            <a:ext cx="13004801" cy="1188319"/>
          </a:xfrm>
          <a:prstGeom prst="rect">
            <a:avLst/>
          </a:prstGeom>
        </p:spPr>
        <p:txBody>
          <a:bodyPr>
            <a:normAutofit fontScale="90000"/>
          </a:bodyPr>
          <a:lstStyle>
            <a:lvl1pPr defTabSz="537463">
              <a:defRPr sz="7360" b="1"/>
            </a:lvl1pPr>
          </a:lstStyle>
          <a:p>
            <a:r>
              <a:t>Inserting with LP</a:t>
            </a:r>
          </a:p>
        </p:txBody>
      </p:sp>
      <p:sp>
        <p:nvSpPr>
          <p:cNvPr id="1803" name="Operations:"/>
          <p:cNvSpPr/>
          <p:nvPr/>
        </p:nvSpPr>
        <p:spPr>
          <a:xfrm>
            <a:off x="420293" y="4274586"/>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graphicFrame>
        <p:nvGraphicFramePr>
          <p:cNvPr id="1804" name="Table"/>
          <p:cNvGraphicFramePr/>
          <p:nvPr/>
        </p:nvGraphicFramePr>
        <p:xfrm>
          <a:off x="763884" y="1610359"/>
          <a:ext cx="11489731"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1805" name="Recall, P(x) = 6x"/>
          <p:cNvSpPr/>
          <p:nvPr/>
        </p:nvSpPr>
        <p:spPr>
          <a:xfrm>
            <a:off x="5477160" y="3839368"/>
            <a:ext cx="479368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6x</a:t>
            </a:r>
          </a:p>
        </p:txBody>
      </p:sp>
      <p:sp>
        <p:nvSpPr>
          <p:cNvPr id="1806" name="insert(k1,v1)…"/>
          <p:cNvSpPr/>
          <p:nvPr/>
        </p:nvSpPr>
        <p:spPr>
          <a:xfrm>
            <a:off x="206933" y="4868946"/>
            <a:ext cx="3784402" cy="322580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2</a:t>
            </a:r>
            <a:r>
              <a:t>,v</a:t>
            </a:r>
            <a:r>
              <a:rPr baseline="-5999"/>
              <a:t>4</a:t>
            </a:r>
            <a:r>
              <a:t>)</a:t>
            </a:r>
          </a:p>
          <a:p>
            <a:pPr algn="l"/>
            <a:r>
              <a:t>insert(k</a:t>
            </a:r>
            <a:r>
              <a:rPr baseline="-5999"/>
              <a:t>5</a:t>
            </a:r>
            <a:r>
              <a:t>,v</a:t>
            </a:r>
            <a:r>
              <a:rPr baseline="-5999"/>
              <a:t>5</a:t>
            </a:r>
            <a:r>
              <a:t>)</a:t>
            </a:r>
          </a:p>
          <a:p>
            <a:pPr algn="l"/>
            <a:r>
              <a:t>insert(k</a:t>
            </a:r>
            <a:r>
              <a:rPr baseline="-5999"/>
              <a:t>6</a:t>
            </a:r>
            <a:r>
              <a:t>,v</a:t>
            </a:r>
            <a:r>
              <a:rPr baseline="-5999"/>
              <a:t>6</a:t>
            </a:r>
            <a:r>
              <a:t>)</a:t>
            </a:r>
          </a:p>
        </p:txBody>
      </p:sp>
      <p:sp>
        <p:nvSpPr>
          <p:cNvPr id="1807" name="Line"/>
          <p:cNvSpPr/>
          <p:nvPr/>
        </p:nvSpPr>
        <p:spPr>
          <a:xfrm flipH="1">
            <a:off x="3658589" y="7772400"/>
            <a:ext cx="589672" cy="0"/>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808" name="Suppose H(k6) = 5"/>
          <p:cNvSpPr/>
          <p:nvPr/>
        </p:nvSpPr>
        <p:spPr>
          <a:xfrm>
            <a:off x="5523036" y="4408170"/>
            <a:ext cx="470192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t>(k</a:t>
            </a:r>
            <a:r>
              <a:rPr baseline="-5999"/>
              <a:t>6</a:t>
            </a:r>
            <a:r>
              <a:t>) = 5</a:t>
            </a:r>
          </a:p>
        </p:txBody>
      </p:sp>
      <p:sp>
        <p:nvSpPr>
          <p:cNvPr id="1809" name="(H(k6) + P(0)) mod N ="/>
          <p:cNvSpPr/>
          <p:nvPr/>
        </p:nvSpPr>
        <p:spPr>
          <a:xfrm>
            <a:off x="4951263" y="5148262"/>
            <a:ext cx="635347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a:t>
            </a:r>
            <a:r>
              <a:rPr b="1">
                <a:solidFill>
                  <a:schemeClr val="accent5">
                    <a:hueOff val="101205"/>
                    <a:satOff val="-13598"/>
                    <a:lumOff val="23877"/>
                  </a:schemeClr>
                </a:solidFill>
              </a:rPr>
              <a:t>H</a:t>
            </a:r>
            <a:r>
              <a:t>(k</a:t>
            </a:r>
            <a:r>
              <a:rPr baseline="-5999"/>
              <a:t>6</a:t>
            </a:r>
            <a:r>
              <a:t>) + </a:t>
            </a:r>
            <a:r>
              <a:rPr b="1">
                <a:solidFill>
                  <a:schemeClr val="accent6">
                    <a:hueOff val="-241736"/>
                    <a:satOff val="29413"/>
                    <a:lumOff val="20727"/>
                  </a:schemeClr>
                </a:solidFill>
              </a:rPr>
              <a:t>P</a:t>
            </a:r>
            <a:r>
              <a:t>(0)) mod N = </a:t>
            </a:r>
          </a:p>
        </p:txBody>
      </p:sp>
      <p:sp>
        <p:nvSpPr>
          <p:cNvPr id="1810" name="(   5   +  0 ) mod 9 = 5"/>
          <p:cNvSpPr/>
          <p:nvPr/>
        </p:nvSpPr>
        <p:spPr>
          <a:xfrm>
            <a:off x="4874438" y="5710237"/>
            <a:ext cx="672048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   5   +  0 ) mod 9 = 5</a:t>
            </a:r>
          </a:p>
        </p:txBody>
      </p:sp>
    </p:spTree>
  </p:cSld>
  <p:clrMapOvr>
    <a:masterClrMapping/>
  </p:clrMapOvr>
  <p:transition spd="me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12" name="Table"/>
          <p:cNvGraphicFramePr/>
          <p:nvPr/>
        </p:nvGraphicFramePr>
        <p:xfrm>
          <a:off x="763885" y="2275839"/>
          <a:ext cx="11489730"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5</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2</a:t>
                      </a:r>
                      <a:r>
                        <a:t>,v</a:t>
                      </a:r>
                      <a:r>
                        <a:rPr baseline="-5999"/>
                        <a:t>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1813" name="Inserting with LP"/>
          <p:cNvSpPr>
            <a:spLocks noGrp="1"/>
          </p:cNvSpPr>
          <p:nvPr>
            <p:ph type="title"/>
          </p:nvPr>
        </p:nvSpPr>
        <p:spPr>
          <a:xfrm>
            <a:off x="0" y="71120"/>
            <a:ext cx="13004801" cy="1188319"/>
          </a:xfrm>
          <a:prstGeom prst="rect">
            <a:avLst/>
          </a:prstGeom>
        </p:spPr>
        <p:txBody>
          <a:bodyPr>
            <a:normAutofit fontScale="90000"/>
          </a:bodyPr>
          <a:lstStyle>
            <a:lvl1pPr defTabSz="537463">
              <a:defRPr sz="7360" b="1"/>
            </a:lvl1pPr>
          </a:lstStyle>
          <a:p>
            <a:r>
              <a:t>Inserting with LP</a:t>
            </a:r>
          </a:p>
        </p:txBody>
      </p:sp>
      <p:sp>
        <p:nvSpPr>
          <p:cNvPr id="1814" name="Operations:"/>
          <p:cNvSpPr/>
          <p:nvPr/>
        </p:nvSpPr>
        <p:spPr>
          <a:xfrm>
            <a:off x="420293" y="4274586"/>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graphicFrame>
        <p:nvGraphicFramePr>
          <p:cNvPr id="1815" name="Table"/>
          <p:cNvGraphicFramePr/>
          <p:nvPr/>
        </p:nvGraphicFramePr>
        <p:xfrm>
          <a:off x="763884" y="1610359"/>
          <a:ext cx="11489731"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1816" name="Recall, P(x) = 6x"/>
          <p:cNvSpPr/>
          <p:nvPr/>
        </p:nvSpPr>
        <p:spPr>
          <a:xfrm>
            <a:off x="5477160" y="3839368"/>
            <a:ext cx="479368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6x</a:t>
            </a:r>
          </a:p>
        </p:txBody>
      </p:sp>
      <p:sp>
        <p:nvSpPr>
          <p:cNvPr id="1817" name="insert(k1,v1)…"/>
          <p:cNvSpPr/>
          <p:nvPr/>
        </p:nvSpPr>
        <p:spPr>
          <a:xfrm>
            <a:off x="206933" y="4868946"/>
            <a:ext cx="3784402" cy="322580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2</a:t>
            </a:r>
            <a:r>
              <a:t>,v</a:t>
            </a:r>
            <a:r>
              <a:rPr baseline="-5999"/>
              <a:t>4</a:t>
            </a:r>
            <a:r>
              <a:t>)</a:t>
            </a:r>
          </a:p>
          <a:p>
            <a:pPr algn="l"/>
            <a:r>
              <a:t>insert(k</a:t>
            </a:r>
            <a:r>
              <a:rPr baseline="-5999"/>
              <a:t>5</a:t>
            </a:r>
            <a:r>
              <a:t>,v</a:t>
            </a:r>
            <a:r>
              <a:rPr baseline="-5999"/>
              <a:t>5</a:t>
            </a:r>
            <a:r>
              <a:t>)</a:t>
            </a:r>
          </a:p>
          <a:p>
            <a:pPr algn="l"/>
            <a:r>
              <a:t>insert(k</a:t>
            </a:r>
            <a:r>
              <a:rPr baseline="-5999"/>
              <a:t>6</a:t>
            </a:r>
            <a:r>
              <a:t>,v</a:t>
            </a:r>
            <a:r>
              <a:rPr baseline="-5999"/>
              <a:t>6</a:t>
            </a:r>
            <a:r>
              <a:t>)</a:t>
            </a:r>
          </a:p>
        </p:txBody>
      </p:sp>
      <p:sp>
        <p:nvSpPr>
          <p:cNvPr id="1818" name="Line"/>
          <p:cNvSpPr/>
          <p:nvPr/>
        </p:nvSpPr>
        <p:spPr>
          <a:xfrm flipH="1">
            <a:off x="3658589" y="7772400"/>
            <a:ext cx="589672" cy="0"/>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819" name="Suppose H(k6) = 5"/>
          <p:cNvSpPr/>
          <p:nvPr/>
        </p:nvSpPr>
        <p:spPr>
          <a:xfrm>
            <a:off x="5523036" y="4408170"/>
            <a:ext cx="470192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t>(k</a:t>
            </a:r>
            <a:r>
              <a:rPr baseline="-5999"/>
              <a:t>6</a:t>
            </a:r>
            <a:r>
              <a:t>) = 5</a:t>
            </a:r>
          </a:p>
        </p:txBody>
      </p:sp>
      <p:sp>
        <p:nvSpPr>
          <p:cNvPr id="1820" name="Line"/>
          <p:cNvSpPr/>
          <p:nvPr/>
        </p:nvSpPr>
        <p:spPr>
          <a:xfrm flipV="1">
            <a:off x="7760884" y="3181990"/>
            <a:ext cx="1" cy="525135"/>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821" name="(H(k6) + P(0)) mod N ="/>
          <p:cNvSpPr/>
          <p:nvPr/>
        </p:nvSpPr>
        <p:spPr>
          <a:xfrm>
            <a:off x="4951263" y="5148262"/>
            <a:ext cx="635347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a:t>
            </a:r>
            <a:r>
              <a:rPr b="1">
                <a:solidFill>
                  <a:schemeClr val="accent5">
                    <a:hueOff val="101205"/>
                    <a:satOff val="-13598"/>
                    <a:lumOff val="23877"/>
                  </a:schemeClr>
                </a:solidFill>
              </a:rPr>
              <a:t>H</a:t>
            </a:r>
            <a:r>
              <a:t>(k</a:t>
            </a:r>
            <a:r>
              <a:rPr baseline="-5999"/>
              <a:t>6</a:t>
            </a:r>
            <a:r>
              <a:t>) + </a:t>
            </a:r>
            <a:r>
              <a:rPr b="1">
                <a:solidFill>
                  <a:schemeClr val="accent6">
                    <a:hueOff val="-241736"/>
                    <a:satOff val="29413"/>
                    <a:lumOff val="20727"/>
                  </a:schemeClr>
                </a:solidFill>
              </a:rPr>
              <a:t>P</a:t>
            </a:r>
            <a:r>
              <a:t>(0)) mod N = </a:t>
            </a:r>
          </a:p>
        </p:txBody>
      </p:sp>
      <p:sp>
        <p:nvSpPr>
          <p:cNvPr id="1822" name="(   5   +  0 ) mod 9 = 5"/>
          <p:cNvSpPr/>
          <p:nvPr/>
        </p:nvSpPr>
        <p:spPr>
          <a:xfrm>
            <a:off x="4874438" y="5710237"/>
            <a:ext cx="672048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   5   +  0 ) mod 9 = 5</a:t>
            </a:r>
          </a:p>
        </p:txBody>
      </p:sp>
    </p:spTree>
  </p:cSld>
  <p:clrMapOvr>
    <a:masterClrMapping/>
  </p:clrMapOvr>
  <p:transition spd="me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24" name="Table"/>
          <p:cNvGraphicFramePr/>
          <p:nvPr/>
        </p:nvGraphicFramePr>
        <p:xfrm>
          <a:off x="763885" y="2275839"/>
          <a:ext cx="11489730"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5</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2</a:t>
                      </a:r>
                      <a:r>
                        <a:t>,v</a:t>
                      </a:r>
                      <a:r>
                        <a:rPr baseline="-5999"/>
                        <a:t>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1825" name="Inserting with LP"/>
          <p:cNvSpPr>
            <a:spLocks noGrp="1"/>
          </p:cNvSpPr>
          <p:nvPr>
            <p:ph type="title"/>
          </p:nvPr>
        </p:nvSpPr>
        <p:spPr>
          <a:xfrm>
            <a:off x="0" y="71120"/>
            <a:ext cx="13004801" cy="1188319"/>
          </a:xfrm>
          <a:prstGeom prst="rect">
            <a:avLst/>
          </a:prstGeom>
        </p:spPr>
        <p:txBody>
          <a:bodyPr>
            <a:normAutofit fontScale="90000"/>
          </a:bodyPr>
          <a:lstStyle>
            <a:lvl1pPr defTabSz="537463">
              <a:defRPr sz="7360" b="1"/>
            </a:lvl1pPr>
          </a:lstStyle>
          <a:p>
            <a:r>
              <a:t>Inserting with LP</a:t>
            </a:r>
          </a:p>
        </p:txBody>
      </p:sp>
      <p:sp>
        <p:nvSpPr>
          <p:cNvPr id="1826" name="Operations:"/>
          <p:cNvSpPr/>
          <p:nvPr/>
        </p:nvSpPr>
        <p:spPr>
          <a:xfrm>
            <a:off x="420293" y="4274586"/>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graphicFrame>
        <p:nvGraphicFramePr>
          <p:cNvPr id="1827" name="Table"/>
          <p:cNvGraphicFramePr/>
          <p:nvPr/>
        </p:nvGraphicFramePr>
        <p:xfrm>
          <a:off x="763884" y="1610359"/>
          <a:ext cx="11489731"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1828" name="Recall, P(x) = 6x"/>
          <p:cNvSpPr/>
          <p:nvPr/>
        </p:nvSpPr>
        <p:spPr>
          <a:xfrm>
            <a:off x="5477160" y="3839368"/>
            <a:ext cx="479368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6x</a:t>
            </a:r>
          </a:p>
        </p:txBody>
      </p:sp>
      <p:sp>
        <p:nvSpPr>
          <p:cNvPr id="1829" name="insert(k1,v1)…"/>
          <p:cNvSpPr/>
          <p:nvPr/>
        </p:nvSpPr>
        <p:spPr>
          <a:xfrm>
            <a:off x="206933" y="4868946"/>
            <a:ext cx="3784402" cy="322580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2</a:t>
            </a:r>
            <a:r>
              <a:t>,v</a:t>
            </a:r>
            <a:r>
              <a:rPr baseline="-5999"/>
              <a:t>4</a:t>
            </a:r>
            <a:r>
              <a:t>)</a:t>
            </a:r>
          </a:p>
          <a:p>
            <a:pPr algn="l"/>
            <a:r>
              <a:t>insert(k</a:t>
            </a:r>
            <a:r>
              <a:rPr baseline="-5999"/>
              <a:t>5</a:t>
            </a:r>
            <a:r>
              <a:t>,v</a:t>
            </a:r>
            <a:r>
              <a:rPr baseline="-5999"/>
              <a:t>5</a:t>
            </a:r>
            <a:r>
              <a:t>)</a:t>
            </a:r>
          </a:p>
          <a:p>
            <a:pPr algn="l"/>
            <a:r>
              <a:t>insert(k</a:t>
            </a:r>
            <a:r>
              <a:rPr baseline="-5999"/>
              <a:t>6</a:t>
            </a:r>
            <a:r>
              <a:t>,v</a:t>
            </a:r>
            <a:r>
              <a:rPr baseline="-5999"/>
              <a:t>6</a:t>
            </a:r>
            <a:r>
              <a:t>)</a:t>
            </a:r>
          </a:p>
        </p:txBody>
      </p:sp>
      <p:sp>
        <p:nvSpPr>
          <p:cNvPr id="1830" name="Line"/>
          <p:cNvSpPr/>
          <p:nvPr/>
        </p:nvSpPr>
        <p:spPr>
          <a:xfrm flipH="1">
            <a:off x="3658589" y="7772400"/>
            <a:ext cx="589672" cy="0"/>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831" name="Suppose H(k6) = 5"/>
          <p:cNvSpPr/>
          <p:nvPr/>
        </p:nvSpPr>
        <p:spPr>
          <a:xfrm>
            <a:off x="5523036" y="4408170"/>
            <a:ext cx="470192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t>(k</a:t>
            </a:r>
            <a:r>
              <a:rPr baseline="-5999"/>
              <a:t>6</a:t>
            </a:r>
            <a:r>
              <a:t>) = 5</a:t>
            </a:r>
          </a:p>
        </p:txBody>
      </p:sp>
      <p:sp>
        <p:nvSpPr>
          <p:cNvPr id="1832" name="Line"/>
          <p:cNvSpPr/>
          <p:nvPr/>
        </p:nvSpPr>
        <p:spPr>
          <a:xfrm flipV="1">
            <a:off x="7760884" y="3181990"/>
            <a:ext cx="1" cy="525135"/>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833" name="(H(k6) + P(0)) mod N ="/>
          <p:cNvSpPr/>
          <p:nvPr/>
        </p:nvSpPr>
        <p:spPr>
          <a:xfrm>
            <a:off x="4951263" y="5148262"/>
            <a:ext cx="635347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a:t>
            </a:r>
            <a:r>
              <a:rPr b="1">
                <a:solidFill>
                  <a:schemeClr val="accent5">
                    <a:hueOff val="101205"/>
                    <a:satOff val="-13598"/>
                    <a:lumOff val="23877"/>
                  </a:schemeClr>
                </a:solidFill>
              </a:rPr>
              <a:t>H</a:t>
            </a:r>
            <a:r>
              <a:t>(k</a:t>
            </a:r>
            <a:r>
              <a:rPr baseline="-5999"/>
              <a:t>6</a:t>
            </a:r>
            <a:r>
              <a:t>) + </a:t>
            </a:r>
            <a:r>
              <a:rPr b="1">
                <a:solidFill>
                  <a:schemeClr val="accent6">
                    <a:hueOff val="-241736"/>
                    <a:satOff val="29413"/>
                    <a:lumOff val="20727"/>
                  </a:schemeClr>
                </a:solidFill>
              </a:rPr>
              <a:t>P</a:t>
            </a:r>
            <a:r>
              <a:t>(0)) mod N = </a:t>
            </a:r>
          </a:p>
        </p:txBody>
      </p:sp>
      <p:sp>
        <p:nvSpPr>
          <p:cNvPr id="1834" name="(   5   +  0 ) mod 9 = 5"/>
          <p:cNvSpPr/>
          <p:nvPr/>
        </p:nvSpPr>
        <p:spPr>
          <a:xfrm>
            <a:off x="4874438" y="5710237"/>
            <a:ext cx="672048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   5   +  0 ) mod 9 = 5</a:t>
            </a:r>
          </a:p>
        </p:txBody>
      </p:sp>
      <p:sp>
        <p:nvSpPr>
          <p:cNvPr id="1835" name="(H(k6) + P(1)) mod N ="/>
          <p:cNvSpPr/>
          <p:nvPr/>
        </p:nvSpPr>
        <p:spPr>
          <a:xfrm>
            <a:off x="4951263" y="6209982"/>
            <a:ext cx="635347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a:t>
            </a:r>
            <a:r>
              <a:rPr b="1">
                <a:solidFill>
                  <a:schemeClr val="accent5">
                    <a:hueOff val="101205"/>
                    <a:satOff val="-13598"/>
                    <a:lumOff val="23877"/>
                  </a:schemeClr>
                </a:solidFill>
              </a:rPr>
              <a:t>H</a:t>
            </a:r>
            <a:r>
              <a:t>(k</a:t>
            </a:r>
            <a:r>
              <a:rPr baseline="-5999"/>
              <a:t>6</a:t>
            </a:r>
            <a:r>
              <a:t>) + </a:t>
            </a:r>
            <a:r>
              <a:rPr b="1">
                <a:solidFill>
                  <a:schemeClr val="accent6">
                    <a:hueOff val="-241736"/>
                    <a:satOff val="29413"/>
                    <a:lumOff val="20727"/>
                  </a:schemeClr>
                </a:solidFill>
              </a:rPr>
              <a:t>P</a:t>
            </a:r>
            <a:r>
              <a:t>(1)) mod N = </a:t>
            </a:r>
          </a:p>
        </p:txBody>
      </p:sp>
      <p:sp>
        <p:nvSpPr>
          <p:cNvPr id="1836" name="(   5   +  6 ) mod 9 = 2"/>
          <p:cNvSpPr/>
          <p:nvPr/>
        </p:nvSpPr>
        <p:spPr>
          <a:xfrm>
            <a:off x="4874438" y="6771957"/>
            <a:ext cx="672048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   5   +  6 ) mod 9 = 2</a:t>
            </a:r>
          </a:p>
        </p:txBody>
      </p:sp>
    </p:spTree>
  </p:cSld>
  <p:clrMapOvr>
    <a:masterClrMapping/>
  </p:clrMapOvr>
  <p:transition spd="me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38" name="Table"/>
          <p:cNvGraphicFramePr/>
          <p:nvPr/>
        </p:nvGraphicFramePr>
        <p:xfrm>
          <a:off x="763885" y="2275839"/>
          <a:ext cx="11489730"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5</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2</a:t>
                      </a:r>
                      <a:r>
                        <a:t>,v</a:t>
                      </a:r>
                      <a:r>
                        <a:rPr baseline="-5999"/>
                        <a:t>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1839" name="Inserting with LP"/>
          <p:cNvSpPr>
            <a:spLocks noGrp="1"/>
          </p:cNvSpPr>
          <p:nvPr>
            <p:ph type="title"/>
          </p:nvPr>
        </p:nvSpPr>
        <p:spPr>
          <a:xfrm>
            <a:off x="0" y="71120"/>
            <a:ext cx="13004801" cy="1188319"/>
          </a:xfrm>
          <a:prstGeom prst="rect">
            <a:avLst/>
          </a:prstGeom>
        </p:spPr>
        <p:txBody>
          <a:bodyPr>
            <a:normAutofit fontScale="90000"/>
          </a:bodyPr>
          <a:lstStyle>
            <a:lvl1pPr defTabSz="537463">
              <a:defRPr sz="7360" b="1"/>
            </a:lvl1pPr>
          </a:lstStyle>
          <a:p>
            <a:r>
              <a:t>Inserting with LP</a:t>
            </a:r>
          </a:p>
        </p:txBody>
      </p:sp>
      <p:sp>
        <p:nvSpPr>
          <p:cNvPr id="1840" name="Operations:"/>
          <p:cNvSpPr/>
          <p:nvPr/>
        </p:nvSpPr>
        <p:spPr>
          <a:xfrm>
            <a:off x="420293" y="4274586"/>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graphicFrame>
        <p:nvGraphicFramePr>
          <p:cNvPr id="1841" name="Table"/>
          <p:cNvGraphicFramePr/>
          <p:nvPr/>
        </p:nvGraphicFramePr>
        <p:xfrm>
          <a:off x="763884" y="1610359"/>
          <a:ext cx="11489731"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1842" name="Recall, P(x) = 6x"/>
          <p:cNvSpPr/>
          <p:nvPr/>
        </p:nvSpPr>
        <p:spPr>
          <a:xfrm>
            <a:off x="5477160" y="3839368"/>
            <a:ext cx="479368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6x</a:t>
            </a:r>
          </a:p>
        </p:txBody>
      </p:sp>
      <p:sp>
        <p:nvSpPr>
          <p:cNvPr id="1843" name="insert(k1,v1)…"/>
          <p:cNvSpPr/>
          <p:nvPr/>
        </p:nvSpPr>
        <p:spPr>
          <a:xfrm>
            <a:off x="206933" y="4868946"/>
            <a:ext cx="3784402" cy="322580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2</a:t>
            </a:r>
            <a:r>
              <a:t>,v</a:t>
            </a:r>
            <a:r>
              <a:rPr baseline="-5999"/>
              <a:t>4</a:t>
            </a:r>
            <a:r>
              <a:t>)</a:t>
            </a:r>
          </a:p>
          <a:p>
            <a:pPr algn="l"/>
            <a:r>
              <a:t>insert(k</a:t>
            </a:r>
            <a:r>
              <a:rPr baseline="-5999"/>
              <a:t>5</a:t>
            </a:r>
            <a:r>
              <a:t>,v</a:t>
            </a:r>
            <a:r>
              <a:rPr baseline="-5999"/>
              <a:t>5</a:t>
            </a:r>
            <a:r>
              <a:t>)</a:t>
            </a:r>
          </a:p>
          <a:p>
            <a:pPr algn="l"/>
            <a:r>
              <a:t>insert(k</a:t>
            </a:r>
            <a:r>
              <a:rPr baseline="-5999"/>
              <a:t>6</a:t>
            </a:r>
            <a:r>
              <a:t>,v</a:t>
            </a:r>
            <a:r>
              <a:rPr baseline="-5999"/>
              <a:t>6</a:t>
            </a:r>
            <a:r>
              <a:t>)</a:t>
            </a:r>
          </a:p>
        </p:txBody>
      </p:sp>
      <p:sp>
        <p:nvSpPr>
          <p:cNvPr id="1844" name="Line"/>
          <p:cNvSpPr/>
          <p:nvPr/>
        </p:nvSpPr>
        <p:spPr>
          <a:xfrm flipH="1">
            <a:off x="3658589" y="7772400"/>
            <a:ext cx="589672" cy="0"/>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845" name="Suppose H(k6) = 5"/>
          <p:cNvSpPr/>
          <p:nvPr/>
        </p:nvSpPr>
        <p:spPr>
          <a:xfrm>
            <a:off x="5523036" y="4408170"/>
            <a:ext cx="470192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t>(k</a:t>
            </a:r>
            <a:r>
              <a:rPr baseline="-5999"/>
              <a:t>6</a:t>
            </a:r>
            <a:r>
              <a:t>) = 5</a:t>
            </a:r>
          </a:p>
        </p:txBody>
      </p:sp>
      <p:sp>
        <p:nvSpPr>
          <p:cNvPr id="1846" name="Line"/>
          <p:cNvSpPr/>
          <p:nvPr/>
        </p:nvSpPr>
        <p:spPr>
          <a:xfrm flipV="1">
            <a:off x="7760884" y="3181990"/>
            <a:ext cx="1" cy="525135"/>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853" name="Connection Line"/>
          <p:cNvSpPr/>
          <p:nvPr/>
        </p:nvSpPr>
        <p:spPr>
          <a:xfrm>
            <a:off x="4366670" y="3256486"/>
            <a:ext cx="3084275" cy="474013"/>
          </a:xfrm>
          <a:custGeom>
            <a:avLst/>
            <a:gdLst/>
            <a:ahLst/>
            <a:cxnLst>
              <a:cxn ang="0">
                <a:pos x="wd2" y="hd2"/>
              </a:cxn>
              <a:cxn ang="5400000">
                <a:pos x="wd2" y="hd2"/>
              </a:cxn>
              <a:cxn ang="10800000">
                <a:pos x="wd2" y="hd2"/>
              </a:cxn>
              <a:cxn ang="16200000">
                <a:pos x="wd2" y="hd2"/>
              </a:cxn>
            </a:cxnLst>
            <a:rect l="0" t="0" r="r" b="b"/>
            <a:pathLst>
              <a:path w="21600" h="16206" extrusionOk="0">
                <a:moveTo>
                  <a:pt x="0" y="1212"/>
                </a:moveTo>
                <a:cubicBezTo>
                  <a:pt x="6651" y="21600"/>
                  <a:pt x="13851" y="21196"/>
                  <a:pt x="21600" y="0"/>
                </a:cubicBezTo>
              </a:path>
            </a:pathLst>
          </a:custGeom>
          <a:ln w="50800">
            <a:solidFill>
              <a:srgbClr val="FFFFFF"/>
            </a:solidFill>
            <a:miter lim="400000"/>
          </a:ln>
        </p:spPr>
        <p:txBody>
          <a:bodyPr/>
          <a:lstStyle/>
          <a:p>
            <a:endParaRPr/>
          </a:p>
        </p:txBody>
      </p:sp>
      <p:sp>
        <p:nvSpPr>
          <p:cNvPr id="1848" name="Line"/>
          <p:cNvSpPr/>
          <p:nvPr/>
        </p:nvSpPr>
        <p:spPr>
          <a:xfrm flipH="1" flipV="1">
            <a:off x="4175902" y="3174924"/>
            <a:ext cx="343050" cy="21087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849" name="(H(k6) + P(0)) mod N ="/>
          <p:cNvSpPr/>
          <p:nvPr/>
        </p:nvSpPr>
        <p:spPr>
          <a:xfrm>
            <a:off x="4951263" y="5148262"/>
            <a:ext cx="635347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a:t>
            </a:r>
            <a:r>
              <a:rPr b="1">
                <a:solidFill>
                  <a:schemeClr val="accent5">
                    <a:hueOff val="101205"/>
                    <a:satOff val="-13598"/>
                    <a:lumOff val="23877"/>
                  </a:schemeClr>
                </a:solidFill>
              </a:rPr>
              <a:t>H</a:t>
            </a:r>
            <a:r>
              <a:t>(k</a:t>
            </a:r>
            <a:r>
              <a:rPr baseline="-5999"/>
              <a:t>6</a:t>
            </a:r>
            <a:r>
              <a:t>) + </a:t>
            </a:r>
            <a:r>
              <a:rPr b="1">
                <a:solidFill>
                  <a:schemeClr val="accent6">
                    <a:hueOff val="-241736"/>
                    <a:satOff val="29413"/>
                    <a:lumOff val="20727"/>
                  </a:schemeClr>
                </a:solidFill>
              </a:rPr>
              <a:t>P</a:t>
            </a:r>
            <a:r>
              <a:t>(0)) mod N = </a:t>
            </a:r>
          </a:p>
        </p:txBody>
      </p:sp>
      <p:sp>
        <p:nvSpPr>
          <p:cNvPr id="1850" name="(   5   +  0 ) mod 9 = 5"/>
          <p:cNvSpPr/>
          <p:nvPr/>
        </p:nvSpPr>
        <p:spPr>
          <a:xfrm>
            <a:off x="4874438" y="5710237"/>
            <a:ext cx="672048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   5   +  0 ) mod 9 = 5</a:t>
            </a:r>
          </a:p>
        </p:txBody>
      </p:sp>
      <p:sp>
        <p:nvSpPr>
          <p:cNvPr id="1851" name="(H(k6) + P(1)) mod N ="/>
          <p:cNvSpPr/>
          <p:nvPr/>
        </p:nvSpPr>
        <p:spPr>
          <a:xfrm>
            <a:off x="4951263" y="6209982"/>
            <a:ext cx="635347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a:t>
            </a:r>
            <a:r>
              <a:rPr b="1">
                <a:solidFill>
                  <a:schemeClr val="accent5">
                    <a:hueOff val="101205"/>
                    <a:satOff val="-13598"/>
                    <a:lumOff val="23877"/>
                  </a:schemeClr>
                </a:solidFill>
              </a:rPr>
              <a:t>H</a:t>
            </a:r>
            <a:r>
              <a:t>(k</a:t>
            </a:r>
            <a:r>
              <a:rPr baseline="-5999"/>
              <a:t>6</a:t>
            </a:r>
            <a:r>
              <a:t>) + </a:t>
            </a:r>
            <a:r>
              <a:rPr b="1">
                <a:solidFill>
                  <a:schemeClr val="accent6">
                    <a:hueOff val="-241736"/>
                    <a:satOff val="29413"/>
                    <a:lumOff val="20727"/>
                  </a:schemeClr>
                </a:solidFill>
              </a:rPr>
              <a:t>P</a:t>
            </a:r>
            <a:r>
              <a:t>(1)) mod N = </a:t>
            </a:r>
          </a:p>
        </p:txBody>
      </p:sp>
      <p:sp>
        <p:nvSpPr>
          <p:cNvPr id="1852" name="(   5   +  6 ) mod 9 = 2"/>
          <p:cNvSpPr/>
          <p:nvPr/>
        </p:nvSpPr>
        <p:spPr>
          <a:xfrm>
            <a:off x="4874438" y="6771957"/>
            <a:ext cx="672048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   5   +  6 ) mod 9 = 2</a:t>
            </a:r>
          </a:p>
        </p:txBody>
      </p:sp>
    </p:spTree>
  </p:cSld>
  <p:clrMapOvr>
    <a:masterClrMapping/>
  </p:clrMapOvr>
  <p:transition spd="me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55" name="Table"/>
          <p:cNvGraphicFramePr/>
          <p:nvPr/>
        </p:nvGraphicFramePr>
        <p:xfrm>
          <a:off x="763885" y="2275839"/>
          <a:ext cx="11489730"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5</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2</a:t>
                      </a:r>
                      <a:r>
                        <a:t>,v</a:t>
                      </a:r>
                      <a:r>
                        <a:rPr baseline="-5999"/>
                        <a:t>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1856" name="Inserting with LP"/>
          <p:cNvSpPr>
            <a:spLocks noGrp="1"/>
          </p:cNvSpPr>
          <p:nvPr>
            <p:ph type="title"/>
          </p:nvPr>
        </p:nvSpPr>
        <p:spPr>
          <a:xfrm>
            <a:off x="0" y="71120"/>
            <a:ext cx="13004801" cy="1188319"/>
          </a:xfrm>
          <a:prstGeom prst="rect">
            <a:avLst/>
          </a:prstGeom>
        </p:spPr>
        <p:txBody>
          <a:bodyPr>
            <a:normAutofit fontScale="90000"/>
          </a:bodyPr>
          <a:lstStyle>
            <a:lvl1pPr defTabSz="537463">
              <a:defRPr sz="7360" b="1"/>
            </a:lvl1pPr>
          </a:lstStyle>
          <a:p>
            <a:r>
              <a:t>Inserting with LP</a:t>
            </a:r>
          </a:p>
        </p:txBody>
      </p:sp>
      <p:sp>
        <p:nvSpPr>
          <p:cNvPr id="1857" name="Operations:"/>
          <p:cNvSpPr/>
          <p:nvPr/>
        </p:nvSpPr>
        <p:spPr>
          <a:xfrm>
            <a:off x="420293" y="4274586"/>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graphicFrame>
        <p:nvGraphicFramePr>
          <p:cNvPr id="1858" name="Table"/>
          <p:cNvGraphicFramePr/>
          <p:nvPr/>
        </p:nvGraphicFramePr>
        <p:xfrm>
          <a:off x="763884" y="1610359"/>
          <a:ext cx="11489731"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1859" name="Recall, P(x) = 6x"/>
          <p:cNvSpPr/>
          <p:nvPr/>
        </p:nvSpPr>
        <p:spPr>
          <a:xfrm>
            <a:off x="5477160" y="3839368"/>
            <a:ext cx="479368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6x</a:t>
            </a:r>
          </a:p>
        </p:txBody>
      </p:sp>
      <p:sp>
        <p:nvSpPr>
          <p:cNvPr id="1860" name="insert(k1,v1)…"/>
          <p:cNvSpPr/>
          <p:nvPr/>
        </p:nvSpPr>
        <p:spPr>
          <a:xfrm>
            <a:off x="206933" y="4868946"/>
            <a:ext cx="3784402" cy="322580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2</a:t>
            </a:r>
            <a:r>
              <a:t>,v</a:t>
            </a:r>
            <a:r>
              <a:rPr baseline="-5999"/>
              <a:t>4</a:t>
            </a:r>
            <a:r>
              <a:t>)</a:t>
            </a:r>
          </a:p>
          <a:p>
            <a:pPr algn="l"/>
            <a:r>
              <a:t>insert(k</a:t>
            </a:r>
            <a:r>
              <a:rPr baseline="-5999"/>
              <a:t>5</a:t>
            </a:r>
            <a:r>
              <a:t>,v</a:t>
            </a:r>
            <a:r>
              <a:rPr baseline="-5999"/>
              <a:t>5</a:t>
            </a:r>
            <a:r>
              <a:t>)</a:t>
            </a:r>
          </a:p>
          <a:p>
            <a:pPr algn="l"/>
            <a:r>
              <a:t>insert(k</a:t>
            </a:r>
            <a:r>
              <a:rPr baseline="-5999"/>
              <a:t>6</a:t>
            </a:r>
            <a:r>
              <a:t>,v</a:t>
            </a:r>
            <a:r>
              <a:rPr baseline="-5999"/>
              <a:t>6</a:t>
            </a:r>
            <a:r>
              <a:t>)</a:t>
            </a:r>
          </a:p>
        </p:txBody>
      </p:sp>
      <p:sp>
        <p:nvSpPr>
          <p:cNvPr id="1861" name="Line"/>
          <p:cNvSpPr/>
          <p:nvPr/>
        </p:nvSpPr>
        <p:spPr>
          <a:xfrm flipH="1">
            <a:off x="3658589" y="7772400"/>
            <a:ext cx="589672" cy="0"/>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862" name="Suppose H(k6) = 5"/>
          <p:cNvSpPr/>
          <p:nvPr/>
        </p:nvSpPr>
        <p:spPr>
          <a:xfrm>
            <a:off x="5523036" y="4408170"/>
            <a:ext cx="470192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t>(k</a:t>
            </a:r>
            <a:r>
              <a:rPr baseline="-5999"/>
              <a:t>6</a:t>
            </a:r>
            <a:r>
              <a:t>) = 5</a:t>
            </a:r>
          </a:p>
        </p:txBody>
      </p:sp>
      <p:sp>
        <p:nvSpPr>
          <p:cNvPr id="1863" name="Line"/>
          <p:cNvSpPr/>
          <p:nvPr/>
        </p:nvSpPr>
        <p:spPr>
          <a:xfrm flipV="1">
            <a:off x="7760884" y="3181990"/>
            <a:ext cx="1" cy="525135"/>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872" name="Connection Line"/>
          <p:cNvSpPr/>
          <p:nvPr/>
        </p:nvSpPr>
        <p:spPr>
          <a:xfrm>
            <a:off x="4366670" y="3256486"/>
            <a:ext cx="3084275" cy="474013"/>
          </a:xfrm>
          <a:custGeom>
            <a:avLst/>
            <a:gdLst/>
            <a:ahLst/>
            <a:cxnLst>
              <a:cxn ang="0">
                <a:pos x="wd2" y="hd2"/>
              </a:cxn>
              <a:cxn ang="5400000">
                <a:pos x="wd2" y="hd2"/>
              </a:cxn>
              <a:cxn ang="10800000">
                <a:pos x="wd2" y="hd2"/>
              </a:cxn>
              <a:cxn ang="16200000">
                <a:pos x="wd2" y="hd2"/>
              </a:cxn>
            </a:cxnLst>
            <a:rect l="0" t="0" r="r" b="b"/>
            <a:pathLst>
              <a:path w="21600" h="16206" extrusionOk="0">
                <a:moveTo>
                  <a:pt x="0" y="1212"/>
                </a:moveTo>
                <a:cubicBezTo>
                  <a:pt x="6651" y="21600"/>
                  <a:pt x="13851" y="21196"/>
                  <a:pt x="21600" y="0"/>
                </a:cubicBezTo>
              </a:path>
            </a:pathLst>
          </a:custGeom>
          <a:ln w="50800">
            <a:solidFill>
              <a:srgbClr val="FFFFFF"/>
            </a:solidFill>
            <a:miter lim="400000"/>
          </a:ln>
        </p:spPr>
        <p:txBody>
          <a:bodyPr/>
          <a:lstStyle/>
          <a:p>
            <a:endParaRPr/>
          </a:p>
        </p:txBody>
      </p:sp>
      <p:sp>
        <p:nvSpPr>
          <p:cNvPr id="1865" name="Line"/>
          <p:cNvSpPr/>
          <p:nvPr/>
        </p:nvSpPr>
        <p:spPr>
          <a:xfrm flipH="1" flipV="1">
            <a:off x="4175902" y="3174924"/>
            <a:ext cx="343050" cy="21087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866" name="(H(k6) + P(0)) mod N ="/>
          <p:cNvSpPr/>
          <p:nvPr/>
        </p:nvSpPr>
        <p:spPr>
          <a:xfrm>
            <a:off x="4951263" y="5148262"/>
            <a:ext cx="635347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a:t>
            </a:r>
            <a:r>
              <a:rPr b="1">
                <a:solidFill>
                  <a:schemeClr val="accent5">
                    <a:hueOff val="101205"/>
                    <a:satOff val="-13598"/>
                    <a:lumOff val="23877"/>
                  </a:schemeClr>
                </a:solidFill>
              </a:rPr>
              <a:t>H</a:t>
            </a:r>
            <a:r>
              <a:t>(k</a:t>
            </a:r>
            <a:r>
              <a:rPr baseline="-5999"/>
              <a:t>6</a:t>
            </a:r>
            <a:r>
              <a:t>) + </a:t>
            </a:r>
            <a:r>
              <a:rPr b="1">
                <a:solidFill>
                  <a:schemeClr val="accent6">
                    <a:hueOff val="-241736"/>
                    <a:satOff val="29413"/>
                    <a:lumOff val="20727"/>
                  </a:schemeClr>
                </a:solidFill>
              </a:rPr>
              <a:t>P</a:t>
            </a:r>
            <a:r>
              <a:t>(0)) mod N = </a:t>
            </a:r>
          </a:p>
        </p:txBody>
      </p:sp>
      <p:sp>
        <p:nvSpPr>
          <p:cNvPr id="1867" name="(   5   +  0 ) mod 9 = 5"/>
          <p:cNvSpPr/>
          <p:nvPr/>
        </p:nvSpPr>
        <p:spPr>
          <a:xfrm>
            <a:off x="4874438" y="5710237"/>
            <a:ext cx="672048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   5   +  0 ) mod 9 = 5</a:t>
            </a:r>
          </a:p>
        </p:txBody>
      </p:sp>
      <p:sp>
        <p:nvSpPr>
          <p:cNvPr id="1868" name="(H(k6) + P(1)) mod N ="/>
          <p:cNvSpPr/>
          <p:nvPr/>
        </p:nvSpPr>
        <p:spPr>
          <a:xfrm>
            <a:off x="4951263" y="6209982"/>
            <a:ext cx="635347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a:t>
            </a:r>
            <a:r>
              <a:rPr b="1">
                <a:solidFill>
                  <a:schemeClr val="accent5">
                    <a:hueOff val="101205"/>
                    <a:satOff val="-13598"/>
                    <a:lumOff val="23877"/>
                  </a:schemeClr>
                </a:solidFill>
              </a:rPr>
              <a:t>H</a:t>
            </a:r>
            <a:r>
              <a:t>(k</a:t>
            </a:r>
            <a:r>
              <a:rPr baseline="-5999"/>
              <a:t>6</a:t>
            </a:r>
            <a:r>
              <a:t>) + </a:t>
            </a:r>
            <a:r>
              <a:rPr b="1">
                <a:solidFill>
                  <a:schemeClr val="accent6">
                    <a:hueOff val="-241736"/>
                    <a:satOff val="29413"/>
                    <a:lumOff val="20727"/>
                  </a:schemeClr>
                </a:solidFill>
              </a:rPr>
              <a:t>P</a:t>
            </a:r>
            <a:r>
              <a:t>(1)) mod N = </a:t>
            </a:r>
          </a:p>
        </p:txBody>
      </p:sp>
      <p:sp>
        <p:nvSpPr>
          <p:cNvPr id="1869" name="(   5   +  6 ) mod 9 = 2"/>
          <p:cNvSpPr/>
          <p:nvPr/>
        </p:nvSpPr>
        <p:spPr>
          <a:xfrm>
            <a:off x="4874438" y="6771957"/>
            <a:ext cx="672048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   5   +  6 ) mod 9 = 2</a:t>
            </a:r>
          </a:p>
        </p:txBody>
      </p:sp>
      <p:sp>
        <p:nvSpPr>
          <p:cNvPr id="1870" name="(H(k6) + P(2)) mod N ="/>
          <p:cNvSpPr/>
          <p:nvPr/>
        </p:nvSpPr>
        <p:spPr>
          <a:xfrm>
            <a:off x="4951263" y="7271702"/>
            <a:ext cx="635347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a:t>
            </a:r>
            <a:r>
              <a:rPr b="1">
                <a:solidFill>
                  <a:schemeClr val="accent5">
                    <a:hueOff val="101205"/>
                    <a:satOff val="-13598"/>
                    <a:lumOff val="23877"/>
                  </a:schemeClr>
                </a:solidFill>
              </a:rPr>
              <a:t>H</a:t>
            </a:r>
            <a:r>
              <a:t>(k</a:t>
            </a:r>
            <a:r>
              <a:rPr baseline="-5999"/>
              <a:t>6</a:t>
            </a:r>
            <a:r>
              <a:t>) + </a:t>
            </a:r>
            <a:r>
              <a:rPr b="1">
                <a:solidFill>
                  <a:schemeClr val="accent6">
                    <a:hueOff val="-241736"/>
                    <a:satOff val="29413"/>
                    <a:lumOff val="20727"/>
                  </a:schemeClr>
                </a:solidFill>
              </a:rPr>
              <a:t>P</a:t>
            </a:r>
            <a:r>
              <a:t>(2)) mod N = </a:t>
            </a:r>
          </a:p>
        </p:txBody>
      </p:sp>
      <p:sp>
        <p:nvSpPr>
          <p:cNvPr id="1871" name="(   5   + 12 ) mod 9 = 8"/>
          <p:cNvSpPr/>
          <p:nvPr/>
        </p:nvSpPr>
        <p:spPr>
          <a:xfrm>
            <a:off x="4874438" y="7833676"/>
            <a:ext cx="672048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   5   + 12 ) mod 9 = 8</a:t>
            </a:r>
          </a:p>
        </p:txBody>
      </p:sp>
    </p:spTree>
  </p:cSld>
  <p:clrMapOvr>
    <a:masterClrMapping/>
  </p:clrMapOvr>
  <p:transition spd="me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74" name="Table"/>
          <p:cNvGraphicFramePr/>
          <p:nvPr/>
        </p:nvGraphicFramePr>
        <p:xfrm>
          <a:off x="763885" y="2275839"/>
          <a:ext cx="11489730"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5</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2</a:t>
                      </a:r>
                      <a:r>
                        <a:t>,v</a:t>
                      </a:r>
                      <a:r>
                        <a:rPr baseline="-5999"/>
                        <a:t>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1875" name="Inserting with LP"/>
          <p:cNvSpPr>
            <a:spLocks noGrp="1"/>
          </p:cNvSpPr>
          <p:nvPr>
            <p:ph type="title"/>
          </p:nvPr>
        </p:nvSpPr>
        <p:spPr>
          <a:xfrm>
            <a:off x="0" y="71120"/>
            <a:ext cx="13004801" cy="1188319"/>
          </a:xfrm>
          <a:prstGeom prst="rect">
            <a:avLst/>
          </a:prstGeom>
        </p:spPr>
        <p:txBody>
          <a:bodyPr>
            <a:normAutofit fontScale="90000"/>
          </a:bodyPr>
          <a:lstStyle>
            <a:lvl1pPr defTabSz="537463">
              <a:defRPr sz="7360" b="1"/>
            </a:lvl1pPr>
          </a:lstStyle>
          <a:p>
            <a:r>
              <a:t>Inserting with LP</a:t>
            </a:r>
          </a:p>
        </p:txBody>
      </p:sp>
      <p:sp>
        <p:nvSpPr>
          <p:cNvPr id="1876" name="Operations:"/>
          <p:cNvSpPr/>
          <p:nvPr/>
        </p:nvSpPr>
        <p:spPr>
          <a:xfrm>
            <a:off x="420293" y="4274586"/>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graphicFrame>
        <p:nvGraphicFramePr>
          <p:cNvPr id="1877" name="Table"/>
          <p:cNvGraphicFramePr/>
          <p:nvPr/>
        </p:nvGraphicFramePr>
        <p:xfrm>
          <a:off x="763884" y="1610359"/>
          <a:ext cx="11489731"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1878" name="Recall, P(x) = 6x"/>
          <p:cNvSpPr/>
          <p:nvPr/>
        </p:nvSpPr>
        <p:spPr>
          <a:xfrm>
            <a:off x="5477160" y="3839368"/>
            <a:ext cx="479368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6x</a:t>
            </a:r>
          </a:p>
        </p:txBody>
      </p:sp>
      <p:sp>
        <p:nvSpPr>
          <p:cNvPr id="1879" name="insert(k1,v1)…"/>
          <p:cNvSpPr/>
          <p:nvPr/>
        </p:nvSpPr>
        <p:spPr>
          <a:xfrm>
            <a:off x="206933" y="4868946"/>
            <a:ext cx="3784402" cy="322580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2</a:t>
            </a:r>
            <a:r>
              <a:t>,v</a:t>
            </a:r>
            <a:r>
              <a:rPr baseline="-5999"/>
              <a:t>4</a:t>
            </a:r>
            <a:r>
              <a:t>)</a:t>
            </a:r>
          </a:p>
          <a:p>
            <a:pPr algn="l"/>
            <a:r>
              <a:t>insert(k</a:t>
            </a:r>
            <a:r>
              <a:rPr baseline="-5999"/>
              <a:t>5</a:t>
            </a:r>
            <a:r>
              <a:t>,v</a:t>
            </a:r>
            <a:r>
              <a:rPr baseline="-5999"/>
              <a:t>5</a:t>
            </a:r>
            <a:r>
              <a:t>)</a:t>
            </a:r>
          </a:p>
          <a:p>
            <a:pPr algn="l"/>
            <a:r>
              <a:t>insert(k</a:t>
            </a:r>
            <a:r>
              <a:rPr baseline="-5999"/>
              <a:t>6</a:t>
            </a:r>
            <a:r>
              <a:t>,v</a:t>
            </a:r>
            <a:r>
              <a:rPr baseline="-5999"/>
              <a:t>6</a:t>
            </a:r>
            <a:r>
              <a:t>)</a:t>
            </a:r>
          </a:p>
        </p:txBody>
      </p:sp>
      <p:sp>
        <p:nvSpPr>
          <p:cNvPr id="1880" name="Line"/>
          <p:cNvSpPr/>
          <p:nvPr/>
        </p:nvSpPr>
        <p:spPr>
          <a:xfrm flipH="1">
            <a:off x="3658589" y="7772400"/>
            <a:ext cx="589672" cy="0"/>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881" name="Suppose H(k6) = 5"/>
          <p:cNvSpPr/>
          <p:nvPr/>
        </p:nvSpPr>
        <p:spPr>
          <a:xfrm>
            <a:off x="5523036" y="4408170"/>
            <a:ext cx="470192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t>(k</a:t>
            </a:r>
            <a:r>
              <a:rPr baseline="-5999"/>
              <a:t>6</a:t>
            </a:r>
            <a:r>
              <a:t>) = 5</a:t>
            </a:r>
          </a:p>
        </p:txBody>
      </p:sp>
      <p:sp>
        <p:nvSpPr>
          <p:cNvPr id="1882" name="(H(k6) + P(0)) mod N ="/>
          <p:cNvSpPr/>
          <p:nvPr/>
        </p:nvSpPr>
        <p:spPr>
          <a:xfrm>
            <a:off x="4951263" y="5148262"/>
            <a:ext cx="635347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a:t>
            </a:r>
            <a:r>
              <a:rPr b="1">
                <a:solidFill>
                  <a:schemeClr val="accent5">
                    <a:hueOff val="101205"/>
                    <a:satOff val="-13598"/>
                    <a:lumOff val="23877"/>
                  </a:schemeClr>
                </a:solidFill>
              </a:rPr>
              <a:t>H</a:t>
            </a:r>
            <a:r>
              <a:t>(k</a:t>
            </a:r>
            <a:r>
              <a:rPr baseline="-5999"/>
              <a:t>6</a:t>
            </a:r>
            <a:r>
              <a:t>) + </a:t>
            </a:r>
            <a:r>
              <a:rPr b="1">
                <a:solidFill>
                  <a:schemeClr val="accent6">
                    <a:hueOff val="-241736"/>
                    <a:satOff val="29413"/>
                    <a:lumOff val="20727"/>
                  </a:schemeClr>
                </a:solidFill>
              </a:rPr>
              <a:t>P</a:t>
            </a:r>
            <a:r>
              <a:t>(0)) mod N = </a:t>
            </a:r>
          </a:p>
        </p:txBody>
      </p:sp>
      <p:sp>
        <p:nvSpPr>
          <p:cNvPr id="1883" name="(   5   +  0 ) mod 9 = 5"/>
          <p:cNvSpPr/>
          <p:nvPr/>
        </p:nvSpPr>
        <p:spPr>
          <a:xfrm>
            <a:off x="4874438" y="5710237"/>
            <a:ext cx="672048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   5   +  0 ) mod 9 = 5</a:t>
            </a:r>
          </a:p>
        </p:txBody>
      </p:sp>
      <p:sp>
        <p:nvSpPr>
          <p:cNvPr id="1884" name="(H(k6) + P(1)) mod N ="/>
          <p:cNvSpPr/>
          <p:nvPr/>
        </p:nvSpPr>
        <p:spPr>
          <a:xfrm>
            <a:off x="4951263" y="6209982"/>
            <a:ext cx="635347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a:t>
            </a:r>
            <a:r>
              <a:rPr b="1">
                <a:solidFill>
                  <a:schemeClr val="accent5">
                    <a:hueOff val="101205"/>
                    <a:satOff val="-13598"/>
                    <a:lumOff val="23877"/>
                  </a:schemeClr>
                </a:solidFill>
              </a:rPr>
              <a:t>H</a:t>
            </a:r>
            <a:r>
              <a:t>(k</a:t>
            </a:r>
            <a:r>
              <a:rPr baseline="-5999"/>
              <a:t>6</a:t>
            </a:r>
            <a:r>
              <a:t>) + </a:t>
            </a:r>
            <a:r>
              <a:rPr b="1">
                <a:solidFill>
                  <a:schemeClr val="accent6">
                    <a:hueOff val="-241736"/>
                    <a:satOff val="29413"/>
                    <a:lumOff val="20727"/>
                  </a:schemeClr>
                </a:solidFill>
              </a:rPr>
              <a:t>P</a:t>
            </a:r>
            <a:r>
              <a:t>(1)) mod N = </a:t>
            </a:r>
          </a:p>
        </p:txBody>
      </p:sp>
      <p:sp>
        <p:nvSpPr>
          <p:cNvPr id="1885" name="(   5   +  6 ) mod 9 = 2"/>
          <p:cNvSpPr/>
          <p:nvPr/>
        </p:nvSpPr>
        <p:spPr>
          <a:xfrm>
            <a:off x="4874438" y="6771957"/>
            <a:ext cx="672048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   5   +  6 ) mod 9 = 2</a:t>
            </a:r>
          </a:p>
        </p:txBody>
      </p:sp>
      <p:sp>
        <p:nvSpPr>
          <p:cNvPr id="1886" name="(H(k6) + P(2)) mod N ="/>
          <p:cNvSpPr/>
          <p:nvPr/>
        </p:nvSpPr>
        <p:spPr>
          <a:xfrm>
            <a:off x="4951263" y="7271702"/>
            <a:ext cx="635347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a:t>
            </a:r>
            <a:r>
              <a:rPr b="1">
                <a:solidFill>
                  <a:schemeClr val="accent5">
                    <a:hueOff val="101205"/>
                    <a:satOff val="-13598"/>
                    <a:lumOff val="23877"/>
                  </a:schemeClr>
                </a:solidFill>
              </a:rPr>
              <a:t>H</a:t>
            </a:r>
            <a:r>
              <a:t>(k</a:t>
            </a:r>
            <a:r>
              <a:rPr baseline="-5999"/>
              <a:t>6</a:t>
            </a:r>
            <a:r>
              <a:t>) + </a:t>
            </a:r>
            <a:r>
              <a:rPr b="1">
                <a:solidFill>
                  <a:schemeClr val="accent6">
                    <a:hueOff val="-241736"/>
                    <a:satOff val="29413"/>
                    <a:lumOff val="20727"/>
                  </a:schemeClr>
                </a:solidFill>
              </a:rPr>
              <a:t>P</a:t>
            </a:r>
            <a:r>
              <a:t>(2)) mod N = </a:t>
            </a:r>
          </a:p>
        </p:txBody>
      </p:sp>
      <p:sp>
        <p:nvSpPr>
          <p:cNvPr id="1887" name="(   5   + 12 ) mod 9 = 8"/>
          <p:cNvSpPr/>
          <p:nvPr/>
        </p:nvSpPr>
        <p:spPr>
          <a:xfrm>
            <a:off x="4874438" y="7833676"/>
            <a:ext cx="672048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   5   + 12 ) mod 9 = 8</a:t>
            </a:r>
          </a:p>
        </p:txBody>
      </p:sp>
      <p:sp>
        <p:nvSpPr>
          <p:cNvPr id="1888" name="Line"/>
          <p:cNvSpPr/>
          <p:nvPr/>
        </p:nvSpPr>
        <p:spPr>
          <a:xfrm flipV="1">
            <a:off x="7760884" y="3181990"/>
            <a:ext cx="1" cy="525135"/>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893" name="Connection Line"/>
          <p:cNvSpPr/>
          <p:nvPr/>
        </p:nvSpPr>
        <p:spPr>
          <a:xfrm>
            <a:off x="4366670" y="3256486"/>
            <a:ext cx="3084275" cy="474013"/>
          </a:xfrm>
          <a:custGeom>
            <a:avLst/>
            <a:gdLst/>
            <a:ahLst/>
            <a:cxnLst>
              <a:cxn ang="0">
                <a:pos x="wd2" y="hd2"/>
              </a:cxn>
              <a:cxn ang="5400000">
                <a:pos x="wd2" y="hd2"/>
              </a:cxn>
              <a:cxn ang="10800000">
                <a:pos x="wd2" y="hd2"/>
              </a:cxn>
              <a:cxn ang="16200000">
                <a:pos x="wd2" y="hd2"/>
              </a:cxn>
            </a:cxnLst>
            <a:rect l="0" t="0" r="r" b="b"/>
            <a:pathLst>
              <a:path w="21600" h="16206" extrusionOk="0">
                <a:moveTo>
                  <a:pt x="0" y="1212"/>
                </a:moveTo>
                <a:cubicBezTo>
                  <a:pt x="6651" y="21600"/>
                  <a:pt x="13851" y="21196"/>
                  <a:pt x="21600" y="0"/>
                </a:cubicBezTo>
              </a:path>
            </a:pathLst>
          </a:custGeom>
          <a:ln w="50800">
            <a:solidFill>
              <a:srgbClr val="FFFFFF"/>
            </a:solidFill>
            <a:miter lim="400000"/>
          </a:ln>
        </p:spPr>
        <p:txBody>
          <a:bodyPr/>
          <a:lstStyle/>
          <a:p>
            <a:endParaRPr/>
          </a:p>
        </p:txBody>
      </p:sp>
      <p:sp>
        <p:nvSpPr>
          <p:cNvPr id="1890" name="Line"/>
          <p:cNvSpPr/>
          <p:nvPr/>
        </p:nvSpPr>
        <p:spPr>
          <a:xfrm flipH="1" flipV="1">
            <a:off x="4175902" y="3174924"/>
            <a:ext cx="343050" cy="21087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894" name="Connection Line"/>
          <p:cNvSpPr/>
          <p:nvPr/>
        </p:nvSpPr>
        <p:spPr>
          <a:xfrm>
            <a:off x="4254057" y="1324329"/>
            <a:ext cx="6999645" cy="677424"/>
          </a:xfrm>
          <a:custGeom>
            <a:avLst/>
            <a:gdLst/>
            <a:ahLst/>
            <a:cxnLst>
              <a:cxn ang="0">
                <a:pos x="wd2" y="hd2"/>
              </a:cxn>
              <a:cxn ang="5400000">
                <a:pos x="wd2" y="hd2"/>
              </a:cxn>
              <a:cxn ang="10800000">
                <a:pos x="wd2" y="hd2"/>
              </a:cxn>
              <a:cxn ang="16200000">
                <a:pos x="wd2" y="hd2"/>
              </a:cxn>
            </a:cxnLst>
            <a:rect l="0" t="0" r="r" b="b"/>
            <a:pathLst>
              <a:path w="21600" h="16201" extrusionOk="0">
                <a:moveTo>
                  <a:pt x="0" y="16201"/>
                </a:moveTo>
                <a:cubicBezTo>
                  <a:pt x="6394" y="-5265"/>
                  <a:pt x="13594" y="-5399"/>
                  <a:pt x="21600" y="15798"/>
                </a:cubicBezTo>
              </a:path>
            </a:pathLst>
          </a:custGeom>
          <a:ln w="50800">
            <a:solidFill>
              <a:srgbClr val="FFFFFF"/>
            </a:solidFill>
            <a:miter lim="400000"/>
          </a:ln>
        </p:spPr>
        <p:txBody>
          <a:bodyPr/>
          <a:lstStyle/>
          <a:p>
            <a:endParaRPr/>
          </a:p>
        </p:txBody>
      </p:sp>
      <p:sp>
        <p:nvSpPr>
          <p:cNvPr id="1892" name="Line"/>
          <p:cNvSpPr/>
          <p:nvPr/>
        </p:nvSpPr>
        <p:spPr>
          <a:xfrm>
            <a:off x="11166004" y="1956779"/>
            <a:ext cx="272183" cy="7938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96" name="Table"/>
          <p:cNvGraphicFramePr/>
          <p:nvPr/>
        </p:nvGraphicFramePr>
        <p:xfrm>
          <a:off x="763885" y="2275839"/>
          <a:ext cx="11489730"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5</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2</a:t>
                      </a:r>
                      <a:r>
                        <a:t>,v</a:t>
                      </a:r>
                      <a:r>
                        <a:rPr baseline="-5999"/>
                        <a:t>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1897" name="Inserting with LP"/>
          <p:cNvSpPr>
            <a:spLocks noGrp="1"/>
          </p:cNvSpPr>
          <p:nvPr>
            <p:ph type="title"/>
          </p:nvPr>
        </p:nvSpPr>
        <p:spPr>
          <a:xfrm>
            <a:off x="0" y="71120"/>
            <a:ext cx="13004801" cy="1188319"/>
          </a:xfrm>
          <a:prstGeom prst="rect">
            <a:avLst/>
          </a:prstGeom>
        </p:spPr>
        <p:txBody>
          <a:bodyPr>
            <a:normAutofit fontScale="90000"/>
          </a:bodyPr>
          <a:lstStyle>
            <a:lvl1pPr defTabSz="537463">
              <a:defRPr sz="7360" b="1"/>
            </a:lvl1pPr>
          </a:lstStyle>
          <a:p>
            <a:r>
              <a:t>Inserting with LP</a:t>
            </a:r>
          </a:p>
        </p:txBody>
      </p:sp>
      <p:sp>
        <p:nvSpPr>
          <p:cNvPr id="1898" name="Operations:"/>
          <p:cNvSpPr/>
          <p:nvPr/>
        </p:nvSpPr>
        <p:spPr>
          <a:xfrm>
            <a:off x="420293" y="4274586"/>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graphicFrame>
        <p:nvGraphicFramePr>
          <p:cNvPr id="1899" name="Table"/>
          <p:cNvGraphicFramePr/>
          <p:nvPr/>
        </p:nvGraphicFramePr>
        <p:xfrm>
          <a:off x="763884" y="1610359"/>
          <a:ext cx="11489731"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1900" name="Recall, P(x) = 6x"/>
          <p:cNvSpPr/>
          <p:nvPr/>
        </p:nvSpPr>
        <p:spPr>
          <a:xfrm>
            <a:off x="5477160" y="3839368"/>
            <a:ext cx="479368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6x</a:t>
            </a:r>
          </a:p>
        </p:txBody>
      </p:sp>
      <p:sp>
        <p:nvSpPr>
          <p:cNvPr id="1901" name="insert(k1,v1)…"/>
          <p:cNvSpPr/>
          <p:nvPr/>
        </p:nvSpPr>
        <p:spPr>
          <a:xfrm>
            <a:off x="206933" y="4868946"/>
            <a:ext cx="3784402" cy="322580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2</a:t>
            </a:r>
            <a:r>
              <a:t>,v</a:t>
            </a:r>
            <a:r>
              <a:rPr baseline="-5999"/>
              <a:t>4</a:t>
            </a:r>
            <a:r>
              <a:t>)</a:t>
            </a:r>
          </a:p>
          <a:p>
            <a:pPr algn="l"/>
            <a:r>
              <a:t>insert(k</a:t>
            </a:r>
            <a:r>
              <a:rPr baseline="-5999"/>
              <a:t>5</a:t>
            </a:r>
            <a:r>
              <a:t>,v</a:t>
            </a:r>
            <a:r>
              <a:rPr baseline="-5999"/>
              <a:t>5</a:t>
            </a:r>
            <a:r>
              <a:t>)</a:t>
            </a:r>
          </a:p>
          <a:p>
            <a:pPr algn="l"/>
            <a:r>
              <a:t>insert(k</a:t>
            </a:r>
            <a:r>
              <a:rPr baseline="-5999"/>
              <a:t>6</a:t>
            </a:r>
            <a:r>
              <a:t>,v</a:t>
            </a:r>
            <a:r>
              <a:rPr baseline="-5999"/>
              <a:t>6</a:t>
            </a:r>
            <a:r>
              <a:t>)</a:t>
            </a:r>
          </a:p>
        </p:txBody>
      </p:sp>
      <p:sp>
        <p:nvSpPr>
          <p:cNvPr id="1902" name="Line"/>
          <p:cNvSpPr/>
          <p:nvPr/>
        </p:nvSpPr>
        <p:spPr>
          <a:xfrm flipH="1">
            <a:off x="3658589" y="7772400"/>
            <a:ext cx="589672" cy="0"/>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903" name="Suppose H(k6) = 5"/>
          <p:cNvSpPr/>
          <p:nvPr/>
        </p:nvSpPr>
        <p:spPr>
          <a:xfrm>
            <a:off x="5523036" y="4408170"/>
            <a:ext cx="470192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t>(k</a:t>
            </a:r>
            <a:r>
              <a:rPr baseline="-5999"/>
              <a:t>6</a:t>
            </a:r>
            <a:r>
              <a:t>) = 5</a:t>
            </a:r>
          </a:p>
        </p:txBody>
      </p:sp>
      <p:sp>
        <p:nvSpPr>
          <p:cNvPr id="1904" name="(H(k6) + P(3)) mod N ="/>
          <p:cNvSpPr/>
          <p:nvPr/>
        </p:nvSpPr>
        <p:spPr>
          <a:xfrm>
            <a:off x="4951263" y="8333422"/>
            <a:ext cx="635347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a:t>
            </a:r>
            <a:r>
              <a:rPr b="1">
                <a:solidFill>
                  <a:schemeClr val="accent5">
                    <a:hueOff val="101205"/>
                    <a:satOff val="-13598"/>
                    <a:lumOff val="23877"/>
                  </a:schemeClr>
                </a:solidFill>
              </a:rPr>
              <a:t>H</a:t>
            </a:r>
            <a:r>
              <a:t>(k</a:t>
            </a:r>
            <a:r>
              <a:rPr baseline="-5999"/>
              <a:t>6</a:t>
            </a:r>
            <a:r>
              <a:t>) + </a:t>
            </a:r>
            <a:r>
              <a:rPr b="1">
                <a:solidFill>
                  <a:schemeClr val="accent6">
                    <a:hueOff val="-241736"/>
                    <a:satOff val="29413"/>
                    <a:lumOff val="20727"/>
                  </a:schemeClr>
                </a:solidFill>
              </a:rPr>
              <a:t>P</a:t>
            </a:r>
            <a:r>
              <a:t>(3)) mod N = </a:t>
            </a:r>
          </a:p>
        </p:txBody>
      </p:sp>
      <p:sp>
        <p:nvSpPr>
          <p:cNvPr id="1905" name="(   5   + 18 ) mod 9 = 5"/>
          <p:cNvSpPr/>
          <p:nvPr/>
        </p:nvSpPr>
        <p:spPr>
          <a:xfrm>
            <a:off x="4874438" y="8895396"/>
            <a:ext cx="672048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   5   + 18 ) mod 9 = 5</a:t>
            </a:r>
          </a:p>
        </p:txBody>
      </p:sp>
      <p:sp>
        <p:nvSpPr>
          <p:cNvPr id="1906" name="Line"/>
          <p:cNvSpPr/>
          <p:nvPr/>
        </p:nvSpPr>
        <p:spPr>
          <a:xfrm flipV="1">
            <a:off x="7760884" y="3181990"/>
            <a:ext cx="1" cy="525135"/>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919" name="Connection Line"/>
          <p:cNvSpPr/>
          <p:nvPr/>
        </p:nvSpPr>
        <p:spPr>
          <a:xfrm>
            <a:off x="4366670" y="3256486"/>
            <a:ext cx="3084275" cy="474013"/>
          </a:xfrm>
          <a:custGeom>
            <a:avLst/>
            <a:gdLst/>
            <a:ahLst/>
            <a:cxnLst>
              <a:cxn ang="0">
                <a:pos x="wd2" y="hd2"/>
              </a:cxn>
              <a:cxn ang="5400000">
                <a:pos x="wd2" y="hd2"/>
              </a:cxn>
              <a:cxn ang="10800000">
                <a:pos x="wd2" y="hd2"/>
              </a:cxn>
              <a:cxn ang="16200000">
                <a:pos x="wd2" y="hd2"/>
              </a:cxn>
            </a:cxnLst>
            <a:rect l="0" t="0" r="r" b="b"/>
            <a:pathLst>
              <a:path w="21600" h="16206" extrusionOk="0">
                <a:moveTo>
                  <a:pt x="0" y="1212"/>
                </a:moveTo>
                <a:cubicBezTo>
                  <a:pt x="6651" y="21600"/>
                  <a:pt x="13851" y="21196"/>
                  <a:pt x="21600" y="0"/>
                </a:cubicBezTo>
              </a:path>
            </a:pathLst>
          </a:custGeom>
          <a:ln w="50800">
            <a:solidFill>
              <a:srgbClr val="FFFFFF"/>
            </a:solidFill>
            <a:miter lim="400000"/>
          </a:ln>
        </p:spPr>
        <p:txBody>
          <a:bodyPr/>
          <a:lstStyle/>
          <a:p>
            <a:endParaRPr/>
          </a:p>
        </p:txBody>
      </p:sp>
      <p:sp>
        <p:nvSpPr>
          <p:cNvPr id="1908" name="Line"/>
          <p:cNvSpPr/>
          <p:nvPr/>
        </p:nvSpPr>
        <p:spPr>
          <a:xfrm flipH="1" flipV="1">
            <a:off x="4175902" y="3174924"/>
            <a:ext cx="343050" cy="21087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920" name="Connection Line"/>
          <p:cNvSpPr/>
          <p:nvPr/>
        </p:nvSpPr>
        <p:spPr>
          <a:xfrm>
            <a:off x="4254057" y="1324329"/>
            <a:ext cx="6999645" cy="677424"/>
          </a:xfrm>
          <a:custGeom>
            <a:avLst/>
            <a:gdLst/>
            <a:ahLst/>
            <a:cxnLst>
              <a:cxn ang="0">
                <a:pos x="wd2" y="hd2"/>
              </a:cxn>
              <a:cxn ang="5400000">
                <a:pos x="wd2" y="hd2"/>
              </a:cxn>
              <a:cxn ang="10800000">
                <a:pos x="wd2" y="hd2"/>
              </a:cxn>
              <a:cxn ang="16200000">
                <a:pos x="wd2" y="hd2"/>
              </a:cxn>
            </a:cxnLst>
            <a:rect l="0" t="0" r="r" b="b"/>
            <a:pathLst>
              <a:path w="21600" h="16201" extrusionOk="0">
                <a:moveTo>
                  <a:pt x="0" y="16201"/>
                </a:moveTo>
                <a:cubicBezTo>
                  <a:pt x="6394" y="-5265"/>
                  <a:pt x="13594" y="-5399"/>
                  <a:pt x="21600" y="15798"/>
                </a:cubicBezTo>
              </a:path>
            </a:pathLst>
          </a:custGeom>
          <a:ln w="50800">
            <a:solidFill>
              <a:srgbClr val="FFFFFF"/>
            </a:solidFill>
            <a:miter lim="400000"/>
          </a:ln>
        </p:spPr>
        <p:txBody>
          <a:bodyPr/>
          <a:lstStyle/>
          <a:p>
            <a:endParaRPr/>
          </a:p>
        </p:txBody>
      </p:sp>
      <p:sp>
        <p:nvSpPr>
          <p:cNvPr id="1910" name="Line"/>
          <p:cNvSpPr/>
          <p:nvPr/>
        </p:nvSpPr>
        <p:spPr>
          <a:xfrm>
            <a:off x="11166004" y="1956779"/>
            <a:ext cx="272183" cy="7938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921" name="Connection Line"/>
          <p:cNvSpPr/>
          <p:nvPr/>
        </p:nvSpPr>
        <p:spPr>
          <a:xfrm>
            <a:off x="8249177" y="3270851"/>
            <a:ext cx="3084275" cy="504686"/>
          </a:xfrm>
          <a:custGeom>
            <a:avLst/>
            <a:gdLst/>
            <a:ahLst/>
            <a:cxnLst>
              <a:cxn ang="0">
                <a:pos x="wd2" y="hd2"/>
              </a:cxn>
              <a:cxn ang="5400000">
                <a:pos x="wd2" y="hd2"/>
              </a:cxn>
              <a:cxn ang="10800000">
                <a:pos x="wd2" y="hd2"/>
              </a:cxn>
              <a:cxn ang="16200000">
                <a:pos x="wd2" y="hd2"/>
              </a:cxn>
            </a:cxnLst>
            <a:rect l="0" t="0" r="r" b="b"/>
            <a:pathLst>
              <a:path w="21600" h="16205" extrusionOk="0">
                <a:moveTo>
                  <a:pt x="0" y="1138"/>
                </a:moveTo>
                <a:cubicBezTo>
                  <a:pt x="7359" y="21600"/>
                  <a:pt x="14559" y="21221"/>
                  <a:pt x="21600" y="0"/>
                </a:cubicBezTo>
              </a:path>
            </a:pathLst>
          </a:custGeom>
          <a:ln w="50800">
            <a:solidFill>
              <a:srgbClr val="FFFFFF"/>
            </a:solidFill>
            <a:miter lim="400000"/>
          </a:ln>
        </p:spPr>
        <p:txBody>
          <a:bodyPr/>
          <a:lstStyle/>
          <a:p>
            <a:endParaRPr/>
          </a:p>
        </p:txBody>
      </p:sp>
      <p:sp>
        <p:nvSpPr>
          <p:cNvPr id="1912" name="Line"/>
          <p:cNvSpPr/>
          <p:nvPr/>
        </p:nvSpPr>
        <p:spPr>
          <a:xfrm flipH="1" flipV="1">
            <a:off x="8058409" y="3189290"/>
            <a:ext cx="232260" cy="14267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913" name="(H(k6) + P(0)) mod N ="/>
          <p:cNvSpPr/>
          <p:nvPr/>
        </p:nvSpPr>
        <p:spPr>
          <a:xfrm>
            <a:off x="4951263" y="5148262"/>
            <a:ext cx="635347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a:t>
            </a:r>
            <a:r>
              <a:rPr b="1">
                <a:solidFill>
                  <a:schemeClr val="accent5">
                    <a:hueOff val="101205"/>
                    <a:satOff val="-13598"/>
                    <a:lumOff val="23877"/>
                  </a:schemeClr>
                </a:solidFill>
              </a:rPr>
              <a:t>H</a:t>
            </a:r>
            <a:r>
              <a:t>(k</a:t>
            </a:r>
            <a:r>
              <a:rPr baseline="-5999"/>
              <a:t>6</a:t>
            </a:r>
            <a:r>
              <a:t>) + </a:t>
            </a:r>
            <a:r>
              <a:rPr b="1">
                <a:solidFill>
                  <a:schemeClr val="accent6">
                    <a:hueOff val="-241736"/>
                    <a:satOff val="29413"/>
                    <a:lumOff val="20727"/>
                  </a:schemeClr>
                </a:solidFill>
              </a:rPr>
              <a:t>P</a:t>
            </a:r>
            <a:r>
              <a:t>(0)) mod N = </a:t>
            </a:r>
          </a:p>
        </p:txBody>
      </p:sp>
      <p:sp>
        <p:nvSpPr>
          <p:cNvPr id="1914" name="(   5   +  0 ) mod 9 = 5"/>
          <p:cNvSpPr/>
          <p:nvPr/>
        </p:nvSpPr>
        <p:spPr>
          <a:xfrm>
            <a:off x="4874438" y="5710237"/>
            <a:ext cx="672048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   5   +  0 ) mod 9 = 5</a:t>
            </a:r>
          </a:p>
        </p:txBody>
      </p:sp>
      <p:sp>
        <p:nvSpPr>
          <p:cNvPr id="1915" name="(H(k6) + P(1)) mod N ="/>
          <p:cNvSpPr/>
          <p:nvPr/>
        </p:nvSpPr>
        <p:spPr>
          <a:xfrm>
            <a:off x="4951263" y="6209982"/>
            <a:ext cx="635347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a:t>
            </a:r>
            <a:r>
              <a:rPr b="1">
                <a:solidFill>
                  <a:schemeClr val="accent5">
                    <a:hueOff val="101205"/>
                    <a:satOff val="-13598"/>
                    <a:lumOff val="23877"/>
                  </a:schemeClr>
                </a:solidFill>
              </a:rPr>
              <a:t>H</a:t>
            </a:r>
            <a:r>
              <a:t>(k</a:t>
            </a:r>
            <a:r>
              <a:rPr baseline="-5999"/>
              <a:t>6</a:t>
            </a:r>
            <a:r>
              <a:t>) + </a:t>
            </a:r>
            <a:r>
              <a:rPr b="1">
                <a:solidFill>
                  <a:schemeClr val="accent6">
                    <a:hueOff val="-241736"/>
                    <a:satOff val="29413"/>
                    <a:lumOff val="20727"/>
                  </a:schemeClr>
                </a:solidFill>
              </a:rPr>
              <a:t>P</a:t>
            </a:r>
            <a:r>
              <a:t>(1)) mod N = </a:t>
            </a:r>
          </a:p>
        </p:txBody>
      </p:sp>
      <p:sp>
        <p:nvSpPr>
          <p:cNvPr id="1916" name="(   5   +  6 ) mod 9 = 2"/>
          <p:cNvSpPr/>
          <p:nvPr/>
        </p:nvSpPr>
        <p:spPr>
          <a:xfrm>
            <a:off x="4874438" y="6771957"/>
            <a:ext cx="672048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   5   +  6 ) mod 9 = 2</a:t>
            </a:r>
          </a:p>
        </p:txBody>
      </p:sp>
      <p:sp>
        <p:nvSpPr>
          <p:cNvPr id="1917" name="(H(k6) + P(2)) mod N ="/>
          <p:cNvSpPr/>
          <p:nvPr/>
        </p:nvSpPr>
        <p:spPr>
          <a:xfrm>
            <a:off x="4951263" y="7271702"/>
            <a:ext cx="635347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a:t>
            </a:r>
            <a:r>
              <a:rPr b="1">
                <a:solidFill>
                  <a:schemeClr val="accent5">
                    <a:hueOff val="101205"/>
                    <a:satOff val="-13598"/>
                    <a:lumOff val="23877"/>
                  </a:schemeClr>
                </a:solidFill>
              </a:rPr>
              <a:t>H</a:t>
            </a:r>
            <a:r>
              <a:t>(k</a:t>
            </a:r>
            <a:r>
              <a:rPr baseline="-5999"/>
              <a:t>6</a:t>
            </a:r>
            <a:r>
              <a:t>) + </a:t>
            </a:r>
            <a:r>
              <a:rPr b="1">
                <a:solidFill>
                  <a:schemeClr val="accent6">
                    <a:hueOff val="-241736"/>
                    <a:satOff val="29413"/>
                    <a:lumOff val="20727"/>
                  </a:schemeClr>
                </a:solidFill>
              </a:rPr>
              <a:t>P</a:t>
            </a:r>
            <a:r>
              <a:t>(2)) mod N = </a:t>
            </a:r>
          </a:p>
        </p:txBody>
      </p:sp>
      <p:sp>
        <p:nvSpPr>
          <p:cNvPr id="1918" name="(   5   + 12 ) mod 9 = 8"/>
          <p:cNvSpPr/>
          <p:nvPr/>
        </p:nvSpPr>
        <p:spPr>
          <a:xfrm>
            <a:off x="4874438" y="7833676"/>
            <a:ext cx="672048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   5   + 12 ) mod 9 = 8</a:t>
            </a:r>
          </a:p>
        </p:txBody>
      </p:sp>
    </p:spTree>
  </p:cSld>
  <p:clrMapOvr>
    <a:masterClrMapping/>
  </p:clrMapOvr>
  <p:transition spd="me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23" name="Table"/>
          <p:cNvGraphicFramePr/>
          <p:nvPr/>
        </p:nvGraphicFramePr>
        <p:xfrm>
          <a:off x="763885" y="2275839"/>
          <a:ext cx="11489730"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5</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2</a:t>
                      </a:r>
                      <a:r>
                        <a:t>,v</a:t>
                      </a:r>
                      <a:r>
                        <a:rPr baseline="-5999"/>
                        <a:t>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1924" name="Inserting with LP"/>
          <p:cNvSpPr>
            <a:spLocks noGrp="1"/>
          </p:cNvSpPr>
          <p:nvPr>
            <p:ph type="title"/>
          </p:nvPr>
        </p:nvSpPr>
        <p:spPr>
          <a:xfrm>
            <a:off x="0" y="71120"/>
            <a:ext cx="13004801" cy="1188319"/>
          </a:xfrm>
          <a:prstGeom prst="rect">
            <a:avLst/>
          </a:prstGeom>
        </p:spPr>
        <p:txBody>
          <a:bodyPr>
            <a:normAutofit fontScale="90000"/>
          </a:bodyPr>
          <a:lstStyle>
            <a:lvl1pPr defTabSz="537463">
              <a:defRPr sz="7360" b="1"/>
            </a:lvl1pPr>
          </a:lstStyle>
          <a:p>
            <a:r>
              <a:t>Inserting with LP</a:t>
            </a:r>
          </a:p>
        </p:txBody>
      </p:sp>
      <p:graphicFrame>
        <p:nvGraphicFramePr>
          <p:cNvPr id="1925" name="Table"/>
          <p:cNvGraphicFramePr/>
          <p:nvPr/>
        </p:nvGraphicFramePr>
        <p:xfrm>
          <a:off x="763884" y="1610359"/>
          <a:ext cx="11489731"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1926" name="Recall, P(x) = 6x"/>
          <p:cNvSpPr/>
          <p:nvPr/>
        </p:nvSpPr>
        <p:spPr>
          <a:xfrm>
            <a:off x="5477160" y="3839368"/>
            <a:ext cx="479368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6x</a:t>
            </a:r>
          </a:p>
        </p:txBody>
      </p:sp>
      <p:sp>
        <p:nvSpPr>
          <p:cNvPr id="1927" name="Oh no, we’re trapped in a cycle! However, we expected this to happen since GCD(9,6) = 3"/>
          <p:cNvSpPr/>
          <p:nvPr/>
        </p:nvSpPr>
        <p:spPr>
          <a:xfrm>
            <a:off x="602942" y="4569618"/>
            <a:ext cx="12500894"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Oh no, we’re trapped in a cycle! However, we expected this to happen since </a:t>
            </a:r>
            <a:r>
              <a:rPr b="1">
                <a:solidFill>
                  <a:schemeClr val="accent4">
                    <a:hueOff val="102361"/>
                    <a:satOff val="14118"/>
                    <a:lumOff val="10675"/>
                  </a:schemeClr>
                </a:solidFill>
              </a:rPr>
              <a:t>GCD</a:t>
            </a:r>
            <a:r>
              <a:t>(9,6) = 3</a:t>
            </a:r>
          </a:p>
        </p:txBody>
      </p:sp>
      <p:sp>
        <p:nvSpPr>
          <p:cNvPr id="1928" name="Line"/>
          <p:cNvSpPr/>
          <p:nvPr/>
        </p:nvSpPr>
        <p:spPr>
          <a:xfrm flipV="1">
            <a:off x="7760884" y="3181990"/>
            <a:ext cx="1" cy="525135"/>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935" name="Connection Line"/>
          <p:cNvSpPr/>
          <p:nvPr/>
        </p:nvSpPr>
        <p:spPr>
          <a:xfrm>
            <a:off x="4366670" y="3256486"/>
            <a:ext cx="3084275" cy="474013"/>
          </a:xfrm>
          <a:custGeom>
            <a:avLst/>
            <a:gdLst/>
            <a:ahLst/>
            <a:cxnLst>
              <a:cxn ang="0">
                <a:pos x="wd2" y="hd2"/>
              </a:cxn>
              <a:cxn ang="5400000">
                <a:pos x="wd2" y="hd2"/>
              </a:cxn>
              <a:cxn ang="10800000">
                <a:pos x="wd2" y="hd2"/>
              </a:cxn>
              <a:cxn ang="16200000">
                <a:pos x="wd2" y="hd2"/>
              </a:cxn>
            </a:cxnLst>
            <a:rect l="0" t="0" r="r" b="b"/>
            <a:pathLst>
              <a:path w="21600" h="16206" extrusionOk="0">
                <a:moveTo>
                  <a:pt x="0" y="1212"/>
                </a:moveTo>
                <a:cubicBezTo>
                  <a:pt x="6651" y="21600"/>
                  <a:pt x="13851" y="21196"/>
                  <a:pt x="21600" y="0"/>
                </a:cubicBezTo>
              </a:path>
            </a:pathLst>
          </a:custGeom>
          <a:ln w="50800">
            <a:solidFill>
              <a:srgbClr val="FFFFFF"/>
            </a:solidFill>
            <a:miter lim="400000"/>
          </a:ln>
        </p:spPr>
        <p:txBody>
          <a:bodyPr/>
          <a:lstStyle/>
          <a:p>
            <a:endParaRPr/>
          </a:p>
        </p:txBody>
      </p:sp>
      <p:sp>
        <p:nvSpPr>
          <p:cNvPr id="1930" name="Line"/>
          <p:cNvSpPr/>
          <p:nvPr/>
        </p:nvSpPr>
        <p:spPr>
          <a:xfrm flipH="1" flipV="1">
            <a:off x="4175902" y="3174924"/>
            <a:ext cx="343050" cy="21087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936" name="Connection Line"/>
          <p:cNvSpPr/>
          <p:nvPr/>
        </p:nvSpPr>
        <p:spPr>
          <a:xfrm>
            <a:off x="4254057" y="1324329"/>
            <a:ext cx="6999645" cy="677424"/>
          </a:xfrm>
          <a:custGeom>
            <a:avLst/>
            <a:gdLst/>
            <a:ahLst/>
            <a:cxnLst>
              <a:cxn ang="0">
                <a:pos x="wd2" y="hd2"/>
              </a:cxn>
              <a:cxn ang="5400000">
                <a:pos x="wd2" y="hd2"/>
              </a:cxn>
              <a:cxn ang="10800000">
                <a:pos x="wd2" y="hd2"/>
              </a:cxn>
              <a:cxn ang="16200000">
                <a:pos x="wd2" y="hd2"/>
              </a:cxn>
            </a:cxnLst>
            <a:rect l="0" t="0" r="r" b="b"/>
            <a:pathLst>
              <a:path w="21600" h="16201" extrusionOk="0">
                <a:moveTo>
                  <a:pt x="0" y="16201"/>
                </a:moveTo>
                <a:cubicBezTo>
                  <a:pt x="6394" y="-5265"/>
                  <a:pt x="13594" y="-5399"/>
                  <a:pt x="21600" y="15798"/>
                </a:cubicBezTo>
              </a:path>
            </a:pathLst>
          </a:custGeom>
          <a:ln w="50800">
            <a:solidFill>
              <a:srgbClr val="FFFFFF"/>
            </a:solidFill>
            <a:miter lim="400000"/>
          </a:ln>
        </p:spPr>
        <p:txBody>
          <a:bodyPr/>
          <a:lstStyle/>
          <a:p>
            <a:endParaRPr/>
          </a:p>
        </p:txBody>
      </p:sp>
      <p:sp>
        <p:nvSpPr>
          <p:cNvPr id="1932" name="Line"/>
          <p:cNvSpPr/>
          <p:nvPr/>
        </p:nvSpPr>
        <p:spPr>
          <a:xfrm>
            <a:off x="11166004" y="1956779"/>
            <a:ext cx="272183" cy="7938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937" name="Connection Line"/>
          <p:cNvSpPr/>
          <p:nvPr/>
        </p:nvSpPr>
        <p:spPr>
          <a:xfrm>
            <a:off x="8249177" y="3270851"/>
            <a:ext cx="3084275" cy="504686"/>
          </a:xfrm>
          <a:custGeom>
            <a:avLst/>
            <a:gdLst/>
            <a:ahLst/>
            <a:cxnLst>
              <a:cxn ang="0">
                <a:pos x="wd2" y="hd2"/>
              </a:cxn>
              <a:cxn ang="5400000">
                <a:pos x="wd2" y="hd2"/>
              </a:cxn>
              <a:cxn ang="10800000">
                <a:pos x="wd2" y="hd2"/>
              </a:cxn>
              <a:cxn ang="16200000">
                <a:pos x="wd2" y="hd2"/>
              </a:cxn>
            </a:cxnLst>
            <a:rect l="0" t="0" r="r" b="b"/>
            <a:pathLst>
              <a:path w="21600" h="16205" extrusionOk="0">
                <a:moveTo>
                  <a:pt x="0" y="1138"/>
                </a:moveTo>
                <a:cubicBezTo>
                  <a:pt x="7359" y="21600"/>
                  <a:pt x="14559" y="21221"/>
                  <a:pt x="21600" y="0"/>
                </a:cubicBezTo>
              </a:path>
            </a:pathLst>
          </a:custGeom>
          <a:ln w="50800">
            <a:solidFill>
              <a:srgbClr val="FFFFFF"/>
            </a:solidFill>
            <a:miter lim="400000"/>
          </a:ln>
        </p:spPr>
        <p:txBody>
          <a:bodyPr/>
          <a:lstStyle/>
          <a:p>
            <a:endParaRPr/>
          </a:p>
        </p:txBody>
      </p:sp>
      <p:sp>
        <p:nvSpPr>
          <p:cNvPr id="1934" name="Line"/>
          <p:cNvSpPr/>
          <p:nvPr/>
        </p:nvSpPr>
        <p:spPr>
          <a:xfrm flipH="1" flipV="1">
            <a:off x="8058409" y="3189290"/>
            <a:ext cx="232260" cy="14267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Challenge: Suppose we have a database of people objects with three fields: name, age and sex. Can you define a hash function H(person) that maps a person to the set {0,1,2,3,4,5}?"/>
          <p:cNvSpPr/>
          <p:nvPr/>
        </p:nvSpPr>
        <p:spPr>
          <a:xfrm>
            <a:off x="216718" y="354756"/>
            <a:ext cx="12571364" cy="2201913"/>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lnSpcReduction="10000"/>
          </a:bodyPr>
          <a:lstStyle/>
          <a:p>
            <a:pPr defTabSz="560831">
              <a:defRPr sz="3455"/>
            </a:pPr>
            <a:r>
              <a:rPr lang="en" b="1" u="sng" dirty="0" err="1"/>
              <a:t>提问</a:t>
            </a:r>
            <a:r>
              <a:rPr dirty="0"/>
              <a:t>: </a:t>
            </a:r>
            <a:r>
              <a:rPr lang="zh-CN" altLang="en-US" dirty="0"/>
              <a:t>假定我们有一个人员</a:t>
            </a:r>
            <a:r>
              <a:rPr lang="en-US" altLang="zh-CN" dirty="0"/>
              <a:t>person</a:t>
            </a:r>
            <a:r>
              <a:rPr lang="zh-CN" altLang="en-US" dirty="0"/>
              <a:t>数据库，其中的</a:t>
            </a:r>
            <a:r>
              <a:rPr lang="en-US" altLang="zh-CN" dirty="0"/>
              <a:t>person</a:t>
            </a:r>
            <a:r>
              <a:rPr lang="zh-CN" altLang="en-US" dirty="0"/>
              <a:t>对象有三个字段</a:t>
            </a:r>
            <a:r>
              <a:rPr dirty="0"/>
              <a:t>: </a:t>
            </a:r>
            <a:r>
              <a:rPr lang="zh-CN" altLang="en-US" dirty="0"/>
              <a:t>名字</a:t>
            </a:r>
            <a:r>
              <a:rPr lang="en-US" altLang="zh-CN" dirty="0"/>
              <a:t>(</a:t>
            </a:r>
            <a:r>
              <a:rPr dirty="0"/>
              <a:t>name</a:t>
            </a:r>
            <a:r>
              <a:rPr lang="en-US" dirty="0"/>
              <a:t>)</a:t>
            </a:r>
            <a:r>
              <a:rPr lang="zh-CN" altLang="en-US" dirty="0"/>
              <a:t>、年龄</a:t>
            </a:r>
            <a:r>
              <a:rPr lang="en-US" altLang="zh-CN" dirty="0"/>
              <a:t>(</a:t>
            </a:r>
            <a:r>
              <a:rPr dirty="0"/>
              <a:t>age</a:t>
            </a:r>
            <a:r>
              <a:rPr lang="en-US" dirty="0"/>
              <a:t>)</a:t>
            </a:r>
            <a:r>
              <a:rPr lang="zh-CN" altLang="en-US" dirty="0"/>
              <a:t>和性别</a:t>
            </a:r>
            <a:r>
              <a:rPr lang="en-US" altLang="zh-CN" dirty="0"/>
              <a:t>(</a:t>
            </a:r>
            <a:r>
              <a:rPr dirty="0"/>
              <a:t>sex</a:t>
            </a:r>
            <a:r>
              <a:rPr lang="en-US" dirty="0"/>
              <a:t>)</a:t>
            </a:r>
            <a:r>
              <a:rPr lang="zh-CN" altLang="en-US" dirty="0"/>
              <a:t>。你能否定义一个哈希函数</a:t>
            </a:r>
            <a:r>
              <a:rPr lang="en" altLang="zh-CN" b="1" dirty="0">
                <a:solidFill>
                  <a:schemeClr val="accent5">
                    <a:hueOff val="101205"/>
                    <a:satOff val="-13598"/>
                    <a:lumOff val="23877"/>
                  </a:schemeClr>
                </a:solidFill>
              </a:rPr>
              <a:t>H</a:t>
            </a:r>
            <a:r>
              <a:rPr lang="en" altLang="zh-CN" dirty="0"/>
              <a:t>(person)</a:t>
            </a:r>
            <a:r>
              <a:rPr lang="zh-CN" altLang="en-US" dirty="0"/>
              <a:t>，它可以将</a:t>
            </a:r>
            <a:r>
              <a:rPr lang="en-US" altLang="zh-CN" dirty="0"/>
              <a:t>person</a:t>
            </a:r>
            <a:r>
              <a:rPr lang="zh-CN" altLang="en-US" dirty="0"/>
              <a:t>映射到集合</a:t>
            </a:r>
            <a:r>
              <a:rPr lang="en-US" altLang="zh-CN" dirty="0"/>
              <a:t>{0,1,2,4,5}</a:t>
            </a:r>
            <a:r>
              <a:rPr lang="zh-CN" altLang="en-US" dirty="0"/>
              <a:t>？</a:t>
            </a:r>
            <a:endParaRPr dirty="0"/>
          </a:p>
        </p:txBody>
      </p:sp>
      <p:graphicFrame>
        <p:nvGraphicFramePr>
          <p:cNvPr id="205" name="Table"/>
          <p:cNvGraphicFramePr/>
          <p:nvPr/>
        </p:nvGraphicFramePr>
        <p:xfrm>
          <a:off x="1158428" y="3179179"/>
          <a:ext cx="10687940" cy="5122440"/>
        </p:xfrm>
        <a:graphic>
          <a:graphicData uri="http://schemas.openxmlformats.org/drawingml/2006/table">
            <a:tbl>
              <a:tblPr>
                <a:tableStyleId>{4C3C2611-4C71-4FC5-86AE-919BDF0F9419}</a:tableStyleId>
              </a:tblPr>
              <a:tblGrid>
                <a:gridCol w="2671985">
                  <a:extLst>
                    <a:ext uri="{9D8B030D-6E8A-4147-A177-3AD203B41FA5}">
                      <a16:colId xmlns:a16="http://schemas.microsoft.com/office/drawing/2014/main" val="20000"/>
                    </a:ext>
                  </a:extLst>
                </a:gridCol>
                <a:gridCol w="2671985">
                  <a:extLst>
                    <a:ext uri="{9D8B030D-6E8A-4147-A177-3AD203B41FA5}">
                      <a16:colId xmlns:a16="http://schemas.microsoft.com/office/drawing/2014/main" val="20001"/>
                    </a:ext>
                  </a:extLst>
                </a:gridCol>
                <a:gridCol w="2671985">
                  <a:extLst>
                    <a:ext uri="{9D8B030D-6E8A-4147-A177-3AD203B41FA5}">
                      <a16:colId xmlns:a16="http://schemas.microsoft.com/office/drawing/2014/main" val="20002"/>
                    </a:ext>
                  </a:extLst>
                </a:gridCol>
                <a:gridCol w="2671985">
                  <a:extLst>
                    <a:ext uri="{9D8B030D-6E8A-4147-A177-3AD203B41FA5}">
                      <a16:colId xmlns:a16="http://schemas.microsoft.com/office/drawing/2014/main" val="20003"/>
                    </a:ext>
                  </a:extLst>
                </a:gridCol>
              </a:tblGrid>
              <a:tr h="1024488">
                <a:tc>
                  <a:txBody>
                    <a:bodyPr/>
                    <a:lstStyle/>
                    <a:p>
                      <a:pPr defTabSz="914400">
                        <a:defRPr>
                          <a:solidFill>
                            <a:srgbClr val="000000"/>
                          </a:solidFill>
                        </a:defRPr>
                      </a:pPr>
                      <a:r>
                        <a:rPr sz="3600" b="1">
                          <a:solidFill>
                            <a:srgbClr val="FFFFFF"/>
                          </a:solidFill>
                          <a:latin typeface="Helvetica"/>
                          <a:ea typeface="Helvetica"/>
                          <a:cs typeface="Helvetica"/>
                          <a:sym typeface="Helvetica"/>
                        </a:rPr>
                        <a:t>Name</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600" b="1">
                          <a:solidFill>
                            <a:srgbClr val="FFFFFF"/>
                          </a:solidFill>
                          <a:latin typeface="Helvetica"/>
                          <a:ea typeface="Helvetica"/>
                          <a:cs typeface="Helvetica"/>
                          <a:sym typeface="Helvetica"/>
                        </a:rPr>
                        <a:t>Age</a:t>
                      </a:r>
                    </a:p>
                  </a:txBody>
                  <a:tcPr marL="50800" marR="50800" marT="50800" marB="50800" anchor="ctr" horzOverflow="overflow">
                    <a:lnT w="12700">
                      <a:solidFill>
                        <a:srgbClr val="D6D6D6"/>
                      </a:solidFill>
                      <a:miter lim="400000"/>
                    </a:lnT>
                  </a:tcPr>
                </a:tc>
                <a:tc>
                  <a:txBody>
                    <a:bodyPr/>
                    <a:lstStyle/>
                    <a:p>
                      <a:pPr defTabSz="914400">
                        <a:defRPr>
                          <a:solidFill>
                            <a:srgbClr val="000000"/>
                          </a:solidFill>
                        </a:defRPr>
                      </a:pPr>
                      <a:r>
                        <a:rPr sz="3600" b="1">
                          <a:solidFill>
                            <a:srgbClr val="FFFFFF"/>
                          </a:solidFill>
                          <a:latin typeface="Helvetica"/>
                          <a:ea typeface="Helvetica"/>
                          <a:cs typeface="Helvetica"/>
                          <a:sym typeface="Helvetica"/>
                        </a:rPr>
                        <a:t>Sex</a:t>
                      </a:r>
                    </a:p>
                  </a:txBody>
                  <a:tcPr marL="50800" marR="50800" marT="50800" marB="50800" anchor="ctr" horzOverflow="overflow">
                    <a:lnT w="12700">
                      <a:solidFill>
                        <a:srgbClr val="D6D6D6"/>
                      </a:solidFill>
                      <a:miter lim="400000"/>
                    </a:lnT>
                  </a:tcPr>
                </a:tc>
                <a:tc>
                  <a:txBody>
                    <a:bodyPr/>
                    <a:lstStyle/>
                    <a:p>
                      <a:pPr defTabSz="914400">
                        <a:defRPr>
                          <a:solidFill>
                            <a:srgbClr val="000000"/>
                          </a:solidFill>
                        </a:defRPr>
                      </a:pPr>
                      <a:r>
                        <a:rPr sz="3600" b="1">
                          <a:solidFill>
                            <a:srgbClr val="FFFFFF"/>
                          </a:solidFill>
                          <a:latin typeface="Helvetica"/>
                          <a:ea typeface="Helvetica"/>
                          <a:cs typeface="Helvetica"/>
                          <a:sym typeface="Helvetica"/>
                        </a:rPr>
                        <a:t>Hash</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1024488">
                <a:tc>
                  <a:txBody>
                    <a:bodyPr/>
                    <a:lstStyle/>
                    <a:p>
                      <a:pPr defTabSz="914400">
                        <a:defRPr>
                          <a:solidFill>
                            <a:srgbClr val="000000"/>
                          </a:solidFill>
                        </a:defRPr>
                      </a:pPr>
                      <a:r>
                        <a:rPr sz="3600">
                          <a:solidFill>
                            <a:srgbClr val="FFFFFF"/>
                          </a:solidFill>
                        </a:rPr>
                        <a:t>William</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600">
                          <a:solidFill>
                            <a:srgbClr val="FFFFFF"/>
                          </a:solidFill>
                        </a:rPr>
                        <a:t>21</a:t>
                      </a:r>
                    </a:p>
                  </a:txBody>
                  <a:tcPr marL="50800" marR="50800" marT="50800" marB="50800" anchor="ctr" horzOverflow="overflow"/>
                </a:tc>
                <a:tc>
                  <a:txBody>
                    <a:bodyPr/>
                    <a:lstStyle/>
                    <a:p>
                      <a:pPr defTabSz="914400">
                        <a:defRPr>
                          <a:solidFill>
                            <a:srgbClr val="000000"/>
                          </a:solidFill>
                        </a:defRPr>
                      </a:pPr>
                      <a:r>
                        <a:rPr sz="3600">
                          <a:solidFill>
                            <a:srgbClr val="FFFFFF"/>
                          </a:solidFill>
                        </a:rPr>
                        <a:t>M</a:t>
                      </a:r>
                    </a:p>
                  </a:txBody>
                  <a:tcPr marL="50800" marR="50800" marT="50800" marB="50800" anchor="ctr" horzOverflow="overflow"/>
                </a:tc>
                <a:tc>
                  <a:txBody>
                    <a:bodyPr/>
                    <a:lstStyle/>
                    <a:p>
                      <a:pPr defTabSz="914400">
                        <a:defRPr>
                          <a:solidFill>
                            <a:srgbClr val="000000"/>
                          </a:solidFill>
                        </a:defRPr>
                      </a:pPr>
                      <a:r>
                        <a:rPr sz="3600">
                          <a:solidFill>
                            <a:srgbClr val="FFFFFF"/>
                          </a:solidFill>
                        </a:rPr>
                        <a:t>?</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1024488">
                <a:tc>
                  <a:txBody>
                    <a:bodyPr/>
                    <a:lstStyle/>
                    <a:p>
                      <a:pPr defTabSz="914400">
                        <a:defRPr>
                          <a:solidFill>
                            <a:srgbClr val="000000"/>
                          </a:solidFill>
                        </a:defRPr>
                      </a:pPr>
                      <a:r>
                        <a:rPr sz="3600">
                          <a:solidFill>
                            <a:srgbClr val="FFFFFF"/>
                          </a:solidFill>
                        </a:rPr>
                        <a:t>Kate</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600">
                          <a:solidFill>
                            <a:srgbClr val="FFFFFF"/>
                          </a:solidFill>
                        </a:rPr>
                        <a:t>19</a:t>
                      </a:r>
                    </a:p>
                  </a:txBody>
                  <a:tcPr marL="50800" marR="50800" marT="50800" marB="50800" anchor="ctr" horzOverflow="overflow"/>
                </a:tc>
                <a:tc>
                  <a:txBody>
                    <a:bodyPr/>
                    <a:lstStyle/>
                    <a:p>
                      <a:pPr defTabSz="914400">
                        <a:defRPr>
                          <a:solidFill>
                            <a:srgbClr val="000000"/>
                          </a:solidFill>
                        </a:defRPr>
                      </a:pPr>
                      <a:r>
                        <a:rPr sz="3600">
                          <a:solidFill>
                            <a:srgbClr val="FFFFFF"/>
                          </a:solidFill>
                        </a:rPr>
                        <a:t>F</a:t>
                      </a:r>
                    </a:p>
                  </a:txBody>
                  <a:tcPr marL="50800" marR="50800" marT="50800" marB="50800" anchor="ctr" horzOverflow="overflow"/>
                </a:tc>
                <a:tc>
                  <a:txBody>
                    <a:bodyPr/>
                    <a:lstStyle/>
                    <a:p>
                      <a:pPr defTabSz="914400">
                        <a:defRPr>
                          <a:solidFill>
                            <a:srgbClr val="000000"/>
                          </a:solidFill>
                        </a:defRPr>
                      </a:pPr>
                      <a:r>
                        <a:rPr sz="3600">
                          <a:solidFill>
                            <a:srgbClr val="FFFFFF"/>
                          </a:solidFill>
                        </a:rPr>
                        <a:t>?</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1024488">
                <a:tc>
                  <a:txBody>
                    <a:bodyPr/>
                    <a:lstStyle/>
                    <a:p>
                      <a:pPr defTabSz="914400">
                        <a:defRPr>
                          <a:solidFill>
                            <a:srgbClr val="000000"/>
                          </a:solidFill>
                        </a:defRPr>
                      </a:pPr>
                      <a:r>
                        <a:rPr sz="3600">
                          <a:solidFill>
                            <a:srgbClr val="FFFFFF"/>
                          </a:solidFill>
                        </a:rPr>
                        <a:t>Bob</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600">
                          <a:solidFill>
                            <a:srgbClr val="FFFFFF"/>
                          </a:solidFill>
                        </a:rPr>
                        <a:t>33</a:t>
                      </a:r>
                    </a:p>
                  </a:txBody>
                  <a:tcPr marL="50800" marR="50800" marT="50800" marB="50800" anchor="ctr" horzOverflow="overflow"/>
                </a:tc>
                <a:tc>
                  <a:txBody>
                    <a:bodyPr/>
                    <a:lstStyle/>
                    <a:p>
                      <a:pPr defTabSz="914400">
                        <a:defRPr>
                          <a:solidFill>
                            <a:srgbClr val="000000"/>
                          </a:solidFill>
                        </a:defRPr>
                      </a:pPr>
                      <a:r>
                        <a:rPr sz="3600">
                          <a:solidFill>
                            <a:srgbClr val="FFFFFF"/>
                          </a:solidFill>
                        </a:rPr>
                        <a:t>M</a:t>
                      </a:r>
                    </a:p>
                  </a:txBody>
                  <a:tcPr marL="50800" marR="50800" marT="50800" marB="50800" anchor="ctr" horzOverflow="overflow"/>
                </a:tc>
                <a:tc>
                  <a:txBody>
                    <a:bodyPr/>
                    <a:lstStyle/>
                    <a:p>
                      <a:pPr defTabSz="914400">
                        <a:defRPr>
                          <a:solidFill>
                            <a:srgbClr val="000000"/>
                          </a:solidFill>
                        </a:defRPr>
                      </a:pPr>
                      <a:r>
                        <a:rPr sz="3600">
                          <a:solidFill>
                            <a:srgbClr val="FFFFFF"/>
                          </a:solidFill>
                        </a:rPr>
                        <a:t>?</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1024488">
                <a:tc>
                  <a:txBody>
                    <a:bodyPr/>
                    <a:lstStyle/>
                    <a:p>
                      <a:pPr defTabSz="914400">
                        <a:defRPr>
                          <a:solidFill>
                            <a:srgbClr val="000000"/>
                          </a:solidFill>
                        </a:defRPr>
                      </a:pPr>
                      <a:r>
                        <a:rPr sz="3600">
                          <a:solidFill>
                            <a:srgbClr val="FFFFFF"/>
                          </a:solidFill>
                        </a:rPr>
                        <a:t>Rose</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600">
                          <a:solidFill>
                            <a:srgbClr val="FFFFFF"/>
                          </a:solidFill>
                        </a:rPr>
                        <a:t>26</a:t>
                      </a:r>
                    </a:p>
                  </a:txBody>
                  <a:tcPr marL="50800" marR="50800" marT="50800" marB="50800" anchor="ctr" horzOverflow="overflow">
                    <a:lnB w="12700">
                      <a:solidFill>
                        <a:srgbClr val="D6D6D6"/>
                      </a:solidFill>
                      <a:miter lim="400000"/>
                    </a:lnB>
                  </a:tcPr>
                </a:tc>
                <a:tc>
                  <a:txBody>
                    <a:bodyPr/>
                    <a:lstStyle/>
                    <a:p>
                      <a:pPr defTabSz="914400">
                        <a:defRPr>
                          <a:solidFill>
                            <a:srgbClr val="000000"/>
                          </a:solidFill>
                        </a:defRPr>
                      </a:pPr>
                      <a:r>
                        <a:rPr sz="3600">
                          <a:solidFill>
                            <a:srgbClr val="FFFFFF"/>
                          </a:solidFill>
                        </a:rPr>
                        <a:t>F</a:t>
                      </a:r>
                    </a:p>
                  </a:txBody>
                  <a:tcPr marL="50800" marR="50800" marT="50800" marB="50800" anchor="ctr" horzOverflow="overflow">
                    <a:lnB w="12700">
                      <a:solidFill>
                        <a:srgbClr val="D6D6D6"/>
                      </a:solidFill>
                      <a:miter lim="400000"/>
                    </a:lnB>
                  </a:tcPr>
                </a:tc>
                <a:tc>
                  <a:txBody>
                    <a:bodyPr/>
                    <a:lstStyle/>
                    <a:p>
                      <a:pPr defTabSz="914400">
                        <a:defRPr>
                          <a:solidFill>
                            <a:srgbClr val="000000"/>
                          </a:solidFill>
                        </a:defRPr>
                      </a:pPr>
                      <a:r>
                        <a:rPr sz="3600">
                          <a:solidFill>
                            <a:srgbClr val="FFFFFF"/>
                          </a:solidFill>
                        </a:rPr>
                        <a:t>?</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4"/>
                  </a:ext>
                </a:extLst>
              </a:tr>
            </a:tbl>
          </a:graphicData>
        </a:graphic>
      </p:graphicFrame>
    </p:spTree>
  </p:cSld>
  <p:clrMapOvr>
    <a:masterClrMapping/>
  </p:clrMapOvr>
  <p:transition spd="me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39" name="Table"/>
          <p:cNvGraphicFramePr/>
          <p:nvPr/>
        </p:nvGraphicFramePr>
        <p:xfrm>
          <a:off x="763885" y="2275839"/>
          <a:ext cx="11489730"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5</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2</a:t>
                      </a:r>
                      <a:r>
                        <a:t>,v</a:t>
                      </a:r>
                      <a:r>
                        <a:rPr baseline="-5999"/>
                        <a:t>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1940" name="Inserting with LP"/>
          <p:cNvSpPr>
            <a:spLocks noGrp="1"/>
          </p:cNvSpPr>
          <p:nvPr>
            <p:ph type="title"/>
          </p:nvPr>
        </p:nvSpPr>
        <p:spPr>
          <a:xfrm>
            <a:off x="0" y="71120"/>
            <a:ext cx="13004801" cy="1188319"/>
          </a:xfrm>
          <a:prstGeom prst="rect">
            <a:avLst/>
          </a:prstGeom>
        </p:spPr>
        <p:txBody>
          <a:bodyPr>
            <a:normAutofit fontScale="90000"/>
          </a:bodyPr>
          <a:lstStyle>
            <a:lvl1pPr defTabSz="537463">
              <a:defRPr sz="7360" b="1"/>
            </a:lvl1pPr>
          </a:lstStyle>
          <a:p>
            <a:r>
              <a:t>Inserting with LP</a:t>
            </a:r>
          </a:p>
        </p:txBody>
      </p:sp>
      <p:graphicFrame>
        <p:nvGraphicFramePr>
          <p:cNvPr id="1941" name="Table"/>
          <p:cNvGraphicFramePr/>
          <p:nvPr/>
        </p:nvGraphicFramePr>
        <p:xfrm>
          <a:off x="763884" y="1610359"/>
          <a:ext cx="11489731"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1942" name="Recall, P(x) = 6x"/>
          <p:cNvSpPr/>
          <p:nvPr/>
        </p:nvSpPr>
        <p:spPr>
          <a:xfrm>
            <a:off x="5477160" y="3839368"/>
            <a:ext cx="479368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6x</a:t>
            </a:r>
          </a:p>
        </p:txBody>
      </p:sp>
      <p:sp>
        <p:nvSpPr>
          <p:cNvPr id="1943" name="Line"/>
          <p:cNvSpPr/>
          <p:nvPr/>
        </p:nvSpPr>
        <p:spPr>
          <a:xfrm flipV="1">
            <a:off x="7760884" y="3181990"/>
            <a:ext cx="1" cy="525135"/>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954" name="Connection Line"/>
          <p:cNvSpPr/>
          <p:nvPr/>
        </p:nvSpPr>
        <p:spPr>
          <a:xfrm>
            <a:off x="4366670" y="3256486"/>
            <a:ext cx="3084275" cy="474013"/>
          </a:xfrm>
          <a:custGeom>
            <a:avLst/>
            <a:gdLst/>
            <a:ahLst/>
            <a:cxnLst>
              <a:cxn ang="0">
                <a:pos x="wd2" y="hd2"/>
              </a:cxn>
              <a:cxn ang="5400000">
                <a:pos x="wd2" y="hd2"/>
              </a:cxn>
              <a:cxn ang="10800000">
                <a:pos x="wd2" y="hd2"/>
              </a:cxn>
              <a:cxn ang="16200000">
                <a:pos x="wd2" y="hd2"/>
              </a:cxn>
            </a:cxnLst>
            <a:rect l="0" t="0" r="r" b="b"/>
            <a:pathLst>
              <a:path w="21600" h="16206" extrusionOk="0">
                <a:moveTo>
                  <a:pt x="0" y="1212"/>
                </a:moveTo>
                <a:cubicBezTo>
                  <a:pt x="6651" y="21600"/>
                  <a:pt x="13851" y="21196"/>
                  <a:pt x="21600" y="0"/>
                </a:cubicBezTo>
              </a:path>
            </a:pathLst>
          </a:custGeom>
          <a:ln w="50800">
            <a:solidFill>
              <a:srgbClr val="FFFFFF"/>
            </a:solidFill>
            <a:miter lim="400000"/>
          </a:ln>
        </p:spPr>
        <p:txBody>
          <a:bodyPr/>
          <a:lstStyle/>
          <a:p>
            <a:endParaRPr/>
          </a:p>
        </p:txBody>
      </p:sp>
      <p:sp>
        <p:nvSpPr>
          <p:cNvPr id="1945" name="Line"/>
          <p:cNvSpPr/>
          <p:nvPr/>
        </p:nvSpPr>
        <p:spPr>
          <a:xfrm flipH="1" flipV="1">
            <a:off x="4175902" y="3174924"/>
            <a:ext cx="343050" cy="21087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955" name="Connection Line"/>
          <p:cNvSpPr/>
          <p:nvPr/>
        </p:nvSpPr>
        <p:spPr>
          <a:xfrm>
            <a:off x="4254057" y="1324329"/>
            <a:ext cx="6999645" cy="677424"/>
          </a:xfrm>
          <a:custGeom>
            <a:avLst/>
            <a:gdLst/>
            <a:ahLst/>
            <a:cxnLst>
              <a:cxn ang="0">
                <a:pos x="wd2" y="hd2"/>
              </a:cxn>
              <a:cxn ang="5400000">
                <a:pos x="wd2" y="hd2"/>
              </a:cxn>
              <a:cxn ang="10800000">
                <a:pos x="wd2" y="hd2"/>
              </a:cxn>
              <a:cxn ang="16200000">
                <a:pos x="wd2" y="hd2"/>
              </a:cxn>
            </a:cxnLst>
            <a:rect l="0" t="0" r="r" b="b"/>
            <a:pathLst>
              <a:path w="21600" h="16201" extrusionOk="0">
                <a:moveTo>
                  <a:pt x="0" y="16201"/>
                </a:moveTo>
                <a:cubicBezTo>
                  <a:pt x="6394" y="-5265"/>
                  <a:pt x="13594" y="-5399"/>
                  <a:pt x="21600" y="15798"/>
                </a:cubicBezTo>
              </a:path>
            </a:pathLst>
          </a:custGeom>
          <a:ln w="50800">
            <a:solidFill>
              <a:srgbClr val="FFFFFF"/>
            </a:solidFill>
            <a:miter lim="400000"/>
          </a:ln>
        </p:spPr>
        <p:txBody>
          <a:bodyPr/>
          <a:lstStyle/>
          <a:p>
            <a:endParaRPr/>
          </a:p>
        </p:txBody>
      </p:sp>
      <p:sp>
        <p:nvSpPr>
          <p:cNvPr id="1947" name="Line"/>
          <p:cNvSpPr/>
          <p:nvPr/>
        </p:nvSpPr>
        <p:spPr>
          <a:xfrm>
            <a:off x="11166004" y="1956779"/>
            <a:ext cx="272183" cy="7938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956" name="Connection Line"/>
          <p:cNvSpPr/>
          <p:nvPr/>
        </p:nvSpPr>
        <p:spPr>
          <a:xfrm>
            <a:off x="8249177" y="3270851"/>
            <a:ext cx="3084275" cy="504686"/>
          </a:xfrm>
          <a:custGeom>
            <a:avLst/>
            <a:gdLst/>
            <a:ahLst/>
            <a:cxnLst>
              <a:cxn ang="0">
                <a:pos x="wd2" y="hd2"/>
              </a:cxn>
              <a:cxn ang="5400000">
                <a:pos x="wd2" y="hd2"/>
              </a:cxn>
              <a:cxn ang="10800000">
                <a:pos x="wd2" y="hd2"/>
              </a:cxn>
              <a:cxn ang="16200000">
                <a:pos x="wd2" y="hd2"/>
              </a:cxn>
            </a:cxnLst>
            <a:rect l="0" t="0" r="r" b="b"/>
            <a:pathLst>
              <a:path w="21600" h="16205" extrusionOk="0">
                <a:moveTo>
                  <a:pt x="0" y="1138"/>
                </a:moveTo>
                <a:cubicBezTo>
                  <a:pt x="7359" y="21600"/>
                  <a:pt x="14559" y="21221"/>
                  <a:pt x="21600" y="0"/>
                </a:cubicBezTo>
              </a:path>
            </a:pathLst>
          </a:custGeom>
          <a:ln w="50800">
            <a:solidFill>
              <a:srgbClr val="FFFFFF"/>
            </a:solidFill>
            <a:miter lim="400000"/>
          </a:ln>
        </p:spPr>
        <p:txBody>
          <a:bodyPr/>
          <a:lstStyle/>
          <a:p>
            <a:endParaRPr/>
          </a:p>
        </p:txBody>
      </p:sp>
      <p:sp>
        <p:nvSpPr>
          <p:cNvPr id="1949" name="Line"/>
          <p:cNvSpPr/>
          <p:nvPr/>
        </p:nvSpPr>
        <p:spPr>
          <a:xfrm flipH="1" flipV="1">
            <a:off x="8058409" y="3189290"/>
            <a:ext cx="232260" cy="14267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950" name="GCD(9,1) = 1…"/>
          <p:cNvSpPr/>
          <p:nvPr/>
        </p:nvSpPr>
        <p:spPr>
          <a:xfrm>
            <a:off x="933607" y="5925105"/>
            <a:ext cx="3692650" cy="166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rPr b="1">
                <a:solidFill>
                  <a:schemeClr val="accent4">
                    <a:hueOff val="102361"/>
                    <a:satOff val="14118"/>
                    <a:lumOff val="10675"/>
                  </a:schemeClr>
                </a:solidFill>
              </a:rPr>
              <a:t>GCD</a:t>
            </a:r>
            <a:r>
              <a:t>(9,1) = </a:t>
            </a:r>
            <a:r>
              <a:rPr>
                <a:solidFill>
                  <a:schemeClr val="accent3">
                    <a:hueOff val="-499813"/>
                    <a:satOff val="-5228"/>
                    <a:lumOff val="24899"/>
                  </a:schemeClr>
                </a:solidFill>
              </a:rPr>
              <a:t>1</a:t>
            </a:r>
          </a:p>
          <a:p>
            <a:pPr algn="l"/>
            <a:r>
              <a:rPr b="1">
                <a:solidFill>
                  <a:schemeClr val="accent4">
                    <a:hueOff val="102361"/>
                    <a:satOff val="14118"/>
                    <a:lumOff val="10675"/>
                  </a:schemeClr>
                </a:solidFill>
              </a:rPr>
              <a:t>GCD</a:t>
            </a:r>
            <a:r>
              <a:t>(9,2) = </a:t>
            </a:r>
            <a:r>
              <a:rPr>
                <a:solidFill>
                  <a:schemeClr val="accent3">
                    <a:hueOff val="-499813"/>
                    <a:satOff val="-5228"/>
                    <a:lumOff val="24899"/>
                  </a:schemeClr>
                </a:solidFill>
              </a:rPr>
              <a:t>1</a:t>
            </a:r>
          </a:p>
          <a:p>
            <a:pPr algn="l"/>
            <a:r>
              <a:rPr b="1">
                <a:solidFill>
                  <a:schemeClr val="accent4">
                    <a:hueOff val="102361"/>
                    <a:satOff val="14118"/>
                    <a:lumOff val="10675"/>
                  </a:schemeClr>
                </a:solidFill>
              </a:rPr>
              <a:t>GCD</a:t>
            </a:r>
            <a:r>
              <a:t>(9,3) = </a:t>
            </a:r>
            <a:r>
              <a:rPr>
                <a:solidFill>
                  <a:schemeClr val="accent5">
                    <a:hueOff val="101205"/>
                    <a:satOff val="-13598"/>
                    <a:lumOff val="23877"/>
                  </a:schemeClr>
                </a:solidFill>
              </a:rPr>
              <a:t>3</a:t>
            </a:r>
          </a:p>
        </p:txBody>
      </p:sp>
      <p:sp>
        <p:nvSpPr>
          <p:cNvPr id="1951" name="GCD(9,4) = 1…"/>
          <p:cNvSpPr/>
          <p:nvPr/>
        </p:nvSpPr>
        <p:spPr>
          <a:xfrm>
            <a:off x="4969863" y="5925105"/>
            <a:ext cx="3692650" cy="166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rPr b="1">
                <a:solidFill>
                  <a:schemeClr val="accent4">
                    <a:hueOff val="102361"/>
                    <a:satOff val="14118"/>
                    <a:lumOff val="10675"/>
                  </a:schemeClr>
                </a:solidFill>
              </a:rPr>
              <a:t>GCD</a:t>
            </a:r>
            <a:r>
              <a:t>(9,4) = </a:t>
            </a:r>
            <a:r>
              <a:rPr>
                <a:solidFill>
                  <a:schemeClr val="accent3">
                    <a:hueOff val="-499813"/>
                    <a:satOff val="-5228"/>
                    <a:lumOff val="24899"/>
                  </a:schemeClr>
                </a:solidFill>
              </a:rPr>
              <a:t>1</a:t>
            </a:r>
          </a:p>
          <a:p>
            <a:pPr algn="l"/>
            <a:r>
              <a:rPr b="1">
                <a:solidFill>
                  <a:schemeClr val="accent4">
                    <a:hueOff val="102361"/>
                    <a:satOff val="14118"/>
                    <a:lumOff val="10675"/>
                  </a:schemeClr>
                </a:solidFill>
              </a:rPr>
              <a:t>GCD</a:t>
            </a:r>
            <a:r>
              <a:t>(9,5) = </a:t>
            </a:r>
            <a:r>
              <a:rPr>
                <a:solidFill>
                  <a:schemeClr val="accent3">
                    <a:hueOff val="-499813"/>
                    <a:satOff val="-5228"/>
                    <a:lumOff val="24899"/>
                  </a:schemeClr>
                </a:solidFill>
              </a:rPr>
              <a:t>1</a:t>
            </a:r>
          </a:p>
          <a:p>
            <a:pPr algn="l"/>
            <a:r>
              <a:rPr b="1">
                <a:solidFill>
                  <a:schemeClr val="accent4">
                    <a:hueOff val="102361"/>
                    <a:satOff val="14118"/>
                    <a:lumOff val="10675"/>
                  </a:schemeClr>
                </a:solidFill>
              </a:rPr>
              <a:t>GCD</a:t>
            </a:r>
            <a:r>
              <a:t>(9,6) = </a:t>
            </a:r>
            <a:r>
              <a:rPr>
                <a:solidFill>
                  <a:schemeClr val="accent5">
                    <a:hueOff val="101205"/>
                    <a:satOff val="-13598"/>
                    <a:lumOff val="23877"/>
                  </a:schemeClr>
                </a:solidFill>
              </a:rPr>
              <a:t>3</a:t>
            </a:r>
          </a:p>
        </p:txBody>
      </p:sp>
      <p:sp>
        <p:nvSpPr>
          <p:cNvPr id="1952" name="GCD(9,7) = 1…"/>
          <p:cNvSpPr/>
          <p:nvPr/>
        </p:nvSpPr>
        <p:spPr>
          <a:xfrm>
            <a:off x="8805263" y="5925105"/>
            <a:ext cx="3692650" cy="166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rPr b="1">
                <a:solidFill>
                  <a:schemeClr val="accent4">
                    <a:hueOff val="102361"/>
                    <a:satOff val="14118"/>
                    <a:lumOff val="10675"/>
                  </a:schemeClr>
                </a:solidFill>
              </a:rPr>
              <a:t>GCD</a:t>
            </a:r>
            <a:r>
              <a:t>(9,7) = </a:t>
            </a:r>
            <a:r>
              <a:rPr>
                <a:solidFill>
                  <a:schemeClr val="accent3">
                    <a:hueOff val="-499813"/>
                    <a:satOff val="-5228"/>
                    <a:lumOff val="24899"/>
                  </a:schemeClr>
                </a:solidFill>
              </a:rPr>
              <a:t>1</a:t>
            </a:r>
          </a:p>
          <a:p>
            <a:pPr algn="l"/>
            <a:r>
              <a:rPr b="1">
                <a:solidFill>
                  <a:schemeClr val="accent4">
                    <a:hueOff val="102361"/>
                    <a:satOff val="14118"/>
                    <a:lumOff val="10675"/>
                  </a:schemeClr>
                </a:solidFill>
              </a:rPr>
              <a:t>GCD</a:t>
            </a:r>
            <a:r>
              <a:t>(9,8) = </a:t>
            </a:r>
            <a:r>
              <a:rPr>
                <a:solidFill>
                  <a:schemeClr val="accent3">
                    <a:hueOff val="-499813"/>
                    <a:satOff val="-5228"/>
                    <a:lumOff val="24899"/>
                  </a:schemeClr>
                </a:solidFill>
              </a:rPr>
              <a:t>1</a:t>
            </a:r>
          </a:p>
          <a:p>
            <a:pPr algn="l"/>
            <a:r>
              <a:rPr b="1">
                <a:solidFill>
                  <a:schemeClr val="accent4">
                    <a:hueOff val="102361"/>
                    <a:satOff val="14118"/>
                    <a:lumOff val="10675"/>
                  </a:schemeClr>
                </a:solidFill>
              </a:rPr>
              <a:t>GCD</a:t>
            </a:r>
            <a:r>
              <a:t>(9,9) = </a:t>
            </a:r>
            <a:r>
              <a:rPr>
                <a:solidFill>
                  <a:schemeClr val="accent5">
                    <a:hueOff val="101205"/>
                    <a:satOff val="-13598"/>
                    <a:lumOff val="23877"/>
                  </a:schemeClr>
                </a:solidFill>
              </a:rPr>
              <a:t>9</a:t>
            </a:r>
          </a:p>
        </p:txBody>
      </p:sp>
      <p:sp>
        <p:nvSpPr>
          <p:cNvPr id="1953" name="Oh no, we’re trapped in a cycle! However, we expected this to happen since GCD(9,6) = 3"/>
          <p:cNvSpPr/>
          <p:nvPr/>
        </p:nvSpPr>
        <p:spPr>
          <a:xfrm>
            <a:off x="602942" y="4569618"/>
            <a:ext cx="12500894"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Oh no, we’re trapped in a cycle! However, we expected this to happen since </a:t>
            </a:r>
            <a:r>
              <a:rPr b="1">
                <a:solidFill>
                  <a:schemeClr val="accent4">
                    <a:hueOff val="102361"/>
                    <a:satOff val="14118"/>
                    <a:lumOff val="10675"/>
                  </a:schemeClr>
                </a:solidFill>
              </a:rPr>
              <a:t>GCD</a:t>
            </a:r>
            <a:r>
              <a:t>(9,6) = 3</a:t>
            </a:r>
          </a:p>
        </p:txBody>
      </p:sp>
    </p:spTree>
  </p:cSld>
  <p:clrMapOvr>
    <a:masterClrMapping/>
  </p:clrMapOvr>
  <p:transition spd="me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58" name="Table"/>
          <p:cNvGraphicFramePr/>
          <p:nvPr/>
        </p:nvGraphicFramePr>
        <p:xfrm>
          <a:off x="763885" y="2275839"/>
          <a:ext cx="11489730"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5</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2</a:t>
                      </a:r>
                      <a:r>
                        <a:t>,v</a:t>
                      </a:r>
                      <a:r>
                        <a:rPr baseline="-5999"/>
                        <a:t>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1959" name="Inserting with LP"/>
          <p:cNvSpPr>
            <a:spLocks noGrp="1"/>
          </p:cNvSpPr>
          <p:nvPr>
            <p:ph type="title"/>
          </p:nvPr>
        </p:nvSpPr>
        <p:spPr>
          <a:xfrm>
            <a:off x="0" y="71120"/>
            <a:ext cx="13004801" cy="1188319"/>
          </a:xfrm>
          <a:prstGeom prst="rect">
            <a:avLst/>
          </a:prstGeom>
        </p:spPr>
        <p:txBody>
          <a:bodyPr>
            <a:normAutofit fontScale="90000"/>
          </a:bodyPr>
          <a:lstStyle>
            <a:lvl1pPr defTabSz="537463">
              <a:defRPr sz="7360" b="1"/>
            </a:lvl1pPr>
          </a:lstStyle>
          <a:p>
            <a:r>
              <a:t>Inserting with LP</a:t>
            </a:r>
          </a:p>
        </p:txBody>
      </p:sp>
      <p:graphicFrame>
        <p:nvGraphicFramePr>
          <p:cNvPr id="1960" name="Table"/>
          <p:cNvGraphicFramePr/>
          <p:nvPr/>
        </p:nvGraphicFramePr>
        <p:xfrm>
          <a:off x="763884" y="1610359"/>
          <a:ext cx="11489731"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1961" name="Recall, P(x) = 6x"/>
          <p:cNvSpPr/>
          <p:nvPr/>
        </p:nvSpPr>
        <p:spPr>
          <a:xfrm>
            <a:off x="5477160" y="3839368"/>
            <a:ext cx="479368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6x</a:t>
            </a:r>
          </a:p>
        </p:txBody>
      </p:sp>
      <p:sp>
        <p:nvSpPr>
          <p:cNvPr id="1962" name="Line"/>
          <p:cNvSpPr/>
          <p:nvPr/>
        </p:nvSpPr>
        <p:spPr>
          <a:xfrm flipV="1">
            <a:off x="7760884" y="3181990"/>
            <a:ext cx="1" cy="525135"/>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974" name="Connection Line"/>
          <p:cNvSpPr/>
          <p:nvPr/>
        </p:nvSpPr>
        <p:spPr>
          <a:xfrm>
            <a:off x="4366670" y="3256486"/>
            <a:ext cx="3084275" cy="474013"/>
          </a:xfrm>
          <a:custGeom>
            <a:avLst/>
            <a:gdLst/>
            <a:ahLst/>
            <a:cxnLst>
              <a:cxn ang="0">
                <a:pos x="wd2" y="hd2"/>
              </a:cxn>
              <a:cxn ang="5400000">
                <a:pos x="wd2" y="hd2"/>
              </a:cxn>
              <a:cxn ang="10800000">
                <a:pos x="wd2" y="hd2"/>
              </a:cxn>
              <a:cxn ang="16200000">
                <a:pos x="wd2" y="hd2"/>
              </a:cxn>
            </a:cxnLst>
            <a:rect l="0" t="0" r="r" b="b"/>
            <a:pathLst>
              <a:path w="21600" h="16206" extrusionOk="0">
                <a:moveTo>
                  <a:pt x="0" y="1212"/>
                </a:moveTo>
                <a:cubicBezTo>
                  <a:pt x="6651" y="21600"/>
                  <a:pt x="13851" y="21196"/>
                  <a:pt x="21600" y="0"/>
                </a:cubicBezTo>
              </a:path>
            </a:pathLst>
          </a:custGeom>
          <a:ln w="50800">
            <a:solidFill>
              <a:srgbClr val="FFFFFF"/>
            </a:solidFill>
            <a:miter lim="400000"/>
          </a:ln>
        </p:spPr>
        <p:txBody>
          <a:bodyPr/>
          <a:lstStyle/>
          <a:p>
            <a:endParaRPr/>
          </a:p>
        </p:txBody>
      </p:sp>
      <p:sp>
        <p:nvSpPr>
          <p:cNvPr id="1964" name="Line"/>
          <p:cNvSpPr/>
          <p:nvPr/>
        </p:nvSpPr>
        <p:spPr>
          <a:xfrm flipH="1" flipV="1">
            <a:off x="4175902" y="3174924"/>
            <a:ext cx="343050" cy="21087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975" name="Connection Line"/>
          <p:cNvSpPr/>
          <p:nvPr/>
        </p:nvSpPr>
        <p:spPr>
          <a:xfrm>
            <a:off x="4254057" y="1324329"/>
            <a:ext cx="6999645" cy="677424"/>
          </a:xfrm>
          <a:custGeom>
            <a:avLst/>
            <a:gdLst/>
            <a:ahLst/>
            <a:cxnLst>
              <a:cxn ang="0">
                <a:pos x="wd2" y="hd2"/>
              </a:cxn>
              <a:cxn ang="5400000">
                <a:pos x="wd2" y="hd2"/>
              </a:cxn>
              <a:cxn ang="10800000">
                <a:pos x="wd2" y="hd2"/>
              </a:cxn>
              <a:cxn ang="16200000">
                <a:pos x="wd2" y="hd2"/>
              </a:cxn>
            </a:cxnLst>
            <a:rect l="0" t="0" r="r" b="b"/>
            <a:pathLst>
              <a:path w="21600" h="16201" extrusionOk="0">
                <a:moveTo>
                  <a:pt x="0" y="16201"/>
                </a:moveTo>
                <a:cubicBezTo>
                  <a:pt x="6394" y="-5265"/>
                  <a:pt x="13594" y="-5399"/>
                  <a:pt x="21600" y="15798"/>
                </a:cubicBezTo>
              </a:path>
            </a:pathLst>
          </a:custGeom>
          <a:ln w="50800">
            <a:solidFill>
              <a:srgbClr val="FFFFFF"/>
            </a:solidFill>
            <a:miter lim="400000"/>
          </a:ln>
        </p:spPr>
        <p:txBody>
          <a:bodyPr/>
          <a:lstStyle/>
          <a:p>
            <a:endParaRPr/>
          </a:p>
        </p:txBody>
      </p:sp>
      <p:sp>
        <p:nvSpPr>
          <p:cNvPr id="1966" name="Line"/>
          <p:cNvSpPr/>
          <p:nvPr/>
        </p:nvSpPr>
        <p:spPr>
          <a:xfrm>
            <a:off x="11166004" y="1956779"/>
            <a:ext cx="272183" cy="7938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976" name="Connection Line"/>
          <p:cNvSpPr/>
          <p:nvPr/>
        </p:nvSpPr>
        <p:spPr>
          <a:xfrm>
            <a:off x="8249177" y="3270851"/>
            <a:ext cx="3084275" cy="504686"/>
          </a:xfrm>
          <a:custGeom>
            <a:avLst/>
            <a:gdLst/>
            <a:ahLst/>
            <a:cxnLst>
              <a:cxn ang="0">
                <a:pos x="wd2" y="hd2"/>
              </a:cxn>
              <a:cxn ang="5400000">
                <a:pos x="wd2" y="hd2"/>
              </a:cxn>
              <a:cxn ang="10800000">
                <a:pos x="wd2" y="hd2"/>
              </a:cxn>
              <a:cxn ang="16200000">
                <a:pos x="wd2" y="hd2"/>
              </a:cxn>
            </a:cxnLst>
            <a:rect l="0" t="0" r="r" b="b"/>
            <a:pathLst>
              <a:path w="21600" h="16205" extrusionOk="0">
                <a:moveTo>
                  <a:pt x="0" y="1138"/>
                </a:moveTo>
                <a:cubicBezTo>
                  <a:pt x="7359" y="21600"/>
                  <a:pt x="14559" y="21221"/>
                  <a:pt x="21600" y="0"/>
                </a:cubicBezTo>
              </a:path>
            </a:pathLst>
          </a:custGeom>
          <a:ln w="50800">
            <a:solidFill>
              <a:srgbClr val="FFFFFF"/>
            </a:solidFill>
            <a:miter lim="400000"/>
          </a:ln>
        </p:spPr>
        <p:txBody>
          <a:bodyPr/>
          <a:lstStyle/>
          <a:p>
            <a:endParaRPr/>
          </a:p>
        </p:txBody>
      </p:sp>
      <p:sp>
        <p:nvSpPr>
          <p:cNvPr id="1968" name="Line"/>
          <p:cNvSpPr/>
          <p:nvPr/>
        </p:nvSpPr>
        <p:spPr>
          <a:xfrm flipH="1" flipV="1">
            <a:off x="8058409" y="3189290"/>
            <a:ext cx="232260" cy="14267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969" name="GCD(9,1) = 1…"/>
          <p:cNvSpPr/>
          <p:nvPr/>
        </p:nvSpPr>
        <p:spPr>
          <a:xfrm>
            <a:off x="933607" y="5925105"/>
            <a:ext cx="3692650" cy="166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rPr b="1">
                <a:solidFill>
                  <a:schemeClr val="accent4">
                    <a:hueOff val="102361"/>
                    <a:satOff val="14118"/>
                    <a:lumOff val="10675"/>
                  </a:schemeClr>
                </a:solidFill>
              </a:rPr>
              <a:t>GCD</a:t>
            </a:r>
            <a:r>
              <a:t>(9,1) = </a:t>
            </a:r>
            <a:r>
              <a:rPr>
                <a:solidFill>
                  <a:schemeClr val="accent3">
                    <a:hueOff val="-499813"/>
                    <a:satOff val="-5228"/>
                    <a:lumOff val="24899"/>
                  </a:schemeClr>
                </a:solidFill>
              </a:rPr>
              <a:t>1</a:t>
            </a:r>
          </a:p>
          <a:p>
            <a:pPr algn="l"/>
            <a:r>
              <a:rPr b="1">
                <a:solidFill>
                  <a:schemeClr val="accent4">
                    <a:hueOff val="102361"/>
                    <a:satOff val="14118"/>
                    <a:lumOff val="10675"/>
                  </a:schemeClr>
                </a:solidFill>
              </a:rPr>
              <a:t>GCD</a:t>
            </a:r>
            <a:r>
              <a:t>(9,2) = </a:t>
            </a:r>
            <a:r>
              <a:rPr>
                <a:solidFill>
                  <a:schemeClr val="accent3">
                    <a:hueOff val="-499813"/>
                    <a:satOff val="-5228"/>
                    <a:lumOff val="24899"/>
                  </a:schemeClr>
                </a:solidFill>
              </a:rPr>
              <a:t>1</a:t>
            </a:r>
          </a:p>
          <a:p>
            <a:pPr algn="l"/>
            <a:r>
              <a:rPr b="1">
                <a:solidFill>
                  <a:schemeClr val="accent4">
                    <a:hueOff val="102361"/>
                    <a:satOff val="14118"/>
                    <a:lumOff val="10675"/>
                  </a:schemeClr>
                </a:solidFill>
              </a:rPr>
              <a:t>GCD</a:t>
            </a:r>
            <a:r>
              <a:t>(9,3) = </a:t>
            </a:r>
            <a:r>
              <a:rPr>
                <a:solidFill>
                  <a:schemeClr val="accent5">
                    <a:hueOff val="101205"/>
                    <a:satOff val="-13598"/>
                    <a:lumOff val="23877"/>
                  </a:schemeClr>
                </a:solidFill>
              </a:rPr>
              <a:t>3</a:t>
            </a:r>
          </a:p>
        </p:txBody>
      </p:sp>
      <p:sp>
        <p:nvSpPr>
          <p:cNvPr id="1970" name="GCD(9,4) = 1…"/>
          <p:cNvSpPr/>
          <p:nvPr/>
        </p:nvSpPr>
        <p:spPr>
          <a:xfrm>
            <a:off x="4969863" y="5925105"/>
            <a:ext cx="3692650" cy="166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rPr b="1">
                <a:solidFill>
                  <a:schemeClr val="accent4">
                    <a:hueOff val="102361"/>
                    <a:satOff val="14118"/>
                    <a:lumOff val="10675"/>
                  </a:schemeClr>
                </a:solidFill>
              </a:rPr>
              <a:t>GCD</a:t>
            </a:r>
            <a:r>
              <a:t>(9,4) = </a:t>
            </a:r>
            <a:r>
              <a:rPr>
                <a:solidFill>
                  <a:schemeClr val="accent3">
                    <a:hueOff val="-499813"/>
                    <a:satOff val="-5228"/>
                    <a:lumOff val="24899"/>
                  </a:schemeClr>
                </a:solidFill>
              </a:rPr>
              <a:t>1</a:t>
            </a:r>
          </a:p>
          <a:p>
            <a:pPr algn="l"/>
            <a:r>
              <a:rPr b="1">
                <a:solidFill>
                  <a:schemeClr val="accent4">
                    <a:hueOff val="102361"/>
                    <a:satOff val="14118"/>
                    <a:lumOff val="10675"/>
                  </a:schemeClr>
                </a:solidFill>
              </a:rPr>
              <a:t>GCD</a:t>
            </a:r>
            <a:r>
              <a:t>(9,5) = </a:t>
            </a:r>
            <a:r>
              <a:rPr>
                <a:solidFill>
                  <a:schemeClr val="accent3">
                    <a:hueOff val="-499813"/>
                    <a:satOff val="-5228"/>
                    <a:lumOff val="24899"/>
                  </a:schemeClr>
                </a:solidFill>
              </a:rPr>
              <a:t>1</a:t>
            </a:r>
          </a:p>
          <a:p>
            <a:pPr algn="l"/>
            <a:r>
              <a:rPr b="1">
                <a:solidFill>
                  <a:schemeClr val="accent4">
                    <a:hueOff val="102361"/>
                    <a:satOff val="14118"/>
                    <a:lumOff val="10675"/>
                  </a:schemeClr>
                </a:solidFill>
              </a:rPr>
              <a:t>GCD</a:t>
            </a:r>
            <a:r>
              <a:t>(9,6) = </a:t>
            </a:r>
            <a:r>
              <a:rPr>
                <a:solidFill>
                  <a:schemeClr val="accent5">
                    <a:hueOff val="101205"/>
                    <a:satOff val="-13598"/>
                    <a:lumOff val="23877"/>
                  </a:schemeClr>
                </a:solidFill>
              </a:rPr>
              <a:t>3</a:t>
            </a:r>
          </a:p>
        </p:txBody>
      </p:sp>
      <p:sp>
        <p:nvSpPr>
          <p:cNvPr id="1971" name="GCD(9,7) = 1…"/>
          <p:cNvSpPr/>
          <p:nvPr/>
        </p:nvSpPr>
        <p:spPr>
          <a:xfrm>
            <a:off x="8805263" y="5925105"/>
            <a:ext cx="3692650" cy="166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rPr b="1">
                <a:solidFill>
                  <a:schemeClr val="accent4">
                    <a:hueOff val="102361"/>
                    <a:satOff val="14118"/>
                    <a:lumOff val="10675"/>
                  </a:schemeClr>
                </a:solidFill>
              </a:rPr>
              <a:t>GCD</a:t>
            </a:r>
            <a:r>
              <a:t>(9,7) = </a:t>
            </a:r>
            <a:r>
              <a:rPr>
                <a:solidFill>
                  <a:schemeClr val="accent3">
                    <a:hueOff val="-499813"/>
                    <a:satOff val="-5228"/>
                    <a:lumOff val="24899"/>
                  </a:schemeClr>
                </a:solidFill>
              </a:rPr>
              <a:t>1</a:t>
            </a:r>
          </a:p>
          <a:p>
            <a:pPr algn="l"/>
            <a:r>
              <a:rPr b="1">
                <a:solidFill>
                  <a:schemeClr val="accent4">
                    <a:hueOff val="102361"/>
                    <a:satOff val="14118"/>
                    <a:lumOff val="10675"/>
                  </a:schemeClr>
                </a:solidFill>
              </a:rPr>
              <a:t>GCD</a:t>
            </a:r>
            <a:r>
              <a:t>(9,8) = </a:t>
            </a:r>
            <a:r>
              <a:rPr>
                <a:solidFill>
                  <a:schemeClr val="accent3">
                    <a:hueOff val="-499813"/>
                    <a:satOff val="-5228"/>
                    <a:lumOff val="24899"/>
                  </a:schemeClr>
                </a:solidFill>
              </a:rPr>
              <a:t>1</a:t>
            </a:r>
          </a:p>
          <a:p>
            <a:pPr algn="l"/>
            <a:r>
              <a:rPr b="1">
                <a:solidFill>
                  <a:schemeClr val="accent4">
                    <a:hueOff val="102361"/>
                    <a:satOff val="14118"/>
                    <a:lumOff val="10675"/>
                  </a:schemeClr>
                </a:solidFill>
              </a:rPr>
              <a:t>GCD</a:t>
            </a:r>
            <a:r>
              <a:t>(9,9) = </a:t>
            </a:r>
            <a:r>
              <a:rPr>
                <a:solidFill>
                  <a:schemeClr val="accent5">
                    <a:hueOff val="101205"/>
                    <a:satOff val="-13598"/>
                    <a:lumOff val="23877"/>
                  </a:schemeClr>
                </a:solidFill>
              </a:rPr>
              <a:t>9</a:t>
            </a:r>
          </a:p>
        </p:txBody>
      </p:sp>
      <p:sp>
        <p:nvSpPr>
          <p:cNvPr id="1972" name="A common choice for P(x) is P(x) = 1x since GCD(N,1) = 1 no matter the choice of N (table size)"/>
          <p:cNvSpPr/>
          <p:nvPr/>
        </p:nvSpPr>
        <p:spPr>
          <a:xfrm>
            <a:off x="896684" y="7659052"/>
            <a:ext cx="11211432" cy="16637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A common choice for </a:t>
            </a:r>
            <a:r>
              <a:rPr b="1">
                <a:solidFill>
                  <a:schemeClr val="accent6">
                    <a:hueOff val="-241736"/>
                    <a:satOff val="29413"/>
                    <a:lumOff val="20727"/>
                  </a:schemeClr>
                </a:solidFill>
              </a:rPr>
              <a:t>P</a:t>
            </a:r>
            <a:r>
              <a:t>(x) is</a:t>
            </a:r>
            <a:r>
              <a:rPr b="1"/>
              <a:t> </a:t>
            </a:r>
            <a:r>
              <a:rPr b="1">
                <a:solidFill>
                  <a:schemeClr val="accent6">
                    <a:hueOff val="-241736"/>
                    <a:satOff val="29413"/>
                    <a:lumOff val="20727"/>
                  </a:schemeClr>
                </a:solidFill>
              </a:rPr>
              <a:t>P</a:t>
            </a:r>
            <a:r>
              <a:t>(x) = 1x since </a:t>
            </a:r>
            <a:r>
              <a:rPr b="1">
                <a:solidFill>
                  <a:schemeClr val="accent4">
                    <a:hueOff val="102361"/>
                    <a:satOff val="14118"/>
                    <a:lumOff val="10675"/>
                  </a:schemeClr>
                </a:solidFill>
              </a:rPr>
              <a:t>GCD</a:t>
            </a:r>
            <a:r>
              <a:t>(N,1) = 1 no matter the choice of N (table size)</a:t>
            </a:r>
          </a:p>
        </p:txBody>
      </p:sp>
      <p:sp>
        <p:nvSpPr>
          <p:cNvPr id="1973" name="Oh no, we’re trapped in a cycle! However, we expected this to happen since GCD(9,6) = 3"/>
          <p:cNvSpPr/>
          <p:nvPr/>
        </p:nvSpPr>
        <p:spPr>
          <a:xfrm>
            <a:off x="602942" y="4569618"/>
            <a:ext cx="12500894"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Oh no, we’re trapped in a cycle! However, we expected this to happen since </a:t>
            </a:r>
            <a:r>
              <a:rPr b="1">
                <a:solidFill>
                  <a:schemeClr val="accent4">
                    <a:hueOff val="102361"/>
                    <a:satOff val="14118"/>
                    <a:lumOff val="10675"/>
                  </a:schemeClr>
                </a:solidFill>
              </a:rPr>
              <a:t>GCD</a:t>
            </a:r>
            <a:r>
              <a:t>(9,6) = 3</a:t>
            </a:r>
          </a:p>
        </p:txBody>
      </p:sp>
    </p:spTree>
  </p:cSld>
  <p:clrMapOvr>
    <a:masterClrMapping/>
  </p:clrMapOvr>
  <p:transition spd="me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8" name="Suppose we have an originally empty hash table and we want to insert some (ki,vi) pairs with LP and we selected our hash table to have:"/>
          <p:cNvSpPr/>
          <p:nvPr/>
        </p:nvSpPr>
        <p:spPr>
          <a:xfrm>
            <a:off x="0" y="2478722"/>
            <a:ext cx="13004801" cy="16637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r>
              <a:t>Suppose we have an originally empty hash table and we want to insert some (k</a:t>
            </a:r>
            <a:r>
              <a:rPr baseline="-5999"/>
              <a:t>i</a:t>
            </a:r>
            <a:r>
              <a:t>,v</a:t>
            </a:r>
            <a:r>
              <a:rPr baseline="-5999"/>
              <a:t>i</a:t>
            </a:r>
            <a:r>
              <a:t>) pairs with LP and we selected our hash table to have:</a:t>
            </a:r>
          </a:p>
        </p:txBody>
      </p:sp>
      <p:sp>
        <p:nvSpPr>
          <p:cNvPr id="1979" name="Probing function: P(x) = 5x…"/>
          <p:cNvSpPr/>
          <p:nvPr/>
        </p:nvSpPr>
        <p:spPr>
          <a:xfrm>
            <a:off x="1628241" y="4648199"/>
            <a:ext cx="9748318"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Probing function: </a:t>
            </a:r>
            <a:r>
              <a:rPr b="1">
                <a:solidFill>
                  <a:schemeClr val="accent6">
                    <a:hueOff val="-241736"/>
                    <a:satOff val="29413"/>
                    <a:lumOff val="20727"/>
                  </a:schemeClr>
                </a:solidFill>
              </a:rPr>
              <a:t>P</a:t>
            </a:r>
            <a:r>
              <a:t>(x) = 5x</a:t>
            </a:r>
          </a:p>
          <a:p>
            <a:r>
              <a:t>Fixed table size: N = 12</a:t>
            </a:r>
          </a:p>
          <a:p>
            <a:r>
              <a:t>Max load factor: α = 0.35</a:t>
            </a:r>
          </a:p>
          <a:p>
            <a:r>
              <a:t>Threshold before resize = N * α = 4</a:t>
            </a:r>
          </a:p>
        </p:txBody>
      </p:sp>
      <p:sp>
        <p:nvSpPr>
          <p:cNvPr id="1980" name="GCD(12,5) = 1 so no cycle should occur!"/>
          <p:cNvSpPr/>
          <p:nvPr/>
        </p:nvSpPr>
        <p:spPr>
          <a:xfrm>
            <a:off x="1077726" y="7338377"/>
            <a:ext cx="1084934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4">
                    <a:hueOff val="102361"/>
                    <a:satOff val="14118"/>
                    <a:lumOff val="10675"/>
                  </a:schemeClr>
                </a:solidFill>
              </a:rPr>
              <a:t>GCD</a:t>
            </a:r>
            <a:r>
              <a:t>(12,5) = 1 so no cycle should occur!</a:t>
            </a:r>
          </a:p>
        </p:txBody>
      </p:sp>
      <p:graphicFrame>
        <p:nvGraphicFramePr>
          <p:cNvPr id="1981" name="Table"/>
          <p:cNvGraphicFramePr/>
          <p:nvPr/>
        </p:nvGraphicFramePr>
        <p:xfrm>
          <a:off x="763885" y="1026160"/>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1982" name="Table"/>
          <p:cNvGraphicFramePr/>
          <p:nvPr/>
        </p:nvGraphicFramePr>
        <p:xfrm>
          <a:off x="763885" y="320039"/>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84" name="Table"/>
          <p:cNvGraphicFramePr/>
          <p:nvPr/>
        </p:nvGraphicFramePr>
        <p:xfrm>
          <a:off x="763885" y="1026160"/>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1985" name="Table"/>
          <p:cNvGraphicFramePr/>
          <p:nvPr/>
        </p:nvGraphicFramePr>
        <p:xfrm>
          <a:off x="763885" y="320039"/>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1986" name="Operations:"/>
          <p:cNvSpPr/>
          <p:nvPr/>
        </p:nvSpPr>
        <p:spPr>
          <a:xfrm>
            <a:off x="156133" y="458342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1987" name="insert(k1,v1)…"/>
          <p:cNvSpPr/>
          <p:nvPr/>
        </p:nvSpPr>
        <p:spPr>
          <a:xfrm>
            <a:off x="-77547" y="5147310"/>
            <a:ext cx="3784402" cy="2705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5</a:t>
            </a:r>
            <a:r>
              <a:t>,v</a:t>
            </a:r>
            <a:r>
              <a:rPr baseline="-5999"/>
              <a:t>5</a:t>
            </a:r>
            <a:r>
              <a:t>)</a:t>
            </a:r>
          </a:p>
        </p:txBody>
      </p:sp>
      <p:sp>
        <p:nvSpPr>
          <p:cNvPr id="1988" name="Recall P(x) = 5x, N = 12, threshold = 4"/>
          <p:cNvSpPr/>
          <p:nvPr/>
        </p:nvSpPr>
        <p:spPr>
          <a:xfrm>
            <a:off x="1077726" y="3869372"/>
            <a:ext cx="1084934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5x, N = 12, threshold = 4</a:t>
            </a:r>
          </a:p>
        </p:txBody>
      </p:sp>
      <p:sp>
        <p:nvSpPr>
          <p:cNvPr id="1989" name="Line"/>
          <p:cNvSpPr/>
          <p:nvPr/>
        </p:nvSpPr>
        <p:spPr>
          <a:xfrm flipH="1">
            <a:off x="3372231" y="5458460"/>
            <a:ext cx="483376"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91" name="Table"/>
          <p:cNvGraphicFramePr/>
          <p:nvPr/>
        </p:nvGraphicFramePr>
        <p:xfrm>
          <a:off x="763885" y="1026160"/>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1992" name="Table"/>
          <p:cNvGraphicFramePr/>
          <p:nvPr/>
        </p:nvGraphicFramePr>
        <p:xfrm>
          <a:off x="763885" y="320039"/>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1993" name="Operations:"/>
          <p:cNvSpPr/>
          <p:nvPr/>
        </p:nvSpPr>
        <p:spPr>
          <a:xfrm>
            <a:off x="156133" y="458342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1994" name="insert(k1,v1)…"/>
          <p:cNvSpPr/>
          <p:nvPr/>
        </p:nvSpPr>
        <p:spPr>
          <a:xfrm>
            <a:off x="-77547" y="5147310"/>
            <a:ext cx="3784402" cy="2705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5</a:t>
            </a:r>
            <a:r>
              <a:t>,v</a:t>
            </a:r>
            <a:r>
              <a:rPr baseline="-5999"/>
              <a:t>5</a:t>
            </a:r>
            <a:r>
              <a:t>)</a:t>
            </a:r>
          </a:p>
        </p:txBody>
      </p:sp>
      <p:sp>
        <p:nvSpPr>
          <p:cNvPr id="1995" name="Recall P(x) = 5x, N = 12, threshold = 4"/>
          <p:cNvSpPr/>
          <p:nvPr/>
        </p:nvSpPr>
        <p:spPr>
          <a:xfrm>
            <a:off x="1077726" y="3869372"/>
            <a:ext cx="1084934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5x, N = 12, threshold = 4</a:t>
            </a:r>
          </a:p>
        </p:txBody>
      </p:sp>
      <p:sp>
        <p:nvSpPr>
          <p:cNvPr id="1996" name="Suppose H(k1) = 10"/>
          <p:cNvSpPr/>
          <p:nvPr/>
        </p:nvSpPr>
        <p:spPr>
          <a:xfrm>
            <a:off x="4999327" y="4583429"/>
            <a:ext cx="497718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t>(k</a:t>
            </a:r>
            <a:r>
              <a:rPr baseline="-5999"/>
              <a:t>1</a:t>
            </a:r>
            <a:r>
              <a:t>) = 10</a:t>
            </a:r>
          </a:p>
        </p:txBody>
      </p:sp>
      <p:sp>
        <p:nvSpPr>
          <p:cNvPr id="1997" name="H(k1) + P(0) mod N = 10"/>
          <p:cNvSpPr/>
          <p:nvPr/>
        </p:nvSpPr>
        <p:spPr>
          <a:xfrm>
            <a:off x="4595663" y="5147310"/>
            <a:ext cx="635347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1</a:t>
            </a:r>
            <a:r>
              <a:t>) + </a:t>
            </a:r>
            <a:r>
              <a:rPr b="1">
                <a:solidFill>
                  <a:schemeClr val="accent6">
                    <a:hueOff val="-241736"/>
                    <a:satOff val="29413"/>
                    <a:lumOff val="20727"/>
                  </a:schemeClr>
                </a:solidFill>
              </a:rPr>
              <a:t>P</a:t>
            </a:r>
            <a:r>
              <a:t>(0) mod N = 10</a:t>
            </a:r>
          </a:p>
        </p:txBody>
      </p:sp>
      <p:sp>
        <p:nvSpPr>
          <p:cNvPr id="1998" name="Line"/>
          <p:cNvSpPr/>
          <p:nvPr/>
        </p:nvSpPr>
        <p:spPr>
          <a:xfrm flipH="1">
            <a:off x="3372231" y="5458460"/>
            <a:ext cx="483376"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00" name="Table"/>
          <p:cNvGraphicFramePr/>
          <p:nvPr/>
        </p:nvGraphicFramePr>
        <p:xfrm>
          <a:off x="763885" y="1026160"/>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001" name="Table"/>
          <p:cNvGraphicFramePr/>
          <p:nvPr/>
        </p:nvGraphicFramePr>
        <p:xfrm>
          <a:off x="763885" y="320039"/>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002" name="Operations:"/>
          <p:cNvSpPr/>
          <p:nvPr/>
        </p:nvSpPr>
        <p:spPr>
          <a:xfrm>
            <a:off x="156133" y="458342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2003" name="insert(k1,v1)…"/>
          <p:cNvSpPr/>
          <p:nvPr/>
        </p:nvSpPr>
        <p:spPr>
          <a:xfrm>
            <a:off x="-77547" y="5147310"/>
            <a:ext cx="3784402" cy="2705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5</a:t>
            </a:r>
            <a:r>
              <a:t>,v</a:t>
            </a:r>
            <a:r>
              <a:rPr baseline="-5999"/>
              <a:t>5</a:t>
            </a:r>
            <a:r>
              <a:t>)</a:t>
            </a:r>
          </a:p>
        </p:txBody>
      </p:sp>
      <p:sp>
        <p:nvSpPr>
          <p:cNvPr id="2004" name="Recall P(x) = 5x, N = 12, threshold = 4"/>
          <p:cNvSpPr/>
          <p:nvPr/>
        </p:nvSpPr>
        <p:spPr>
          <a:xfrm>
            <a:off x="1077726" y="3869372"/>
            <a:ext cx="1084934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5x, N = 12, threshold = 4</a:t>
            </a:r>
          </a:p>
        </p:txBody>
      </p:sp>
      <p:sp>
        <p:nvSpPr>
          <p:cNvPr id="2005" name="Suppose H(k1) = 10"/>
          <p:cNvSpPr/>
          <p:nvPr/>
        </p:nvSpPr>
        <p:spPr>
          <a:xfrm>
            <a:off x="4999327" y="4583429"/>
            <a:ext cx="497718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t>(k</a:t>
            </a:r>
            <a:r>
              <a:rPr baseline="-5999"/>
              <a:t>1</a:t>
            </a:r>
            <a:r>
              <a:t>) = 10</a:t>
            </a:r>
          </a:p>
        </p:txBody>
      </p:sp>
      <p:sp>
        <p:nvSpPr>
          <p:cNvPr id="2006" name="H(k1) + P(0) mod N = 10"/>
          <p:cNvSpPr/>
          <p:nvPr/>
        </p:nvSpPr>
        <p:spPr>
          <a:xfrm>
            <a:off x="4595663" y="5147310"/>
            <a:ext cx="635347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1</a:t>
            </a:r>
            <a:r>
              <a:t>) + </a:t>
            </a:r>
            <a:r>
              <a:rPr b="1">
                <a:solidFill>
                  <a:schemeClr val="accent6">
                    <a:hueOff val="-241736"/>
                    <a:satOff val="29413"/>
                    <a:lumOff val="20727"/>
                  </a:schemeClr>
                </a:solidFill>
              </a:rPr>
              <a:t>P</a:t>
            </a:r>
            <a:r>
              <a:t>(0) mod N = 10</a:t>
            </a:r>
          </a:p>
        </p:txBody>
      </p:sp>
      <p:sp>
        <p:nvSpPr>
          <p:cNvPr id="2007" name="Line"/>
          <p:cNvSpPr/>
          <p:nvPr/>
        </p:nvSpPr>
        <p:spPr>
          <a:xfrm flipH="1">
            <a:off x="3372231" y="5458460"/>
            <a:ext cx="483376"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008" name="Line"/>
          <p:cNvSpPr/>
          <p:nvPr/>
        </p:nvSpPr>
        <p:spPr>
          <a:xfrm flipV="1">
            <a:off x="10824591" y="1978660"/>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10" name="Table"/>
          <p:cNvGraphicFramePr/>
          <p:nvPr/>
        </p:nvGraphicFramePr>
        <p:xfrm>
          <a:off x="763885" y="1026160"/>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011" name="Table"/>
          <p:cNvGraphicFramePr/>
          <p:nvPr/>
        </p:nvGraphicFramePr>
        <p:xfrm>
          <a:off x="763885" y="320039"/>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012" name="Operations:"/>
          <p:cNvSpPr/>
          <p:nvPr/>
        </p:nvSpPr>
        <p:spPr>
          <a:xfrm>
            <a:off x="156133" y="458342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2013" name="insert(k1,v1)…"/>
          <p:cNvSpPr/>
          <p:nvPr/>
        </p:nvSpPr>
        <p:spPr>
          <a:xfrm>
            <a:off x="-77547" y="5147310"/>
            <a:ext cx="3784402" cy="2705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5</a:t>
            </a:r>
            <a:r>
              <a:t>,v</a:t>
            </a:r>
            <a:r>
              <a:rPr baseline="-5999"/>
              <a:t>5</a:t>
            </a:r>
            <a:r>
              <a:t>)</a:t>
            </a:r>
          </a:p>
        </p:txBody>
      </p:sp>
      <p:sp>
        <p:nvSpPr>
          <p:cNvPr id="2014" name="Recall P(x) = 5x, N = 12, threshold = 4"/>
          <p:cNvSpPr/>
          <p:nvPr/>
        </p:nvSpPr>
        <p:spPr>
          <a:xfrm>
            <a:off x="1077726" y="3869372"/>
            <a:ext cx="1084934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5x, N = 12, threshold = 4</a:t>
            </a:r>
          </a:p>
        </p:txBody>
      </p:sp>
      <p:sp>
        <p:nvSpPr>
          <p:cNvPr id="2015" name="Line"/>
          <p:cNvSpPr/>
          <p:nvPr/>
        </p:nvSpPr>
        <p:spPr>
          <a:xfrm flipH="1">
            <a:off x="3372231" y="5966460"/>
            <a:ext cx="483376"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17" name="Table"/>
          <p:cNvGraphicFramePr/>
          <p:nvPr/>
        </p:nvGraphicFramePr>
        <p:xfrm>
          <a:off x="763885" y="1026160"/>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018" name="Table"/>
          <p:cNvGraphicFramePr/>
          <p:nvPr/>
        </p:nvGraphicFramePr>
        <p:xfrm>
          <a:off x="763885" y="320039"/>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019" name="Operations:"/>
          <p:cNvSpPr/>
          <p:nvPr/>
        </p:nvSpPr>
        <p:spPr>
          <a:xfrm>
            <a:off x="156133" y="458342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2020" name="insert(k1,v1)…"/>
          <p:cNvSpPr/>
          <p:nvPr/>
        </p:nvSpPr>
        <p:spPr>
          <a:xfrm>
            <a:off x="-77547" y="5147310"/>
            <a:ext cx="3784402" cy="2705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5</a:t>
            </a:r>
            <a:r>
              <a:t>,v</a:t>
            </a:r>
            <a:r>
              <a:rPr baseline="-5999"/>
              <a:t>5</a:t>
            </a:r>
            <a:r>
              <a:t>)</a:t>
            </a:r>
          </a:p>
        </p:txBody>
      </p:sp>
      <p:sp>
        <p:nvSpPr>
          <p:cNvPr id="2021" name="Recall P(x) = 5x, N = 12, threshold = 4"/>
          <p:cNvSpPr/>
          <p:nvPr/>
        </p:nvSpPr>
        <p:spPr>
          <a:xfrm>
            <a:off x="1077726" y="3869372"/>
            <a:ext cx="1084934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5x, N = 12, threshold = 4</a:t>
            </a:r>
          </a:p>
        </p:txBody>
      </p:sp>
      <p:sp>
        <p:nvSpPr>
          <p:cNvPr id="2022" name="Line"/>
          <p:cNvSpPr/>
          <p:nvPr/>
        </p:nvSpPr>
        <p:spPr>
          <a:xfrm flipH="1">
            <a:off x="3372231" y="5966460"/>
            <a:ext cx="483376"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023" name="Suppose H(k2) = 8"/>
          <p:cNvSpPr/>
          <p:nvPr/>
        </p:nvSpPr>
        <p:spPr>
          <a:xfrm>
            <a:off x="5136956" y="4583429"/>
            <a:ext cx="470192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t>(k</a:t>
            </a:r>
            <a:r>
              <a:rPr baseline="-5999"/>
              <a:t>2</a:t>
            </a:r>
            <a:r>
              <a:t>) = 8</a:t>
            </a:r>
          </a:p>
        </p:txBody>
      </p:sp>
      <p:sp>
        <p:nvSpPr>
          <p:cNvPr id="2024" name="H(k2) + P(0) mod N = 8"/>
          <p:cNvSpPr/>
          <p:nvPr/>
        </p:nvSpPr>
        <p:spPr>
          <a:xfrm>
            <a:off x="4733292" y="5147310"/>
            <a:ext cx="60782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2</a:t>
            </a:r>
            <a:r>
              <a:t>) + </a:t>
            </a:r>
            <a:r>
              <a:rPr b="1">
                <a:solidFill>
                  <a:schemeClr val="accent6">
                    <a:hueOff val="-241736"/>
                    <a:satOff val="29413"/>
                    <a:lumOff val="20727"/>
                  </a:schemeClr>
                </a:solidFill>
              </a:rPr>
              <a:t>P</a:t>
            </a:r>
            <a:r>
              <a:t>(0) mod N = 8</a:t>
            </a:r>
          </a:p>
        </p:txBody>
      </p:sp>
    </p:spTree>
  </p:cSld>
  <p:clrMapOvr>
    <a:masterClrMapping/>
  </p:clrMapOvr>
  <p:transition spd="me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26" name="Table"/>
          <p:cNvGraphicFramePr/>
          <p:nvPr/>
        </p:nvGraphicFramePr>
        <p:xfrm>
          <a:off x="763885" y="1026160"/>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027" name="Table"/>
          <p:cNvGraphicFramePr/>
          <p:nvPr/>
        </p:nvGraphicFramePr>
        <p:xfrm>
          <a:off x="763885" y="320039"/>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028" name="Operations:"/>
          <p:cNvSpPr/>
          <p:nvPr/>
        </p:nvSpPr>
        <p:spPr>
          <a:xfrm>
            <a:off x="156133" y="458342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2029" name="insert(k1,v1)…"/>
          <p:cNvSpPr/>
          <p:nvPr/>
        </p:nvSpPr>
        <p:spPr>
          <a:xfrm>
            <a:off x="-77547" y="5147310"/>
            <a:ext cx="3784402" cy="2705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5</a:t>
            </a:r>
            <a:r>
              <a:t>,v</a:t>
            </a:r>
            <a:r>
              <a:rPr baseline="-5999"/>
              <a:t>5</a:t>
            </a:r>
            <a:r>
              <a:t>)</a:t>
            </a:r>
          </a:p>
        </p:txBody>
      </p:sp>
      <p:sp>
        <p:nvSpPr>
          <p:cNvPr id="2030" name="Recall P(x) = 5x, N = 12, threshold = 4"/>
          <p:cNvSpPr/>
          <p:nvPr/>
        </p:nvSpPr>
        <p:spPr>
          <a:xfrm>
            <a:off x="1077726" y="3869372"/>
            <a:ext cx="1084934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5x, N = 12, threshold = 4</a:t>
            </a:r>
          </a:p>
        </p:txBody>
      </p:sp>
      <p:sp>
        <p:nvSpPr>
          <p:cNvPr id="2031" name="Line"/>
          <p:cNvSpPr/>
          <p:nvPr/>
        </p:nvSpPr>
        <p:spPr>
          <a:xfrm flipH="1">
            <a:off x="3372231" y="5966460"/>
            <a:ext cx="483376"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032" name="Suppose H(k2) = 8"/>
          <p:cNvSpPr/>
          <p:nvPr/>
        </p:nvSpPr>
        <p:spPr>
          <a:xfrm>
            <a:off x="5136956" y="4583429"/>
            <a:ext cx="470192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t>(k</a:t>
            </a:r>
            <a:r>
              <a:rPr baseline="-5999"/>
              <a:t>2</a:t>
            </a:r>
            <a:r>
              <a:t>) = 8</a:t>
            </a:r>
          </a:p>
        </p:txBody>
      </p:sp>
      <p:sp>
        <p:nvSpPr>
          <p:cNvPr id="2033" name="H(k2) + P(0) mod N = 8"/>
          <p:cNvSpPr/>
          <p:nvPr/>
        </p:nvSpPr>
        <p:spPr>
          <a:xfrm>
            <a:off x="4733292" y="5147310"/>
            <a:ext cx="60782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2</a:t>
            </a:r>
            <a:r>
              <a:t>) + </a:t>
            </a:r>
            <a:r>
              <a:rPr b="1">
                <a:solidFill>
                  <a:schemeClr val="accent6">
                    <a:hueOff val="-241736"/>
                    <a:satOff val="29413"/>
                    <a:lumOff val="20727"/>
                  </a:schemeClr>
                </a:solidFill>
              </a:rPr>
              <a:t>P</a:t>
            </a:r>
            <a:r>
              <a:t>(0) mod N = 8</a:t>
            </a:r>
          </a:p>
        </p:txBody>
      </p:sp>
      <p:sp>
        <p:nvSpPr>
          <p:cNvPr id="2034" name="Line"/>
          <p:cNvSpPr/>
          <p:nvPr/>
        </p:nvSpPr>
        <p:spPr>
          <a:xfrm flipV="1">
            <a:off x="8894191" y="1978660"/>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36" name="Table"/>
          <p:cNvGraphicFramePr/>
          <p:nvPr/>
        </p:nvGraphicFramePr>
        <p:xfrm>
          <a:off x="763885" y="1026160"/>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037" name="Table"/>
          <p:cNvGraphicFramePr/>
          <p:nvPr/>
        </p:nvGraphicFramePr>
        <p:xfrm>
          <a:off x="763885" y="320039"/>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038" name="Operations:"/>
          <p:cNvSpPr/>
          <p:nvPr/>
        </p:nvSpPr>
        <p:spPr>
          <a:xfrm>
            <a:off x="156133" y="458342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2039" name="insert(k1,v1)…"/>
          <p:cNvSpPr/>
          <p:nvPr/>
        </p:nvSpPr>
        <p:spPr>
          <a:xfrm>
            <a:off x="-77547" y="5147310"/>
            <a:ext cx="3784402" cy="2705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5</a:t>
            </a:r>
            <a:r>
              <a:t>,v</a:t>
            </a:r>
            <a:r>
              <a:rPr baseline="-5999"/>
              <a:t>5</a:t>
            </a:r>
            <a:r>
              <a:t>)</a:t>
            </a:r>
          </a:p>
        </p:txBody>
      </p:sp>
      <p:sp>
        <p:nvSpPr>
          <p:cNvPr id="2040" name="Recall P(x) = 5x, N = 12, threshold = 4"/>
          <p:cNvSpPr/>
          <p:nvPr/>
        </p:nvSpPr>
        <p:spPr>
          <a:xfrm>
            <a:off x="1077726" y="3869372"/>
            <a:ext cx="1084934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5x, N = 12, threshold = 4</a:t>
            </a:r>
          </a:p>
        </p:txBody>
      </p:sp>
      <p:sp>
        <p:nvSpPr>
          <p:cNvPr id="2041" name="Line"/>
          <p:cNvSpPr/>
          <p:nvPr/>
        </p:nvSpPr>
        <p:spPr>
          <a:xfrm flipH="1">
            <a:off x="3372231" y="6487160"/>
            <a:ext cx="483376"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7" name="Table"/>
          <p:cNvGraphicFramePr/>
          <p:nvPr/>
        </p:nvGraphicFramePr>
        <p:xfrm>
          <a:off x="1397000" y="131179"/>
          <a:ext cx="10687940" cy="3251200"/>
        </p:xfrm>
        <a:graphic>
          <a:graphicData uri="http://schemas.openxmlformats.org/drawingml/2006/table">
            <a:tbl>
              <a:tblPr>
                <a:tableStyleId>{4C3C2611-4C71-4FC5-86AE-919BDF0F9419}</a:tableStyleId>
              </a:tblPr>
              <a:tblGrid>
                <a:gridCol w="2671985">
                  <a:extLst>
                    <a:ext uri="{9D8B030D-6E8A-4147-A177-3AD203B41FA5}">
                      <a16:colId xmlns:a16="http://schemas.microsoft.com/office/drawing/2014/main" val="20000"/>
                    </a:ext>
                  </a:extLst>
                </a:gridCol>
                <a:gridCol w="2671985">
                  <a:extLst>
                    <a:ext uri="{9D8B030D-6E8A-4147-A177-3AD203B41FA5}">
                      <a16:colId xmlns:a16="http://schemas.microsoft.com/office/drawing/2014/main" val="20001"/>
                    </a:ext>
                  </a:extLst>
                </a:gridCol>
                <a:gridCol w="2671985">
                  <a:extLst>
                    <a:ext uri="{9D8B030D-6E8A-4147-A177-3AD203B41FA5}">
                      <a16:colId xmlns:a16="http://schemas.microsoft.com/office/drawing/2014/main" val="20002"/>
                    </a:ext>
                  </a:extLst>
                </a:gridCol>
                <a:gridCol w="2671985">
                  <a:extLst>
                    <a:ext uri="{9D8B030D-6E8A-4147-A177-3AD203B41FA5}">
                      <a16:colId xmlns:a16="http://schemas.microsoft.com/office/drawing/2014/main" val="20003"/>
                    </a:ext>
                  </a:extLst>
                </a:gridCol>
              </a:tblGrid>
              <a:tr h="621483">
                <a:tc>
                  <a:txBody>
                    <a:bodyPr/>
                    <a:lstStyle/>
                    <a:p>
                      <a:pPr defTabSz="914400">
                        <a:defRPr>
                          <a:solidFill>
                            <a:srgbClr val="000000"/>
                          </a:solidFill>
                        </a:defRPr>
                      </a:pPr>
                      <a:r>
                        <a:rPr sz="3600" b="1">
                          <a:solidFill>
                            <a:srgbClr val="FFFFFF"/>
                          </a:solidFill>
                          <a:latin typeface="Helvetica"/>
                          <a:ea typeface="Helvetica"/>
                          <a:cs typeface="Helvetica"/>
                          <a:sym typeface="Helvetica"/>
                        </a:rPr>
                        <a:t>Name</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600" b="1">
                          <a:solidFill>
                            <a:srgbClr val="FFFFFF"/>
                          </a:solidFill>
                          <a:latin typeface="Helvetica"/>
                          <a:ea typeface="Helvetica"/>
                          <a:cs typeface="Helvetica"/>
                          <a:sym typeface="Helvetica"/>
                        </a:rPr>
                        <a:t>Age</a:t>
                      </a:r>
                    </a:p>
                  </a:txBody>
                  <a:tcPr marL="50800" marR="50800" marT="50800" marB="50800" anchor="ctr" horzOverflow="overflow">
                    <a:lnT w="12700">
                      <a:solidFill>
                        <a:srgbClr val="D6D6D6"/>
                      </a:solidFill>
                      <a:miter lim="400000"/>
                    </a:lnT>
                  </a:tcPr>
                </a:tc>
                <a:tc>
                  <a:txBody>
                    <a:bodyPr/>
                    <a:lstStyle/>
                    <a:p>
                      <a:pPr defTabSz="914400">
                        <a:defRPr>
                          <a:solidFill>
                            <a:srgbClr val="000000"/>
                          </a:solidFill>
                        </a:defRPr>
                      </a:pPr>
                      <a:r>
                        <a:rPr sz="3600" b="1">
                          <a:solidFill>
                            <a:srgbClr val="FFFFFF"/>
                          </a:solidFill>
                          <a:latin typeface="Helvetica"/>
                          <a:ea typeface="Helvetica"/>
                          <a:cs typeface="Helvetica"/>
                          <a:sym typeface="Helvetica"/>
                        </a:rPr>
                        <a:t>Sex</a:t>
                      </a:r>
                    </a:p>
                  </a:txBody>
                  <a:tcPr marL="50800" marR="50800" marT="50800" marB="50800" anchor="ctr" horzOverflow="overflow">
                    <a:lnT w="12700">
                      <a:solidFill>
                        <a:srgbClr val="D6D6D6"/>
                      </a:solidFill>
                      <a:miter lim="400000"/>
                    </a:lnT>
                  </a:tcPr>
                </a:tc>
                <a:tc>
                  <a:txBody>
                    <a:bodyPr/>
                    <a:lstStyle/>
                    <a:p>
                      <a:pPr defTabSz="914400">
                        <a:defRPr>
                          <a:solidFill>
                            <a:srgbClr val="000000"/>
                          </a:solidFill>
                        </a:defRPr>
                      </a:pPr>
                      <a:r>
                        <a:rPr sz="3600" b="1">
                          <a:solidFill>
                            <a:srgbClr val="FFFFFF"/>
                          </a:solidFill>
                          <a:latin typeface="Helvetica"/>
                          <a:ea typeface="Helvetica"/>
                          <a:cs typeface="Helvetica"/>
                          <a:sym typeface="Helvetica"/>
                        </a:rPr>
                        <a:t>Hash</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621483">
                <a:tc>
                  <a:txBody>
                    <a:bodyPr/>
                    <a:lstStyle/>
                    <a:p>
                      <a:pPr defTabSz="914400">
                        <a:defRPr>
                          <a:solidFill>
                            <a:srgbClr val="000000"/>
                          </a:solidFill>
                        </a:defRPr>
                      </a:pPr>
                      <a:r>
                        <a:rPr sz="3600">
                          <a:solidFill>
                            <a:srgbClr val="FFFFFF"/>
                          </a:solidFill>
                        </a:rPr>
                        <a:t>William</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600">
                          <a:solidFill>
                            <a:srgbClr val="FFFFFF"/>
                          </a:solidFill>
                        </a:rPr>
                        <a:t>21</a:t>
                      </a:r>
                    </a:p>
                  </a:txBody>
                  <a:tcPr marL="50800" marR="50800" marT="50800" marB="50800" anchor="ctr" horzOverflow="overflow"/>
                </a:tc>
                <a:tc>
                  <a:txBody>
                    <a:bodyPr/>
                    <a:lstStyle/>
                    <a:p>
                      <a:pPr defTabSz="914400">
                        <a:defRPr>
                          <a:solidFill>
                            <a:srgbClr val="000000"/>
                          </a:solidFill>
                        </a:defRPr>
                      </a:pPr>
                      <a:r>
                        <a:rPr sz="3600">
                          <a:solidFill>
                            <a:srgbClr val="FFFFFF"/>
                          </a:solidFill>
                        </a:rPr>
                        <a:t>M</a:t>
                      </a:r>
                    </a:p>
                  </a:txBody>
                  <a:tcPr marL="50800" marR="50800" marT="50800" marB="50800" anchor="ctr" horzOverflow="overflow"/>
                </a:tc>
                <a:tc>
                  <a:txBody>
                    <a:bodyPr/>
                    <a:lstStyle/>
                    <a:p>
                      <a:pPr defTabSz="914400">
                        <a:defRPr>
                          <a:solidFill>
                            <a:srgbClr val="000000"/>
                          </a:solidFill>
                        </a:defRPr>
                      </a:pPr>
                      <a:r>
                        <a:rPr sz="3600">
                          <a:solidFill>
                            <a:srgbClr val="FFFFFF"/>
                          </a:solidFill>
                        </a:rPr>
                        <a:t>?</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621483">
                <a:tc>
                  <a:txBody>
                    <a:bodyPr/>
                    <a:lstStyle/>
                    <a:p>
                      <a:pPr defTabSz="914400">
                        <a:defRPr>
                          <a:solidFill>
                            <a:srgbClr val="000000"/>
                          </a:solidFill>
                        </a:defRPr>
                      </a:pPr>
                      <a:r>
                        <a:rPr sz="3600">
                          <a:solidFill>
                            <a:srgbClr val="FFFFFF"/>
                          </a:solidFill>
                        </a:rPr>
                        <a:t>Kate</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600">
                          <a:solidFill>
                            <a:srgbClr val="FFFFFF"/>
                          </a:solidFill>
                        </a:rPr>
                        <a:t>19</a:t>
                      </a:r>
                    </a:p>
                  </a:txBody>
                  <a:tcPr marL="50800" marR="50800" marT="50800" marB="50800" anchor="ctr" horzOverflow="overflow"/>
                </a:tc>
                <a:tc>
                  <a:txBody>
                    <a:bodyPr/>
                    <a:lstStyle/>
                    <a:p>
                      <a:pPr defTabSz="914400">
                        <a:defRPr>
                          <a:solidFill>
                            <a:srgbClr val="000000"/>
                          </a:solidFill>
                        </a:defRPr>
                      </a:pPr>
                      <a:r>
                        <a:rPr sz="3600">
                          <a:solidFill>
                            <a:srgbClr val="FFFFFF"/>
                          </a:solidFill>
                        </a:rPr>
                        <a:t>F</a:t>
                      </a:r>
                    </a:p>
                  </a:txBody>
                  <a:tcPr marL="50800" marR="50800" marT="50800" marB="50800" anchor="ctr" horzOverflow="overflow"/>
                </a:tc>
                <a:tc>
                  <a:txBody>
                    <a:bodyPr/>
                    <a:lstStyle/>
                    <a:p>
                      <a:pPr defTabSz="914400">
                        <a:defRPr>
                          <a:solidFill>
                            <a:srgbClr val="000000"/>
                          </a:solidFill>
                        </a:defRPr>
                      </a:pPr>
                      <a:r>
                        <a:rPr sz="3600">
                          <a:solidFill>
                            <a:srgbClr val="FFFFFF"/>
                          </a:solidFill>
                        </a:rPr>
                        <a:t>?</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621483">
                <a:tc>
                  <a:txBody>
                    <a:bodyPr/>
                    <a:lstStyle/>
                    <a:p>
                      <a:pPr defTabSz="914400">
                        <a:defRPr>
                          <a:solidFill>
                            <a:srgbClr val="000000"/>
                          </a:solidFill>
                        </a:defRPr>
                      </a:pPr>
                      <a:r>
                        <a:rPr sz="3600">
                          <a:solidFill>
                            <a:srgbClr val="FFFFFF"/>
                          </a:solidFill>
                        </a:rPr>
                        <a:t>Bob</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600">
                          <a:solidFill>
                            <a:srgbClr val="FFFFFF"/>
                          </a:solidFill>
                        </a:rPr>
                        <a:t>33</a:t>
                      </a:r>
                    </a:p>
                  </a:txBody>
                  <a:tcPr marL="50800" marR="50800" marT="50800" marB="50800" anchor="ctr" horzOverflow="overflow"/>
                </a:tc>
                <a:tc>
                  <a:txBody>
                    <a:bodyPr/>
                    <a:lstStyle/>
                    <a:p>
                      <a:pPr defTabSz="914400">
                        <a:defRPr>
                          <a:solidFill>
                            <a:srgbClr val="000000"/>
                          </a:solidFill>
                        </a:defRPr>
                      </a:pPr>
                      <a:r>
                        <a:rPr sz="3600">
                          <a:solidFill>
                            <a:srgbClr val="FFFFFF"/>
                          </a:solidFill>
                        </a:rPr>
                        <a:t>M</a:t>
                      </a:r>
                    </a:p>
                  </a:txBody>
                  <a:tcPr marL="50800" marR="50800" marT="50800" marB="50800" anchor="ctr" horzOverflow="overflow"/>
                </a:tc>
                <a:tc>
                  <a:txBody>
                    <a:bodyPr/>
                    <a:lstStyle/>
                    <a:p>
                      <a:pPr defTabSz="914400">
                        <a:defRPr>
                          <a:solidFill>
                            <a:srgbClr val="000000"/>
                          </a:solidFill>
                        </a:defRPr>
                      </a:pPr>
                      <a:r>
                        <a:rPr sz="3600">
                          <a:solidFill>
                            <a:srgbClr val="FFFFFF"/>
                          </a:solidFill>
                        </a:rPr>
                        <a:t>?</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621483">
                <a:tc>
                  <a:txBody>
                    <a:bodyPr/>
                    <a:lstStyle/>
                    <a:p>
                      <a:pPr defTabSz="914400">
                        <a:defRPr>
                          <a:solidFill>
                            <a:srgbClr val="000000"/>
                          </a:solidFill>
                        </a:defRPr>
                      </a:pPr>
                      <a:r>
                        <a:rPr sz="3600">
                          <a:solidFill>
                            <a:srgbClr val="FFFFFF"/>
                          </a:solidFill>
                        </a:rPr>
                        <a:t>Rose</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600">
                          <a:solidFill>
                            <a:srgbClr val="FFFFFF"/>
                          </a:solidFill>
                        </a:rPr>
                        <a:t>26</a:t>
                      </a:r>
                    </a:p>
                  </a:txBody>
                  <a:tcPr marL="50800" marR="50800" marT="50800" marB="50800" anchor="ctr" horzOverflow="overflow">
                    <a:lnB w="12700">
                      <a:solidFill>
                        <a:srgbClr val="D6D6D6"/>
                      </a:solidFill>
                      <a:miter lim="400000"/>
                    </a:lnB>
                  </a:tcPr>
                </a:tc>
                <a:tc>
                  <a:txBody>
                    <a:bodyPr/>
                    <a:lstStyle/>
                    <a:p>
                      <a:pPr defTabSz="914400">
                        <a:defRPr>
                          <a:solidFill>
                            <a:srgbClr val="000000"/>
                          </a:solidFill>
                        </a:defRPr>
                      </a:pPr>
                      <a:r>
                        <a:rPr sz="3600">
                          <a:solidFill>
                            <a:srgbClr val="FFFFFF"/>
                          </a:solidFill>
                        </a:rPr>
                        <a:t>F</a:t>
                      </a:r>
                    </a:p>
                  </a:txBody>
                  <a:tcPr marL="50800" marR="50800" marT="50800" marB="50800" anchor="ctr" horzOverflow="overflow">
                    <a:lnB w="12700">
                      <a:solidFill>
                        <a:srgbClr val="D6D6D6"/>
                      </a:solidFill>
                      <a:miter lim="400000"/>
                    </a:lnB>
                  </a:tcPr>
                </a:tc>
                <a:tc>
                  <a:txBody>
                    <a:bodyPr/>
                    <a:lstStyle/>
                    <a:p>
                      <a:pPr defTabSz="914400">
                        <a:defRPr>
                          <a:solidFill>
                            <a:srgbClr val="000000"/>
                          </a:solidFill>
                        </a:defRPr>
                      </a:pPr>
                      <a:r>
                        <a:rPr sz="3600">
                          <a:solidFill>
                            <a:srgbClr val="FFFFFF"/>
                          </a:solidFill>
                        </a:rPr>
                        <a:t>?</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4"/>
                  </a:ext>
                </a:extLst>
              </a:tr>
            </a:tbl>
          </a:graphicData>
        </a:graphic>
      </p:graphicFrame>
      <p:sp>
        <p:nvSpPr>
          <p:cNvPr id="208" name="There are an infinite number of possible valid hash functions H(person), here is one:"/>
          <p:cNvSpPr/>
          <p:nvPr/>
        </p:nvSpPr>
        <p:spPr>
          <a:xfrm>
            <a:off x="1232535" y="3951605"/>
            <a:ext cx="10539745"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en" dirty="0" err="1"/>
              <a:t>合法的</a:t>
            </a:r>
            <a:r>
              <a:rPr b="1" dirty="0">
                <a:solidFill>
                  <a:schemeClr val="accent5">
                    <a:hueOff val="101205"/>
                    <a:satOff val="-13598"/>
                    <a:lumOff val="23877"/>
                  </a:schemeClr>
                </a:solidFill>
              </a:rPr>
              <a:t>H</a:t>
            </a:r>
            <a:r>
              <a:rPr dirty="0"/>
              <a:t>(person)</a:t>
            </a:r>
            <a:r>
              <a:rPr lang="zh-CN" altLang="en-US" dirty="0"/>
              <a:t>函数可以有很多</a:t>
            </a:r>
            <a:r>
              <a:rPr dirty="0"/>
              <a:t>, </a:t>
            </a:r>
            <a:r>
              <a:rPr lang="zh-CN" altLang="en-US" dirty="0"/>
              <a:t>这里是一个：</a:t>
            </a:r>
            <a:endParaRPr dirty="0"/>
          </a:p>
        </p:txBody>
      </p:sp>
      <p:sp>
        <p:nvSpPr>
          <p:cNvPr id="209" name="function H(person):…"/>
          <p:cNvSpPr/>
          <p:nvPr/>
        </p:nvSpPr>
        <p:spPr>
          <a:xfrm>
            <a:off x="1901427" y="5314850"/>
            <a:ext cx="10574091" cy="3746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rPr b="1">
                <a:solidFill>
                  <a:schemeClr val="accent5">
                    <a:hueOff val="101205"/>
                    <a:satOff val="-13598"/>
                    <a:lumOff val="23877"/>
                  </a:schemeClr>
                </a:solidFill>
              </a:rPr>
              <a:t>function</a:t>
            </a:r>
            <a:r>
              <a:t> </a:t>
            </a:r>
            <a:r>
              <a:rPr b="1">
                <a:solidFill>
                  <a:schemeClr val="accent5">
                    <a:hueOff val="101205"/>
                    <a:satOff val="-13598"/>
                    <a:lumOff val="23877"/>
                  </a:schemeClr>
                </a:solidFill>
              </a:rPr>
              <a:t>H</a:t>
            </a:r>
            <a:r>
              <a:t>(person):</a:t>
            </a:r>
          </a:p>
          <a:p>
            <a:pPr algn="l"/>
            <a:r>
              <a:t>    hash := person.age</a:t>
            </a:r>
          </a:p>
          <a:p>
            <a:pPr algn="l"/>
            <a:r>
              <a:t>    hash = hash + </a:t>
            </a:r>
            <a:r>
              <a:rPr b="1">
                <a:solidFill>
                  <a:schemeClr val="accent4">
                    <a:hueOff val="102361"/>
                    <a:satOff val="14118"/>
                    <a:lumOff val="10675"/>
                  </a:schemeClr>
                </a:solidFill>
              </a:rPr>
              <a:t>length</a:t>
            </a:r>
            <a:r>
              <a:t>(person.name)</a:t>
            </a:r>
          </a:p>
          <a:p>
            <a:pPr algn="l"/>
            <a:r>
              <a:t>    </a:t>
            </a:r>
            <a:r>
              <a:rPr b="1">
                <a:solidFill>
                  <a:schemeClr val="accent5">
                    <a:hueOff val="101205"/>
                    <a:satOff val="-13598"/>
                    <a:lumOff val="23877"/>
                  </a:schemeClr>
                </a:solidFill>
              </a:rPr>
              <a:t>if</a:t>
            </a:r>
            <a:r>
              <a:t> person.sex == “M”:</a:t>
            </a:r>
          </a:p>
          <a:p>
            <a:pPr algn="l"/>
            <a:r>
              <a:t>        hash = hash + 1</a:t>
            </a:r>
          </a:p>
          <a:p>
            <a:pPr algn="l"/>
            <a:r>
              <a:t>    </a:t>
            </a:r>
            <a:r>
              <a:rPr b="1">
                <a:solidFill>
                  <a:schemeClr val="accent5">
                    <a:hueOff val="101205"/>
                    <a:satOff val="-13598"/>
                    <a:lumOff val="23877"/>
                  </a:schemeClr>
                </a:solidFill>
              </a:rPr>
              <a:t>return</a:t>
            </a:r>
            <a:r>
              <a:t> hash mod 6</a:t>
            </a:r>
          </a:p>
          <a:p>
            <a:pPr algn="l"/>
            <a:r>
              <a:t>    </a:t>
            </a:r>
          </a:p>
        </p:txBody>
      </p:sp>
    </p:spTree>
  </p:cSld>
  <p:clrMapOvr>
    <a:masterClrMapping/>
  </p:clrMapOvr>
  <p:transition spd="me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43" name="Table"/>
          <p:cNvGraphicFramePr/>
          <p:nvPr/>
        </p:nvGraphicFramePr>
        <p:xfrm>
          <a:off x="763885" y="1026160"/>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044" name="Table"/>
          <p:cNvGraphicFramePr/>
          <p:nvPr/>
        </p:nvGraphicFramePr>
        <p:xfrm>
          <a:off x="763885" y="320039"/>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045" name="Operations:"/>
          <p:cNvSpPr/>
          <p:nvPr/>
        </p:nvSpPr>
        <p:spPr>
          <a:xfrm>
            <a:off x="156133" y="458342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2046" name="insert(k1,v1)…"/>
          <p:cNvSpPr/>
          <p:nvPr/>
        </p:nvSpPr>
        <p:spPr>
          <a:xfrm>
            <a:off x="-77547" y="5147310"/>
            <a:ext cx="3784402" cy="2705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5</a:t>
            </a:r>
            <a:r>
              <a:t>,v</a:t>
            </a:r>
            <a:r>
              <a:rPr baseline="-5999"/>
              <a:t>5</a:t>
            </a:r>
            <a:r>
              <a:t>)</a:t>
            </a:r>
          </a:p>
        </p:txBody>
      </p:sp>
      <p:sp>
        <p:nvSpPr>
          <p:cNvPr id="2047" name="Recall P(x) = 5x, N = 12, threshold = 4"/>
          <p:cNvSpPr/>
          <p:nvPr/>
        </p:nvSpPr>
        <p:spPr>
          <a:xfrm>
            <a:off x="1077726" y="3869372"/>
            <a:ext cx="1084934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5x, N = 12, threshold = 4</a:t>
            </a:r>
          </a:p>
        </p:txBody>
      </p:sp>
      <p:sp>
        <p:nvSpPr>
          <p:cNvPr id="2048" name="Line"/>
          <p:cNvSpPr/>
          <p:nvPr/>
        </p:nvSpPr>
        <p:spPr>
          <a:xfrm flipH="1">
            <a:off x="3372231" y="6487160"/>
            <a:ext cx="483376"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049" name="Suppose H(k3) = 10"/>
          <p:cNvSpPr/>
          <p:nvPr/>
        </p:nvSpPr>
        <p:spPr>
          <a:xfrm>
            <a:off x="4999327" y="4583429"/>
            <a:ext cx="497718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t>(k</a:t>
            </a:r>
            <a:r>
              <a:rPr baseline="-5999"/>
              <a:t>3</a:t>
            </a:r>
            <a:r>
              <a:t>) = 10</a:t>
            </a:r>
          </a:p>
        </p:txBody>
      </p:sp>
      <p:sp>
        <p:nvSpPr>
          <p:cNvPr id="2050" name="H(k3) + P(0) mod N = 10"/>
          <p:cNvSpPr/>
          <p:nvPr/>
        </p:nvSpPr>
        <p:spPr>
          <a:xfrm>
            <a:off x="4595663" y="5147310"/>
            <a:ext cx="635347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3</a:t>
            </a:r>
            <a:r>
              <a:t>) + </a:t>
            </a:r>
            <a:r>
              <a:rPr b="1">
                <a:solidFill>
                  <a:schemeClr val="accent6">
                    <a:hueOff val="-241736"/>
                    <a:satOff val="29413"/>
                    <a:lumOff val="20727"/>
                  </a:schemeClr>
                </a:solidFill>
              </a:rPr>
              <a:t>P</a:t>
            </a:r>
            <a:r>
              <a:t>(0) mod N = 10</a:t>
            </a:r>
          </a:p>
        </p:txBody>
      </p:sp>
    </p:spTree>
  </p:cSld>
  <p:clrMapOvr>
    <a:masterClrMapping/>
  </p:clrMapOvr>
  <p:transition spd="me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2" name="Table"/>
          <p:cNvGraphicFramePr/>
          <p:nvPr/>
        </p:nvGraphicFramePr>
        <p:xfrm>
          <a:off x="763885" y="1026160"/>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053" name="Table"/>
          <p:cNvGraphicFramePr/>
          <p:nvPr/>
        </p:nvGraphicFramePr>
        <p:xfrm>
          <a:off x="763885" y="320039"/>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054" name="Operations:"/>
          <p:cNvSpPr/>
          <p:nvPr/>
        </p:nvSpPr>
        <p:spPr>
          <a:xfrm>
            <a:off x="156133" y="458342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2055" name="insert(k1,v1)…"/>
          <p:cNvSpPr/>
          <p:nvPr/>
        </p:nvSpPr>
        <p:spPr>
          <a:xfrm>
            <a:off x="-77547" y="5147310"/>
            <a:ext cx="3784402" cy="2705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5</a:t>
            </a:r>
            <a:r>
              <a:t>,v</a:t>
            </a:r>
            <a:r>
              <a:rPr baseline="-5999"/>
              <a:t>5</a:t>
            </a:r>
            <a:r>
              <a:t>)</a:t>
            </a:r>
          </a:p>
        </p:txBody>
      </p:sp>
      <p:sp>
        <p:nvSpPr>
          <p:cNvPr id="2056" name="Recall P(x) = 5x, N = 12, threshold = 4"/>
          <p:cNvSpPr/>
          <p:nvPr/>
        </p:nvSpPr>
        <p:spPr>
          <a:xfrm>
            <a:off x="1077726" y="3869372"/>
            <a:ext cx="1084934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5x, N = 12, threshold = 4</a:t>
            </a:r>
          </a:p>
        </p:txBody>
      </p:sp>
      <p:sp>
        <p:nvSpPr>
          <p:cNvPr id="2057" name="Line"/>
          <p:cNvSpPr/>
          <p:nvPr/>
        </p:nvSpPr>
        <p:spPr>
          <a:xfrm flipH="1">
            <a:off x="3372231" y="6487160"/>
            <a:ext cx="483376"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058" name="Suppose H(k3) = 10"/>
          <p:cNvSpPr/>
          <p:nvPr/>
        </p:nvSpPr>
        <p:spPr>
          <a:xfrm>
            <a:off x="4999327" y="4583429"/>
            <a:ext cx="497718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t>(k</a:t>
            </a:r>
            <a:r>
              <a:rPr baseline="-5999"/>
              <a:t>3</a:t>
            </a:r>
            <a:r>
              <a:t>) = 10</a:t>
            </a:r>
          </a:p>
        </p:txBody>
      </p:sp>
      <p:sp>
        <p:nvSpPr>
          <p:cNvPr id="2059" name="H(k3) + P(0) mod N = 10"/>
          <p:cNvSpPr/>
          <p:nvPr/>
        </p:nvSpPr>
        <p:spPr>
          <a:xfrm>
            <a:off x="4595663" y="5147310"/>
            <a:ext cx="635347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3</a:t>
            </a:r>
            <a:r>
              <a:t>) + </a:t>
            </a:r>
            <a:r>
              <a:rPr b="1">
                <a:solidFill>
                  <a:schemeClr val="accent6">
                    <a:hueOff val="-241736"/>
                    <a:satOff val="29413"/>
                    <a:lumOff val="20727"/>
                  </a:schemeClr>
                </a:solidFill>
              </a:rPr>
              <a:t>P</a:t>
            </a:r>
            <a:r>
              <a:t>(0) mod N = 10</a:t>
            </a:r>
          </a:p>
        </p:txBody>
      </p:sp>
      <p:sp>
        <p:nvSpPr>
          <p:cNvPr id="2060" name="Line"/>
          <p:cNvSpPr/>
          <p:nvPr/>
        </p:nvSpPr>
        <p:spPr>
          <a:xfrm flipV="1">
            <a:off x="10824591" y="1978660"/>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061" name="Oops cell 10 is already taken so keep probing"/>
          <p:cNvSpPr/>
          <p:nvPr/>
        </p:nvSpPr>
        <p:spPr>
          <a:xfrm>
            <a:off x="4079495" y="7615554"/>
            <a:ext cx="7385810"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Oops cell 10 is already taken so keep probing</a:t>
            </a:r>
          </a:p>
        </p:txBody>
      </p:sp>
    </p:spTree>
  </p:cSld>
  <p:clrMapOvr>
    <a:masterClrMapping/>
  </p:clrMapOvr>
  <p:transition spd="me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63" name="Table"/>
          <p:cNvGraphicFramePr/>
          <p:nvPr/>
        </p:nvGraphicFramePr>
        <p:xfrm>
          <a:off x="763885" y="1026160"/>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064" name="Table"/>
          <p:cNvGraphicFramePr/>
          <p:nvPr/>
        </p:nvGraphicFramePr>
        <p:xfrm>
          <a:off x="763885" y="320039"/>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065" name="Operations:"/>
          <p:cNvSpPr/>
          <p:nvPr/>
        </p:nvSpPr>
        <p:spPr>
          <a:xfrm>
            <a:off x="156133" y="458342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2066" name="insert(k1,v1)…"/>
          <p:cNvSpPr/>
          <p:nvPr/>
        </p:nvSpPr>
        <p:spPr>
          <a:xfrm>
            <a:off x="-77547" y="5147310"/>
            <a:ext cx="3784402" cy="2705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5</a:t>
            </a:r>
            <a:r>
              <a:t>,v</a:t>
            </a:r>
            <a:r>
              <a:rPr baseline="-5999"/>
              <a:t>5</a:t>
            </a:r>
            <a:r>
              <a:t>)</a:t>
            </a:r>
          </a:p>
        </p:txBody>
      </p:sp>
      <p:sp>
        <p:nvSpPr>
          <p:cNvPr id="2067" name="Recall P(x) = 5x, N = 12, threshold = 4"/>
          <p:cNvSpPr/>
          <p:nvPr/>
        </p:nvSpPr>
        <p:spPr>
          <a:xfrm>
            <a:off x="1077726" y="3869372"/>
            <a:ext cx="1084934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5x, N = 12, threshold = 4</a:t>
            </a:r>
          </a:p>
        </p:txBody>
      </p:sp>
      <p:sp>
        <p:nvSpPr>
          <p:cNvPr id="2068" name="Line"/>
          <p:cNvSpPr/>
          <p:nvPr/>
        </p:nvSpPr>
        <p:spPr>
          <a:xfrm flipH="1">
            <a:off x="3372231" y="6487160"/>
            <a:ext cx="483376"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069" name="Suppose H(k3) = 10"/>
          <p:cNvSpPr/>
          <p:nvPr/>
        </p:nvSpPr>
        <p:spPr>
          <a:xfrm>
            <a:off x="4999327" y="4583429"/>
            <a:ext cx="497718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t>(k</a:t>
            </a:r>
            <a:r>
              <a:rPr baseline="-5999"/>
              <a:t>3</a:t>
            </a:r>
            <a:r>
              <a:t>) = 10</a:t>
            </a:r>
          </a:p>
        </p:txBody>
      </p:sp>
      <p:sp>
        <p:nvSpPr>
          <p:cNvPr id="2070" name="H(k3) + P(0) mod N = 10"/>
          <p:cNvSpPr/>
          <p:nvPr/>
        </p:nvSpPr>
        <p:spPr>
          <a:xfrm>
            <a:off x="4595663" y="5147310"/>
            <a:ext cx="635347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3</a:t>
            </a:r>
            <a:r>
              <a:t>) + </a:t>
            </a:r>
            <a:r>
              <a:rPr b="1">
                <a:solidFill>
                  <a:schemeClr val="accent6">
                    <a:hueOff val="-241736"/>
                    <a:satOff val="29413"/>
                    <a:lumOff val="20727"/>
                  </a:schemeClr>
                </a:solidFill>
              </a:rPr>
              <a:t>P</a:t>
            </a:r>
            <a:r>
              <a:t>(0) mod N = 10</a:t>
            </a:r>
          </a:p>
        </p:txBody>
      </p:sp>
      <p:sp>
        <p:nvSpPr>
          <p:cNvPr id="2071" name="H(k3) + P(1) mod N = 3"/>
          <p:cNvSpPr/>
          <p:nvPr/>
        </p:nvSpPr>
        <p:spPr>
          <a:xfrm>
            <a:off x="4601212" y="5690870"/>
            <a:ext cx="60782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rPr b="1">
                <a:solidFill>
                  <a:schemeClr val="accent5">
                    <a:hueOff val="101205"/>
                    <a:satOff val="-13598"/>
                    <a:lumOff val="23877"/>
                  </a:schemeClr>
                </a:solidFill>
              </a:rPr>
              <a:t>H</a:t>
            </a:r>
            <a:r>
              <a:t>(k</a:t>
            </a:r>
            <a:r>
              <a:rPr baseline="-5999"/>
              <a:t>3</a:t>
            </a:r>
            <a:r>
              <a:t>) + </a:t>
            </a:r>
            <a:r>
              <a:rPr b="1">
                <a:solidFill>
                  <a:schemeClr val="accent6">
                    <a:hueOff val="-241736"/>
                    <a:satOff val="29413"/>
                    <a:lumOff val="20727"/>
                  </a:schemeClr>
                </a:solidFill>
              </a:rPr>
              <a:t>P</a:t>
            </a:r>
            <a:r>
              <a:t>(1) mod N = 3</a:t>
            </a:r>
          </a:p>
        </p:txBody>
      </p:sp>
      <p:sp>
        <p:nvSpPr>
          <p:cNvPr id="2072" name="Line"/>
          <p:cNvSpPr/>
          <p:nvPr/>
        </p:nvSpPr>
        <p:spPr>
          <a:xfrm flipV="1">
            <a:off x="10824591" y="1978660"/>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075" name="Connection Line"/>
          <p:cNvSpPr/>
          <p:nvPr/>
        </p:nvSpPr>
        <p:spPr>
          <a:xfrm>
            <a:off x="4487121" y="1980141"/>
            <a:ext cx="6115567" cy="920355"/>
          </a:xfrm>
          <a:custGeom>
            <a:avLst/>
            <a:gdLst/>
            <a:ahLst/>
            <a:cxnLst>
              <a:cxn ang="0">
                <a:pos x="wd2" y="hd2"/>
              </a:cxn>
              <a:cxn ang="5400000">
                <a:pos x="wd2" y="hd2"/>
              </a:cxn>
              <a:cxn ang="10800000">
                <a:pos x="wd2" y="hd2"/>
              </a:cxn>
              <a:cxn ang="16200000">
                <a:pos x="wd2" y="hd2"/>
              </a:cxn>
            </a:cxnLst>
            <a:rect l="0" t="0" r="r" b="b"/>
            <a:pathLst>
              <a:path w="21600" h="16200" extrusionOk="0">
                <a:moveTo>
                  <a:pt x="21600" y="0"/>
                </a:moveTo>
                <a:cubicBezTo>
                  <a:pt x="13404" y="21573"/>
                  <a:pt x="6204" y="21600"/>
                  <a:pt x="0" y="82"/>
                </a:cubicBezTo>
              </a:path>
            </a:pathLst>
          </a:custGeom>
          <a:ln w="50800">
            <a:solidFill>
              <a:srgbClr val="FFFFFF"/>
            </a:solidFill>
            <a:miter lim="400000"/>
          </a:ln>
        </p:spPr>
        <p:txBody>
          <a:bodyPr/>
          <a:lstStyle/>
          <a:p>
            <a:endParaRPr/>
          </a:p>
        </p:txBody>
      </p:sp>
      <p:sp>
        <p:nvSpPr>
          <p:cNvPr id="2074" name="Line"/>
          <p:cNvSpPr/>
          <p:nvPr/>
        </p:nvSpPr>
        <p:spPr>
          <a:xfrm flipH="1" flipV="1">
            <a:off x="4351457" y="1842859"/>
            <a:ext cx="183113" cy="17770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77" name="Table"/>
          <p:cNvGraphicFramePr/>
          <p:nvPr/>
        </p:nvGraphicFramePr>
        <p:xfrm>
          <a:off x="763885" y="320039"/>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078" name="Operations:"/>
          <p:cNvSpPr/>
          <p:nvPr/>
        </p:nvSpPr>
        <p:spPr>
          <a:xfrm>
            <a:off x="156133" y="458342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2079" name="insert(k1,v1)…"/>
          <p:cNvSpPr/>
          <p:nvPr/>
        </p:nvSpPr>
        <p:spPr>
          <a:xfrm>
            <a:off x="-77547" y="5147310"/>
            <a:ext cx="3784402" cy="2705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5</a:t>
            </a:r>
            <a:r>
              <a:t>,v</a:t>
            </a:r>
            <a:r>
              <a:rPr baseline="-5999"/>
              <a:t>5</a:t>
            </a:r>
            <a:r>
              <a:t>)</a:t>
            </a:r>
          </a:p>
        </p:txBody>
      </p:sp>
      <p:sp>
        <p:nvSpPr>
          <p:cNvPr id="2080" name="Recall P(x) = 5x, N = 12, threshold = 4"/>
          <p:cNvSpPr/>
          <p:nvPr/>
        </p:nvSpPr>
        <p:spPr>
          <a:xfrm>
            <a:off x="1077726" y="3869372"/>
            <a:ext cx="1084934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5x, N = 12, threshold = 4</a:t>
            </a:r>
          </a:p>
        </p:txBody>
      </p:sp>
      <p:sp>
        <p:nvSpPr>
          <p:cNvPr id="2081" name="Line"/>
          <p:cNvSpPr/>
          <p:nvPr/>
        </p:nvSpPr>
        <p:spPr>
          <a:xfrm flipH="1">
            <a:off x="3372231" y="6995160"/>
            <a:ext cx="483376"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aphicFrame>
        <p:nvGraphicFramePr>
          <p:cNvPr id="2082" name="Table"/>
          <p:cNvGraphicFramePr/>
          <p:nvPr/>
        </p:nvGraphicFramePr>
        <p:xfrm>
          <a:off x="763885" y="1026160"/>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84" name="Table"/>
          <p:cNvGraphicFramePr/>
          <p:nvPr/>
        </p:nvGraphicFramePr>
        <p:xfrm>
          <a:off x="763885" y="320039"/>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085" name="Operations:"/>
          <p:cNvSpPr/>
          <p:nvPr/>
        </p:nvSpPr>
        <p:spPr>
          <a:xfrm>
            <a:off x="156133" y="458342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2086" name="insert(k1,v1)…"/>
          <p:cNvSpPr/>
          <p:nvPr/>
        </p:nvSpPr>
        <p:spPr>
          <a:xfrm>
            <a:off x="-77547" y="5147310"/>
            <a:ext cx="3784402" cy="2705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5</a:t>
            </a:r>
            <a:r>
              <a:t>,v</a:t>
            </a:r>
            <a:r>
              <a:rPr baseline="-5999"/>
              <a:t>5</a:t>
            </a:r>
            <a:r>
              <a:t>)</a:t>
            </a:r>
          </a:p>
        </p:txBody>
      </p:sp>
      <p:sp>
        <p:nvSpPr>
          <p:cNvPr id="2087" name="Recall P(x) = 5x, N = 12, threshold = 4"/>
          <p:cNvSpPr/>
          <p:nvPr/>
        </p:nvSpPr>
        <p:spPr>
          <a:xfrm>
            <a:off x="1077726" y="3869372"/>
            <a:ext cx="1084934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5x, N = 12, threshold = 4</a:t>
            </a:r>
          </a:p>
        </p:txBody>
      </p:sp>
      <p:sp>
        <p:nvSpPr>
          <p:cNvPr id="2088" name="Line"/>
          <p:cNvSpPr/>
          <p:nvPr/>
        </p:nvSpPr>
        <p:spPr>
          <a:xfrm flipH="1">
            <a:off x="3372231" y="6995160"/>
            <a:ext cx="483376"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089" name="Suppose H(k4) = 10"/>
          <p:cNvSpPr/>
          <p:nvPr/>
        </p:nvSpPr>
        <p:spPr>
          <a:xfrm>
            <a:off x="4999327" y="4583429"/>
            <a:ext cx="497718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t>(k</a:t>
            </a:r>
            <a:r>
              <a:rPr baseline="-5999"/>
              <a:t>4</a:t>
            </a:r>
            <a:r>
              <a:t>) = 10</a:t>
            </a:r>
          </a:p>
        </p:txBody>
      </p:sp>
      <p:sp>
        <p:nvSpPr>
          <p:cNvPr id="2090" name="H(k4) + P(0) mod N = 10"/>
          <p:cNvSpPr/>
          <p:nvPr/>
        </p:nvSpPr>
        <p:spPr>
          <a:xfrm>
            <a:off x="4595663" y="5147310"/>
            <a:ext cx="635347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rPr b="1">
                <a:solidFill>
                  <a:schemeClr val="accent5">
                    <a:hueOff val="101205"/>
                    <a:satOff val="-13598"/>
                    <a:lumOff val="23877"/>
                  </a:schemeClr>
                </a:solidFill>
              </a:rPr>
              <a:t>H</a:t>
            </a:r>
            <a:r>
              <a:t>(k</a:t>
            </a:r>
            <a:r>
              <a:rPr baseline="-5999"/>
              <a:t>4</a:t>
            </a:r>
            <a:r>
              <a:t>) + </a:t>
            </a:r>
            <a:r>
              <a:rPr b="1">
                <a:solidFill>
                  <a:schemeClr val="accent6">
                    <a:hueOff val="-241736"/>
                    <a:satOff val="29413"/>
                    <a:lumOff val="20727"/>
                  </a:schemeClr>
                </a:solidFill>
              </a:rPr>
              <a:t>P</a:t>
            </a:r>
            <a:r>
              <a:t>(0) mod N = 10</a:t>
            </a:r>
          </a:p>
        </p:txBody>
      </p:sp>
      <p:graphicFrame>
        <p:nvGraphicFramePr>
          <p:cNvPr id="2091" name="Table"/>
          <p:cNvGraphicFramePr/>
          <p:nvPr/>
        </p:nvGraphicFramePr>
        <p:xfrm>
          <a:off x="763885" y="1026160"/>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2092" name="Line"/>
          <p:cNvSpPr/>
          <p:nvPr/>
        </p:nvSpPr>
        <p:spPr>
          <a:xfrm flipV="1">
            <a:off x="10824591" y="1978660"/>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093" name="Oops cell 10 is already taken so keep probing"/>
          <p:cNvSpPr/>
          <p:nvPr/>
        </p:nvSpPr>
        <p:spPr>
          <a:xfrm>
            <a:off x="4079495" y="8315959"/>
            <a:ext cx="7385810"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Oops cell 10 is already taken so keep probing</a:t>
            </a:r>
          </a:p>
        </p:txBody>
      </p:sp>
    </p:spTree>
  </p:cSld>
  <p:clrMapOvr>
    <a:masterClrMapping/>
  </p:clrMapOvr>
  <p:transition spd="me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95" name="Table"/>
          <p:cNvGraphicFramePr/>
          <p:nvPr/>
        </p:nvGraphicFramePr>
        <p:xfrm>
          <a:off x="763885" y="320039"/>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096" name="Operations:"/>
          <p:cNvSpPr/>
          <p:nvPr/>
        </p:nvSpPr>
        <p:spPr>
          <a:xfrm>
            <a:off x="156133" y="458342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2097" name="insert(k1,v1)…"/>
          <p:cNvSpPr/>
          <p:nvPr/>
        </p:nvSpPr>
        <p:spPr>
          <a:xfrm>
            <a:off x="-77547" y="5147310"/>
            <a:ext cx="3784402" cy="2705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5</a:t>
            </a:r>
            <a:r>
              <a:t>,v</a:t>
            </a:r>
            <a:r>
              <a:rPr baseline="-5999"/>
              <a:t>5</a:t>
            </a:r>
            <a:r>
              <a:t>)</a:t>
            </a:r>
          </a:p>
        </p:txBody>
      </p:sp>
      <p:sp>
        <p:nvSpPr>
          <p:cNvPr id="2098" name="Recall P(x) = 5x, N = 12, threshold = 4"/>
          <p:cNvSpPr/>
          <p:nvPr/>
        </p:nvSpPr>
        <p:spPr>
          <a:xfrm>
            <a:off x="1077726" y="3869372"/>
            <a:ext cx="1084934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5x, N = 12, threshold = 4</a:t>
            </a:r>
          </a:p>
        </p:txBody>
      </p:sp>
      <p:sp>
        <p:nvSpPr>
          <p:cNvPr id="2099" name="Line"/>
          <p:cNvSpPr/>
          <p:nvPr/>
        </p:nvSpPr>
        <p:spPr>
          <a:xfrm flipH="1">
            <a:off x="3372231" y="6995160"/>
            <a:ext cx="483376"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100" name="Suppose H(k4) = 10"/>
          <p:cNvSpPr/>
          <p:nvPr/>
        </p:nvSpPr>
        <p:spPr>
          <a:xfrm>
            <a:off x="4999327" y="4583429"/>
            <a:ext cx="497718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t>(k</a:t>
            </a:r>
            <a:r>
              <a:rPr baseline="-5999"/>
              <a:t>4</a:t>
            </a:r>
            <a:r>
              <a:t>) = 10</a:t>
            </a:r>
          </a:p>
        </p:txBody>
      </p:sp>
      <p:sp>
        <p:nvSpPr>
          <p:cNvPr id="2101" name="H(k4) + P(0) mod N = 10"/>
          <p:cNvSpPr/>
          <p:nvPr/>
        </p:nvSpPr>
        <p:spPr>
          <a:xfrm>
            <a:off x="4595663" y="5147310"/>
            <a:ext cx="635347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rPr b="1">
                <a:solidFill>
                  <a:schemeClr val="accent5">
                    <a:hueOff val="101205"/>
                    <a:satOff val="-13598"/>
                    <a:lumOff val="23877"/>
                  </a:schemeClr>
                </a:solidFill>
              </a:rPr>
              <a:t>H</a:t>
            </a:r>
            <a:r>
              <a:t>(k</a:t>
            </a:r>
            <a:r>
              <a:rPr baseline="-5999"/>
              <a:t>4</a:t>
            </a:r>
            <a:r>
              <a:t>) + </a:t>
            </a:r>
            <a:r>
              <a:rPr b="1">
                <a:solidFill>
                  <a:schemeClr val="accent6">
                    <a:hueOff val="-241736"/>
                    <a:satOff val="29413"/>
                    <a:lumOff val="20727"/>
                  </a:schemeClr>
                </a:solidFill>
              </a:rPr>
              <a:t>P</a:t>
            </a:r>
            <a:r>
              <a:t>(0) mod N = 10</a:t>
            </a:r>
          </a:p>
        </p:txBody>
      </p:sp>
      <p:sp>
        <p:nvSpPr>
          <p:cNvPr id="2102" name="H(k4) + P(1) mod N = 3"/>
          <p:cNvSpPr/>
          <p:nvPr/>
        </p:nvSpPr>
        <p:spPr>
          <a:xfrm>
            <a:off x="4595663" y="5670550"/>
            <a:ext cx="60782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rPr b="1">
                <a:solidFill>
                  <a:schemeClr val="accent5">
                    <a:hueOff val="101205"/>
                    <a:satOff val="-13598"/>
                    <a:lumOff val="23877"/>
                  </a:schemeClr>
                </a:solidFill>
              </a:rPr>
              <a:t>H</a:t>
            </a:r>
            <a:r>
              <a:t>(k</a:t>
            </a:r>
            <a:r>
              <a:rPr baseline="-5999"/>
              <a:t>4</a:t>
            </a:r>
            <a:r>
              <a:t>) + </a:t>
            </a:r>
            <a:r>
              <a:rPr b="1">
                <a:solidFill>
                  <a:schemeClr val="accent6">
                    <a:hueOff val="-241736"/>
                    <a:satOff val="29413"/>
                    <a:lumOff val="20727"/>
                  </a:schemeClr>
                </a:solidFill>
              </a:rPr>
              <a:t>P</a:t>
            </a:r>
            <a:r>
              <a:t>(1) mod N = 3</a:t>
            </a:r>
          </a:p>
        </p:txBody>
      </p:sp>
      <p:graphicFrame>
        <p:nvGraphicFramePr>
          <p:cNvPr id="2103" name="Table"/>
          <p:cNvGraphicFramePr/>
          <p:nvPr/>
        </p:nvGraphicFramePr>
        <p:xfrm>
          <a:off x="763885" y="1026160"/>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2104" name="Line"/>
          <p:cNvSpPr/>
          <p:nvPr/>
        </p:nvSpPr>
        <p:spPr>
          <a:xfrm flipV="1">
            <a:off x="10824591" y="1978660"/>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108" name="Connection Line"/>
          <p:cNvSpPr/>
          <p:nvPr/>
        </p:nvSpPr>
        <p:spPr>
          <a:xfrm>
            <a:off x="4487121" y="1980141"/>
            <a:ext cx="6115567" cy="920355"/>
          </a:xfrm>
          <a:custGeom>
            <a:avLst/>
            <a:gdLst/>
            <a:ahLst/>
            <a:cxnLst>
              <a:cxn ang="0">
                <a:pos x="wd2" y="hd2"/>
              </a:cxn>
              <a:cxn ang="5400000">
                <a:pos x="wd2" y="hd2"/>
              </a:cxn>
              <a:cxn ang="10800000">
                <a:pos x="wd2" y="hd2"/>
              </a:cxn>
              <a:cxn ang="16200000">
                <a:pos x="wd2" y="hd2"/>
              </a:cxn>
            </a:cxnLst>
            <a:rect l="0" t="0" r="r" b="b"/>
            <a:pathLst>
              <a:path w="21600" h="16200" extrusionOk="0">
                <a:moveTo>
                  <a:pt x="21600" y="0"/>
                </a:moveTo>
                <a:cubicBezTo>
                  <a:pt x="13404" y="21573"/>
                  <a:pt x="6204" y="21600"/>
                  <a:pt x="0" y="82"/>
                </a:cubicBezTo>
              </a:path>
            </a:pathLst>
          </a:custGeom>
          <a:ln w="50800">
            <a:solidFill>
              <a:srgbClr val="FFFFFF"/>
            </a:solidFill>
            <a:miter lim="400000"/>
          </a:ln>
        </p:spPr>
        <p:txBody>
          <a:bodyPr/>
          <a:lstStyle/>
          <a:p>
            <a:endParaRPr/>
          </a:p>
        </p:txBody>
      </p:sp>
      <p:sp>
        <p:nvSpPr>
          <p:cNvPr id="2106" name="Line"/>
          <p:cNvSpPr/>
          <p:nvPr/>
        </p:nvSpPr>
        <p:spPr>
          <a:xfrm flipH="1" flipV="1">
            <a:off x="4351457" y="1842859"/>
            <a:ext cx="183113" cy="17770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107" name="Oops cell 3 is already taken so keep probing"/>
          <p:cNvSpPr/>
          <p:nvPr/>
        </p:nvSpPr>
        <p:spPr>
          <a:xfrm>
            <a:off x="4079495" y="8315959"/>
            <a:ext cx="7385810"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Oops cell 3 is already taken so keep probing</a:t>
            </a:r>
          </a:p>
        </p:txBody>
      </p:sp>
    </p:spTree>
  </p:cSld>
  <p:clrMapOvr>
    <a:masterClrMapping/>
  </p:clrMapOvr>
  <p:transition spd="me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10" name="Table"/>
          <p:cNvGraphicFramePr/>
          <p:nvPr/>
        </p:nvGraphicFramePr>
        <p:xfrm>
          <a:off x="763885" y="320039"/>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111" name="Operations:"/>
          <p:cNvSpPr/>
          <p:nvPr/>
        </p:nvSpPr>
        <p:spPr>
          <a:xfrm>
            <a:off x="156133" y="458342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2112" name="insert(k1,v1)…"/>
          <p:cNvSpPr/>
          <p:nvPr/>
        </p:nvSpPr>
        <p:spPr>
          <a:xfrm>
            <a:off x="-77547" y="5147310"/>
            <a:ext cx="3784402" cy="2705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5</a:t>
            </a:r>
            <a:r>
              <a:t>,v</a:t>
            </a:r>
            <a:r>
              <a:rPr baseline="-5999"/>
              <a:t>5</a:t>
            </a:r>
            <a:r>
              <a:t>)</a:t>
            </a:r>
          </a:p>
        </p:txBody>
      </p:sp>
      <p:sp>
        <p:nvSpPr>
          <p:cNvPr id="2113" name="Recall P(x) = 5x, N = 12, threshold = 4"/>
          <p:cNvSpPr/>
          <p:nvPr/>
        </p:nvSpPr>
        <p:spPr>
          <a:xfrm>
            <a:off x="1077726" y="3869372"/>
            <a:ext cx="1084934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5x, N = 12, threshold = 4</a:t>
            </a:r>
          </a:p>
        </p:txBody>
      </p:sp>
      <p:sp>
        <p:nvSpPr>
          <p:cNvPr id="2114" name="Line"/>
          <p:cNvSpPr/>
          <p:nvPr/>
        </p:nvSpPr>
        <p:spPr>
          <a:xfrm flipH="1">
            <a:off x="3372231" y="6995160"/>
            <a:ext cx="483376"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115" name="Suppose H(k4) = 10"/>
          <p:cNvSpPr/>
          <p:nvPr/>
        </p:nvSpPr>
        <p:spPr>
          <a:xfrm>
            <a:off x="4999327" y="4583429"/>
            <a:ext cx="497718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t>(k</a:t>
            </a:r>
            <a:r>
              <a:rPr baseline="-5999"/>
              <a:t>4</a:t>
            </a:r>
            <a:r>
              <a:t>) = 10</a:t>
            </a:r>
          </a:p>
        </p:txBody>
      </p:sp>
      <p:sp>
        <p:nvSpPr>
          <p:cNvPr id="2116" name="H(k4) + P(0) mod N = 10"/>
          <p:cNvSpPr/>
          <p:nvPr/>
        </p:nvSpPr>
        <p:spPr>
          <a:xfrm>
            <a:off x="4595663" y="5147310"/>
            <a:ext cx="635347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rPr b="1">
                <a:solidFill>
                  <a:schemeClr val="accent5">
                    <a:hueOff val="101205"/>
                    <a:satOff val="-13598"/>
                    <a:lumOff val="23877"/>
                  </a:schemeClr>
                </a:solidFill>
              </a:rPr>
              <a:t>H</a:t>
            </a:r>
            <a:r>
              <a:t>(k</a:t>
            </a:r>
            <a:r>
              <a:rPr baseline="-5999"/>
              <a:t>4</a:t>
            </a:r>
            <a:r>
              <a:t>) + </a:t>
            </a:r>
            <a:r>
              <a:rPr b="1">
                <a:solidFill>
                  <a:schemeClr val="accent6">
                    <a:hueOff val="-241736"/>
                    <a:satOff val="29413"/>
                    <a:lumOff val="20727"/>
                  </a:schemeClr>
                </a:solidFill>
              </a:rPr>
              <a:t>P</a:t>
            </a:r>
            <a:r>
              <a:t>(0) mod N = 10</a:t>
            </a:r>
          </a:p>
        </p:txBody>
      </p:sp>
      <p:sp>
        <p:nvSpPr>
          <p:cNvPr id="2117" name="H(k4) + P(1) mod N = 3"/>
          <p:cNvSpPr/>
          <p:nvPr/>
        </p:nvSpPr>
        <p:spPr>
          <a:xfrm>
            <a:off x="4595663" y="5670550"/>
            <a:ext cx="60782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rPr b="1">
                <a:solidFill>
                  <a:schemeClr val="accent5">
                    <a:hueOff val="101205"/>
                    <a:satOff val="-13598"/>
                    <a:lumOff val="23877"/>
                  </a:schemeClr>
                </a:solidFill>
              </a:rPr>
              <a:t>H</a:t>
            </a:r>
            <a:r>
              <a:t>(k</a:t>
            </a:r>
            <a:r>
              <a:rPr baseline="-5999"/>
              <a:t>4</a:t>
            </a:r>
            <a:r>
              <a:t>) + </a:t>
            </a:r>
            <a:r>
              <a:rPr b="1">
                <a:solidFill>
                  <a:schemeClr val="accent6">
                    <a:hueOff val="-241736"/>
                    <a:satOff val="29413"/>
                    <a:lumOff val="20727"/>
                  </a:schemeClr>
                </a:solidFill>
              </a:rPr>
              <a:t>P</a:t>
            </a:r>
            <a:r>
              <a:t>(1) mod N = 3</a:t>
            </a:r>
          </a:p>
        </p:txBody>
      </p:sp>
      <p:graphicFrame>
        <p:nvGraphicFramePr>
          <p:cNvPr id="2118" name="Table"/>
          <p:cNvGraphicFramePr/>
          <p:nvPr/>
        </p:nvGraphicFramePr>
        <p:xfrm>
          <a:off x="763885" y="1026160"/>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2119" name="Line"/>
          <p:cNvSpPr/>
          <p:nvPr/>
        </p:nvSpPr>
        <p:spPr>
          <a:xfrm flipV="1">
            <a:off x="10824591" y="1978660"/>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126" name="Connection Line"/>
          <p:cNvSpPr/>
          <p:nvPr/>
        </p:nvSpPr>
        <p:spPr>
          <a:xfrm>
            <a:off x="4487121" y="1980141"/>
            <a:ext cx="6115567" cy="920355"/>
          </a:xfrm>
          <a:custGeom>
            <a:avLst/>
            <a:gdLst/>
            <a:ahLst/>
            <a:cxnLst>
              <a:cxn ang="0">
                <a:pos x="wd2" y="hd2"/>
              </a:cxn>
              <a:cxn ang="5400000">
                <a:pos x="wd2" y="hd2"/>
              </a:cxn>
              <a:cxn ang="10800000">
                <a:pos x="wd2" y="hd2"/>
              </a:cxn>
              <a:cxn ang="16200000">
                <a:pos x="wd2" y="hd2"/>
              </a:cxn>
            </a:cxnLst>
            <a:rect l="0" t="0" r="r" b="b"/>
            <a:pathLst>
              <a:path w="21600" h="16200" extrusionOk="0">
                <a:moveTo>
                  <a:pt x="21600" y="0"/>
                </a:moveTo>
                <a:cubicBezTo>
                  <a:pt x="13404" y="21573"/>
                  <a:pt x="6204" y="21600"/>
                  <a:pt x="0" y="82"/>
                </a:cubicBezTo>
              </a:path>
            </a:pathLst>
          </a:custGeom>
          <a:ln w="50800">
            <a:solidFill>
              <a:srgbClr val="FFFFFF"/>
            </a:solidFill>
            <a:miter lim="400000"/>
          </a:ln>
        </p:spPr>
        <p:txBody>
          <a:bodyPr/>
          <a:lstStyle/>
          <a:p>
            <a:endParaRPr/>
          </a:p>
        </p:txBody>
      </p:sp>
      <p:sp>
        <p:nvSpPr>
          <p:cNvPr id="2121" name="Line"/>
          <p:cNvSpPr/>
          <p:nvPr/>
        </p:nvSpPr>
        <p:spPr>
          <a:xfrm flipH="1" flipV="1">
            <a:off x="4351457" y="1842859"/>
            <a:ext cx="183113" cy="17770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122" name="Oops cell 8 is already taken so keep probing"/>
          <p:cNvSpPr/>
          <p:nvPr/>
        </p:nvSpPr>
        <p:spPr>
          <a:xfrm>
            <a:off x="4079495" y="8315959"/>
            <a:ext cx="7385810"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Oops cell 8 is already taken so keep probing</a:t>
            </a:r>
          </a:p>
        </p:txBody>
      </p:sp>
      <p:sp>
        <p:nvSpPr>
          <p:cNvPr id="2123" name="H(k4) + P(2) mod N = 8"/>
          <p:cNvSpPr/>
          <p:nvPr/>
        </p:nvSpPr>
        <p:spPr>
          <a:xfrm>
            <a:off x="4595663" y="6188710"/>
            <a:ext cx="60782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rPr b="1">
                <a:solidFill>
                  <a:schemeClr val="accent5">
                    <a:hueOff val="101205"/>
                    <a:satOff val="-13598"/>
                    <a:lumOff val="23877"/>
                  </a:schemeClr>
                </a:solidFill>
              </a:rPr>
              <a:t>H</a:t>
            </a:r>
            <a:r>
              <a:t>(k</a:t>
            </a:r>
            <a:r>
              <a:rPr baseline="-5999"/>
              <a:t>4</a:t>
            </a:r>
            <a:r>
              <a:t>) + </a:t>
            </a:r>
            <a:r>
              <a:rPr b="1">
                <a:solidFill>
                  <a:schemeClr val="accent6">
                    <a:hueOff val="-241736"/>
                    <a:satOff val="29413"/>
                    <a:lumOff val="20727"/>
                  </a:schemeClr>
                </a:solidFill>
              </a:rPr>
              <a:t>P</a:t>
            </a:r>
            <a:r>
              <a:t>(2) mod N = 8</a:t>
            </a:r>
          </a:p>
        </p:txBody>
      </p:sp>
      <p:sp>
        <p:nvSpPr>
          <p:cNvPr id="2127" name="Connection Line"/>
          <p:cNvSpPr/>
          <p:nvPr/>
        </p:nvSpPr>
        <p:spPr>
          <a:xfrm>
            <a:off x="4291978" y="167177"/>
            <a:ext cx="4406385" cy="410607"/>
          </a:xfrm>
          <a:custGeom>
            <a:avLst/>
            <a:gdLst/>
            <a:ahLst/>
            <a:cxnLst>
              <a:cxn ang="0">
                <a:pos x="wd2" y="hd2"/>
              </a:cxn>
              <a:cxn ang="5400000">
                <a:pos x="wd2" y="hd2"/>
              </a:cxn>
              <a:cxn ang="10800000">
                <a:pos x="wd2" y="hd2"/>
              </a:cxn>
              <a:cxn ang="16200000">
                <a:pos x="wd2" y="hd2"/>
              </a:cxn>
            </a:cxnLst>
            <a:rect l="0" t="0" r="r" b="b"/>
            <a:pathLst>
              <a:path w="21600" h="16235" extrusionOk="0">
                <a:moveTo>
                  <a:pt x="0" y="13354"/>
                </a:moveTo>
                <a:cubicBezTo>
                  <a:pt x="7197" y="-5365"/>
                  <a:pt x="14397" y="-4405"/>
                  <a:pt x="21600" y="16235"/>
                </a:cubicBezTo>
              </a:path>
            </a:pathLst>
          </a:custGeom>
          <a:ln w="50800">
            <a:solidFill>
              <a:srgbClr val="FFFFFF"/>
            </a:solidFill>
            <a:miter lim="400000"/>
          </a:ln>
        </p:spPr>
        <p:txBody>
          <a:bodyPr/>
          <a:lstStyle/>
          <a:p>
            <a:endParaRPr/>
          </a:p>
        </p:txBody>
      </p:sp>
      <p:sp>
        <p:nvSpPr>
          <p:cNvPr id="2125" name="Line"/>
          <p:cNvSpPr/>
          <p:nvPr/>
        </p:nvSpPr>
        <p:spPr>
          <a:xfrm>
            <a:off x="8543319" y="525425"/>
            <a:ext cx="231549" cy="8927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29" name="Table"/>
          <p:cNvGraphicFramePr/>
          <p:nvPr/>
        </p:nvGraphicFramePr>
        <p:xfrm>
          <a:off x="763885" y="320039"/>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130" name="Operations:"/>
          <p:cNvSpPr/>
          <p:nvPr/>
        </p:nvSpPr>
        <p:spPr>
          <a:xfrm>
            <a:off x="156133" y="458342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2131" name="insert(k1,v1)…"/>
          <p:cNvSpPr/>
          <p:nvPr/>
        </p:nvSpPr>
        <p:spPr>
          <a:xfrm>
            <a:off x="-77547" y="5147310"/>
            <a:ext cx="3784402" cy="2705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5</a:t>
            </a:r>
            <a:r>
              <a:t>,v</a:t>
            </a:r>
            <a:r>
              <a:rPr baseline="-5999"/>
              <a:t>5</a:t>
            </a:r>
            <a:r>
              <a:t>)</a:t>
            </a:r>
          </a:p>
        </p:txBody>
      </p:sp>
      <p:sp>
        <p:nvSpPr>
          <p:cNvPr id="2132" name="Recall P(x) = 5x, N = 12, threshold = 4"/>
          <p:cNvSpPr/>
          <p:nvPr/>
        </p:nvSpPr>
        <p:spPr>
          <a:xfrm>
            <a:off x="1077726" y="3869372"/>
            <a:ext cx="1084934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5x, N = 12, threshold = 4</a:t>
            </a:r>
          </a:p>
        </p:txBody>
      </p:sp>
      <p:sp>
        <p:nvSpPr>
          <p:cNvPr id="2133" name="Line"/>
          <p:cNvSpPr/>
          <p:nvPr/>
        </p:nvSpPr>
        <p:spPr>
          <a:xfrm flipH="1">
            <a:off x="3372231" y="6995160"/>
            <a:ext cx="483376"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134" name="Suppose H(k4) = 10"/>
          <p:cNvSpPr/>
          <p:nvPr/>
        </p:nvSpPr>
        <p:spPr>
          <a:xfrm>
            <a:off x="4999327" y="4583429"/>
            <a:ext cx="497718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t>(k</a:t>
            </a:r>
            <a:r>
              <a:rPr baseline="-5999"/>
              <a:t>4</a:t>
            </a:r>
            <a:r>
              <a:t>) = 10</a:t>
            </a:r>
          </a:p>
        </p:txBody>
      </p:sp>
      <p:sp>
        <p:nvSpPr>
          <p:cNvPr id="2135" name="H(k4) + P(0) mod N = 10"/>
          <p:cNvSpPr/>
          <p:nvPr/>
        </p:nvSpPr>
        <p:spPr>
          <a:xfrm>
            <a:off x="4595663" y="5147310"/>
            <a:ext cx="635347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rPr b="1">
                <a:solidFill>
                  <a:schemeClr val="accent5">
                    <a:hueOff val="101205"/>
                    <a:satOff val="-13598"/>
                    <a:lumOff val="23877"/>
                  </a:schemeClr>
                </a:solidFill>
              </a:rPr>
              <a:t>H</a:t>
            </a:r>
            <a:r>
              <a:t>(k</a:t>
            </a:r>
            <a:r>
              <a:rPr baseline="-5999"/>
              <a:t>4</a:t>
            </a:r>
            <a:r>
              <a:t>) + </a:t>
            </a:r>
            <a:r>
              <a:rPr b="1">
                <a:solidFill>
                  <a:schemeClr val="accent6">
                    <a:hueOff val="-241736"/>
                    <a:satOff val="29413"/>
                    <a:lumOff val="20727"/>
                  </a:schemeClr>
                </a:solidFill>
              </a:rPr>
              <a:t>P</a:t>
            </a:r>
            <a:r>
              <a:t>(0) mod N = 10</a:t>
            </a:r>
          </a:p>
        </p:txBody>
      </p:sp>
      <p:sp>
        <p:nvSpPr>
          <p:cNvPr id="2136" name="H(k4) + P(1) mod N = 3"/>
          <p:cNvSpPr/>
          <p:nvPr/>
        </p:nvSpPr>
        <p:spPr>
          <a:xfrm>
            <a:off x="4595663" y="5670550"/>
            <a:ext cx="60782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rPr b="1">
                <a:solidFill>
                  <a:schemeClr val="accent5">
                    <a:hueOff val="101205"/>
                    <a:satOff val="-13598"/>
                    <a:lumOff val="23877"/>
                  </a:schemeClr>
                </a:solidFill>
              </a:rPr>
              <a:t>H</a:t>
            </a:r>
            <a:r>
              <a:t>(k</a:t>
            </a:r>
            <a:r>
              <a:rPr baseline="-5999"/>
              <a:t>4</a:t>
            </a:r>
            <a:r>
              <a:t>) + </a:t>
            </a:r>
            <a:r>
              <a:rPr b="1">
                <a:solidFill>
                  <a:schemeClr val="accent6">
                    <a:hueOff val="-241736"/>
                    <a:satOff val="29413"/>
                    <a:lumOff val="20727"/>
                  </a:schemeClr>
                </a:solidFill>
              </a:rPr>
              <a:t>P</a:t>
            </a:r>
            <a:r>
              <a:t>(1) mod N = 3</a:t>
            </a:r>
          </a:p>
        </p:txBody>
      </p:sp>
      <p:graphicFrame>
        <p:nvGraphicFramePr>
          <p:cNvPr id="2137" name="Table"/>
          <p:cNvGraphicFramePr/>
          <p:nvPr/>
        </p:nvGraphicFramePr>
        <p:xfrm>
          <a:off x="763885" y="1026160"/>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2138" name="Line"/>
          <p:cNvSpPr/>
          <p:nvPr/>
        </p:nvSpPr>
        <p:spPr>
          <a:xfrm flipV="1">
            <a:off x="10824591" y="1978660"/>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147" name="Connection Line"/>
          <p:cNvSpPr/>
          <p:nvPr/>
        </p:nvSpPr>
        <p:spPr>
          <a:xfrm>
            <a:off x="4487121" y="1980141"/>
            <a:ext cx="6115567" cy="920355"/>
          </a:xfrm>
          <a:custGeom>
            <a:avLst/>
            <a:gdLst/>
            <a:ahLst/>
            <a:cxnLst>
              <a:cxn ang="0">
                <a:pos x="wd2" y="hd2"/>
              </a:cxn>
              <a:cxn ang="5400000">
                <a:pos x="wd2" y="hd2"/>
              </a:cxn>
              <a:cxn ang="10800000">
                <a:pos x="wd2" y="hd2"/>
              </a:cxn>
              <a:cxn ang="16200000">
                <a:pos x="wd2" y="hd2"/>
              </a:cxn>
            </a:cxnLst>
            <a:rect l="0" t="0" r="r" b="b"/>
            <a:pathLst>
              <a:path w="21600" h="16200" extrusionOk="0">
                <a:moveTo>
                  <a:pt x="21600" y="0"/>
                </a:moveTo>
                <a:cubicBezTo>
                  <a:pt x="13404" y="21573"/>
                  <a:pt x="6204" y="21600"/>
                  <a:pt x="0" y="82"/>
                </a:cubicBezTo>
              </a:path>
            </a:pathLst>
          </a:custGeom>
          <a:ln w="50800">
            <a:solidFill>
              <a:srgbClr val="FFFFFF"/>
            </a:solidFill>
            <a:miter lim="400000"/>
          </a:ln>
        </p:spPr>
        <p:txBody>
          <a:bodyPr/>
          <a:lstStyle/>
          <a:p>
            <a:endParaRPr/>
          </a:p>
        </p:txBody>
      </p:sp>
      <p:sp>
        <p:nvSpPr>
          <p:cNvPr id="2140" name="Line"/>
          <p:cNvSpPr/>
          <p:nvPr/>
        </p:nvSpPr>
        <p:spPr>
          <a:xfrm flipH="1" flipV="1">
            <a:off x="4351457" y="1842859"/>
            <a:ext cx="183113" cy="17770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141" name="H(k4) + P(2) mod N = 8"/>
          <p:cNvSpPr/>
          <p:nvPr/>
        </p:nvSpPr>
        <p:spPr>
          <a:xfrm>
            <a:off x="4595663" y="6188710"/>
            <a:ext cx="60782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rPr b="1">
                <a:solidFill>
                  <a:schemeClr val="accent5">
                    <a:hueOff val="101205"/>
                    <a:satOff val="-13598"/>
                    <a:lumOff val="23877"/>
                  </a:schemeClr>
                </a:solidFill>
              </a:rPr>
              <a:t>H</a:t>
            </a:r>
            <a:r>
              <a:t>(k</a:t>
            </a:r>
            <a:r>
              <a:rPr baseline="-5999"/>
              <a:t>4</a:t>
            </a:r>
            <a:r>
              <a:t>) + </a:t>
            </a:r>
            <a:r>
              <a:rPr b="1">
                <a:solidFill>
                  <a:schemeClr val="accent6">
                    <a:hueOff val="-241736"/>
                    <a:satOff val="29413"/>
                    <a:lumOff val="20727"/>
                  </a:schemeClr>
                </a:solidFill>
              </a:rPr>
              <a:t>P</a:t>
            </a:r>
            <a:r>
              <a:t>(2) mod N = 8</a:t>
            </a:r>
          </a:p>
        </p:txBody>
      </p:sp>
      <p:sp>
        <p:nvSpPr>
          <p:cNvPr id="2148" name="Connection Line"/>
          <p:cNvSpPr/>
          <p:nvPr/>
        </p:nvSpPr>
        <p:spPr>
          <a:xfrm>
            <a:off x="4291978" y="167177"/>
            <a:ext cx="4406385" cy="410607"/>
          </a:xfrm>
          <a:custGeom>
            <a:avLst/>
            <a:gdLst/>
            <a:ahLst/>
            <a:cxnLst>
              <a:cxn ang="0">
                <a:pos x="wd2" y="hd2"/>
              </a:cxn>
              <a:cxn ang="5400000">
                <a:pos x="wd2" y="hd2"/>
              </a:cxn>
              <a:cxn ang="10800000">
                <a:pos x="wd2" y="hd2"/>
              </a:cxn>
              <a:cxn ang="16200000">
                <a:pos x="wd2" y="hd2"/>
              </a:cxn>
            </a:cxnLst>
            <a:rect l="0" t="0" r="r" b="b"/>
            <a:pathLst>
              <a:path w="21600" h="16235" extrusionOk="0">
                <a:moveTo>
                  <a:pt x="0" y="13354"/>
                </a:moveTo>
                <a:cubicBezTo>
                  <a:pt x="7197" y="-5365"/>
                  <a:pt x="14397" y="-4405"/>
                  <a:pt x="21600" y="16235"/>
                </a:cubicBezTo>
              </a:path>
            </a:pathLst>
          </a:custGeom>
          <a:ln w="50800">
            <a:solidFill>
              <a:srgbClr val="FFFFFF"/>
            </a:solidFill>
            <a:miter lim="400000"/>
          </a:ln>
        </p:spPr>
        <p:txBody>
          <a:bodyPr/>
          <a:lstStyle/>
          <a:p>
            <a:endParaRPr/>
          </a:p>
        </p:txBody>
      </p:sp>
      <p:sp>
        <p:nvSpPr>
          <p:cNvPr id="2143" name="Line"/>
          <p:cNvSpPr/>
          <p:nvPr/>
        </p:nvSpPr>
        <p:spPr>
          <a:xfrm>
            <a:off x="8543319" y="525425"/>
            <a:ext cx="231549" cy="8927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144" name="H(k4) + P(3) mod N = 1"/>
          <p:cNvSpPr/>
          <p:nvPr/>
        </p:nvSpPr>
        <p:spPr>
          <a:xfrm>
            <a:off x="4595663" y="6684010"/>
            <a:ext cx="60782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rPr b="1">
                <a:solidFill>
                  <a:schemeClr val="accent5">
                    <a:hueOff val="101205"/>
                    <a:satOff val="-13598"/>
                    <a:lumOff val="23877"/>
                  </a:schemeClr>
                </a:solidFill>
              </a:rPr>
              <a:t>H</a:t>
            </a:r>
            <a:r>
              <a:t>(k</a:t>
            </a:r>
            <a:r>
              <a:rPr baseline="-5999"/>
              <a:t>4</a:t>
            </a:r>
            <a:r>
              <a:t>) + </a:t>
            </a:r>
            <a:r>
              <a:rPr b="1">
                <a:solidFill>
                  <a:schemeClr val="accent6">
                    <a:hueOff val="-241736"/>
                    <a:satOff val="29413"/>
                    <a:lumOff val="20727"/>
                  </a:schemeClr>
                </a:solidFill>
              </a:rPr>
              <a:t>P</a:t>
            </a:r>
            <a:r>
              <a:t>(3) mod N = 1</a:t>
            </a:r>
          </a:p>
        </p:txBody>
      </p:sp>
      <p:sp>
        <p:nvSpPr>
          <p:cNvPr id="2149" name="Connection Line"/>
          <p:cNvSpPr/>
          <p:nvPr/>
        </p:nvSpPr>
        <p:spPr>
          <a:xfrm>
            <a:off x="2518621" y="1955201"/>
            <a:ext cx="6375024" cy="964815"/>
          </a:xfrm>
          <a:custGeom>
            <a:avLst/>
            <a:gdLst/>
            <a:ahLst/>
            <a:cxnLst>
              <a:cxn ang="0">
                <a:pos x="wd2" y="hd2"/>
              </a:cxn>
              <a:cxn ang="5400000">
                <a:pos x="wd2" y="hd2"/>
              </a:cxn>
              <a:cxn ang="10800000">
                <a:pos x="wd2" y="hd2"/>
              </a:cxn>
              <a:cxn ang="16200000">
                <a:pos x="wd2" y="hd2"/>
              </a:cxn>
            </a:cxnLst>
            <a:rect l="0" t="0" r="r" b="b"/>
            <a:pathLst>
              <a:path w="21600" h="16209" extrusionOk="0">
                <a:moveTo>
                  <a:pt x="21600" y="0"/>
                </a:moveTo>
                <a:cubicBezTo>
                  <a:pt x="13458" y="21113"/>
                  <a:pt x="6258" y="21600"/>
                  <a:pt x="0" y="1462"/>
                </a:cubicBezTo>
              </a:path>
            </a:pathLst>
          </a:custGeom>
          <a:ln w="50800">
            <a:solidFill>
              <a:srgbClr val="FFFFFF"/>
            </a:solidFill>
            <a:miter lim="400000"/>
          </a:ln>
        </p:spPr>
        <p:txBody>
          <a:bodyPr/>
          <a:lstStyle/>
          <a:p>
            <a:endParaRPr/>
          </a:p>
        </p:txBody>
      </p:sp>
      <p:sp>
        <p:nvSpPr>
          <p:cNvPr id="2146" name="Line"/>
          <p:cNvSpPr/>
          <p:nvPr/>
        </p:nvSpPr>
        <p:spPr>
          <a:xfrm flipH="1" flipV="1">
            <a:off x="2382957" y="1900270"/>
            <a:ext cx="183113" cy="17770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51" name="Table"/>
          <p:cNvGraphicFramePr/>
          <p:nvPr/>
        </p:nvGraphicFramePr>
        <p:xfrm>
          <a:off x="763885" y="320039"/>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152" name="Table"/>
          <p:cNvGraphicFramePr/>
          <p:nvPr/>
        </p:nvGraphicFramePr>
        <p:xfrm>
          <a:off x="763885" y="1026160"/>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2153" name="Before we insert the next (ki,vi) pair, notice that we have reached the threshold value, so we need to grow the table. Usually this is done in some exponential fashion such as doubling the table size. Whatever you do make sure GCD(N,a) = 1 still holds."/>
          <p:cNvSpPr/>
          <p:nvPr/>
        </p:nvSpPr>
        <p:spPr>
          <a:xfrm>
            <a:off x="48424" y="2602547"/>
            <a:ext cx="12907953" cy="32258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Before we insert the next (k</a:t>
            </a:r>
            <a:r>
              <a:rPr baseline="-5999"/>
              <a:t>i</a:t>
            </a:r>
            <a:r>
              <a:t>,v</a:t>
            </a:r>
            <a:r>
              <a:rPr baseline="-5999"/>
              <a:t>i</a:t>
            </a:r>
            <a:r>
              <a:t>) pair, notice that we have reached the threshold value, so we need to grow the table. Usually this is done in some exponential fashion such as doubling the table size. Whatever you do make sure </a:t>
            </a:r>
            <a:r>
              <a:rPr b="1">
                <a:solidFill>
                  <a:schemeClr val="accent4">
                    <a:hueOff val="102361"/>
                    <a:satOff val="14118"/>
                    <a:lumOff val="10675"/>
                  </a:schemeClr>
                </a:solidFill>
              </a:rPr>
              <a:t>GCD</a:t>
            </a:r>
            <a:r>
              <a:t>(N,a) = 1 still holds.</a:t>
            </a:r>
          </a:p>
        </p:txBody>
      </p:sp>
      <p:sp>
        <p:nvSpPr>
          <p:cNvPr id="2154" name="After doubling N = 24…"/>
          <p:cNvSpPr/>
          <p:nvPr/>
        </p:nvSpPr>
        <p:spPr>
          <a:xfrm>
            <a:off x="664840" y="6527799"/>
            <a:ext cx="11675121"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After doubling N = 24</a:t>
            </a:r>
          </a:p>
          <a:p>
            <a:r>
              <a:t>α is constant so it’s still 0.35</a:t>
            </a:r>
          </a:p>
          <a:p>
            <a:r>
              <a:t>New threshold value = N * α = 8</a:t>
            </a:r>
          </a:p>
          <a:p>
            <a:r>
              <a:t>The probing function </a:t>
            </a:r>
            <a:r>
              <a:rPr b="1">
                <a:solidFill>
                  <a:schemeClr val="accent6">
                    <a:hueOff val="-241736"/>
                    <a:satOff val="29413"/>
                    <a:lumOff val="20727"/>
                  </a:schemeClr>
                </a:solidFill>
              </a:rPr>
              <a:t>P</a:t>
            </a:r>
            <a:r>
              <a:t>(x) does not change.</a:t>
            </a:r>
          </a:p>
        </p:txBody>
      </p:sp>
    </p:spTree>
  </p:cSld>
  <p:clrMapOvr>
    <a:masterClrMapping/>
  </p:clrMapOvr>
  <p:transition spd="me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6" name="Recall P(x) = 5x, N = 24, threshold = 8"/>
          <p:cNvSpPr/>
          <p:nvPr/>
        </p:nvSpPr>
        <p:spPr>
          <a:xfrm>
            <a:off x="1077726" y="9000173"/>
            <a:ext cx="1084934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5x, N = 24, threshold = 8</a:t>
            </a:r>
          </a:p>
        </p:txBody>
      </p:sp>
      <p:graphicFrame>
        <p:nvGraphicFramePr>
          <p:cNvPr id="2157" name="Table"/>
          <p:cNvGraphicFramePr/>
          <p:nvPr/>
        </p:nvGraphicFramePr>
        <p:xfrm>
          <a:off x="763885" y="2621914"/>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158" name="Table"/>
          <p:cNvGraphicFramePr/>
          <p:nvPr/>
        </p:nvGraphicFramePr>
        <p:xfrm>
          <a:off x="763885" y="3328035"/>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159" name="Table"/>
          <p:cNvGraphicFramePr/>
          <p:nvPr/>
        </p:nvGraphicFramePr>
        <p:xfrm>
          <a:off x="763885" y="4996021"/>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23</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160" name="Table"/>
          <p:cNvGraphicFramePr/>
          <p:nvPr/>
        </p:nvGraphicFramePr>
        <p:xfrm>
          <a:off x="763885" y="4201001"/>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161" name="Table"/>
          <p:cNvGraphicFramePr/>
          <p:nvPr/>
        </p:nvGraphicFramePr>
        <p:xfrm>
          <a:off x="763885" y="320039"/>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162" name="Table"/>
          <p:cNvGraphicFramePr/>
          <p:nvPr/>
        </p:nvGraphicFramePr>
        <p:xfrm>
          <a:off x="763885" y="1026160"/>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2163" name="Upon allocating memory for a new table we need to insert the contents of the old table into the new table."/>
          <p:cNvSpPr/>
          <p:nvPr/>
        </p:nvSpPr>
        <p:spPr>
          <a:xfrm>
            <a:off x="995534" y="6336030"/>
            <a:ext cx="11013733" cy="16637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Upon allocating memory for a new table we need to insert the contents of the old table into the new table.</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1" name="Table"/>
          <p:cNvGraphicFramePr/>
          <p:nvPr/>
        </p:nvGraphicFramePr>
        <p:xfrm>
          <a:off x="1397000" y="131179"/>
          <a:ext cx="10687940" cy="3251200"/>
        </p:xfrm>
        <a:graphic>
          <a:graphicData uri="http://schemas.openxmlformats.org/drawingml/2006/table">
            <a:tbl>
              <a:tblPr>
                <a:tableStyleId>{4C3C2611-4C71-4FC5-86AE-919BDF0F9419}</a:tableStyleId>
              </a:tblPr>
              <a:tblGrid>
                <a:gridCol w="2671985">
                  <a:extLst>
                    <a:ext uri="{9D8B030D-6E8A-4147-A177-3AD203B41FA5}">
                      <a16:colId xmlns:a16="http://schemas.microsoft.com/office/drawing/2014/main" val="20000"/>
                    </a:ext>
                  </a:extLst>
                </a:gridCol>
                <a:gridCol w="2671985">
                  <a:extLst>
                    <a:ext uri="{9D8B030D-6E8A-4147-A177-3AD203B41FA5}">
                      <a16:colId xmlns:a16="http://schemas.microsoft.com/office/drawing/2014/main" val="20001"/>
                    </a:ext>
                  </a:extLst>
                </a:gridCol>
                <a:gridCol w="2671985">
                  <a:extLst>
                    <a:ext uri="{9D8B030D-6E8A-4147-A177-3AD203B41FA5}">
                      <a16:colId xmlns:a16="http://schemas.microsoft.com/office/drawing/2014/main" val="20002"/>
                    </a:ext>
                  </a:extLst>
                </a:gridCol>
                <a:gridCol w="2671985">
                  <a:extLst>
                    <a:ext uri="{9D8B030D-6E8A-4147-A177-3AD203B41FA5}">
                      <a16:colId xmlns:a16="http://schemas.microsoft.com/office/drawing/2014/main" val="20003"/>
                    </a:ext>
                  </a:extLst>
                </a:gridCol>
              </a:tblGrid>
              <a:tr h="621483">
                <a:tc>
                  <a:txBody>
                    <a:bodyPr/>
                    <a:lstStyle/>
                    <a:p>
                      <a:pPr defTabSz="914400">
                        <a:defRPr>
                          <a:solidFill>
                            <a:srgbClr val="000000"/>
                          </a:solidFill>
                        </a:defRPr>
                      </a:pPr>
                      <a:r>
                        <a:rPr sz="3600" b="1">
                          <a:solidFill>
                            <a:srgbClr val="FFFFFF"/>
                          </a:solidFill>
                          <a:latin typeface="Helvetica"/>
                          <a:ea typeface="Helvetica"/>
                          <a:cs typeface="Helvetica"/>
                          <a:sym typeface="Helvetica"/>
                        </a:rPr>
                        <a:t>Name</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600" b="1">
                          <a:solidFill>
                            <a:srgbClr val="FFFFFF"/>
                          </a:solidFill>
                          <a:latin typeface="Helvetica"/>
                          <a:ea typeface="Helvetica"/>
                          <a:cs typeface="Helvetica"/>
                          <a:sym typeface="Helvetica"/>
                        </a:rPr>
                        <a:t>Age</a:t>
                      </a:r>
                    </a:p>
                  </a:txBody>
                  <a:tcPr marL="50800" marR="50800" marT="50800" marB="50800" anchor="ctr" horzOverflow="overflow">
                    <a:lnT w="12700">
                      <a:solidFill>
                        <a:srgbClr val="D6D6D6"/>
                      </a:solidFill>
                      <a:miter lim="400000"/>
                    </a:lnT>
                  </a:tcPr>
                </a:tc>
                <a:tc>
                  <a:txBody>
                    <a:bodyPr/>
                    <a:lstStyle/>
                    <a:p>
                      <a:pPr defTabSz="914400">
                        <a:defRPr>
                          <a:solidFill>
                            <a:srgbClr val="000000"/>
                          </a:solidFill>
                        </a:defRPr>
                      </a:pPr>
                      <a:r>
                        <a:rPr sz="3600" b="1">
                          <a:solidFill>
                            <a:srgbClr val="FFFFFF"/>
                          </a:solidFill>
                          <a:latin typeface="Helvetica"/>
                          <a:ea typeface="Helvetica"/>
                          <a:cs typeface="Helvetica"/>
                          <a:sym typeface="Helvetica"/>
                        </a:rPr>
                        <a:t>Sex</a:t>
                      </a:r>
                    </a:p>
                  </a:txBody>
                  <a:tcPr marL="50800" marR="50800" marT="50800" marB="50800" anchor="ctr" horzOverflow="overflow">
                    <a:lnT w="12700">
                      <a:solidFill>
                        <a:srgbClr val="D6D6D6"/>
                      </a:solidFill>
                      <a:miter lim="400000"/>
                    </a:lnT>
                  </a:tcPr>
                </a:tc>
                <a:tc>
                  <a:txBody>
                    <a:bodyPr/>
                    <a:lstStyle/>
                    <a:p>
                      <a:pPr defTabSz="914400">
                        <a:defRPr>
                          <a:solidFill>
                            <a:srgbClr val="000000"/>
                          </a:solidFill>
                        </a:defRPr>
                      </a:pPr>
                      <a:r>
                        <a:rPr sz="3600" b="1">
                          <a:solidFill>
                            <a:srgbClr val="FFFFFF"/>
                          </a:solidFill>
                          <a:latin typeface="Helvetica"/>
                          <a:ea typeface="Helvetica"/>
                          <a:cs typeface="Helvetica"/>
                          <a:sym typeface="Helvetica"/>
                        </a:rPr>
                        <a:t>Hash</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621483">
                <a:tc>
                  <a:txBody>
                    <a:bodyPr/>
                    <a:lstStyle/>
                    <a:p>
                      <a:pPr defTabSz="914400">
                        <a:defRPr>
                          <a:solidFill>
                            <a:srgbClr val="000000"/>
                          </a:solidFill>
                        </a:defRPr>
                      </a:pPr>
                      <a:r>
                        <a:rPr sz="3600">
                          <a:solidFill>
                            <a:srgbClr val="FFFFFF"/>
                          </a:solidFill>
                        </a:rPr>
                        <a:t>William</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600">
                          <a:solidFill>
                            <a:srgbClr val="FFFFFF"/>
                          </a:solidFill>
                        </a:rPr>
                        <a:t>21</a:t>
                      </a:r>
                    </a:p>
                  </a:txBody>
                  <a:tcPr marL="50800" marR="50800" marT="50800" marB="50800" anchor="ctr" horzOverflow="overflow"/>
                </a:tc>
                <a:tc>
                  <a:txBody>
                    <a:bodyPr/>
                    <a:lstStyle/>
                    <a:p>
                      <a:pPr defTabSz="914400">
                        <a:defRPr>
                          <a:solidFill>
                            <a:srgbClr val="000000"/>
                          </a:solidFill>
                        </a:defRPr>
                      </a:pPr>
                      <a:r>
                        <a:rPr sz="3600">
                          <a:solidFill>
                            <a:srgbClr val="FFFFFF"/>
                          </a:solidFill>
                        </a:rPr>
                        <a:t>M</a:t>
                      </a:r>
                    </a:p>
                  </a:txBody>
                  <a:tcPr marL="50800" marR="50800" marT="50800" marB="50800" anchor="ctr" horzOverflow="overflow"/>
                </a:tc>
                <a:tc>
                  <a:txBody>
                    <a:bodyPr/>
                    <a:lstStyle/>
                    <a:p>
                      <a:pPr defTabSz="914400">
                        <a:defRPr>
                          <a:solidFill>
                            <a:srgbClr val="000000"/>
                          </a:solidFill>
                        </a:defRPr>
                      </a:pPr>
                      <a:r>
                        <a:rPr sz="3600" b="1">
                          <a:solidFill>
                            <a:schemeClr val="accent6">
                              <a:hueOff val="-241736"/>
                              <a:satOff val="29413"/>
                              <a:lumOff val="20727"/>
                            </a:schemeClr>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621483">
                <a:tc>
                  <a:txBody>
                    <a:bodyPr/>
                    <a:lstStyle/>
                    <a:p>
                      <a:pPr defTabSz="914400">
                        <a:defRPr>
                          <a:solidFill>
                            <a:srgbClr val="000000"/>
                          </a:solidFill>
                        </a:defRPr>
                      </a:pPr>
                      <a:r>
                        <a:rPr sz="3600">
                          <a:solidFill>
                            <a:srgbClr val="FFFFFF"/>
                          </a:solidFill>
                        </a:rPr>
                        <a:t>Kate</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600">
                          <a:solidFill>
                            <a:srgbClr val="FFFFFF"/>
                          </a:solidFill>
                        </a:rPr>
                        <a:t>19</a:t>
                      </a:r>
                    </a:p>
                  </a:txBody>
                  <a:tcPr marL="50800" marR="50800" marT="50800" marB="50800" anchor="ctr" horzOverflow="overflow"/>
                </a:tc>
                <a:tc>
                  <a:txBody>
                    <a:bodyPr/>
                    <a:lstStyle/>
                    <a:p>
                      <a:pPr defTabSz="914400">
                        <a:defRPr>
                          <a:solidFill>
                            <a:srgbClr val="000000"/>
                          </a:solidFill>
                        </a:defRPr>
                      </a:pPr>
                      <a:r>
                        <a:rPr sz="3600">
                          <a:solidFill>
                            <a:srgbClr val="FFFFFF"/>
                          </a:solidFill>
                        </a:rPr>
                        <a:t>F</a:t>
                      </a:r>
                    </a:p>
                  </a:txBody>
                  <a:tcPr marL="50800" marR="50800" marT="50800" marB="50800" anchor="ctr" horzOverflow="overflow"/>
                </a:tc>
                <a:tc>
                  <a:txBody>
                    <a:bodyPr/>
                    <a:lstStyle/>
                    <a:p>
                      <a:pPr defTabSz="914400">
                        <a:defRPr>
                          <a:solidFill>
                            <a:srgbClr val="000000"/>
                          </a:solidFill>
                        </a:defRPr>
                      </a:pPr>
                      <a:r>
                        <a:rPr sz="3600" b="1">
                          <a:solidFill>
                            <a:schemeClr val="accent6">
                              <a:hueOff val="-241736"/>
                              <a:satOff val="29413"/>
                              <a:lumOff val="20727"/>
                            </a:schemeClr>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621483">
                <a:tc>
                  <a:txBody>
                    <a:bodyPr/>
                    <a:lstStyle/>
                    <a:p>
                      <a:pPr defTabSz="914400">
                        <a:defRPr>
                          <a:solidFill>
                            <a:srgbClr val="000000"/>
                          </a:solidFill>
                        </a:defRPr>
                      </a:pPr>
                      <a:r>
                        <a:rPr sz="3600">
                          <a:solidFill>
                            <a:srgbClr val="FFFFFF"/>
                          </a:solidFill>
                        </a:rPr>
                        <a:t>Bob</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600">
                          <a:solidFill>
                            <a:srgbClr val="FFFFFF"/>
                          </a:solidFill>
                        </a:rPr>
                        <a:t>33</a:t>
                      </a:r>
                    </a:p>
                  </a:txBody>
                  <a:tcPr marL="50800" marR="50800" marT="50800" marB="50800" anchor="ctr" horzOverflow="overflow"/>
                </a:tc>
                <a:tc>
                  <a:txBody>
                    <a:bodyPr/>
                    <a:lstStyle/>
                    <a:p>
                      <a:pPr defTabSz="914400">
                        <a:defRPr>
                          <a:solidFill>
                            <a:srgbClr val="000000"/>
                          </a:solidFill>
                        </a:defRPr>
                      </a:pPr>
                      <a:r>
                        <a:rPr sz="3600">
                          <a:solidFill>
                            <a:srgbClr val="FFFFFF"/>
                          </a:solidFill>
                        </a:rPr>
                        <a:t>M</a:t>
                      </a:r>
                    </a:p>
                  </a:txBody>
                  <a:tcPr marL="50800" marR="50800" marT="50800" marB="50800" anchor="ctr" horzOverflow="overflow"/>
                </a:tc>
                <a:tc>
                  <a:txBody>
                    <a:bodyPr/>
                    <a:lstStyle/>
                    <a:p>
                      <a:pPr defTabSz="914400">
                        <a:defRPr>
                          <a:solidFill>
                            <a:srgbClr val="000000"/>
                          </a:solidFill>
                        </a:defRPr>
                      </a:pPr>
                      <a:r>
                        <a:rPr sz="3600" b="1">
                          <a:solidFill>
                            <a:schemeClr val="accent6">
                              <a:hueOff val="-241736"/>
                              <a:satOff val="29413"/>
                              <a:lumOff val="20727"/>
                            </a:schemeClr>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621483">
                <a:tc>
                  <a:txBody>
                    <a:bodyPr/>
                    <a:lstStyle/>
                    <a:p>
                      <a:pPr defTabSz="914400">
                        <a:defRPr>
                          <a:solidFill>
                            <a:srgbClr val="000000"/>
                          </a:solidFill>
                        </a:defRPr>
                      </a:pPr>
                      <a:r>
                        <a:rPr sz="3600">
                          <a:solidFill>
                            <a:srgbClr val="FFFFFF"/>
                          </a:solidFill>
                        </a:rPr>
                        <a:t>Rose</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600">
                          <a:solidFill>
                            <a:srgbClr val="FFFFFF"/>
                          </a:solidFill>
                        </a:rPr>
                        <a:t>26</a:t>
                      </a:r>
                    </a:p>
                  </a:txBody>
                  <a:tcPr marL="50800" marR="50800" marT="50800" marB="50800" anchor="ctr" horzOverflow="overflow">
                    <a:lnB w="12700">
                      <a:solidFill>
                        <a:srgbClr val="D6D6D6"/>
                      </a:solidFill>
                      <a:miter lim="400000"/>
                    </a:lnB>
                  </a:tcPr>
                </a:tc>
                <a:tc>
                  <a:txBody>
                    <a:bodyPr/>
                    <a:lstStyle/>
                    <a:p>
                      <a:pPr defTabSz="914400">
                        <a:defRPr>
                          <a:solidFill>
                            <a:srgbClr val="000000"/>
                          </a:solidFill>
                        </a:defRPr>
                      </a:pPr>
                      <a:r>
                        <a:rPr sz="3600">
                          <a:solidFill>
                            <a:srgbClr val="FFFFFF"/>
                          </a:solidFill>
                        </a:rPr>
                        <a:t>F</a:t>
                      </a:r>
                    </a:p>
                  </a:txBody>
                  <a:tcPr marL="50800" marR="50800" marT="50800" marB="50800" anchor="ctr" horzOverflow="overflow">
                    <a:lnB w="12700">
                      <a:solidFill>
                        <a:srgbClr val="D6D6D6"/>
                      </a:solidFill>
                      <a:miter lim="400000"/>
                    </a:lnB>
                  </a:tcPr>
                </a:tc>
                <a:tc>
                  <a:txBody>
                    <a:bodyPr/>
                    <a:lstStyle/>
                    <a:p>
                      <a:pPr defTabSz="914400">
                        <a:defRPr>
                          <a:solidFill>
                            <a:srgbClr val="000000"/>
                          </a:solidFill>
                        </a:defRPr>
                      </a:pPr>
                      <a:r>
                        <a:rPr sz="3600" b="1">
                          <a:solidFill>
                            <a:schemeClr val="accent6">
                              <a:hueOff val="-241736"/>
                              <a:satOff val="29413"/>
                              <a:lumOff val="20727"/>
                            </a:schemeClr>
                          </a:solidFill>
                          <a:latin typeface="Helvetica"/>
                          <a:ea typeface="Helvetica"/>
                          <a:cs typeface="Helvetica"/>
                          <a:sym typeface="Helvetica"/>
                        </a:rPr>
                        <a:t>0</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4"/>
                  </a:ext>
                </a:extLst>
              </a:tr>
            </a:tbl>
          </a:graphicData>
        </a:graphic>
      </p:graphicFrame>
      <p:sp>
        <p:nvSpPr>
          <p:cNvPr id="213" name="function H(person):…"/>
          <p:cNvSpPr/>
          <p:nvPr/>
        </p:nvSpPr>
        <p:spPr>
          <a:xfrm>
            <a:off x="1901427" y="5314850"/>
            <a:ext cx="10574091" cy="3746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rPr b="1">
                <a:solidFill>
                  <a:schemeClr val="accent5">
                    <a:hueOff val="101205"/>
                    <a:satOff val="-13598"/>
                    <a:lumOff val="23877"/>
                  </a:schemeClr>
                </a:solidFill>
              </a:rPr>
              <a:t>function</a:t>
            </a:r>
            <a:r>
              <a:t> </a:t>
            </a:r>
            <a:r>
              <a:rPr b="1">
                <a:solidFill>
                  <a:schemeClr val="accent5">
                    <a:hueOff val="101205"/>
                    <a:satOff val="-13598"/>
                    <a:lumOff val="23877"/>
                  </a:schemeClr>
                </a:solidFill>
              </a:rPr>
              <a:t>H</a:t>
            </a:r>
            <a:r>
              <a:t>(person):</a:t>
            </a:r>
          </a:p>
          <a:p>
            <a:pPr algn="l"/>
            <a:r>
              <a:t>    hash := person.age</a:t>
            </a:r>
          </a:p>
          <a:p>
            <a:pPr algn="l"/>
            <a:r>
              <a:t>    hash = hash + </a:t>
            </a:r>
            <a:r>
              <a:rPr b="1">
                <a:solidFill>
                  <a:schemeClr val="accent4">
                    <a:hueOff val="102361"/>
                    <a:satOff val="14118"/>
                    <a:lumOff val="10675"/>
                  </a:schemeClr>
                </a:solidFill>
              </a:rPr>
              <a:t>length</a:t>
            </a:r>
            <a:r>
              <a:t>(person.name)</a:t>
            </a:r>
          </a:p>
          <a:p>
            <a:pPr algn="l"/>
            <a:r>
              <a:t>    </a:t>
            </a:r>
            <a:r>
              <a:rPr b="1">
                <a:solidFill>
                  <a:schemeClr val="accent5">
                    <a:hueOff val="101205"/>
                    <a:satOff val="-13598"/>
                    <a:lumOff val="23877"/>
                  </a:schemeClr>
                </a:solidFill>
              </a:rPr>
              <a:t>if</a:t>
            </a:r>
            <a:r>
              <a:t> person.sex == “M”:</a:t>
            </a:r>
          </a:p>
          <a:p>
            <a:pPr algn="l"/>
            <a:r>
              <a:t>        hash = hash + 1</a:t>
            </a:r>
          </a:p>
          <a:p>
            <a:pPr algn="l"/>
            <a:r>
              <a:t>    </a:t>
            </a:r>
            <a:r>
              <a:rPr b="1">
                <a:solidFill>
                  <a:schemeClr val="accent5">
                    <a:hueOff val="101205"/>
                    <a:satOff val="-13598"/>
                    <a:lumOff val="23877"/>
                  </a:schemeClr>
                </a:solidFill>
              </a:rPr>
              <a:t>return</a:t>
            </a:r>
            <a:r>
              <a:t> hash mod 6</a:t>
            </a:r>
          </a:p>
          <a:p>
            <a:pPr algn="l"/>
            <a:r>
              <a:t>    </a:t>
            </a:r>
          </a:p>
        </p:txBody>
      </p:sp>
      <p:sp>
        <p:nvSpPr>
          <p:cNvPr id="214" name="Oval"/>
          <p:cNvSpPr/>
          <p:nvPr/>
        </p:nvSpPr>
        <p:spPr>
          <a:xfrm>
            <a:off x="10164365" y="805686"/>
            <a:ext cx="1170435" cy="2407514"/>
          </a:xfrm>
          <a:prstGeom prst="ellipse">
            <a:avLst/>
          </a:prstGeom>
          <a:ln w="63500">
            <a:solidFill>
              <a:schemeClr val="accent6">
                <a:hueOff val="-241736"/>
                <a:satOff val="29413"/>
                <a:lumOff val="20727"/>
              </a:schemeClr>
            </a:solidFill>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6" name="There are an infinite number of possible valid hash functions H(person), here is one:">
            <a:extLst>
              <a:ext uri="{FF2B5EF4-FFF2-40B4-BE49-F238E27FC236}">
                <a16:creationId xmlns:a16="http://schemas.microsoft.com/office/drawing/2014/main" id="{F81EA3C0-D299-E443-9FFC-C7A60AA136D0}"/>
              </a:ext>
            </a:extLst>
          </p:cNvPr>
          <p:cNvSpPr/>
          <p:nvPr/>
        </p:nvSpPr>
        <p:spPr>
          <a:xfrm>
            <a:off x="1232535" y="3951605"/>
            <a:ext cx="10539745"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en" dirty="0" err="1"/>
              <a:t>合法的</a:t>
            </a:r>
            <a:r>
              <a:rPr b="1" dirty="0">
                <a:solidFill>
                  <a:schemeClr val="accent5">
                    <a:hueOff val="101205"/>
                    <a:satOff val="-13598"/>
                    <a:lumOff val="23877"/>
                  </a:schemeClr>
                </a:solidFill>
              </a:rPr>
              <a:t>H</a:t>
            </a:r>
            <a:r>
              <a:rPr dirty="0"/>
              <a:t>(person)</a:t>
            </a:r>
            <a:r>
              <a:rPr lang="zh-CN" altLang="en-US" dirty="0"/>
              <a:t>函数可以有很多</a:t>
            </a:r>
            <a:r>
              <a:rPr dirty="0"/>
              <a:t>, </a:t>
            </a:r>
            <a:r>
              <a:rPr lang="zh-CN" altLang="en-US" dirty="0"/>
              <a:t>这里是一个：</a:t>
            </a:r>
            <a:endParaRPr dirty="0"/>
          </a:p>
        </p:txBody>
      </p:sp>
    </p:spTree>
  </p:cSld>
  <p:clrMapOvr>
    <a:masterClrMapping/>
  </p:clrMapOvr>
  <p:transition spd="me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5" name="Recall P(x) = 5x, N = 24, threshold = 8"/>
          <p:cNvSpPr/>
          <p:nvPr/>
        </p:nvSpPr>
        <p:spPr>
          <a:xfrm>
            <a:off x="1077726" y="9000173"/>
            <a:ext cx="1084934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5x, N = 24, threshold = 8</a:t>
            </a:r>
          </a:p>
        </p:txBody>
      </p:sp>
      <p:graphicFrame>
        <p:nvGraphicFramePr>
          <p:cNvPr id="2166" name="Table"/>
          <p:cNvGraphicFramePr/>
          <p:nvPr/>
        </p:nvGraphicFramePr>
        <p:xfrm>
          <a:off x="763885" y="2621914"/>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167" name="Table"/>
          <p:cNvGraphicFramePr/>
          <p:nvPr/>
        </p:nvGraphicFramePr>
        <p:xfrm>
          <a:off x="763885" y="3328035"/>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168" name="Table"/>
          <p:cNvGraphicFramePr/>
          <p:nvPr/>
        </p:nvGraphicFramePr>
        <p:xfrm>
          <a:off x="763885" y="4996021"/>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23</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169" name="Table"/>
          <p:cNvGraphicFramePr/>
          <p:nvPr/>
        </p:nvGraphicFramePr>
        <p:xfrm>
          <a:off x="763885" y="4201001"/>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170" name="Table"/>
          <p:cNvGraphicFramePr/>
          <p:nvPr/>
        </p:nvGraphicFramePr>
        <p:xfrm>
          <a:off x="763885" y="320039"/>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171" name="Table"/>
          <p:cNvGraphicFramePr/>
          <p:nvPr/>
        </p:nvGraphicFramePr>
        <p:xfrm>
          <a:off x="763885" y="1026160"/>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3" name="Recall P(x) = 5x, N = 24, threshold = 8"/>
          <p:cNvSpPr/>
          <p:nvPr/>
        </p:nvSpPr>
        <p:spPr>
          <a:xfrm>
            <a:off x="1077726" y="9000173"/>
            <a:ext cx="1084934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5x, N = 24, threshold = 8</a:t>
            </a:r>
          </a:p>
        </p:txBody>
      </p:sp>
      <p:graphicFrame>
        <p:nvGraphicFramePr>
          <p:cNvPr id="2174" name="Table"/>
          <p:cNvGraphicFramePr/>
          <p:nvPr/>
        </p:nvGraphicFramePr>
        <p:xfrm>
          <a:off x="763885" y="2621914"/>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175" name="Table"/>
          <p:cNvGraphicFramePr/>
          <p:nvPr/>
        </p:nvGraphicFramePr>
        <p:xfrm>
          <a:off x="763885" y="3328035"/>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176" name="Table"/>
          <p:cNvGraphicFramePr/>
          <p:nvPr/>
        </p:nvGraphicFramePr>
        <p:xfrm>
          <a:off x="763885" y="4996021"/>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23</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177" name="Table"/>
          <p:cNvGraphicFramePr/>
          <p:nvPr/>
        </p:nvGraphicFramePr>
        <p:xfrm>
          <a:off x="763885" y="4201001"/>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178" name="Table"/>
          <p:cNvGraphicFramePr/>
          <p:nvPr/>
        </p:nvGraphicFramePr>
        <p:xfrm>
          <a:off x="763885" y="320039"/>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179" name="Table"/>
          <p:cNvGraphicFramePr/>
          <p:nvPr/>
        </p:nvGraphicFramePr>
        <p:xfrm>
          <a:off x="763885" y="1026160"/>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2180" name="Line"/>
          <p:cNvSpPr/>
          <p:nvPr/>
        </p:nvSpPr>
        <p:spPr>
          <a:xfrm flipV="1">
            <a:off x="1254760" y="1951355"/>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2" name="Recall P(x) = 5x, N = 24, threshold = 8"/>
          <p:cNvSpPr/>
          <p:nvPr/>
        </p:nvSpPr>
        <p:spPr>
          <a:xfrm>
            <a:off x="1077726" y="9000173"/>
            <a:ext cx="1084934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5x, N = 24, threshold = 8</a:t>
            </a:r>
          </a:p>
        </p:txBody>
      </p:sp>
      <p:graphicFrame>
        <p:nvGraphicFramePr>
          <p:cNvPr id="2183" name="Table"/>
          <p:cNvGraphicFramePr/>
          <p:nvPr/>
        </p:nvGraphicFramePr>
        <p:xfrm>
          <a:off x="763885" y="2621914"/>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184" name="Table"/>
          <p:cNvGraphicFramePr/>
          <p:nvPr/>
        </p:nvGraphicFramePr>
        <p:xfrm>
          <a:off x="763885" y="3328035"/>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185" name="Table"/>
          <p:cNvGraphicFramePr/>
          <p:nvPr/>
        </p:nvGraphicFramePr>
        <p:xfrm>
          <a:off x="763885" y="4996021"/>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23</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186" name="Table"/>
          <p:cNvGraphicFramePr/>
          <p:nvPr/>
        </p:nvGraphicFramePr>
        <p:xfrm>
          <a:off x="763885" y="4201001"/>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187" name="Table"/>
          <p:cNvGraphicFramePr/>
          <p:nvPr/>
        </p:nvGraphicFramePr>
        <p:xfrm>
          <a:off x="763885" y="320039"/>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188" name="Table"/>
          <p:cNvGraphicFramePr/>
          <p:nvPr/>
        </p:nvGraphicFramePr>
        <p:xfrm>
          <a:off x="763885" y="1026160"/>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2189" name="Line"/>
          <p:cNvSpPr/>
          <p:nvPr/>
        </p:nvSpPr>
        <p:spPr>
          <a:xfrm flipV="1">
            <a:off x="2219960" y="1951355"/>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190" name="From before, H(k4) = 10"/>
          <p:cNvSpPr/>
          <p:nvPr/>
        </p:nvSpPr>
        <p:spPr>
          <a:xfrm>
            <a:off x="3325663" y="5935186"/>
            <a:ext cx="635347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From before, </a:t>
            </a:r>
            <a:r>
              <a:rPr b="1">
                <a:solidFill>
                  <a:schemeClr val="accent5">
                    <a:hueOff val="101205"/>
                    <a:satOff val="-13598"/>
                    <a:lumOff val="23877"/>
                  </a:schemeClr>
                </a:solidFill>
              </a:rPr>
              <a:t>H</a:t>
            </a:r>
            <a:r>
              <a:t>(k</a:t>
            </a:r>
            <a:r>
              <a:rPr baseline="-5999"/>
              <a:t>4</a:t>
            </a:r>
            <a:r>
              <a:t>) = 10</a:t>
            </a:r>
          </a:p>
        </p:txBody>
      </p:sp>
      <p:sp>
        <p:nvSpPr>
          <p:cNvPr id="2191" name="H(k4) + P(0) mod N = 10"/>
          <p:cNvSpPr/>
          <p:nvPr/>
        </p:nvSpPr>
        <p:spPr>
          <a:xfrm>
            <a:off x="3325663" y="6626066"/>
            <a:ext cx="635347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4</a:t>
            </a:r>
            <a:r>
              <a:t>) + </a:t>
            </a:r>
            <a:r>
              <a:rPr b="1">
                <a:solidFill>
                  <a:schemeClr val="accent6">
                    <a:hueOff val="-241736"/>
                    <a:satOff val="29413"/>
                    <a:lumOff val="20727"/>
                  </a:schemeClr>
                </a:solidFill>
              </a:rPr>
              <a:t>P</a:t>
            </a:r>
            <a:r>
              <a:t>(0) mod N = 10</a:t>
            </a:r>
          </a:p>
        </p:txBody>
      </p:sp>
    </p:spTree>
  </p:cSld>
  <p:clrMapOvr>
    <a:masterClrMapping/>
  </p:clrMapOvr>
  <p:transition spd="med"/>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3" name="Recall P(x) = 5x, N = 24, threshold = 8"/>
          <p:cNvSpPr/>
          <p:nvPr/>
        </p:nvSpPr>
        <p:spPr>
          <a:xfrm>
            <a:off x="1077726" y="9000173"/>
            <a:ext cx="1084934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5x, N = 24, threshold = 8</a:t>
            </a:r>
          </a:p>
        </p:txBody>
      </p:sp>
      <p:graphicFrame>
        <p:nvGraphicFramePr>
          <p:cNvPr id="2194" name="Table"/>
          <p:cNvGraphicFramePr/>
          <p:nvPr/>
        </p:nvGraphicFramePr>
        <p:xfrm>
          <a:off x="763885" y="2621914"/>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195" name="Table"/>
          <p:cNvGraphicFramePr/>
          <p:nvPr/>
        </p:nvGraphicFramePr>
        <p:xfrm>
          <a:off x="763885" y="3328035"/>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196" name="Table"/>
          <p:cNvGraphicFramePr/>
          <p:nvPr/>
        </p:nvGraphicFramePr>
        <p:xfrm>
          <a:off x="763885" y="4996021"/>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23</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197" name="Table"/>
          <p:cNvGraphicFramePr/>
          <p:nvPr/>
        </p:nvGraphicFramePr>
        <p:xfrm>
          <a:off x="763885" y="4201001"/>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198" name="Table"/>
          <p:cNvGraphicFramePr/>
          <p:nvPr/>
        </p:nvGraphicFramePr>
        <p:xfrm>
          <a:off x="763885" y="320039"/>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199" name="Table"/>
          <p:cNvGraphicFramePr/>
          <p:nvPr/>
        </p:nvGraphicFramePr>
        <p:xfrm>
          <a:off x="763885" y="1026160"/>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2200" name="Line"/>
          <p:cNvSpPr/>
          <p:nvPr/>
        </p:nvSpPr>
        <p:spPr>
          <a:xfrm flipV="1">
            <a:off x="2219960" y="1951355"/>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01" name="From before, H(k4) = 10"/>
          <p:cNvSpPr/>
          <p:nvPr/>
        </p:nvSpPr>
        <p:spPr>
          <a:xfrm>
            <a:off x="3325663" y="5935186"/>
            <a:ext cx="635347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From before, </a:t>
            </a:r>
            <a:r>
              <a:rPr b="1">
                <a:solidFill>
                  <a:schemeClr val="accent5">
                    <a:hueOff val="101205"/>
                    <a:satOff val="-13598"/>
                    <a:lumOff val="23877"/>
                  </a:schemeClr>
                </a:solidFill>
              </a:rPr>
              <a:t>H</a:t>
            </a:r>
            <a:r>
              <a:t>(k</a:t>
            </a:r>
            <a:r>
              <a:rPr baseline="-5999"/>
              <a:t>4</a:t>
            </a:r>
            <a:r>
              <a:t>) = 10</a:t>
            </a:r>
          </a:p>
        </p:txBody>
      </p:sp>
      <p:sp>
        <p:nvSpPr>
          <p:cNvPr id="2202" name="H(k4) + P(0) mod N = 10"/>
          <p:cNvSpPr/>
          <p:nvPr/>
        </p:nvSpPr>
        <p:spPr>
          <a:xfrm>
            <a:off x="3325663" y="6626066"/>
            <a:ext cx="635347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4</a:t>
            </a:r>
            <a:r>
              <a:t>) + </a:t>
            </a:r>
            <a:r>
              <a:rPr b="1">
                <a:solidFill>
                  <a:schemeClr val="accent6">
                    <a:hueOff val="-241736"/>
                    <a:satOff val="29413"/>
                    <a:lumOff val="20727"/>
                  </a:schemeClr>
                </a:solidFill>
              </a:rPr>
              <a:t>P</a:t>
            </a:r>
            <a:r>
              <a:t>(0) mod N = 10</a:t>
            </a:r>
          </a:p>
        </p:txBody>
      </p:sp>
      <p:sp>
        <p:nvSpPr>
          <p:cNvPr id="2203" name="Line"/>
          <p:cNvSpPr/>
          <p:nvPr/>
        </p:nvSpPr>
        <p:spPr>
          <a:xfrm>
            <a:off x="2370336" y="1690051"/>
            <a:ext cx="8031798" cy="2051926"/>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5" name="Recall P(x) = 5x, N = 24, threshold = 8"/>
          <p:cNvSpPr/>
          <p:nvPr/>
        </p:nvSpPr>
        <p:spPr>
          <a:xfrm>
            <a:off x="1077726" y="9000173"/>
            <a:ext cx="1084934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5x, N = 24, threshold = 8</a:t>
            </a:r>
          </a:p>
        </p:txBody>
      </p:sp>
      <p:graphicFrame>
        <p:nvGraphicFramePr>
          <p:cNvPr id="2206" name="Table"/>
          <p:cNvGraphicFramePr/>
          <p:nvPr/>
        </p:nvGraphicFramePr>
        <p:xfrm>
          <a:off x="763885" y="2621914"/>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207" name="Table"/>
          <p:cNvGraphicFramePr/>
          <p:nvPr/>
        </p:nvGraphicFramePr>
        <p:xfrm>
          <a:off x="763885" y="3328035"/>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208" name="Table"/>
          <p:cNvGraphicFramePr/>
          <p:nvPr/>
        </p:nvGraphicFramePr>
        <p:xfrm>
          <a:off x="763885" y="4996021"/>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23</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209" name="Table"/>
          <p:cNvGraphicFramePr/>
          <p:nvPr/>
        </p:nvGraphicFramePr>
        <p:xfrm>
          <a:off x="763885" y="4201001"/>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210" name="Table"/>
          <p:cNvGraphicFramePr/>
          <p:nvPr/>
        </p:nvGraphicFramePr>
        <p:xfrm>
          <a:off x="763885" y="320039"/>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211" name="Table"/>
          <p:cNvGraphicFramePr/>
          <p:nvPr/>
        </p:nvGraphicFramePr>
        <p:xfrm>
          <a:off x="763885" y="1026160"/>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2212" name="Line"/>
          <p:cNvSpPr/>
          <p:nvPr/>
        </p:nvSpPr>
        <p:spPr>
          <a:xfrm flipV="1">
            <a:off x="3159760" y="1951355"/>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4" name="Recall P(x) = 5x, N = 24, threshold = 8"/>
          <p:cNvSpPr/>
          <p:nvPr/>
        </p:nvSpPr>
        <p:spPr>
          <a:xfrm>
            <a:off x="1077726" y="9000173"/>
            <a:ext cx="1084934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5x, N = 24, threshold = 8</a:t>
            </a:r>
          </a:p>
        </p:txBody>
      </p:sp>
      <p:graphicFrame>
        <p:nvGraphicFramePr>
          <p:cNvPr id="2215" name="Table"/>
          <p:cNvGraphicFramePr/>
          <p:nvPr/>
        </p:nvGraphicFramePr>
        <p:xfrm>
          <a:off x="763885" y="2621914"/>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216" name="Table"/>
          <p:cNvGraphicFramePr/>
          <p:nvPr/>
        </p:nvGraphicFramePr>
        <p:xfrm>
          <a:off x="763885" y="3328035"/>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217" name="Table"/>
          <p:cNvGraphicFramePr/>
          <p:nvPr/>
        </p:nvGraphicFramePr>
        <p:xfrm>
          <a:off x="763885" y="4996021"/>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23</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218" name="Table"/>
          <p:cNvGraphicFramePr/>
          <p:nvPr/>
        </p:nvGraphicFramePr>
        <p:xfrm>
          <a:off x="763885" y="4201001"/>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219" name="Table"/>
          <p:cNvGraphicFramePr/>
          <p:nvPr/>
        </p:nvGraphicFramePr>
        <p:xfrm>
          <a:off x="763885" y="320039"/>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220" name="Table"/>
          <p:cNvGraphicFramePr/>
          <p:nvPr/>
        </p:nvGraphicFramePr>
        <p:xfrm>
          <a:off x="763885" y="1026160"/>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2221" name="Line"/>
          <p:cNvSpPr/>
          <p:nvPr/>
        </p:nvSpPr>
        <p:spPr>
          <a:xfrm flipV="1">
            <a:off x="4124959" y="1951355"/>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22" name="From before, H(k3) = 10"/>
          <p:cNvSpPr/>
          <p:nvPr/>
        </p:nvSpPr>
        <p:spPr>
          <a:xfrm>
            <a:off x="3325663" y="5935186"/>
            <a:ext cx="635347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From before, </a:t>
            </a:r>
            <a:r>
              <a:rPr b="1">
                <a:solidFill>
                  <a:schemeClr val="accent5">
                    <a:hueOff val="101205"/>
                    <a:satOff val="-13598"/>
                    <a:lumOff val="23877"/>
                  </a:schemeClr>
                </a:solidFill>
              </a:rPr>
              <a:t>H</a:t>
            </a:r>
            <a:r>
              <a:t>(k</a:t>
            </a:r>
            <a:r>
              <a:rPr baseline="-5999"/>
              <a:t>3</a:t>
            </a:r>
            <a:r>
              <a:t>) = 10</a:t>
            </a:r>
          </a:p>
        </p:txBody>
      </p:sp>
      <p:sp>
        <p:nvSpPr>
          <p:cNvPr id="2223" name="H(k3) + P(0) mod N = 10"/>
          <p:cNvSpPr/>
          <p:nvPr/>
        </p:nvSpPr>
        <p:spPr>
          <a:xfrm>
            <a:off x="3325663" y="6626066"/>
            <a:ext cx="635347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3</a:t>
            </a:r>
            <a:r>
              <a:t>) + </a:t>
            </a:r>
            <a:r>
              <a:rPr b="1">
                <a:solidFill>
                  <a:schemeClr val="accent6">
                    <a:hueOff val="-241736"/>
                    <a:satOff val="29413"/>
                    <a:lumOff val="20727"/>
                  </a:schemeClr>
                </a:solidFill>
              </a:rPr>
              <a:t>P</a:t>
            </a:r>
            <a:r>
              <a:t>(0) mod N = 10</a:t>
            </a:r>
          </a:p>
        </p:txBody>
      </p:sp>
    </p:spTree>
  </p:cSld>
  <p:clrMapOvr>
    <a:masterClrMapping/>
  </p:clrMapOvr>
  <p:transition spd="med"/>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5" name="Recall P(x) = 5x, N = 24, threshold = 8"/>
          <p:cNvSpPr/>
          <p:nvPr/>
        </p:nvSpPr>
        <p:spPr>
          <a:xfrm>
            <a:off x="1077726" y="9000173"/>
            <a:ext cx="1084934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5x, N = 24, threshold = 8</a:t>
            </a:r>
          </a:p>
        </p:txBody>
      </p:sp>
      <p:graphicFrame>
        <p:nvGraphicFramePr>
          <p:cNvPr id="2226" name="Table"/>
          <p:cNvGraphicFramePr/>
          <p:nvPr/>
        </p:nvGraphicFramePr>
        <p:xfrm>
          <a:off x="763885" y="2621914"/>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227" name="Table"/>
          <p:cNvGraphicFramePr/>
          <p:nvPr/>
        </p:nvGraphicFramePr>
        <p:xfrm>
          <a:off x="763885" y="3328035"/>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228" name="Table"/>
          <p:cNvGraphicFramePr/>
          <p:nvPr/>
        </p:nvGraphicFramePr>
        <p:xfrm>
          <a:off x="763885" y="4996021"/>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23</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229" name="Table"/>
          <p:cNvGraphicFramePr/>
          <p:nvPr/>
        </p:nvGraphicFramePr>
        <p:xfrm>
          <a:off x="763885" y="4201001"/>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230" name="Table"/>
          <p:cNvGraphicFramePr/>
          <p:nvPr/>
        </p:nvGraphicFramePr>
        <p:xfrm>
          <a:off x="763885" y="320039"/>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231" name="Table"/>
          <p:cNvGraphicFramePr/>
          <p:nvPr/>
        </p:nvGraphicFramePr>
        <p:xfrm>
          <a:off x="763885" y="1026160"/>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2232" name="Line"/>
          <p:cNvSpPr/>
          <p:nvPr/>
        </p:nvSpPr>
        <p:spPr>
          <a:xfrm flipV="1">
            <a:off x="4124959" y="1951355"/>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33" name="From before, H(k3) = 10"/>
          <p:cNvSpPr/>
          <p:nvPr/>
        </p:nvSpPr>
        <p:spPr>
          <a:xfrm>
            <a:off x="3325663" y="5935186"/>
            <a:ext cx="635347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From before, </a:t>
            </a:r>
            <a:r>
              <a:rPr b="1">
                <a:solidFill>
                  <a:schemeClr val="accent5">
                    <a:hueOff val="101205"/>
                    <a:satOff val="-13598"/>
                    <a:lumOff val="23877"/>
                  </a:schemeClr>
                </a:solidFill>
              </a:rPr>
              <a:t>H</a:t>
            </a:r>
            <a:r>
              <a:t>(k</a:t>
            </a:r>
            <a:r>
              <a:rPr baseline="-5999"/>
              <a:t>3</a:t>
            </a:r>
            <a:r>
              <a:t>) = 10</a:t>
            </a:r>
          </a:p>
        </p:txBody>
      </p:sp>
      <p:sp>
        <p:nvSpPr>
          <p:cNvPr id="2234" name="H(k3) + P(0) mod N = 10"/>
          <p:cNvSpPr/>
          <p:nvPr/>
        </p:nvSpPr>
        <p:spPr>
          <a:xfrm>
            <a:off x="3325663" y="6626066"/>
            <a:ext cx="635347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3</a:t>
            </a:r>
            <a:r>
              <a:t>) + </a:t>
            </a:r>
            <a:r>
              <a:rPr b="1">
                <a:solidFill>
                  <a:schemeClr val="accent6">
                    <a:hueOff val="-241736"/>
                    <a:satOff val="29413"/>
                    <a:lumOff val="20727"/>
                  </a:schemeClr>
                </a:solidFill>
              </a:rPr>
              <a:t>P</a:t>
            </a:r>
            <a:r>
              <a:t>(0) mod N = 10</a:t>
            </a:r>
          </a:p>
        </p:txBody>
      </p:sp>
      <p:sp>
        <p:nvSpPr>
          <p:cNvPr id="2235" name="There’s a collision at position 10 in the new table, so keep probing."/>
          <p:cNvSpPr/>
          <p:nvPr/>
        </p:nvSpPr>
        <p:spPr>
          <a:xfrm>
            <a:off x="663847" y="7414736"/>
            <a:ext cx="11677106"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There’s a collision at position 10 in the new table, so keep probing.</a:t>
            </a:r>
          </a:p>
        </p:txBody>
      </p:sp>
      <p:sp>
        <p:nvSpPr>
          <p:cNvPr id="2236" name="Line"/>
          <p:cNvSpPr/>
          <p:nvPr/>
        </p:nvSpPr>
        <p:spPr>
          <a:xfrm>
            <a:off x="4446031" y="1789826"/>
            <a:ext cx="5958722" cy="1889682"/>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8" name="Recall P(x) = 5x, N = 24, threshold = 8"/>
          <p:cNvSpPr/>
          <p:nvPr/>
        </p:nvSpPr>
        <p:spPr>
          <a:xfrm>
            <a:off x="1077726" y="9000173"/>
            <a:ext cx="1084934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5x, N = 24, threshold = 8</a:t>
            </a:r>
          </a:p>
        </p:txBody>
      </p:sp>
      <p:graphicFrame>
        <p:nvGraphicFramePr>
          <p:cNvPr id="2239" name="Table"/>
          <p:cNvGraphicFramePr/>
          <p:nvPr/>
        </p:nvGraphicFramePr>
        <p:xfrm>
          <a:off x="763885" y="2621914"/>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240" name="Table"/>
          <p:cNvGraphicFramePr/>
          <p:nvPr/>
        </p:nvGraphicFramePr>
        <p:xfrm>
          <a:off x="763885" y="3328035"/>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241" name="Table"/>
          <p:cNvGraphicFramePr/>
          <p:nvPr/>
        </p:nvGraphicFramePr>
        <p:xfrm>
          <a:off x="763885" y="4996021"/>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23</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242" name="Table"/>
          <p:cNvGraphicFramePr/>
          <p:nvPr/>
        </p:nvGraphicFramePr>
        <p:xfrm>
          <a:off x="763885" y="4201001"/>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243" name="Table"/>
          <p:cNvGraphicFramePr/>
          <p:nvPr/>
        </p:nvGraphicFramePr>
        <p:xfrm>
          <a:off x="763885" y="320039"/>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244" name="Table"/>
          <p:cNvGraphicFramePr/>
          <p:nvPr/>
        </p:nvGraphicFramePr>
        <p:xfrm>
          <a:off x="763885" y="1026160"/>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2245" name="Line"/>
          <p:cNvSpPr/>
          <p:nvPr/>
        </p:nvSpPr>
        <p:spPr>
          <a:xfrm flipV="1">
            <a:off x="4124959" y="1951355"/>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46" name="From before, H(k3) = 10"/>
          <p:cNvSpPr/>
          <p:nvPr/>
        </p:nvSpPr>
        <p:spPr>
          <a:xfrm>
            <a:off x="3325663" y="5935186"/>
            <a:ext cx="635347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From before, </a:t>
            </a:r>
            <a:r>
              <a:rPr b="1">
                <a:solidFill>
                  <a:schemeClr val="accent5">
                    <a:hueOff val="101205"/>
                    <a:satOff val="-13598"/>
                    <a:lumOff val="23877"/>
                  </a:schemeClr>
                </a:solidFill>
              </a:rPr>
              <a:t>H</a:t>
            </a:r>
            <a:r>
              <a:t>(k</a:t>
            </a:r>
            <a:r>
              <a:rPr baseline="-5999"/>
              <a:t>3</a:t>
            </a:r>
            <a:r>
              <a:t>) = 10</a:t>
            </a:r>
          </a:p>
        </p:txBody>
      </p:sp>
      <p:sp>
        <p:nvSpPr>
          <p:cNvPr id="2247" name="H(k3) + P(0) mod N = 10"/>
          <p:cNvSpPr/>
          <p:nvPr/>
        </p:nvSpPr>
        <p:spPr>
          <a:xfrm>
            <a:off x="3325663" y="6626066"/>
            <a:ext cx="635347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3</a:t>
            </a:r>
            <a:r>
              <a:t>) + </a:t>
            </a:r>
            <a:r>
              <a:rPr b="1">
                <a:solidFill>
                  <a:schemeClr val="accent6">
                    <a:hueOff val="-241736"/>
                    <a:satOff val="29413"/>
                    <a:lumOff val="20727"/>
                  </a:schemeClr>
                </a:solidFill>
              </a:rPr>
              <a:t>P</a:t>
            </a:r>
            <a:r>
              <a:t>(0) mod N = 10</a:t>
            </a:r>
          </a:p>
        </p:txBody>
      </p:sp>
      <p:sp>
        <p:nvSpPr>
          <p:cNvPr id="2248" name="Line"/>
          <p:cNvSpPr/>
          <p:nvPr/>
        </p:nvSpPr>
        <p:spPr>
          <a:xfrm>
            <a:off x="4446031" y="1789826"/>
            <a:ext cx="5958722" cy="1889682"/>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49" name="H(k3) + P(1) mod N = 15"/>
          <p:cNvSpPr/>
          <p:nvPr/>
        </p:nvSpPr>
        <p:spPr>
          <a:xfrm>
            <a:off x="3325663" y="7137958"/>
            <a:ext cx="635347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3</a:t>
            </a:r>
            <a:r>
              <a:t>) + </a:t>
            </a:r>
            <a:r>
              <a:rPr b="1">
                <a:solidFill>
                  <a:schemeClr val="accent6">
                    <a:hueOff val="-241736"/>
                    <a:satOff val="29413"/>
                    <a:lumOff val="20727"/>
                  </a:schemeClr>
                </a:solidFill>
              </a:rPr>
              <a:t>P</a:t>
            </a:r>
            <a:r>
              <a:t>(1) mod N = 15</a:t>
            </a:r>
          </a:p>
        </p:txBody>
      </p:sp>
      <p:sp>
        <p:nvSpPr>
          <p:cNvPr id="2250" name="Line"/>
          <p:cNvSpPr/>
          <p:nvPr/>
        </p:nvSpPr>
        <p:spPr>
          <a:xfrm flipH="1">
            <a:off x="4448491" y="3983553"/>
            <a:ext cx="5954079" cy="530940"/>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 name="Recall P(x) = 5x, N = 24, threshold = 8"/>
          <p:cNvSpPr/>
          <p:nvPr/>
        </p:nvSpPr>
        <p:spPr>
          <a:xfrm>
            <a:off x="1077726" y="9000173"/>
            <a:ext cx="1084934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5x, N = 24, threshold = 8</a:t>
            </a:r>
          </a:p>
        </p:txBody>
      </p:sp>
      <p:graphicFrame>
        <p:nvGraphicFramePr>
          <p:cNvPr id="2253" name="Table"/>
          <p:cNvGraphicFramePr/>
          <p:nvPr/>
        </p:nvGraphicFramePr>
        <p:xfrm>
          <a:off x="763885" y="2621914"/>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254" name="Table"/>
          <p:cNvGraphicFramePr/>
          <p:nvPr/>
        </p:nvGraphicFramePr>
        <p:xfrm>
          <a:off x="763885" y="3328035"/>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255" name="Table"/>
          <p:cNvGraphicFramePr/>
          <p:nvPr/>
        </p:nvGraphicFramePr>
        <p:xfrm>
          <a:off x="763885" y="4996021"/>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23</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256" name="Table"/>
          <p:cNvGraphicFramePr/>
          <p:nvPr/>
        </p:nvGraphicFramePr>
        <p:xfrm>
          <a:off x="763885" y="4201001"/>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257" name="Table"/>
          <p:cNvGraphicFramePr/>
          <p:nvPr/>
        </p:nvGraphicFramePr>
        <p:xfrm>
          <a:off x="763885" y="320039"/>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258" name="Table"/>
          <p:cNvGraphicFramePr/>
          <p:nvPr/>
        </p:nvGraphicFramePr>
        <p:xfrm>
          <a:off x="763885" y="1026160"/>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2259" name="Line"/>
          <p:cNvSpPr/>
          <p:nvPr/>
        </p:nvSpPr>
        <p:spPr>
          <a:xfrm flipV="1">
            <a:off x="5064759" y="1951355"/>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1" name="Recall P(x) = 5x, N = 24, threshold = 8"/>
          <p:cNvSpPr/>
          <p:nvPr/>
        </p:nvSpPr>
        <p:spPr>
          <a:xfrm>
            <a:off x="1077726" y="9000173"/>
            <a:ext cx="1084934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5x, N = 24, threshold = 8</a:t>
            </a:r>
          </a:p>
        </p:txBody>
      </p:sp>
      <p:graphicFrame>
        <p:nvGraphicFramePr>
          <p:cNvPr id="2262" name="Table"/>
          <p:cNvGraphicFramePr/>
          <p:nvPr/>
        </p:nvGraphicFramePr>
        <p:xfrm>
          <a:off x="763885" y="2621914"/>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263" name="Table"/>
          <p:cNvGraphicFramePr/>
          <p:nvPr/>
        </p:nvGraphicFramePr>
        <p:xfrm>
          <a:off x="763885" y="3328035"/>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264" name="Table"/>
          <p:cNvGraphicFramePr/>
          <p:nvPr/>
        </p:nvGraphicFramePr>
        <p:xfrm>
          <a:off x="763885" y="4996021"/>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23</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265" name="Table"/>
          <p:cNvGraphicFramePr/>
          <p:nvPr/>
        </p:nvGraphicFramePr>
        <p:xfrm>
          <a:off x="763885" y="4201001"/>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266" name="Table"/>
          <p:cNvGraphicFramePr/>
          <p:nvPr/>
        </p:nvGraphicFramePr>
        <p:xfrm>
          <a:off x="763885" y="320039"/>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267" name="Table"/>
          <p:cNvGraphicFramePr/>
          <p:nvPr/>
        </p:nvGraphicFramePr>
        <p:xfrm>
          <a:off x="763885" y="1026160"/>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2268" name="Line"/>
          <p:cNvSpPr/>
          <p:nvPr/>
        </p:nvSpPr>
        <p:spPr>
          <a:xfrm flipV="1">
            <a:off x="6042659" y="1951355"/>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Properties of Hash functions"/>
          <p:cNvSpPr>
            <a:spLocks noGrp="1"/>
          </p:cNvSpPr>
          <p:nvPr>
            <p:ph type="title"/>
          </p:nvPr>
        </p:nvSpPr>
        <p:spPr>
          <a:xfrm>
            <a:off x="445665" y="117507"/>
            <a:ext cx="12113470" cy="1302226"/>
          </a:xfrm>
          <a:prstGeom prst="rect">
            <a:avLst/>
          </a:prstGeom>
        </p:spPr>
        <p:txBody>
          <a:bodyPr/>
          <a:lstStyle>
            <a:lvl1pPr defTabSz="408940">
              <a:defRPr sz="5600" b="1"/>
            </a:lvl1pPr>
          </a:lstStyle>
          <a:p>
            <a:r>
              <a:rPr lang="en-US" dirty="0" err="1"/>
              <a:t>哈希函数的特性</a:t>
            </a:r>
            <a:endParaRPr dirty="0"/>
          </a:p>
        </p:txBody>
      </p:sp>
      <p:sp>
        <p:nvSpPr>
          <p:cNvPr id="217" name="If H(x) = H(y) then objects x and y might be equal, but if H(x) ≠ H(y) then x and y are certainly not equal."/>
          <p:cNvSpPr/>
          <p:nvPr/>
        </p:nvSpPr>
        <p:spPr>
          <a:xfrm>
            <a:off x="1213457" y="2031797"/>
            <a:ext cx="10577885" cy="1210588"/>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lang="zh-CN" altLang="en-US" dirty="0"/>
              <a:t>如果</a:t>
            </a:r>
            <a:r>
              <a:rPr lang="en-US" altLang="zh-CN" dirty="0"/>
              <a:t> </a:t>
            </a:r>
            <a:r>
              <a:rPr lang="en" altLang="zh-CN" b="1" dirty="0">
                <a:solidFill>
                  <a:schemeClr val="accent4">
                    <a:hueOff val="102361"/>
                    <a:satOff val="14118"/>
                    <a:lumOff val="10675"/>
                  </a:schemeClr>
                </a:solidFill>
              </a:rPr>
              <a:t>H(x) = H(y)</a:t>
            </a:r>
            <a:r>
              <a:rPr lang="en" altLang="zh-CN" dirty="0"/>
              <a:t> </a:t>
            </a:r>
            <a:r>
              <a:rPr lang="zh-CN" altLang="en-US" dirty="0"/>
              <a:t>，那么对象</a:t>
            </a:r>
            <a:r>
              <a:rPr lang="en-US" altLang="zh-CN" dirty="0"/>
              <a:t>x</a:t>
            </a:r>
            <a:r>
              <a:rPr lang="zh-CN" altLang="en-US" dirty="0"/>
              <a:t>和</a:t>
            </a:r>
            <a:r>
              <a:rPr lang="en-US" altLang="zh-CN" dirty="0"/>
              <a:t>y</a:t>
            </a:r>
            <a:r>
              <a:rPr lang="zh-CN" altLang="en-US" b="1" dirty="0">
                <a:solidFill>
                  <a:srgbClr val="E9A432"/>
                </a:solidFill>
              </a:rPr>
              <a:t>可能相等</a:t>
            </a:r>
            <a:r>
              <a:rPr lang="zh-CN" altLang="en-US" dirty="0"/>
              <a:t>，但是如果</a:t>
            </a:r>
            <a:r>
              <a:rPr lang="en" altLang="zh-CN" b="1" dirty="0">
                <a:solidFill>
                  <a:schemeClr val="accent6">
                    <a:hueOff val="-241736"/>
                    <a:satOff val="29413"/>
                    <a:lumOff val="20727"/>
                  </a:schemeClr>
                </a:solidFill>
              </a:rPr>
              <a:t>H(x) ≠ H(y)</a:t>
            </a:r>
            <a:r>
              <a:rPr lang="en" altLang="zh-CN" dirty="0"/>
              <a:t> </a:t>
            </a:r>
            <a:r>
              <a:rPr lang="zh-CN" altLang="en-US" dirty="0"/>
              <a:t>，那么</a:t>
            </a:r>
            <a:r>
              <a:rPr lang="en-US" altLang="zh-CN" b="1" dirty="0">
                <a:solidFill>
                  <a:srgbClr val="8880EF"/>
                </a:solidFill>
              </a:rPr>
              <a:t>x</a:t>
            </a:r>
            <a:r>
              <a:rPr lang="zh-CN" altLang="en-US" b="1" dirty="0">
                <a:solidFill>
                  <a:srgbClr val="8880EF"/>
                </a:solidFill>
              </a:rPr>
              <a:t>和</a:t>
            </a:r>
            <a:r>
              <a:rPr lang="en-US" altLang="zh-CN" b="1" dirty="0">
                <a:solidFill>
                  <a:srgbClr val="8880EF"/>
                </a:solidFill>
              </a:rPr>
              <a:t>y</a:t>
            </a:r>
            <a:r>
              <a:rPr lang="zh-CN" altLang="en-US" b="1" dirty="0">
                <a:solidFill>
                  <a:srgbClr val="8880EF"/>
                </a:solidFill>
              </a:rPr>
              <a:t>必然不相等</a:t>
            </a:r>
            <a:r>
              <a:rPr lang="zh-CN" altLang="en-US" dirty="0"/>
              <a:t>。</a:t>
            </a:r>
            <a:r>
              <a:rPr dirty="0"/>
              <a:t> </a:t>
            </a:r>
          </a:p>
        </p:txBody>
      </p:sp>
    </p:spTree>
  </p:cSld>
  <p:clrMapOvr>
    <a:masterClrMapping/>
  </p:clrMapOvr>
  <p:transition spd="med"/>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 name="Recall P(x) = 5x, N = 24, threshold = 8"/>
          <p:cNvSpPr/>
          <p:nvPr/>
        </p:nvSpPr>
        <p:spPr>
          <a:xfrm>
            <a:off x="1077726" y="9000173"/>
            <a:ext cx="1084934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5x, N = 24, threshold = 8</a:t>
            </a:r>
          </a:p>
        </p:txBody>
      </p:sp>
      <p:graphicFrame>
        <p:nvGraphicFramePr>
          <p:cNvPr id="2271" name="Table"/>
          <p:cNvGraphicFramePr/>
          <p:nvPr/>
        </p:nvGraphicFramePr>
        <p:xfrm>
          <a:off x="763885" y="2621914"/>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272" name="Table"/>
          <p:cNvGraphicFramePr/>
          <p:nvPr/>
        </p:nvGraphicFramePr>
        <p:xfrm>
          <a:off x="763885" y="3328035"/>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273" name="Table"/>
          <p:cNvGraphicFramePr/>
          <p:nvPr/>
        </p:nvGraphicFramePr>
        <p:xfrm>
          <a:off x="763885" y="4996021"/>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23</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274" name="Table"/>
          <p:cNvGraphicFramePr/>
          <p:nvPr/>
        </p:nvGraphicFramePr>
        <p:xfrm>
          <a:off x="763885" y="4201001"/>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275" name="Table"/>
          <p:cNvGraphicFramePr/>
          <p:nvPr/>
        </p:nvGraphicFramePr>
        <p:xfrm>
          <a:off x="763885" y="320039"/>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276" name="Table"/>
          <p:cNvGraphicFramePr/>
          <p:nvPr/>
        </p:nvGraphicFramePr>
        <p:xfrm>
          <a:off x="763885" y="1026160"/>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2277" name="Line"/>
          <p:cNvSpPr/>
          <p:nvPr/>
        </p:nvSpPr>
        <p:spPr>
          <a:xfrm flipV="1">
            <a:off x="6969759" y="1951355"/>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9" name="Recall P(x) = 5x, N = 24, threshold = 8"/>
          <p:cNvSpPr/>
          <p:nvPr/>
        </p:nvSpPr>
        <p:spPr>
          <a:xfrm>
            <a:off x="1077726" y="9000173"/>
            <a:ext cx="1084934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5x, N = 24, threshold = 8</a:t>
            </a:r>
          </a:p>
        </p:txBody>
      </p:sp>
      <p:graphicFrame>
        <p:nvGraphicFramePr>
          <p:cNvPr id="2280" name="Table"/>
          <p:cNvGraphicFramePr/>
          <p:nvPr/>
        </p:nvGraphicFramePr>
        <p:xfrm>
          <a:off x="763885" y="2621914"/>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281" name="Table"/>
          <p:cNvGraphicFramePr/>
          <p:nvPr/>
        </p:nvGraphicFramePr>
        <p:xfrm>
          <a:off x="763885" y="3328035"/>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282" name="Table"/>
          <p:cNvGraphicFramePr/>
          <p:nvPr/>
        </p:nvGraphicFramePr>
        <p:xfrm>
          <a:off x="763885" y="4996021"/>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23</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283" name="Table"/>
          <p:cNvGraphicFramePr/>
          <p:nvPr/>
        </p:nvGraphicFramePr>
        <p:xfrm>
          <a:off x="763885" y="4201001"/>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284" name="Table"/>
          <p:cNvGraphicFramePr/>
          <p:nvPr/>
        </p:nvGraphicFramePr>
        <p:xfrm>
          <a:off x="763885" y="320039"/>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285" name="Table"/>
          <p:cNvGraphicFramePr/>
          <p:nvPr/>
        </p:nvGraphicFramePr>
        <p:xfrm>
          <a:off x="763885" y="1026160"/>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2286" name="Line"/>
          <p:cNvSpPr/>
          <p:nvPr/>
        </p:nvSpPr>
        <p:spPr>
          <a:xfrm flipV="1">
            <a:off x="7947659" y="1951355"/>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8" name="Recall P(x) = 5x, N = 24, threshold = 8"/>
          <p:cNvSpPr/>
          <p:nvPr/>
        </p:nvSpPr>
        <p:spPr>
          <a:xfrm>
            <a:off x="1077726" y="9000173"/>
            <a:ext cx="1084934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5x, N = 24, threshold = 8</a:t>
            </a:r>
          </a:p>
        </p:txBody>
      </p:sp>
      <p:graphicFrame>
        <p:nvGraphicFramePr>
          <p:cNvPr id="2289" name="Table"/>
          <p:cNvGraphicFramePr/>
          <p:nvPr/>
        </p:nvGraphicFramePr>
        <p:xfrm>
          <a:off x="763885" y="2621914"/>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290" name="Table"/>
          <p:cNvGraphicFramePr/>
          <p:nvPr/>
        </p:nvGraphicFramePr>
        <p:xfrm>
          <a:off x="763885" y="3328035"/>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291" name="Table"/>
          <p:cNvGraphicFramePr/>
          <p:nvPr/>
        </p:nvGraphicFramePr>
        <p:xfrm>
          <a:off x="763885" y="4996021"/>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23</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292" name="Table"/>
          <p:cNvGraphicFramePr/>
          <p:nvPr/>
        </p:nvGraphicFramePr>
        <p:xfrm>
          <a:off x="763885" y="4201001"/>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293" name="Table"/>
          <p:cNvGraphicFramePr/>
          <p:nvPr/>
        </p:nvGraphicFramePr>
        <p:xfrm>
          <a:off x="763885" y="320039"/>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294" name="Table"/>
          <p:cNvGraphicFramePr/>
          <p:nvPr/>
        </p:nvGraphicFramePr>
        <p:xfrm>
          <a:off x="763885" y="1026160"/>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2295" name="Line"/>
          <p:cNvSpPr/>
          <p:nvPr/>
        </p:nvSpPr>
        <p:spPr>
          <a:xfrm flipV="1">
            <a:off x="8874759" y="1951355"/>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96" name="From before, H(k2) = 8"/>
          <p:cNvSpPr/>
          <p:nvPr/>
        </p:nvSpPr>
        <p:spPr>
          <a:xfrm>
            <a:off x="3463292" y="5935186"/>
            <a:ext cx="60782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From before, </a:t>
            </a:r>
            <a:r>
              <a:rPr b="1">
                <a:solidFill>
                  <a:schemeClr val="accent5">
                    <a:hueOff val="101205"/>
                    <a:satOff val="-13598"/>
                    <a:lumOff val="23877"/>
                  </a:schemeClr>
                </a:solidFill>
              </a:rPr>
              <a:t>H</a:t>
            </a:r>
            <a:r>
              <a:t>(k</a:t>
            </a:r>
            <a:r>
              <a:rPr baseline="-5999"/>
              <a:t>2</a:t>
            </a:r>
            <a:r>
              <a:t>) = 8</a:t>
            </a:r>
          </a:p>
        </p:txBody>
      </p:sp>
      <p:sp>
        <p:nvSpPr>
          <p:cNvPr id="2297" name="H(k2) + P(0) mod N = 8"/>
          <p:cNvSpPr/>
          <p:nvPr/>
        </p:nvSpPr>
        <p:spPr>
          <a:xfrm>
            <a:off x="3463292" y="6626066"/>
            <a:ext cx="60782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2</a:t>
            </a:r>
            <a:r>
              <a:t>) + </a:t>
            </a:r>
            <a:r>
              <a:rPr b="1">
                <a:solidFill>
                  <a:schemeClr val="accent6">
                    <a:hueOff val="-241736"/>
                    <a:satOff val="29413"/>
                    <a:lumOff val="20727"/>
                  </a:schemeClr>
                </a:solidFill>
              </a:rPr>
              <a:t>P</a:t>
            </a:r>
            <a:r>
              <a:t>(0) mod N = 8</a:t>
            </a:r>
          </a:p>
        </p:txBody>
      </p:sp>
    </p:spTree>
  </p:cSld>
  <p:clrMapOvr>
    <a:masterClrMapping/>
  </p:clrMapOvr>
  <p:transition spd="med"/>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9" name="Recall P(x) = 5x, N = 24, threshold = 8"/>
          <p:cNvSpPr/>
          <p:nvPr/>
        </p:nvSpPr>
        <p:spPr>
          <a:xfrm>
            <a:off x="1077726" y="9000173"/>
            <a:ext cx="1084934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5x, N = 24, threshold = 8</a:t>
            </a:r>
          </a:p>
        </p:txBody>
      </p:sp>
      <p:graphicFrame>
        <p:nvGraphicFramePr>
          <p:cNvPr id="2300" name="Table"/>
          <p:cNvGraphicFramePr/>
          <p:nvPr/>
        </p:nvGraphicFramePr>
        <p:xfrm>
          <a:off x="763885" y="2621914"/>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301" name="Table"/>
          <p:cNvGraphicFramePr/>
          <p:nvPr/>
        </p:nvGraphicFramePr>
        <p:xfrm>
          <a:off x="763885" y="3328035"/>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302" name="Table"/>
          <p:cNvGraphicFramePr/>
          <p:nvPr/>
        </p:nvGraphicFramePr>
        <p:xfrm>
          <a:off x="763885" y="4996021"/>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23</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303" name="Table"/>
          <p:cNvGraphicFramePr/>
          <p:nvPr/>
        </p:nvGraphicFramePr>
        <p:xfrm>
          <a:off x="763885" y="4201001"/>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304" name="Table"/>
          <p:cNvGraphicFramePr/>
          <p:nvPr/>
        </p:nvGraphicFramePr>
        <p:xfrm>
          <a:off x="763885" y="320039"/>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305" name="Table"/>
          <p:cNvGraphicFramePr/>
          <p:nvPr/>
        </p:nvGraphicFramePr>
        <p:xfrm>
          <a:off x="763885" y="1026160"/>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2306" name="Line"/>
          <p:cNvSpPr/>
          <p:nvPr/>
        </p:nvSpPr>
        <p:spPr>
          <a:xfrm flipV="1">
            <a:off x="8874759" y="1951355"/>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307" name="From before, H(k2) = 8"/>
          <p:cNvSpPr/>
          <p:nvPr/>
        </p:nvSpPr>
        <p:spPr>
          <a:xfrm>
            <a:off x="3463292" y="5935186"/>
            <a:ext cx="60782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From before, </a:t>
            </a:r>
            <a:r>
              <a:rPr b="1">
                <a:solidFill>
                  <a:schemeClr val="accent5">
                    <a:hueOff val="101205"/>
                    <a:satOff val="-13598"/>
                    <a:lumOff val="23877"/>
                  </a:schemeClr>
                </a:solidFill>
              </a:rPr>
              <a:t>H</a:t>
            </a:r>
            <a:r>
              <a:t>(k</a:t>
            </a:r>
            <a:r>
              <a:rPr baseline="-5999"/>
              <a:t>2</a:t>
            </a:r>
            <a:r>
              <a:t>) = 8</a:t>
            </a:r>
          </a:p>
        </p:txBody>
      </p:sp>
      <p:sp>
        <p:nvSpPr>
          <p:cNvPr id="2308" name="H(k2) + P(0) mod N = 8"/>
          <p:cNvSpPr/>
          <p:nvPr/>
        </p:nvSpPr>
        <p:spPr>
          <a:xfrm>
            <a:off x="3463292" y="6626066"/>
            <a:ext cx="60782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2</a:t>
            </a:r>
            <a:r>
              <a:t>) + </a:t>
            </a:r>
            <a:r>
              <a:rPr b="1">
                <a:solidFill>
                  <a:schemeClr val="accent6">
                    <a:hueOff val="-241736"/>
                    <a:satOff val="29413"/>
                    <a:lumOff val="20727"/>
                  </a:schemeClr>
                </a:solidFill>
              </a:rPr>
              <a:t>P</a:t>
            </a:r>
            <a:r>
              <a:t>(0) mod N = 8</a:t>
            </a:r>
          </a:p>
        </p:txBody>
      </p:sp>
      <p:sp>
        <p:nvSpPr>
          <p:cNvPr id="2309" name="Line"/>
          <p:cNvSpPr/>
          <p:nvPr/>
        </p:nvSpPr>
        <p:spPr>
          <a:xfrm flipH="1">
            <a:off x="9225279" y="1727477"/>
            <a:ext cx="2899" cy="1765024"/>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1" name="Recall P(x) = 5x, N = 24, threshold = 8"/>
          <p:cNvSpPr/>
          <p:nvPr/>
        </p:nvSpPr>
        <p:spPr>
          <a:xfrm>
            <a:off x="1077726" y="9000173"/>
            <a:ext cx="1084934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5x, N = 24, threshold = 8</a:t>
            </a:r>
          </a:p>
        </p:txBody>
      </p:sp>
      <p:graphicFrame>
        <p:nvGraphicFramePr>
          <p:cNvPr id="2312" name="Table"/>
          <p:cNvGraphicFramePr/>
          <p:nvPr/>
        </p:nvGraphicFramePr>
        <p:xfrm>
          <a:off x="763885" y="2621914"/>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313" name="Table"/>
          <p:cNvGraphicFramePr/>
          <p:nvPr/>
        </p:nvGraphicFramePr>
        <p:xfrm>
          <a:off x="763885" y="3328035"/>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314" name="Table"/>
          <p:cNvGraphicFramePr/>
          <p:nvPr/>
        </p:nvGraphicFramePr>
        <p:xfrm>
          <a:off x="763885" y="4996021"/>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23</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315" name="Table"/>
          <p:cNvGraphicFramePr/>
          <p:nvPr/>
        </p:nvGraphicFramePr>
        <p:xfrm>
          <a:off x="763885" y="4201001"/>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316" name="Table"/>
          <p:cNvGraphicFramePr/>
          <p:nvPr/>
        </p:nvGraphicFramePr>
        <p:xfrm>
          <a:off x="763885" y="320039"/>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317" name="Table"/>
          <p:cNvGraphicFramePr/>
          <p:nvPr/>
        </p:nvGraphicFramePr>
        <p:xfrm>
          <a:off x="763885" y="1026160"/>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2318" name="Line"/>
          <p:cNvSpPr/>
          <p:nvPr/>
        </p:nvSpPr>
        <p:spPr>
          <a:xfrm flipV="1">
            <a:off x="9878059" y="1951355"/>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0" name="Recall P(x) = 5x, N = 24, threshold = 8"/>
          <p:cNvSpPr/>
          <p:nvPr/>
        </p:nvSpPr>
        <p:spPr>
          <a:xfrm>
            <a:off x="1077726" y="9000173"/>
            <a:ext cx="1084934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5x, N = 24, threshold = 8</a:t>
            </a:r>
          </a:p>
        </p:txBody>
      </p:sp>
      <p:graphicFrame>
        <p:nvGraphicFramePr>
          <p:cNvPr id="2321" name="Table"/>
          <p:cNvGraphicFramePr/>
          <p:nvPr/>
        </p:nvGraphicFramePr>
        <p:xfrm>
          <a:off x="763885" y="2621914"/>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322" name="Table"/>
          <p:cNvGraphicFramePr/>
          <p:nvPr/>
        </p:nvGraphicFramePr>
        <p:xfrm>
          <a:off x="763885" y="3328035"/>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323" name="Table"/>
          <p:cNvGraphicFramePr/>
          <p:nvPr/>
        </p:nvGraphicFramePr>
        <p:xfrm>
          <a:off x="763885" y="4996021"/>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23</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324" name="Table"/>
          <p:cNvGraphicFramePr/>
          <p:nvPr/>
        </p:nvGraphicFramePr>
        <p:xfrm>
          <a:off x="763885" y="4201001"/>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325" name="Table"/>
          <p:cNvGraphicFramePr/>
          <p:nvPr/>
        </p:nvGraphicFramePr>
        <p:xfrm>
          <a:off x="763885" y="320039"/>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326" name="Table"/>
          <p:cNvGraphicFramePr/>
          <p:nvPr/>
        </p:nvGraphicFramePr>
        <p:xfrm>
          <a:off x="763885" y="1026160"/>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2327" name="Line"/>
          <p:cNvSpPr/>
          <p:nvPr/>
        </p:nvSpPr>
        <p:spPr>
          <a:xfrm flipV="1">
            <a:off x="10843259" y="1951355"/>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328" name="From before, H(k1) = 10"/>
          <p:cNvSpPr/>
          <p:nvPr/>
        </p:nvSpPr>
        <p:spPr>
          <a:xfrm>
            <a:off x="3325663" y="5935186"/>
            <a:ext cx="635347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From before, </a:t>
            </a:r>
            <a:r>
              <a:rPr b="1">
                <a:solidFill>
                  <a:schemeClr val="accent5">
                    <a:hueOff val="101205"/>
                    <a:satOff val="-13598"/>
                    <a:lumOff val="23877"/>
                  </a:schemeClr>
                </a:solidFill>
              </a:rPr>
              <a:t>H</a:t>
            </a:r>
            <a:r>
              <a:t>(k</a:t>
            </a:r>
            <a:r>
              <a:rPr baseline="-5999"/>
              <a:t>1</a:t>
            </a:r>
            <a:r>
              <a:t>) = 10</a:t>
            </a:r>
          </a:p>
        </p:txBody>
      </p:sp>
      <p:sp>
        <p:nvSpPr>
          <p:cNvPr id="2329" name="H(k1) + P(0) mod N = 10"/>
          <p:cNvSpPr/>
          <p:nvPr/>
        </p:nvSpPr>
        <p:spPr>
          <a:xfrm>
            <a:off x="3325663" y="6544786"/>
            <a:ext cx="635347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1</a:t>
            </a:r>
            <a:r>
              <a:t>) + </a:t>
            </a:r>
            <a:r>
              <a:rPr b="1">
                <a:solidFill>
                  <a:schemeClr val="accent6">
                    <a:hueOff val="-241736"/>
                    <a:satOff val="29413"/>
                    <a:lumOff val="20727"/>
                  </a:schemeClr>
                </a:solidFill>
              </a:rPr>
              <a:t>P</a:t>
            </a:r>
            <a:r>
              <a:t>(0) mod N = 10</a:t>
            </a:r>
          </a:p>
        </p:txBody>
      </p:sp>
    </p:spTree>
  </p:cSld>
  <p:clrMapOvr>
    <a:masterClrMapping/>
  </p:clrMapOvr>
  <p:transition spd="med"/>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1" name="Recall P(x) = 5x, N = 24, threshold = 8"/>
          <p:cNvSpPr/>
          <p:nvPr/>
        </p:nvSpPr>
        <p:spPr>
          <a:xfrm>
            <a:off x="1077726" y="9000173"/>
            <a:ext cx="1084934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5x, N = 24, threshold = 8</a:t>
            </a:r>
          </a:p>
        </p:txBody>
      </p:sp>
      <p:graphicFrame>
        <p:nvGraphicFramePr>
          <p:cNvPr id="2332" name="Table"/>
          <p:cNvGraphicFramePr/>
          <p:nvPr/>
        </p:nvGraphicFramePr>
        <p:xfrm>
          <a:off x="763885" y="2621914"/>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333" name="Table"/>
          <p:cNvGraphicFramePr/>
          <p:nvPr/>
        </p:nvGraphicFramePr>
        <p:xfrm>
          <a:off x="763885" y="3328035"/>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334" name="Table"/>
          <p:cNvGraphicFramePr/>
          <p:nvPr/>
        </p:nvGraphicFramePr>
        <p:xfrm>
          <a:off x="763885" y="4996021"/>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23</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335" name="Table"/>
          <p:cNvGraphicFramePr/>
          <p:nvPr/>
        </p:nvGraphicFramePr>
        <p:xfrm>
          <a:off x="763885" y="4201001"/>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336" name="Table"/>
          <p:cNvGraphicFramePr/>
          <p:nvPr/>
        </p:nvGraphicFramePr>
        <p:xfrm>
          <a:off x="763885" y="320039"/>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337" name="Table"/>
          <p:cNvGraphicFramePr/>
          <p:nvPr/>
        </p:nvGraphicFramePr>
        <p:xfrm>
          <a:off x="763885" y="1026160"/>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2338" name="Line"/>
          <p:cNvSpPr/>
          <p:nvPr/>
        </p:nvSpPr>
        <p:spPr>
          <a:xfrm flipV="1">
            <a:off x="10843259" y="1951355"/>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339" name="From before, H(k1) = 10"/>
          <p:cNvSpPr/>
          <p:nvPr/>
        </p:nvSpPr>
        <p:spPr>
          <a:xfrm>
            <a:off x="3325663" y="5935186"/>
            <a:ext cx="635347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From before, </a:t>
            </a:r>
            <a:r>
              <a:rPr b="1">
                <a:solidFill>
                  <a:schemeClr val="accent5">
                    <a:hueOff val="101205"/>
                    <a:satOff val="-13598"/>
                    <a:lumOff val="23877"/>
                  </a:schemeClr>
                </a:solidFill>
              </a:rPr>
              <a:t>H</a:t>
            </a:r>
            <a:r>
              <a:t>(k</a:t>
            </a:r>
            <a:r>
              <a:rPr baseline="-5999"/>
              <a:t>1</a:t>
            </a:r>
            <a:r>
              <a:t>) = 10</a:t>
            </a:r>
          </a:p>
        </p:txBody>
      </p:sp>
      <p:sp>
        <p:nvSpPr>
          <p:cNvPr id="2340" name="H(k1) + P(0) mod N = 10"/>
          <p:cNvSpPr/>
          <p:nvPr/>
        </p:nvSpPr>
        <p:spPr>
          <a:xfrm>
            <a:off x="3325663" y="6544786"/>
            <a:ext cx="635347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1</a:t>
            </a:r>
            <a:r>
              <a:t>) + </a:t>
            </a:r>
            <a:r>
              <a:rPr b="1">
                <a:solidFill>
                  <a:schemeClr val="accent6">
                    <a:hueOff val="-241736"/>
                    <a:satOff val="29413"/>
                    <a:lumOff val="20727"/>
                  </a:schemeClr>
                </a:solidFill>
              </a:rPr>
              <a:t>P</a:t>
            </a:r>
            <a:r>
              <a:t>(0) mod N = 10</a:t>
            </a:r>
          </a:p>
        </p:txBody>
      </p:sp>
      <p:sp>
        <p:nvSpPr>
          <p:cNvPr id="2341" name="Line"/>
          <p:cNvSpPr/>
          <p:nvPr/>
        </p:nvSpPr>
        <p:spPr>
          <a:xfrm flipH="1">
            <a:off x="11122660" y="1757251"/>
            <a:ext cx="4128" cy="1870845"/>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342" name="There’s a collision at position 10 in the new table, so keep probing."/>
          <p:cNvSpPr/>
          <p:nvPr/>
        </p:nvSpPr>
        <p:spPr>
          <a:xfrm>
            <a:off x="663847" y="7414736"/>
            <a:ext cx="11677106"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There’s a collision at position 10 in the new table, so keep probing.</a:t>
            </a:r>
          </a:p>
        </p:txBody>
      </p:sp>
    </p:spTree>
  </p:cSld>
  <p:clrMapOvr>
    <a:masterClrMapping/>
  </p:clrMapOvr>
  <p:transition spd="med"/>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 name="Recall P(x) = 5x, N = 24, threshold = 8"/>
          <p:cNvSpPr/>
          <p:nvPr/>
        </p:nvSpPr>
        <p:spPr>
          <a:xfrm>
            <a:off x="1077726" y="9000173"/>
            <a:ext cx="1084934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5x, N = 24, threshold = 8</a:t>
            </a:r>
          </a:p>
        </p:txBody>
      </p:sp>
      <p:graphicFrame>
        <p:nvGraphicFramePr>
          <p:cNvPr id="2345" name="Table"/>
          <p:cNvGraphicFramePr/>
          <p:nvPr/>
        </p:nvGraphicFramePr>
        <p:xfrm>
          <a:off x="763885" y="2621914"/>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346" name="Table"/>
          <p:cNvGraphicFramePr/>
          <p:nvPr/>
        </p:nvGraphicFramePr>
        <p:xfrm>
          <a:off x="763885" y="3328035"/>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347" name="Table"/>
          <p:cNvGraphicFramePr/>
          <p:nvPr/>
        </p:nvGraphicFramePr>
        <p:xfrm>
          <a:off x="763885" y="4996021"/>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23</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348" name="Table"/>
          <p:cNvGraphicFramePr/>
          <p:nvPr/>
        </p:nvGraphicFramePr>
        <p:xfrm>
          <a:off x="763885" y="4201001"/>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349" name="Table"/>
          <p:cNvGraphicFramePr/>
          <p:nvPr/>
        </p:nvGraphicFramePr>
        <p:xfrm>
          <a:off x="763885" y="320039"/>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350" name="Table"/>
          <p:cNvGraphicFramePr/>
          <p:nvPr/>
        </p:nvGraphicFramePr>
        <p:xfrm>
          <a:off x="763885" y="1026160"/>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2351" name="Line"/>
          <p:cNvSpPr/>
          <p:nvPr/>
        </p:nvSpPr>
        <p:spPr>
          <a:xfrm flipV="1">
            <a:off x="10843259" y="1951355"/>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352" name="From before, H(k1) = 10"/>
          <p:cNvSpPr/>
          <p:nvPr/>
        </p:nvSpPr>
        <p:spPr>
          <a:xfrm>
            <a:off x="3325663" y="5935186"/>
            <a:ext cx="635347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From before, </a:t>
            </a:r>
            <a:r>
              <a:rPr b="1">
                <a:solidFill>
                  <a:schemeClr val="accent5">
                    <a:hueOff val="101205"/>
                    <a:satOff val="-13598"/>
                    <a:lumOff val="23877"/>
                  </a:schemeClr>
                </a:solidFill>
              </a:rPr>
              <a:t>H</a:t>
            </a:r>
            <a:r>
              <a:t>(k</a:t>
            </a:r>
            <a:r>
              <a:rPr baseline="-5999"/>
              <a:t>1</a:t>
            </a:r>
            <a:r>
              <a:t>) = 10</a:t>
            </a:r>
          </a:p>
        </p:txBody>
      </p:sp>
      <p:sp>
        <p:nvSpPr>
          <p:cNvPr id="2353" name="H(k1) + P(0) mod N = 10"/>
          <p:cNvSpPr/>
          <p:nvPr/>
        </p:nvSpPr>
        <p:spPr>
          <a:xfrm>
            <a:off x="3325663" y="6544786"/>
            <a:ext cx="635347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1</a:t>
            </a:r>
            <a:r>
              <a:t>) + </a:t>
            </a:r>
            <a:r>
              <a:rPr b="1">
                <a:solidFill>
                  <a:schemeClr val="accent6">
                    <a:hueOff val="-241736"/>
                    <a:satOff val="29413"/>
                    <a:lumOff val="20727"/>
                  </a:schemeClr>
                </a:solidFill>
              </a:rPr>
              <a:t>P</a:t>
            </a:r>
            <a:r>
              <a:t>(0) mod N = 10</a:t>
            </a:r>
          </a:p>
        </p:txBody>
      </p:sp>
      <p:sp>
        <p:nvSpPr>
          <p:cNvPr id="2354" name="Line"/>
          <p:cNvSpPr/>
          <p:nvPr/>
        </p:nvSpPr>
        <p:spPr>
          <a:xfrm flipH="1">
            <a:off x="11122660" y="1757251"/>
            <a:ext cx="4128" cy="1870845"/>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355" name="H(k1) + P(1) mod N = 15"/>
          <p:cNvSpPr/>
          <p:nvPr/>
        </p:nvSpPr>
        <p:spPr>
          <a:xfrm>
            <a:off x="3325663" y="7037546"/>
            <a:ext cx="635347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1</a:t>
            </a:r>
            <a:r>
              <a:t>) + </a:t>
            </a:r>
            <a:r>
              <a:rPr b="1">
                <a:solidFill>
                  <a:schemeClr val="accent6">
                    <a:hueOff val="-241736"/>
                    <a:satOff val="29413"/>
                    <a:lumOff val="20727"/>
                  </a:schemeClr>
                </a:solidFill>
              </a:rPr>
              <a:t>P</a:t>
            </a:r>
            <a:r>
              <a:t>(1) mod N = 15</a:t>
            </a:r>
          </a:p>
        </p:txBody>
      </p:sp>
      <p:sp>
        <p:nvSpPr>
          <p:cNvPr id="2356" name="Line"/>
          <p:cNvSpPr/>
          <p:nvPr/>
        </p:nvSpPr>
        <p:spPr>
          <a:xfrm flipH="1">
            <a:off x="4463335" y="3967051"/>
            <a:ext cx="6008133" cy="391573"/>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357" name="There’s a collision at position 15 in the new table, so keep probing."/>
          <p:cNvSpPr/>
          <p:nvPr/>
        </p:nvSpPr>
        <p:spPr>
          <a:xfrm>
            <a:off x="663847" y="7648416"/>
            <a:ext cx="11677106"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There’s a collision at position 15 in the new table, so keep probing.</a:t>
            </a:r>
          </a:p>
        </p:txBody>
      </p:sp>
    </p:spTree>
  </p:cSld>
  <p:clrMapOvr>
    <a:masterClrMapping/>
  </p:clrMapOvr>
  <p:transition spd="med"/>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9" name="Recall P(x) = 5x, N = 24, threshold = 8"/>
          <p:cNvSpPr/>
          <p:nvPr/>
        </p:nvSpPr>
        <p:spPr>
          <a:xfrm>
            <a:off x="1077726" y="9000173"/>
            <a:ext cx="1084934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5x, N = 24, threshold = 8</a:t>
            </a:r>
          </a:p>
        </p:txBody>
      </p:sp>
      <p:graphicFrame>
        <p:nvGraphicFramePr>
          <p:cNvPr id="2360" name="Table"/>
          <p:cNvGraphicFramePr/>
          <p:nvPr/>
        </p:nvGraphicFramePr>
        <p:xfrm>
          <a:off x="763885" y="2621914"/>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361" name="Table"/>
          <p:cNvGraphicFramePr/>
          <p:nvPr/>
        </p:nvGraphicFramePr>
        <p:xfrm>
          <a:off x="763885" y="3328035"/>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362" name="Table"/>
          <p:cNvGraphicFramePr/>
          <p:nvPr/>
        </p:nvGraphicFramePr>
        <p:xfrm>
          <a:off x="763885" y="4996021"/>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23</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363" name="Table"/>
          <p:cNvGraphicFramePr/>
          <p:nvPr/>
        </p:nvGraphicFramePr>
        <p:xfrm>
          <a:off x="763885" y="4201001"/>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364" name="Table"/>
          <p:cNvGraphicFramePr/>
          <p:nvPr/>
        </p:nvGraphicFramePr>
        <p:xfrm>
          <a:off x="763885" y="320039"/>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365" name="Table"/>
          <p:cNvGraphicFramePr/>
          <p:nvPr/>
        </p:nvGraphicFramePr>
        <p:xfrm>
          <a:off x="763885" y="1026160"/>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2366" name="Line"/>
          <p:cNvSpPr/>
          <p:nvPr/>
        </p:nvSpPr>
        <p:spPr>
          <a:xfrm flipV="1">
            <a:off x="10843259" y="1951355"/>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367" name="From before, H(k1) = 10"/>
          <p:cNvSpPr/>
          <p:nvPr/>
        </p:nvSpPr>
        <p:spPr>
          <a:xfrm>
            <a:off x="3325663" y="5935186"/>
            <a:ext cx="635347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From before, </a:t>
            </a:r>
            <a:r>
              <a:rPr b="1">
                <a:solidFill>
                  <a:schemeClr val="accent5">
                    <a:hueOff val="101205"/>
                    <a:satOff val="-13598"/>
                    <a:lumOff val="23877"/>
                  </a:schemeClr>
                </a:solidFill>
              </a:rPr>
              <a:t>H</a:t>
            </a:r>
            <a:r>
              <a:t>(k</a:t>
            </a:r>
            <a:r>
              <a:rPr baseline="-5999"/>
              <a:t>1</a:t>
            </a:r>
            <a:r>
              <a:t>) = 10</a:t>
            </a:r>
          </a:p>
        </p:txBody>
      </p:sp>
      <p:sp>
        <p:nvSpPr>
          <p:cNvPr id="2368" name="H(k1) + P(0) mod N = 10"/>
          <p:cNvSpPr/>
          <p:nvPr/>
        </p:nvSpPr>
        <p:spPr>
          <a:xfrm>
            <a:off x="3325663" y="6544786"/>
            <a:ext cx="635347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1</a:t>
            </a:r>
            <a:r>
              <a:t>) + </a:t>
            </a:r>
            <a:r>
              <a:rPr b="1">
                <a:solidFill>
                  <a:schemeClr val="accent6">
                    <a:hueOff val="-241736"/>
                    <a:satOff val="29413"/>
                    <a:lumOff val="20727"/>
                  </a:schemeClr>
                </a:solidFill>
              </a:rPr>
              <a:t>P</a:t>
            </a:r>
            <a:r>
              <a:t>(0) mod N = 10</a:t>
            </a:r>
          </a:p>
        </p:txBody>
      </p:sp>
      <p:sp>
        <p:nvSpPr>
          <p:cNvPr id="2369" name="Line"/>
          <p:cNvSpPr/>
          <p:nvPr/>
        </p:nvSpPr>
        <p:spPr>
          <a:xfrm flipH="1">
            <a:off x="11122660" y="1757251"/>
            <a:ext cx="4128" cy="1870845"/>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370" name="H(k1) + P(1) mod N = 15"/>
          <p:cNvSpPr/>
          <p:nvPr/>
        </p:nvSpPr>
        <p:spPr>
          <a:xfrm>
            <a:off x="3325663" y="7037546"/>
            <a:ext cx="635347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1</a:t>
            </a:r>
            <a:r>
              <a:t>) + </a:t>
            </a:r>
            <a:r>
              <a:rPr b="1">
                <a:solidFill>
                  <a:schemeClr val="accent6">
                    <a:hueOff val="-241736"/>
                    <a:satOff val="29413"/>
                    <a:lumOff val="20727"/>
                  </a:schemeClr>
                </a:solidFill>
              </a:rPr>
              <a:t>P</a:t>
            </a:r>
            <a:r>
              <a:t>(1) mod N = 15</a:t>
            </a:r>
          </a:p>
        </p:txBody>
      </p:sp>
      <p:sp>
        <p:nvSpPr>
          <p:cNvPr id="2371" name="Line"/>
          <p:cNvSpPr/>
          <p:nvPr/>
        </p:nvSpPr>
        <p:spPr>
          <a:xfrm flipH="1">
            <a:off x="4463335" y="3967051"/>
            <a:ext cx="6008133" cy="391573"/>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372" name="H(k1) + P(2) mod N = 20"/>
          <p:cNvSpPr/>
          <p:nvPr/>
        </p:nvSpPr>
        <p:spPr>
          <a:xfrm>
            <a:off x="3325663" y="7493079"/>
            <a:ext cx="635347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1</a:t>
            </a:r>
            <a:r>
              <a:t>) + </a:t>
            </a:r>
            <a:r>
              <a:rPr b="1">
                <a:solidFill>
                  <a:schemeClr val="accent6">
                    <a:hueOff val="-241736"/>
                    <a:satOff val="29413"/>
                    <a:lumOff val="20727"/>
                  </a:schemeClr>
                </a:solidFill>
              </a:rPr>
              <a:t>P</a:t>
            </a:r>
            <a:r>
              <a:t>(2) mod N = 20</a:t>
            </a:r>
          </a:p>
        </p:txBody>
      </p:sp>
      <p:sp>
        <p:nvSpPr>
          <p:cNvPr id="2373" name="Line"/>
          <p:cNvSpPr/>
          <p:nvPr/>
        </p:nvSpPr>
        <p:spPr>
          <a:xfrm>
            <a:off x="4369690" y="4881863"/>
            <a:ext cx="4265421"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 name="Recall P(x) = 5x, N = 24, threshold = 8"/>
          <p:cNvSpPr/>
          <p:nvPr/>
        </p:nvSpPr>
        <p:spPr>
          <a:xfrm>
            <a:off x="1077726" y="9000173"/>
            <a:ext cx="1084934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5x, N = 24, threshold = 8</a:t>
            </a:r>
          </a:p>
        </p:txBody>
      </p:sp>
      <p:graphicFrame>
        <p:nvGraphicFramePr>
          <p:cNvPr id="2376" name="Table"/>
          <p:cNvGraphicFramePr/>
          <p:nvPr/>
        </p:nvGraphicFramePr>
        <p:xfrm>
          <a:off x="763885" y="2621914"/>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377" name="Table"/>
          <p:cNvGraphicFramePr/>
          <p:nvPr/>
        </p:nvGraphicFramePr>
        <p:xfrm>
          <a:off x="763885" y="3328035"/>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378" name="Table"/>
          <p:cNvGraphicFramePr/>
          <p:nvPr/>
        </p:nvGraphicFramePr>
        <p:xfrm>
          <a:off x="763885" y="4996021"/>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23</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379" name="Table"/>
          <p:cNvGraphicFramePr/>
          <p:nvPr/>
        </p:nvGraphicFramePr>
        <p:xfrm>
          <a:off x="763885" y="4201001"/>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380" name="Table"/>
          <p:cNvGraphicFramePr/>
          <p:nvPr/>
        </p:nvGraphicFramePr>
        <p:xfrm>
          <a:off x="763885" y="320039"/>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381" name="Table"/>
          <p:cNvGraphicFramePr/>
          <p:nvPr/>
        </p:nvGraphicFramePr>
        <p:xfrm>
          <a:off x="763885" y="1026160"/>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2382" name="Line"/>
          <p:cNvSpPr/>
          <p:nvPr/>
        </p:nvSpPr>
        <p:spPr>
          <a:xfrm flipV="1">
            <a:off x="11783059" y="1951355"/>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Q: How can we use this to our advantage to speedup object comparisons?"/>
          <p:cNvSpPr/>
          <p:nvPr/>
        </p:nvSpPr>
        <p:spPr>
          <a:xfrm>
            <a:off x="445665" y="4444651"/>
            <a:ext cx="12113470" cy="65659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lang="zh-CN" altLang="en-US" dirty="0"/>
              <a:t>提问</a:t>
            </a:r>
            <a:r>
              <a:rPr dirty="0"/>
              <a:t>: </a:t>
            </a:r>
            <a:r>
              <a:rPr lang="zh-CN" altLang="en-US" dirty="0"/>
              <a:t>我们能否利用这一特性来加快对象比较？</a:t>
            </a:r>
            <a:endParaRPr dirty="0"/>
          </a:p>
        </p:txBody>
      </p:sp>
      <p:sp>
        <p:nvSpPr>
          <p:cNvPr id="7" name="Properties of Hash functions">
            <a:extLst>
              <a:ext uri="{FF2B5EF4-FFF2-40B4-BE49-F238E27FC236}">
                <a16:creationId xmlns:a16="http://schemas.microsoft.com/office/drawing/2014/main" id="{7CE4DF91-B699-5349-A2C4-793926B10466}"/>
              </a:ext>
            </a:extLst>
          </p:cNvPr>
          <p:cNvSpPr>
            <a:spLocks noGrp="1"/>
          </p:cNvSpPr>
          <p:nvPr>
            <p:ph type="title"/>
          </p:nvPr>
        </p:nvSpPr>
        <p:spPr>
          <a:xfrm>
            <a:off x="445665" y="117507"/>
            <a:ext cx="12113470" cy="1302226"/>
          </a:xfrm>
          <a:prstGeom prst="rect">
            <a:avLst/>
          </a:prstGeom>
        </p:spPr>
        <p:txBody>
          <a:bodyPr/>
          <a:lstStyle>
            <a:lvl1pPr defTabSz="408940">
              <a:defRPr sz="5600" b="1"/>
            </a:lvl1pPr>
          </a:lstStyle>
          <a:p>
            <a:r>
              <a:rPr lang="en-US" dirty="0" err="1"/>
              <a:t>哈希函数的特性</a:t>
            </a:r>
            <a:endParaRPr dirty="0"/>
          </a:p>
        </p:txBody>
      </p:sp>
      <p:sp>
        <p:nvSpPr>
          <p:cNvPr id="8" name="If H(x) = H(y) then objects x and y might be equal, but if H(x) ≠ H(y) then x and y are certainly not equal.">
            <a:extLst>
              <a:ext uri="{FF2B5EF4-FFF2-40B4-BE49-F238E27FC236}">
                <a16:creationId xmlns:a16="http://schemas.microsoft.com/office/drawing/2014/main" id="{F2A22CB2-3AE9-384B-A529-DD49A90C62CB}"/>
              </a:ext>
            </a:extLst>
          </p:cNvPr>
          <p:cNvSpPr/>
          <p:nvPr/>
        </p:nvSpPr>
        <p:spPr>
          <a:xfrm>
            <a:off x="1213457" y="2031797"/>
            <a:ext cx="10577885" cy="1210588"/>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lang="zh-CN" altLang="en-US" dirty="0"/>
              <a:t>如果</a:t>
            </a:r>
            <a:r>
              <a:rPr lang="en-US" altLang="zh-CN" dirty="0"/>
              <a:t> </a:t>
            </a:r>
            <a:r>
              <a:rPr lang="en" altLang="zh-CN" b="1" dirty="0">
                <a:solidFill>
                  <a:schemeClr val="accent4">
                    <a:hueOff val="102361"/>
                    <a:satOff val="14118"/>
                    <a:lumOff val="10675"/>
                  </a:schemeClr>
                </a:solidFill>
              </a:rPr>
              <a:t>H(x) = H(y)</a:t>
            </a:r>
            <a:r>
              <a:rPr lang="en" altLang="zh-CN" dirty="0"/>
              <a:t> </a:t>
            </a:r>
            <a:r>
              <a:rPr lang="zh-CN" altLang="en-US" dirty="0"/>
              <a:t>，那么对象</a:t>
            </a:r>
            <a:r>
              <a:rPr lang="en-US" altLang="zh-CN" dirty="0"/>
              <a:t>x</a:t>
            </a:r>
            <a:r>
              <a:rPr lang="zh-CN" altLang="en-US" dirty="0"/>
              <a:t>和</a:t>
            </a:r>
            <a:r>
              <a:rPr lang="en-US" altLang="zh-CN" dirty="0"/>
              <a:t>y</a:t>
            </a:r>
            <a:r>
              <a:rPr lang="zh-CN" altLang="en-US" b="1" dirty="0">
                <a:solidFill>
                  <a:srgbClr val="E9A432"/>
                </a:solidFill>
              </a:rPr>
              <a:t>可能相等</a:t>
            </a:r>
            <a:r>
              <a:rPr lang="zh-CN" altLang="en-US" dirty="0"/>
              <a:t>，但是如果</a:t>
            </a:r>
            <a:r>
              <a:rPr lang="en" altLang="zh-CN" b="1" dirty="0">
                <a:solidFill>
                  <a:schemeClr val="accent6">
                    <a:hueOff val="-241736"/>
                    <a:satOff val="29413"/>
                    <a:lumOff val="20727"/>
                  </a:schemeClr>
                </a:solidFill>
              </a:rPr>
              <a:t>H(x) ≠ H(y)</a:t>
            </a:r>
            <a:r>
              <a:rPr lang="en" altLang="zh-CN" dirty="0"/>
              <a:t> </a:t>
            </a:r>
            <a:r>
              <a:rPr lang="zh-CN" altLang="en-US" dirty="0"/>
              <a:t>，那么</a:t>
            </a:r>
            <a:r>
              <a:rPr lang="en-US" altLang="zh-CN" b="1" dirty="0">
                <a:solidFill>
                  <a:srgbClr val="8880EF"/>
                </a:solidFill>
              </a:rPr>
              <a:t>x</a:t>
            </a:r>
            <a:r>
              <a:rPr lang="zh-CN" altLang="en-US" b="1" dirty="0">
                <a:solidFill>
                  <a:srgbClr val="8880EF"/>
                </a:solidFill>
              </a:rPr>
              <a:t>和</a:t>
            </a:r>
            <a:r>
              <a:rPr lang="en-US" altLang="zh-CN" b="1" dirty="0">
                <a:solidFill>
                  <a:srgbClr val="8880EF"/>
                </a:solidFill>
              </a:rPr>
              <a:t>y</a:t>
            </a:r>
            <a:r>
              <a:rPr lang="zh-CN" altLang="en-US" b="1" dirty="0">
                <a:solidFill>
                  <a:srgbClr val="8880EF"/>
                </a:solidFill>
              </a:rPr>
              <a:t>必然不相等</a:t>
            </a:r>
            <a:r>
              <a:rPr lang="zh-CN" altLang="en-US" dirty="0"/>
              <a:t>。</a:t>
            </a:r>
            <a:r>
              <a:rPr dirty="0"/>
              <a:t> </a:t>
            </a:r>
          </a:p>
        </p:txBody>
      </p:sp>
    </p:spTree>
  </p:cSld>
  <p:clrMapOvr>
    <a:masterClrMapping/>
  </p:clrMapOvr>
  <p:transition spd="med"/>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4" name="Operations:"/>
          <p:cNvSpPr/>
          <p:nvPr/>
        </p:nvSpPr>
        <p:spPr>
          <a:xfrm>
            <a:off x="156133" y="458342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2385" name="insert(k1,v1)…"/>
          <p:cNvSpPr/>
          <p:nvPr/>
        </p:nvSpPr>
        <p:spPr>
          <a:xfrm>
            <a:off x="-77547" y="5147310"/>
            <a:ext cx="3784402" cy="2705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5</a:t>
            </a:r>
            <a:r>
              <a:t>,v</a:t>
            </a:r>
            <a:r>
              <a:rPr baseline="-5999"/>
              <a:t>5</a:t>
            </a:r>
            <a:r>
              <a:t>)</a:t>
            </a:r>
          </a:p>
        </p:txBody>
      </p:sp>
      <p:sp>
        <p:nvSpPr>
          <p:cNvPr id="2386" name="Recall P(x) = 5x, N = 24, threshold = 8"/>
          <p:cNvSpPr/>
          <p:nvPr/>
        </p:nvSpPr>
        <p:spPr>
          <a:xfrm>
            <a:off x="1077726" y="3725148"/>
            <a:ext cx="1084934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5x, N = 24, threshold = 8</a:t>
            </a:r>
          </a:p>
        </p:txBody>
      </p:sp>
      <p:graphicFrame>
        <p:nvGraphicFramePr>
          <p:cNvPr id="2387" name="Table"/>
          <p:cNvGraphicFramePr/>
          <p:nvPr/>
        </p:nvGraphicFramePr>
        <p:xfrm>
          <a:off x="763885" y="244474"/>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388" name="Table"/>
          <p:cNvGraphicFramePr/>
          <p:nvPr/>
        </p:nvGraphicFramePr>
        <p:xfrm>
          <a:off x="763885" y="950595"/>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389" name="Table"/>
          <p:cNvGraphicFramePr/>
          <p:nvPr/>
        </p:nvGraphicFramePr>
        <p:xfrm>
          <a:off x="763885" y="2618581"/>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23</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390" name="Table"/>
          <p:cNvGraphicFramePr/>
          <p:nvPr/>
        </p:nvGraphicFramePr>
        <p:xfrm>
          <a:off x="763885" y="1823561"/>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2" name="Operations:"/>
          <p:cNvSpPr/>
          <p:nvPr/>
        </p:nvSpPr>
        <p:spPr>
          <a:xfrm>
            <a:off x="156133" y="458342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2393" name="insert(k1,v1)…"/>
          <p:cNvSpPr/>
          <p:nvPr/>
        </p:nvSpPr>
        <p:spPr>
          <a:xfrm>
            <a:off x="-77547" y="5147310"/>
            <a:ext cx="3784402" cy="2705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5</a:t>
            </a:r>
            <a:r>
              <a:t>,v</a:t>
            </a:r>
            <a:r>
              <a:rPr baseline="-5999"/>
              <a:t>5</a:t>
            </a:r>
            <a:r>
              <a:t>)</a:t>
            </a:r>
          </a:p>
        </p:txBody>
      </p:sp>
      <p:sp>
        <p:nvSpPr>
          <p:cNvPr id="2394" name="Recall P(x) = 5x, N = 24, threshold = 8"/>
          <p:cNvSpPr/>
          <p:nvPr/>
        </p:nvSpPr>
        <p:spPr>
          <a:xfrm>
            <a:off x="1077726" y="3725148"/>
            <a:ext cx="1084934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5x, N = 24, threshold = 8</a:t>
            </a:r>
          </a:p>
        </p:txBody>
      </p:sp>
      <p:sp>
        <p:nvSpPr>
          <p:cNvPr id="2395" name="Line"/>
          <p:cNvSpPr/>
          <p:nvPr/>
        </p:nvSpPr>
        <p:spPr>
          <a:xfrm flipH="1">
            <a:off x="3372231" y="7541260"/>
            <a:ext cx="483376"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aphicFrame>
        <p:nvGraphicFramePr>
          <p:cNvPr id="2396" name="Table"/>
          <p:cNvGraphicFramePr/>
          <p:nvPr/>
        </p:nvGraphicFramePr>
        <p:xfrm>
          <a:off x="763885" y="244474"/>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397" name="Table"/>
          <p:cNvGraphicFramePr/>
          <p:nvPr/>
        </p:nvGraphicFramePr>
        <p:xfrm>
          <a:off x="763885" y="950595"/>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398" name="Table"/>
          <p:cNvGraphicFramePr/>
          <p:nvPr/>
        </p:nvGraphicFramePr>
        <p:xfrm>
          <a:off x="763885" y="2618581"/>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23</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399" name="Table"/>
          <p:cNvGraphicFramePr/>
          <p:nvPr/>
        </p:nvGraphicFramePr>
        <p:xfrm>
          <a:off x="763885" y="1823561"/>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2400" name="Suppose H(k5) = 2"/>
          <p:cNvSpPr/>
          <p:nvPr/>
        </p:nvSpPr>
        <p:spPr>
          <a:xfrm>
            <a:off x="5035356" y="5073649"/>
            <a:ext cx="470192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t>(k</a:t>
            </a:r>
            <a:r>
              <a:rPr baseline="-5999"/>
              <a:t>5</a:t>
            </a:r>
            <a:r>
              <a:t>) = 2</a:t>
            </a:r>
          </a:p>
        </p:txBody>
      </p:sp>
      <p:sp>
        <p:nvSpPr>
          <p:cNvPr id="2401" name="H(k5) + P(0) mod N = 2"/>
          <p:cNvSpPr/>
          <p:nvPr/>
        </p:nvSpPr>
        <p:spPr>
          <a:xfrm>
            <a:off x="4347212" y="5678170"/>
            <a:ext cx="60782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5</a:t>
            </a:r>
            <a:r>
              <a:t>) + </a:t>
            </a:r>
            <a:r>
              <a:rPr b="1">
                <a:solidFill>
                  <a:schemeClr val="accent6">
                    <a:hueOff val="-241736"/>
                    <a:satOff val="29413"/>
                    <a:lumOff val="20727"/>
                  </a:schemeClr>
                </a:solidFill>
              </a:rPr>
              <a:t>P</a:t>
            </a:r>
            <a:r>
              <a:t>(0) mod N = 2</a:t>
            </a:r>
          </a:p>
        </p:txBody>
      </p:sp>
    </p:spTree>
  </p:cSld>
  <p:clrMapOvr>
    <a:masterClrMapping/>
  </p:clrMapOvr>
  <p:transition spd="med"/>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3" name="Operations:"/>
          <p:cNvSpPr/>
          <p:nvPr/>
        </p:nvSpPr>
        <p:spPr>
          <a:xfrm>
            <a:off x="156133" y="458342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2404" name="insert(k1,v1)…"/>
          <p:cNvSpPr/>
          <p:nvPr/>
        </p:nvSpPr>
        <p:spPr>
          <a:xfrm>
            <a:off x="-77547" y="5147310"/>
            <a:ext cx="3784402" cy="2705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5</a:t>
            </a:r>
            <a:r>
              <a:t>,v</a:t>
            </a:r>
            <a:r>
              <a:rPr baseline="-5999"/>
              <a:t>5</a:t>
            </a:r>
            <a:r>
              <a:t>)</a:t>
            </a:r>
          </a:p>
        </p:txBody>
      </p:sp>
      <p:sp>
        <p:nvSpPr>
          <p:cNvPr id="2405" name="Recall P(x) = 5x, N = 24, threshold = 8"/>
          <p:cNvSpPr/>
          <p:nvPr/>
        </p:nvSpPr>
        <p:spPr>
          <a:xfrm>
            <a:off x="1077726" y="3725148"/>
            <a:ext cx="1084934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5x, N = 24, threshold = 8</a:t>
            </a:r>
          </a:p>
        </p:txBody>
      </p:sp>
      <p:sp>
        <p:nvSpPr>
          <p:cNvPr id="2406" name="Line"/>
          <p:cNvSpPr/>
          <p:nvPr/>
        </p:nvSpPr>
        <p:spPr>
          <a:xfrm flipH="1">
            <a:off x="3372231" y="7541260"/>
            <a:ext cx="483376"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aphicFrame>
        <p:nvGraphicFramePr>
          <p:cNvPr id="2407" name="Table"/>
          <p:cNvGraphicFramePr/>
          <p:nvPr/>
        </p:nvGraphicFramePr>
        <p:xfrm>
          <a:off x="763885" y="244474"/>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408" name="Table"/>
          <p:cNvGraphicFramePr/>
          <p:nvPr/>
        </p:nvGraphicFramePr>
        <p:xfrm>
          <a:off x="763885" y="950595"/>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5</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409" name="Table"/>
          <p:cNvGraphicFramePr/>
          <p:nvPr/>
        </p:nvGraphicFramePr>
        <p:xfrm>
          <a:off x="763885" y="2618581"/>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23</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410" name="Table"/>
          <p:cNvGraphicFramePr/>
          <p:nvPr/>
        </p:nvGraphicFramePr>
        <p:xfrm>
          <a:off x="763885" y="1823561"/>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2411" name="Suppose H(k5) = 2"/>
          <p:cNvSpPr/>
          <p:nvPr/>
        </p:nvSpPr>
        <p:spPr>
          <a:xfrm>
            <a:off x="5035356" y="5073649"/>
            <a:ext cx="470192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t>(k</a:t>
            </a:r>
            <a:r>
              <a:rPr baseline="-5999"/>
              <a:t>5</a:t>
            </a:r>
            <a:r>
              <a:t>) = 2</a:t>
            </a:r>
          </a:p>
        </p:txBody>
      </p:sp>
      <p:sp>
        <p:nvSpPr>
          <p:cNvPr id="2412" name="H(k5) + P(0) mod N = 2"/>
          <p:cNvSpPr/>
          <p:nvPr/>
        </p:nvSpPr>
        <p:spPr>
          <a:xfrm>
            <a:off x="4347212" y="5678170"/>
            <a:ext cx="60782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5</a:t>
            </a:r>
            <a:r>
              <a:t>) + </a:t>
            </a:r>
            <a:r>
              <a:rPr b="1">
                <a:solidFill>
                  <a:schemeClr val="accent6">
                    <a:hueOff val="-241736"/>
                    <a:satOff val="29413"/>
                    <a:lumOff val="20727"/>
                  </a:schemeClr>
                </a:solidFill>
              </a:rPr>
              <a:t>P</a:t>
            </a:r>
            <a:r>
              <a:t>(0) mod N = 2</a:t>
            </a:r>
          </a:p>
        </p:txBody>
      </p:sp>
      <p:sp>
        <p:nvSpPr>
          <p:cNvPr id="2413" name="Line"/>
          <p:cNvSpPr/>
          <p:nvPr/>
        </p:nvSpPr>
        <p:spPr>
          <a:xfrm flipH="1" flipV="1">
            <a:off x="3386415" y="1695688"/>
            <a:ext cx="962145" cy="3924697"/>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5" name="Operations:"/>
          <p:cNvSpPr/>
          <p:nvPr/>
        </p:nvSpPr>
        <p:spPr>
          <a:xfrm>
            <a:off x="156133" y="458342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2416" name="insert(k1,v1)…"/>
          <p:cNvSpPr/>
          <p:nvPr/>
        </p:nvSpPr>
        <p:spPr>
          <a:xfrm>
            <a:off x="-77547" y="5147310"/>
            <a:ext cx="3784402" cy="2705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5</a:t>
            </a:r>
            <a:r>
              <a:t>,v</a:t>
            </a:r>
            <a:r>
              <a:rPr baseline="-5999"/>
              <a:t>5</a:t>
            </a:r>
            <a:r>
              <a:t>)</a:t>
            </a:r>
          </a:p>
        </p:txBody>
      </p:sp>
      <p:sp>
        <p:nvSpPr>
          <p:cNvPr id="2417" name="Recall P(x) = 5x, N = 24, threshold = 8"/>
          <p:cNvSpPr/>
          <p:nvPr/>
        </p:nvSpPr>
        <p:spPr>
          <a:xfrm>
            <a:off x="1077726" y="3725148"/>
            <a:ext cx="1084934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5x, N = 24, threshold = 8</a:t>
            </a:r>
          </a:p>
        </p:txBody>
      </p:sp>
      <p:graphicFrame>
        <p:nvGraphicFramePr>
          <p:cNvPr id="2418" name="Table"/>
          <p:cNvGraphicFramePr/>
          <p:nvPr/>
        </p:nvGraphicFramePr>
        <p:xfrm>
          <a:off x="763885" y="244474"/>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419" name="Table"/>
          <p:cNvGraphicFramePr/>
          <p:nvPr/>
        </p:nvGraphicFramePr>
        <p:xfrm>
          <a:off x="763885" y="950595"/>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5</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420" name="Table"/>
          <p:cNvGraphicFramePr/>
          <p:nvPr/>
        </p:nvGraphicFramePr>
        <p:xfrm>
          <a:off x="763885" y="2618581"/>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23</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421" name="Table"/>
          <p:cNvGraphicFramePr/>
          <p:nvPr/>
        </p:nvGraphicFramePr>
        <p:xfrm>
          <a:off x="763885" y="1823561"/>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2422" name="Suppose H(k5) = 2"/>
          <p:cNvSpPr/>
          <p:nvPr/>
        </p:nvSpPr>
        <p:spPr>
          <a:xfrm>
            <a:off x="5035356" y="5073649"/>
            <a:ext cx="470192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t>(k</a:t>
            </a:r>
            <a:r>
              <a:rPr baseline="-5999"/>
              <a:t>5</a:t>
            </a:r>
            <a:r>
              <a:t>) = 2</a:t>
            </a:r>
          </a:p>
        </p:txBody>
      </p:sp>
      <p:sp>
        <p:nvSpPr>
          <p:cNvPr id="2423" name="H(k5) + P(0) mod N = 2"/>
          <p:cNvSpPr/>
          <p:nvPr/>
        </p:nvSpPr>
        <p:spPr>
          <a:xfrm>
            <a:off x="4347212" y="5678170"/>
            <a:ext cx="60782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5</a:t>
            </a:r>
            <a:r>
              <a:t>) + </a:t>
            </a:r>
            <a:r>
              <a:rPr b="1">
                <a:solidFill>
                  <a:schemeClr val="accent6">
                    <a:hueOff val="-241736"/>
                    <a:satOff val="29413"/>
                    <a:lumOff val="20727"/>
                  </a:schemeClr>
                </a:solidFill>
              </a:rPr>
              <a:t>P</a:t>
            </a:r>
            <a:r>
              <a:t>(0) mod N = 2</a:t>
            </a:r>
          </a:p>
        </p:txBody>
      </p:sp>
    </p:spTree>
  </p:cSld>
  <p:clrMapOvr>
    <a:masterClrMapping/>
  </p:clrMapOvr>
  <p:transition spd="med"/>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5" name="FAQ"/>
          <p:cNvSpPr>
            <a:spLocks noGrp="1"/>
          </p:cNvSpPr>
          <p:nvPr>
            <p:ph type="title"/>
          </p:nvPr>
        </p:nvSpPr>
        <p:spPr>
          <a:xfrm>
            <a:off x="0" y="172720"/>
            <a:ext cx="13004801" cy="1188319"/>
          </a:xfrm>
          <a:prstGeom prst="rect">
            <a:avLst/>
          </a:prstGeom>
        </p:spPr>
        <p:txBody>
          <a:bodyPr>
            <a:normAutofit fontScale="90000"/>
          </a:bodyPr>
          <a:lstStyle>
            <a:lvl1pPr defTabSz="537463">
              <a:defRPr sz="7360" b="1"/>
            </a:lvl1pPr>
          </a:lstStyle>
          <a:p>
            <a:r>
              <a:t>FAQ</a:t>
            </a:r>
          </a:p>
        </p:txBody>
      </p:sp>
      <p:sp>
        <p:nvSpPr>
          <p:cNvPr id="2426" name="Q: Sweet, I know how insertion works, now how do I removed key-value pairs from the hash table using open addressing?"/>
          <p:cNvSpPr/>
          <p:nvPr/>
        </p:nvSpPr>
        <p:spPr>
          <a:xfrm>
            <a:off x="22572" y="2374899"/>
            <a:ext cx="12959656" cy="1854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4000"/>
            </a:pPr>
            <a:r>
              <a:rPr b="1"/>
              <a:t>Q:</a:t>
            </a:r>
            <a:r>
              <a:t> Sweet, I know how insertion works, now how do I removed key-value pairs from the hash table using open addressing? </a:t>
            </a:r>
          </a:p>
        </p:txBody>
      </p:sp>
    </p:spTree>
  </p:cSld>
  <p:clrMapOvr>
    <a:masterClrMapping/>
  </p:clrMapOvr>
  <p:transition spd="med"/>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8" name="FAQ"/>
          <p:cNvSpPr>
            <a:spLocks noGrp="1"/>
          </p:cNvSpPr>
          <p:nvPr>
            <p:ph type="title"/>
          </p:nvPr>
        </p:nvSpPr>
        <p:spPr>
          <a:xfrm>
            <a:off x="0" y="172720"/>
            <a:ext cx="13004801" cy="1188319"/>
          </a:xfrm>
          <a:prstGeom prst="rect">
            <a:avLst/>
          </a:prstGeom>
        </p:spPr>
        <p:txBody>
          <a:bodyPr>
            <a:normAutofit fontScale="90000"/>
          </a:bodyPr>
          <a:lstStyle>
            <a:lvl1pPr defTabSz="537463">
              <a:defRPr sz="7360" b="1"/>
            </a:lvl1pPr>
          </a:lstStyle>
          <a:p>
            <a:r>
              <a:t>FAQ</a:t>
            </a:r>
          </a:p>
        </p:txBody>
      </p:sp>
      <p:sp>
        <p:nvSpPr>
          <p:cNvPr id="2429" name="Q: Sweet, I know how insertion works, now how do I removed key-value pairs from the hash table using open addressing?"/>
          <p:cNvSpPr/>
          <p:nvPr/>
        </p:nvSpPr>
        <p:spPr>
          <a:xfrm>
            <a:off x="22572" y="2374899"/>
            <a:ext cx="12959656" cy="1854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4000"/>
            </a:pPr>
            <a:r>
              <a:rPr b="1"/>
              <a:t>Q: </a:t>
            </a:r>
            <a:r>
              <a:t>Sweet, I know how insertion works, now how do I removed key-value pairs from the hash table using open addressing? </a:t>
            </a:r>
          </a:p>
        </p:txBody>
      </p:sp>
      <p:sp>
        <p:nvSpPr>
          <p:cNvPr id="2430" name="A: This topic by itself merits its own video (link in the description)."/>
          <p:cNvSpPr/>
          <p:nvPr/>
        </p:nvSpPr>
        <p:spPr>
          <a:xfrm>
            <a:off x="-55248" y="5765800"/>
            <a:ext cx="13115296" cy="12700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defRPr sz="4000"/>
            </a:pPr>
            <a:r>
              <a:rPr b="1"/>
              <a:t>A:</a:t>
            </a:r>
            <a:r>
              <a:t> This topic by itself merits its own video (link in the description).</a:t>
            </a:r>
          </a:p>
        </p:txBody>
      </p:sp>
    </p:spTree>
  </p:cSld>
  <p:clrMapOvr>
    <a:masterClrMapping/>
  </p:clrMapOvr>
  <p:transition spd="med"/>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2" name="Next Video:…"/>
          <p:cNvSpPr>
            <a:spLocks noGrp="1"/>
          </p:cNvSpPr>
          <p:nvPr>
            <p:ph type="title"/>
          </p:nvPr>
        </p:nvSpPr>
        <p:spPr>
          <a:xfrm>
            <a:off x="0" y="-106710"/>
            <a:ext cx="13004800" cy="1832968"/>
          </a:xfrm>
          <a:prstGeom prst="rect">
            <a:avLst/>
          </a:prstGeom>
        </p:spPr>
        <p:txBody>
          <a:bodyPr/>
          <a:lstStyle/>
          <a:p>
            <a:pPr defTabSz="461518">
              <a:defRPr sz="5056" b="1"/>
            </a:pPr>
            <a:r>
              <a:t>Next Video: </a:t>
            </a:r>
          </a:p>
          <a:p>
            <a:pPr defTabSz="461518">
              <a:defRPr sz="5056" b="1"/>
            </a:pPr>
            <a:r>
              <a:t>Open addressing quadratic probing</a:t>
            </a:r>
          </a:p>
        </p:txBody>
      </p:sp>
      <p:sp>
        <p:nvSpPr>
          <p:cNvPr id="2433" name="Multiple hash table implementations and source code and tests can all be found at:"/>
          <p:cNvSpPr/>
          <p:nvPr/>
        </p:nvSpPr>
        <p:spPr>
          <a:xfrm>
            <a:off x="97352" y="7332944"/>
            <a:ext cx="12810096" cy="1497904"/>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lvl1pPr defTabSz="286258">
              <a:defRPr sz="3920"/>
            </a:lvl1pPr>
          </a:lstStyle>
          <a:p>
            <a:r>
              <a:t>Multiple hash table implementations and source code and tests can all be found at:</a:t>
            </a:r>
          </a:p>
        </p:txBody>
      </p:sp>
      <p:sp>
        <p:nvSpPr>
          <p:cNvPr id="2434" name="github.com/williamfiset/data-structures"/>
          <p:cNvSpPr/>
          <p:nvPr/>
        </p:nvSpPr>
        <p:spPr>
          <a:xfrm>
            <a:off x="779530" y="8782701"/>
            <a:ext cx="11445740" cy="660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3800" b="1" u="sng">
                <a:hlinkClick r:id="rId2"/>
              </a:defRPr>
            </a:lvl1pPr>
          </a:lstStyle>
          <a:p>
            <a:pPr>
              <a:defRPr u="none"/>
            </a:pPr>
            <a:r>
              <a:rPr u="sng">
                <a:hlinkClick r:id="rId2"/>
              </a:rPr>
              <a:t>github.com/williamfiset/data-structures</a:t>
            </a:r>
          </a:p>
        </p:txBody>
      </p:sp>
    </p:spTree>
  </p:cSld>
  <p:clrMapOvr>
    <a:masterClrMapping/>
  </p:clrMapOvr>
  <p:transition spd="med"/>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6" name="Hash table…"/>
          <p:cNvSpPr>
            <a:spLocks noGrp="1"/>
          </p:cNvSpPr>
          <p:nvPr>
            <p:ph type="title"/>
          </p:nvPr>
        </p:nvSpPr>
        <p:spPr>
          <a:xfrm>
            <a:off x="-117753" y="1339165"/>
            <a:ext cx="13265706" cy="3467916"/>
          </a:xfrm>
          <a:prstGeom prst="rect">
            <a:avLst/>
          </a:prstGeom>
        </p:spPr>
        <p:txBody>
          <a:bodyPr/>
          <a:lstStyle/>
          <a:p>
            <a:pPr defTabSz="537463">
              <a:defRPr sz="10120"/>
            </a:pPr>
            <a:r>
              <a:t>Hash table</a:t>
            </a:r>
          </a:p>
          <a:p>
            <a:pPr defTabSz="537463">
              <a:defRPr sz="10120"/>
            </a:pPr>
            <a:r>
              <a:t>Quadratic Probing</a:t>
            </a:r>
          </a:p>
        </p:txBody>
      </p:sp>
      <p:sp>
        <p:nvSpPr>
          <p:cNvPr id="2437" name="An in depth look at quadratic probing"/>
          <p:cNvSpPr/>
          <p:nvPr/>
        </p:nvSpPr>
        <p:spPr>
          <a:xfrm>
            <a:off x="1352983" y="5690069"/>
            <a:ext cx="10298833"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An in depth look at quadratic probing</a:t>
            </a:r>
          </a:p>
        </p:txBody>
      </p:sp>
      <p:sp>
        <p:nvSpPr>
          <p:cNvPr id="2438" name="William Fiset"/>
          <p:cNvSpPr/>
          <p:nvPr/>
        </p:nvSpPr>
        <p:spPr>
          <a:xfrm>
            <a:off x="4656075" y="7195359"/>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b="1"/>
            </a:lvl1pPr>
          </a:lstStyle>
          <a:p>
            <a:r>
              <a:t>William Fiset</a:t>
            </a:r>
          </a:p>
        </p:txBody>
      </p:sp>
    </p:spTree>
  </p:cSld>
  <p:clrMapOvr>
    <a:masterClrMapping/>
  </p:clrMapOvr>
  <p:transition spd="med"/>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0" name="Open addressing main idea"/>
          <p:cNvSpPr>
            <a:spLocks noGrp="1"/>
          </p:cNvSpPr>
          <p:nvPr>
            <p:ph type="title"/>
          </p:nvPr>
        </p:nvSpPr>
        <p:spPr>
          <a:xfrm>
            <a:off x="0" y="30480"/>
            <a:ext cx="13004801" cy="1188319"/>
          </a:xfrm>
          <a:prstGeom prst="rect">
            <a:avLst/>
          </a:prstGeom>
        </p:spPr>
        <p:txBody>
          <a:bodyPr/>
          <a:lstStyle>
            <a:lvl1pPr defTabSz="490727">
              <a:defRPr sz="6719" b="1"/>
            </a:lvl1pPr>
          </a:lstStyle>
          <a:p>
            <a:r>
              <a:t>Open addressing main idea</a:t>
            </a:r>
          </a:p>
        </p:txBody>
      </p:sp>
      <p:sp>
        <p:nvSpPr>
          <p:cNvPr id="2441" name="x := 1…"/>
          <p:cNvSpPr/>
          <p:nvPr/>
        </p:nvSpPr>
        <p:spPr>
          <a:xfrm>
            <a:off x="2058198" y="3003550"/>
            <a:ext cx="10216428" cy="47879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r>
              <a:t>x := 1</a:t>
            </a:r>
          </a:p>
          <a:p>
            <a:pPr algn="l"/>
            <a:r>
              <a:t>keyHash := </a:t>
            </a:r>
            <a:r>
              <a:rPr b="1">
                <a:solidFill>
                  <a:schemeClr val="accent5">
                    <a:hueOff val="101205"/>
                    <a:satOff val="-13598"/>
                    <a:lumOff val="23877"/>
                  </a:schemeClr>
                </a:solidFill>
              </a:rPr>
              <a:t>H</a:t>
            </a:r>
            <a:r>
              <a:t>(k) mod N</a:t>
            </a:r>
          </a:p>
          <a:p>
            <a:pPr algn="l"/>
            <a:r>
              <a:t>index := keyHash</a:t>
            </a:r>
          </a:p>
          <a:p>
            <a:pPr algn="l"/>
            <a:endParaRPr/>
          </a:p>
          <a:p>
            <a:pPr algn="l"/>
            <a:r>
              <a:rPr b="1">
                <a:solidFill>
                  <a:schemeClr val="accent4">
                    <a:hueOff val="102361"/>
                    <a:satOff val="14118"/>
                    <a:lumOff val="10675"/>
                  </a:schemeClr>
                </a:solidFill>
              </a:rPr>
              <a:t>while</a:t>
            </a:r>
            <a:r>
              <a:t> table[index] != </a:t>
            </a:r>
            <a:r>
              <a:rPr b="1">
                <a:solidFill>
                  <a:schemeClr val="accent4">
                    <a:hueOff val="102361"/>
                    <a:satOff val="14118"/>
                    <a:lumOff val="10675"/>
                  </a:schemeClr>
                </a:solidFill>
              </a:rPr>
              <a:t>null</a:t>
            </a:r>
            <a:r>
              <a:t>:</a:t>
            </a:r>
          </a:p>
          <a:p>
            <a:pPr algn="l"/>
            <a:r>
              <a:t>    index = (keyHash + </a:t>
            </a:r>
            <a:r>
              <a:rPr b="1">
                <a:solidFill>
                  <a:schemeClr val="accent6">
                    <a:hueOff val="-241736"/>
                    <a:satOff val="29413"/>
                    <a:lumOff val="20727"/>
                  </a:schemeClr>
                </a:solidFill>
              </a:rPr>
              <a:t>P</a:t>
            </a:r>
            <a:r>
              <a:t>(k,x)) mod </a:t>
            </a:r>
            <a:r>
              <a:rPr b="1"/>
              <a:t>N</a:t>
            </a:r>
          </a:p>
          <a:p>
            <a:pPr algn="l"/>
            <a:r>
              <a:t>    x = x + 1</a:t>
            </a:r>
          </a:p>
          <a:p>
            <a:pPr algn="l"/>
            <a:endParaRPr/>
          </a:p>
          <a:p>
            <a:pPr algn="l"/>
            <a:r>
              <a:t>insert (k,v) at table[index]</a:t>
            </a:r>
          </a:p>
        </p:txBody>
      </p:sp>
      <p:sp>
        <p:nvSpPr>
          <p:cNvPr id="2442" name="General insertion method for open addressing on a table of size N goes as follows:"/>
          <p:cNvSpPr/>
          <p:nvPr/>
        </p:nvSpPr>
        <p:spPr>
          <a:xfrm>
            <a:off x="141027" y="1676834"/>
            <a:ext cx="12722747"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General insertion method for open addressing on a </a:t>
            </a:r>
            <a:r>
              <a:rPr u="sng"/>
              <a:t>table of size </a:t>
            </a:r>
            <a:r>
              <a:rPr b="1" u="sng"/>
              <a:t>N</a:t>
            </a:r>
            <a:r>
              <a:t> goes as follows:</a:t>
            </a:r>
          </a:p>
        </p:txBody>
      </p:sp>
      <p:sp>
        <p:nvSpPr>
          <p:cNvPr id="2443" name="Where H(k) is the hash for the key k and P(k,x) is the probing function"/>
          <p:cNvSpPr/>
          <p:nvPr/>
        </p:nvSpPr>
        <p:spPr>
          <a:xfrm>
            <a:off x="682332" y="8359140"/>
            <a:ext cx="11640136"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Where </a:t>
            </a:r>
            <a:r>
              <a:rPr b="1">
                <a:solidFill>
                  <a:schemeClr val="accent5">
                    <a:hueOff val="101205"/>
                    <a:satOff val="-13598"/>
                    <a:lumOff val="23877"/>
                  </a:schemeClr>
                </a:solidFill>
              </a:rPr>
              <a:t>H</a:t>
            </a:r>
            <a:r>
              <a:t>(k) is the hash for the key k and </a:t>
            </a:r>
            <a:r>
              <a:rPr b="1">
                <a:solidFill>
                  <a:schemeClr val="accent6">
                    <a:hueOff val="-241736"/>
                    <a:satOff val="29413"/>
                    <a:lumOff val="20727"/>
                  </a:schemeClr>
                </a:solidFill>
              </a:rPr>
              <a:t>P</a:t>
            </a:r>
            <a:r>
              <a:t>(k,x) is the probing function</a:t>
            </a:r>
          </a:p>
        </p:txBody>
      </p:sp>
    </p:spTree>
  </p:cSld>
  <p:clrMapOvr>
    <a:masterClrMapping/>
  </p:clrMapOvr>
  <p:transition spd="med"/>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5" name="QP is a probing method which probes according to a quadratic formula, specifically:"/>
          <p:cNvSpPr/>
          <p:nvPr/>
        </p:nvSpPr>
        <p:spPr>
          <a:xfrm>
            <a:off x="108406" y="2388204"/>
            <a:ext cx="12787988"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QP is a </a:t>
            </a:r>
            <a:r>
              <a:rPr b="1">
                <a:solidFill>
                  <a:schemeClr val="accent2">
                    <a:satOff val="-13916"/>
                    <a:lumOff val="13989"/>
                  </a:schemeClr>
                </a:solidFill>
              </a:rPr>
              <a:t>probing method </a:t>
            </a:r>
            <a:r>
              <a:t>which probes according to a quadratic formula, specifically:</a:t>
            </a:r>
          </a:p>
        </p:txBody>
      </p:sp>
      <p:sp>
        <p:nvSpPr>
          <p:cNvPr id="2446" name="However, as we previously saw not all quadratic functions are viable because they are unable to produce a cycle of order N. We will need some way to handle this."/>
          <p:cNvSpPr/>
          <p:nvPr/>
        </p:nvSpPr>
        <p:spPr>
          <a:xfrm>
            <a:off x="314758" y="5827847"/>
            <a:ext cx="12070483" cy="21844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However, as we previously saw not all quadratic functions are viable because they are unable to produce a cycle of order </a:t>
            </a:r>
            <a:r>
              <a:rPr b="1"/>
              <a:t>N</a:t>
            </a:r>
            <a:r>
              <a:t>. We will need some way to handle this.</a:t>
            </a:r>
          </a:p>
        </p:txBody>
      </p:sp>
      <p:sp>
        <p:nvSpPr>
          <p:cNvPr id="2447" name="What is Quadratic Probing (QP)?"/>
          <p:cNvSpPr>
            <a:spLocks noGrp="1"/>
          </p:cNvSpPr>
          <p:nvPr>
            <p:ph type="title"/>
          </p:nvPr>
        </p:nvSpPr>
        <p:spPr>
          <a:xfrm>
            <a:off x="0" y="172720"/>
            <a:ext cx="13004801" cy="1188319"/>
          </a:xfrm>
          <a:prstGeom prst="rect">
            <a:avLst/>
          </a:prstGeom>
        </p:spPr>
        <p:txBody>
          <a:bodyPr/>
          <a:lstStyle>
            <a:lvl1pPr defTabSz="397256">
              <a:defRPr sz="5440" b="1"/>
            </a:lvl1pPr>
          </a:lstStyle>
          <a:p>
            <a:r>
              <a:t>What is Quadratic Probing (QP)?</a:t>
            </a:r>
          </a:p>
        </p:txBody>
      </p:sp>
      <p:sp>
        <p:nvSpPr>
          <p:cNvPr id="2448" name="P(x) = ax² + bx + c where a,b,c are constants and a ≠ 0 (otherwise we have linear probing)"/>
          <p:cNvSpPr/>
          <p:nvPr/>
        </p:nvSpPr>
        <p:spPr>
          <a:xfrm>
            <a:off x="-38958" y="3759778"/>
            <a:ext cx="13082716"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b="1">
                <a:solidFill>
                  <a:schemeClr val="accent6">
                    <a:hueOff val="-241736"/>
                    <a:satOff val="29413"/>
                    <a:lumOff val="20727"/>
                  </a:schemeClr>
                </a:solidFill>
              </a:rPr>
              <a:t>P</a:t>
            </a:r>
            <a:r>
              <a:t>(x) = ax² + bx + c where a,b,c are constants and a ≠ 0 (otherwise we have linear probing)</a:t>
            </a:r>
          </a:p>
        </p:txBody>
      </p:sp>
      <p:sp>
        <p:nvSpPr>
          <p:cNvPr id="2449" name="(Note: The constant c is obsolete, do you know why?)"/>
          <p:cNvSpPr/>
          <p:nvPr/>
        </p:nvSpPr>
        <p:spPr>
          <a:xfrm>
            <a:off x="1521717" y="4811605"/>
            <a:ext cx="9656565" cy="457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400"/>
            </a:lvl1pPr>
          </a:lstStyle>
          <a:p>
            <a:r>
              <a:t>(Note: The constant c is obsolete, do you know why?)</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Outline"/>
          <p:cNvSpPr>
            <a:spLocks noGrp="1"/>
          </p:cNvSpPr>
          <p:nvPr>
            <p:ph type="title"/>
          </p:nvPr>
        </p:nvSpPr>
        <p:spPr>
          <a:xfrm>
            <a:off x="952500" y="-5328"/>
            <a:ext cx="11099800" cy="1421763"/>
          </a:xfrm>
          <a:prstGeom prst="rect">
            <a:avLst/>
          </a:prstGeom>
        </p:spPr>
        <p:txBody>
          <a:bodyPr/>
          <a:lstStyle>
            <a:lvl1pPr>
              <a:defRPr b="1"/>
            </a:lvl1pPr>
          </a:lstStyle>
          <a:p>
            <a:r>
              <a:rPr lang="en-US" dirty="0" err="1"/>
              <a:t>大纲</a:t>
            </a:r>
            <a:endParaRPr dirty="0"/>
          </a:p>
        </p:txBody>
      </p:sp>
      <p:sp>
        <p:nvSpPr>
          <p:cNvPr id="123" name="What is a Hash table(HT) and what is a hash function?…"/>
          <p:cNvSpPr>
            <a:spLocks noGrp="1"/>
          </p:cNvSpPr>
          <p:nvPr>
            <p:ph type="body" idx="1"/>
          </p:nvPr>
        </p:nvSpPr>
        <p:spPr>
          <a:xfrm>
            <a:off x="574449" y="1386206"/>
            <a:ext cx="11730762" cy="7749500"/>
          </a:xfrm>
          <a:prstGeom prst="rect">
            <a:avLst/>
          </a:prstGeom>
        </p:spPr>
        <p:txBody>
          <a:bodyPr>
            <a:normAutofit/>
          </a:bodyPr>
          <a:lstStyle/>
          <a:p>
            <a:pPr marL="360045" indent="-360045" defTabSz="473201">
              <a:spcBef>
                <a:spcPts val="3200"/>
              </a:spcBef>
              <a:defRPr sz="2916"/>
            </a:pPr>
            <a:r>
              <a:rPr lang="en-US" dirty="0" err="1"/>
              <a:t>什么是</a:t>
            </a:r>
            <a:r>
              <a:rPr lang="en-US" b="1" dirty="0" err="1">
                <a:solidFill>
                  <a:srgbClr val="11DBE2"/>
                </a:solidFill>
              </a:rPr>
              <a:t>哈希表</a:t>
            </a:r>
            <a:r>
              <a:rPr lang="en-US" dirty="0" err="1"/>
              <a:t>和</a:t>
            </a:r>
            <a:r>
              <a:rPr lang="en-US" b="1" dirty="0" err="1">
                <a:solidFill>
                  <a:srgbClr val="11DBE2"/>
                </a:solidFill>
              </a:rPr>
              <a:t>哈希函数</a:t>
            </a:r>
            <a:r>
              <a:rPr dirty="0"/>
              <a:t>?</a:t>
            </a:r>
          </a:p>
          <a:p>
            <a:pPr marL="360045" indent="-360045" defTabSz="473201">
              <a:spcBef>
                <a:spcPts val="3200"/>
              </a:spcBef>
              <a:defRPr sz="2916"/>
            </a:pPr>
            <a:r>
              <a:rPr lang="zh-CN" altLang="en-US" dirty="0"/>
              <a:t>哈希函数的属性</a:t>
            </a:r>
            <a:endParaRPr lang="en-US" altLang="zh-CN" dirty="0"/>
          </a:p>
          <a:p>
            <a:pPr marL="360045" indent="-360045" defTabSz="473201">
              <a:spcBef>
                <a:spcPts val="3200"/>
              </a:spcBef>
              <a:defRPr sz="2916"/>
            </a:pPr>
            <a:r>
              <a:rPr lang="zh-CN" altLang="en-US" dirty="0"/>
              <a:t>讨论哈希表的冲突解决办法，包括：</a:t>
            </a:r>
            <a:r>
              <a:rPr lang="zh-CN" altLang="en-US" b="1" dirty="0">
                <a:solidFill>
                  <a:srgbClr val="11DBE2"/>
                </a:solidFill>
              </a:rPr>
              <a:t>分离链表法</a:t>
            </a:r>
            <a:r>
              <a:rPr lang="en-US" altLang="zh-CN" b="1" dirty="0">
                <a:solidFill>
                  <a:srgbClr val="11DBE2"/>
                </a:solidFill>
              </a:rPr>
              <a:t>(</a:t>
            </a:r>
            <a:r>
              <a:rPr lang="en" altLang="zh-CN" b="1" dirty="0">
                <a:solidFill>
                  <a:srgbClr val="11DBE2"/>
                </a:solidFill>
              </a:rPr>
              <a:t>separate chaining</a:t>
            </a:r>
            <a:r>
              <a:rPr lang="en-US" altLang="zh-CN" b="1" dirty="0">
                <a:solidFill>
                  <a:srgbClr val="11DBE2"/>
                </a:solidFill>
              </a:rPr>
              <a:t>)</a:t>
            </a:r>
            <a:r>
              <a:rPr lang="zh-CN" altLang="en-US" dirty="0"/>
              <a:t>和</a:t>
            </a:r>
            <a:r>
              <a:rPr lang="zh-CN" altLang="en-US" b="1" dirty="0">
                <a:solidFill>
                  <a:srgbClr val="11DBE2"/>
                </a:solidFill>
              </a:rPr>
              <a:t>开放地址法</a:t>
            </a:r>
            <a:r>
              <a:rPr lang="en-US" altLang="zh-CN" b="1" dirty="0">
                <a:solidFill>
                  <a:srgbClr val="11DBE2"/>
                </a:solidFill>
              </a:rPr>
              <a:t>(</a:t>
            </a:r>
            <a:r>
              <a:rPr lang="en" altLang="zh-CN" b="1" dirty="0">
                <a:solidFill>
                  <a:srgbClr val="11DBE2"/>
                </a:solidFill>
              </a:rPr>
              <a:t>open addressing</a:t>
            </a:r>
            <a:r>
              <a:rPr lang="en-US" altLang="zh-CN" b="1" dirty="0">
                <a:solidFill>
                  <a:srgbClr val="11DBE2"/>
                </a:solidFill>
              </a:rPr>
              <a:t>)</a:t>
            </a:r>
            <a:r>
              <a:rPr b="1" dirty="0">
                <a:solidFill>
                  <a:srgbClr val="11DBE2"/>
                </a:solidFill>
              </a:rPr>
              <a:t> </a:t>
            </a:r>
            <a:endParaRPr lang="en-US" b="1" dirty="0">
              <a:solidFill>
                <a:srgbClr val="11DBE2"/>
              </a:solidFill>
            </a:endParaRPr>
          </a:p>
          <a:p>
            <a:pPr marL="360045" indent="-360045" defTabSz="473201">
              <a:spcBef>
                <a:spcPts val="3200"/>
              </a:spcBef>
              <a:defRPr sz="2916"/>
            </a:pPr>
            <a:r>
              <a:rPr lang="en" dirty="0" err="1"/>
              <a:t>复杂度分析</a:t>
            </a:r>
            <a:endParaRPr lang="en" dirty="0"/>
          </a:p>
          <a:p>
            <a:pPr marL="360045" indent="-360045" defTabSz="473201">
              <a:spcBef>
                <a:spcPts val="3200"/>
              </a:spcBef>
              <a:defRPr sz="2916"/>
            </a:pPr>
            <a:r>
              <a:rPr lang="en" dirty="0" err="1"/>
              <a:t>分离链表法实现细节</a:t>
            </a:r>
            <a:r>
              <a:rPr lang="en" dirty="0"/>
              <a:t>:</a:t>
            </a:r>
          </a:p>
          <a:p>
            <a:pPr marL="720090" lvl="1" indent="-360045" defTabSz="473201">
              <a:spcBef>
                <a:spcPts val="3200"/>
              </a:spcBef>
              <a:defRPr sz="2916"/>
            </a:pPr>
            <a:r>
              <a:rPr lang="zh-CN" altLang="en-US" sz="2400" dirty="0"/>
              <a:t>链表法概述</a:t>
            </a:r>
            <a:endParaRPr sz="2400" dirty="0"/>
          </a:p>
          <a:p>
            <a:pPr marL="720090" lvl="1" indent="-360045" defTabSz="473201">
              <a:spcBef>
                <a:spcPts val="3200"/>
              </a:spcBef>
              <a:defRPr sz="2916"/>
            </a:pPr>
            <a:r>
              <a:rPr lang="en-US" sz="2400" dirty="0" err="1"/>
              <a:t>分离链表法问答</a:t>
            </a:r>
            <a:endParaRPr lang="en-US" sz="2400" dirty="0"/>
          </a:p>
          <a:p>
            <a:pPr marL="720090" lvl="1" indent="-360045" defTabSz="473201">
              <a:spcBef>
                <a:spcPts val="3200"/>
              </a:spcBef>
              <a:defRPr sz="2916"/>
            </a:pPr>
            <a:r>
              <a:rPr lang="zh-CN" altLang="en-US" sz="2400" dirty="0"/>
              <a:t>分离链表法源代码</a:t>
            </a:r>
            <a:endParaRPr sz="2400" dirty="0"/>
          </a:p>
          <a:p>
            <a:pPr marL="360045" indent="-360045" defTabSz="473201">
              <a:spcBef>
                <a:spcPts val="3200"/>
              </a:spcBef>
              <a:defRPr sz="2916"/>
            </a:pPr>
            <a:r>
              <a:rPr lang="zh-CN" altLang="en-US" dirty="0"/>
              <a:t>基于分离链表法的哈希表源代码</a:t>
            </a:r>
            <a:r>
              <a:rPr dirty="0"/>
              <a:t>:)</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A: This means that instead of comparing x and y directly a smarter approach is to first compare their hash values, and only if the hash values match do we need to explicitly compare x and y."/>
          <p:cNvSpPr/>
          <p:nvPr/>
        </p:nvSpPr>
        <p:spPr>
          <a:xfrm>
            <a:off x="2100169" y="6658380"/>
            <a:ext cx="8804460" cy="1210588"/>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p>
            <a:r>
              <a:rPr lang="zh-CN" altLang="en-US" dirty="0"/>
              <a:t>答：可以先比较哈希值，只有当哈希值相等，才进一步比较</a:t>
            </a:r>
            <a:r>
              <a:rPr lang="en-US" altLang="zh-CN" dirty="0"/>
              <a:t>x</a:t>
            </a:r>
            <a:r>
              <a:rPr lang="zh-CN" altLang="en-US" dirty="0"/>
              <a:t>和</a:t>
            </a:r>
            <a:r>
              <a:rPr lang="en-US" altLang="zh-CN" dirty="0"/>
              <a:t>y</a:t>
            </a:r>
            <a:r>
              <a:rPr lang="zh-CN" altLang="en-US" dirty="0"/>
              <a:t>的值。</a:t>
            </a:r>
            <a:endParaRPr dirty="0"/>
          </a:p>
        </p:txBody>
      </p:sp>
      <p:sp>
        <p:nvSpPr>
          <p:cNvPr id="8" name="Q: How can we use this to our advantage to speedup object comparisons?">
            <a:extLst>
              <a:ext uri="{FF2B5EF4-FFF2-40B4-BE49-F238E27FC236}">
                <a16:creationId xmlns:a16="http://schemas.microsoft.com/office/drawing/2014/main" id="{4DE4ADA0-BA9D-2C4B-8A03-F661ED48836C}"/>
              </a:ext>
            </a:extLst>
          </p:cNvPr>
          <p:cNvSpPr/>
          <p:nvPr/>
        </p:nvSpPr>
        <p:spPr>
          <a:xfrm>
            <a:off x="445665" y="4444651"/>
            <a:ext cx="12113470" cy="65659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lang="zh-CN" altLang="en-US" dirty="0"/>
              <a:t>提问</a:t>
            </a:r>
            <a:r>
              <a:rPr dirty="0"/>
              <a:t>: </a:t>
            </a:r>
            <a:r>
              <a:rPr lang="zh-CN" altLang="en-US" dirty="0"/>
              <a:t>我们能否利用这一特性来加快对象比较？</a:t>
            </a:r>
            <a:endParaRPr dirty="0"/>
          </a:p>
        </p:txBody>
      </p:sp>
      <p:sp>
        <p:nvSpPr>
          <p:cNvPr id="9" name="Properties of Hash functions">
            <a:extLst>
              <a:ext uri="{FF2B5EF4-FFF2-40B4-BE49-F238E27FC236}">
                <a16:creationId xmlns:a16="http://schemas.microsoft.com/office/drawing/2014/main" id="{44CE0B21-BF66-F245-9E1A-9AB872916BD2}"/>
              </a:ext>
            </a:extLst>
          </p:cNvPr>
          <p:cNvSpPr txBox="1">
            <a:spLocks/>
          </p:cNvSpPr>
          <p:nvPr/>
        </p:nvSpPr>
        <p:spPr>
          <a:xfrm>
            <a:off x="445665" y="117507"/>
            <a:ext cx="12113470" cy="1302226"/>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lvl1pPr marL="0" marR="0" indent="0" algn="ctr" defTabSz="408940" latinLnBrk="0">
              <a:lnSpc>
                <a:spcPct val="100000"/>
              </a:lnSpc>
              <a:spcBef>
                <a:spcPts val="0"/>
              </a:spcBef>
              <a:spcAft>
                <a:spcPts val="0"/>
              </a:spcAft>
              <a:buClrTx/>
              <a:buSzTx/>
              <a:buFontTx/>
              <a:buNone/>
              <a:tabLst/>
              <a:defRPr sz="5600" b="1" i="0" u="none" strike="noStrike" cap="none" spc="0" baseline="0">
                <a:ln>
                  <a:noFill/>
                </a:ln>
                <a:solidFill>
                  <a:srgbClr val="FFFFFF"/>
                </a:solidFill>
                <a:uFillTx/>
                <a:latin typeface="+mj-lt"/>
                <a:ea typeface="+mj-ea"/>
                <a:cs typeface="+mj-cs"/>
                <a:sym typeface="Menlo"/>
              </a:defRPr>
            </a:lvl1pPr>
            <a:lvl2pPr marL="0" marR="0" indent="228600" algn="ctr" defTabSz="584200" latinLnBrk="0">
              <a:lnSpc>
                <a:spcPct val="100000"/>
              </a:lnSpc>
              <a:spcBef>
                <a:spcPts val="0"/>
              </a:spcBef>
              <a:spcAft>
                <a:spcPts val="0"/>
              </a:spcAft>
              <a:buClrTx/>
              <a:buSzTx/>
              <a:buFontTx/>
              <a:buNone/>
              <a:tabLst/>
              <a:defRPr sz="8000" b="1" i="0" u="none" strike="noStrike" cap="none" spc="0" baseline="0">
                <a:ln>
                  <a:noFill/>
                </a:ln>
                <a:solidFill>
                  <a:srgbClr val="FFFFFF"/>
                </a:solidFill>
                <a:uFillTx/>
                <a:latin typeface="+mj-lt"/>
                <a:ea typeface="+mj-ea"/>
                <a:cs typeface="+mj-cs"/>
                <a:sym typeface="Menlo"/>
              </a:defRPr>
            </a:lvl2pPr>
            <a:lvl3pPr marL="0" marR="0" indent="457200" algn="ctr" defTabSz="584200" latinLnBrk="0">
              <a:lnSpc>
                <a:spcPct val="100000"/>
              </a:lnSpc>
              <a:spcBef>
                <a:spcPts val="0"/>
              </a:spcBef>
              <a:spcAft>
                <a:spcPts val="0"/>
              </a:spcAft>
              <a:buClrTx/>
              <a:buSzTx/>
              <a:buFontTx/>
              <a:buNone/>
              <a:tabLst/>
              <a:defRPr sz="8000" b="1" i="0" u="none" strike="noStrike" cap="none" spc="0" baseline="0">
                <a:ln>
                  <a:noFill/>
                </a:ln>
                <a:solidFill>
                  <a:srgbClr val="FFFFFF"/>
                </a:solidFill>
                <a:uFillTx/>
                <a:latin typeface="+mj-lt"/>
                <a:ea typeface="+mj-ea"/>
                <a:cs typeface="+mj-cs"/>
                <a:sym typeface="Menlo"/>
              </a:defRPr>
            </a:lvl3pPr>
            <a:lvl4pPr marL="0" marR="0" indent="685800" algn="ctr" defTabSz="584200" latinLnBrk="0">
              <a:lnSpc>
                <a:spcPct val="100000"/>
              </a:lnSpc>
              <a:spcBef>
                <a:spcPts val="0"/>
              </a:spcBef>
              <a:spcAft>
                <a:spcPts val="0"/>
              </a:spcAft>
              <a:buClrTx/>
              <a:buSzTx/>
              <a:buFontTx/>
              <a:buNone/>
              <a:tabLst/>
              <a:defRPr sz="8000" b="1" i="0" u="none" strike="noStrike" cap="none" spc="0" baseline="0">
                <a:ln>
                  <a:noFill/>
                </a:ln>
                <a:solidFill>
                  <a:srgbClr val="FFFFFF"/>
                </a:solidFill>
                <a:uFillTx/>
                <a:latin typeface="+mj-lt"/>
                <a:ea typeface="+mj-ea"/>
                <a:cs typeface="+mj-cs"/>
                <a:sym typeface="Menlo"/>
              </a:defRPr>
            </a:lvl4pPr>
            <a:lvl5pPr marL="0" marR="0" indent="914400" algn="ctr" defTabSz="584200" latinLnBrk="0">
              <a:lnSpc>
                <a:spcPct val="100000"/>
              </a:lnSpc>
              <a:spcBef>
                <a:spcPts val="0"/>
              </a:spcBef>
              <a:spcAft>
                <a:spcPts val="0"/>
              </a:spcAft>
              <a:buClrTx/>
              <a:buSzTx/>
              <a:buFontTx/>
              <a:buNone/>
              <a:tabLst/>
              <a:defRPr sz="8000" b="1" i="0" u="none" strike="noStrike" cap="none" spc="0" baseline="0">
                <a:ln>
                  <a:noFill/>
                </a:ln>
                <a:solidFill>
                  <a:srgbClr val="FFFFFF"/>
                </a:solidFill>
                <a:uFillTx/>
                <a:latin typeface="+mj-lt"/>
                <a:ea typeface="+mj-ea"/>
                <a:cs typeface="+mj-cs"/>
                <a:sym typeface="Menlo"/>
              </a:defRPr>
            </a:lvl5pPr>
            <a:lvl6pPr marL="0" marR="0" indent="1143000" algn="ctr" defTabSz="584200" latinLnBrk="0">
              <a:lnSpc>
                <a:spcPct val="100000"/>
              </a:lnSpc>
              <a:spcBef>
                <a:spcPts val="0"/>
              </a:spcBef>
              <a:spcAft>
                <a:spcPts val="0"/>
              </a:spcAft>
              <a:buClrTx/>
              <a:buSzTx/>
              <a:buFontTx/>
              <a:buNone/>
              <a:tabLst/>
              <a:defRPr sz="8000" b="1" i="0" u="none" strike="noStrike" cap="none" spc="0" baseline="0">
                <a:ln>
                  <a:noFill/>
                </a:ln>
                <a:solidFill>
                  <a:srgbClr val="FFFFFF"/>
                </a:solidFill>
                <a:uFillTx/>
                <a:latin typeface="+mj-lt"/>
                <a:ea typeface="+mj-ea"/>
                <a:cs typeface="+mj-cs"/>
                <a:sym typeface="Menlo"/>
              </a:defRPr>
            </a:lvl6pPr>
            <a:lvl7pPr marL="0" marR="0" indent="1371600" algn="ctr" defTabSz="584200" latinLnBrk="0">
              <a:lnSpc>
                <a:spcPct val="100000"/>
              </a:lnSpc>
              <a:spcBef>
                <a:spcPts val="0"/>
              </a:spcBef>
              <a:spcAft>
                <a:spcPts val="0"/>
              </a:spcAft>
              <a:buClrTx/>
              <a:buSzTx/>
              <a:buFontTx/>
              <a:buNone/>
              <a:tabLst/>
              <a:defRPr sz="8000" b="1" i="0" u="none" strike="noStrike" cap="none" spc="0" baseline="0">
                <a:ln>
                  <a:noFill/>
                </a:ln>
                <a:solidFill>
                  <a:srgbClr val="FFFFFF"/>
                </a:solidFill>
                <a:uFillTx/>
                <a:latin typeface="+mj-lt"/>
                <a:ea typeface="+mj-ea"/>
                <a:cs typeface="+mj-cs"/>
                <a:sym typeface="Menlo"/>
              </a:defRPr>
            </a:lvl7pPr>
            <a:lvl8pPr marL="0" marR="0" indent="1600200" algn="ctr" defTabSz="584200" latinLnBrk="0">
              <a:lnSpc>
                <a:spcPct val="100000"/>
              </a:lnSpc>
              <a:spcBef>
                <a:spcPts val="0"/>
              </a:spcBef>
              <a:spcAft>
                <a:spcPts val="0"/>
              </a:spcAft>
              <a:buClrTx/>
              <a:buSzTx/>
              <a:buFontTx/>
              <a:buNone/>
              <a:tabLst/>
              <a:defRPr sz="8000" b="1" i="0" u="none" strike="noStrike" cap="none" spc="0" baseline="0">
                <a:ln>
                  <a:noFill/>
                </a:ln>
                <a:solidFill>
                  <a:srgbClr val="FFFFFF"/>
                </a:solidFill>
                <a:uFillTx/>
                <a:latin typeface="+mj-lt"/>
                <a:ea typeface="+mj-ea"/>
                <a:cs typeface="+mj-cs"/>
                <a:sym typeface="Menlo"/>
              </a:defRPr>
            </a:lvl8pPr>
            <a:lvl9pPr marL="0" marR="0" indent="1828800" algn="ctr" defTabSz="584200" latinLnBrk="0">
              <a:lnSpc>
                <a:spcPct val="100000"/>
              </a:lnSpc>
              <a:spcBef>
                <a:spcPts val="0"/>
              </a:spcBef>
              <a:spcAft>
                <a:spcPts val="0"/>
              </a:spcAft>
              <a:buClrTx/>
              <a:buSzTx/>
              <a:buFontTx/>
              <a:buNone/>
              <a:tabLst/>
              <a:defRPr sz="8000" b="1" i="0" u="none" strike="noStrike" cap="none" spc="0" baseline="0">
                <a:ln>
                  <a:noFill/>
                </a:ln>
                <a:solidFill>
                  <a:srgbClr val="FFFFFF"/>
                </a:solidFill>
                <a:uFillTx/>
                <a:latin typeface="+mj-lt"/>
                <a:ea typeface="+mj-ea"/>
                <a:cs typeface="+mj-cs"/>
                <a:sym typeface="Menlo"/>
              </a:defRPr>
            </a:lvl9pPr>
          </a:lstStyle>
          <a:p>
            <a:pPr hangingPunct="1"/>
            <a:r>
              <a:rPr lang="zh-CN" altLang="en-US" dirty="0"/>
              <a:t>哈希函数的特性</a:t>
            </a:r>
          </a:p>
        </p:txBody>
      </p:sp>
      <p:sp>
        <p:nvSpPr>
          <p:cNvPr id="10" name="If H(x) = H(y) then objects x and y might be equal, but if H(x) ≠ H(y) then x and y are certainly not equal.">
            <a:extLst>
              <a:ext uri="{FF2B5EF4-FFF2-40B4-BE49-F238E27FC236}">
                <a16:creationId xmlns:a16="http://schemas.microsoft.com/office/drawing/2014/main" id="{137F61D4-1F06-6D4A-B109-1433327434E3}"/>
              </a:ext>
            </a:extLst>
          </p:cNvPr>
          <p:cNvSpPr/>
          <p:nvPr/>
        </p:nvSpPr>
        <p:spPr>
          <a:xfrm>
            <a:off x="1213457" y="2031797"/>
            <a:ext cx="10577885" cy="1210588"/>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lang="zh-CN" altLang="en-US" dirty="0"/>
              <a:t>如果</a:t>
            </a:r>
            <a:r>
              <a:rPr lang="en-US" altLang="zh-CN" dirty="0"/>
              <a:t> </a:t>
            </a:r>
            <a:r>
              <a:rPr lang="en" altLang="zh-CN" b="1" dirty="0">
                <a:solidFill>
                  <a:schemeClr val="accent4">
                    <a:hueOff val="102361"/>
                    <a:satOff val="14118"/>
                    <a:lumOff val="10675"/>
                  </a:schemeClr>
                </a:solidFill>
              </a:rPr>
              <a:t>H(x) = H(y)</a:t>
            </a:r>
            <a:r>
              <a:rPr lang="en" altLang="zh-CN" dirty="0"/>
              <a:t> </a:t>
            </a:r>
            <a:r>
              <a:rPr lang="zh-CN" altLang="en-US" dirty="0"/>
              <a:t>，那么对象</a:t>
            </a:r>
            <a:r>
              <a:rPr lang="en-US" altLang="zh-CN" dirty="0"/>
              <a:t>x</a:t>
            </a:r>
            <a:r>
              <a:rPr lang="zh-CN" altLang="en-US" dirty="0"/>
              <a:t>和</a:t>
            </a:r>
            <a:r>
              <a:rPr lang="en-US" altLang="zh-CN" dirty="0"/>
              <a:t>y</a:t>
            </a:r>
            <a:r>
              <a:rPr lang="zh-CN" altLang="en-US" b="1" dirty="0">
                <a:solidFill>
                  <a:srgbClr val="E9A432"/>
                </a:solidFill>
              </a:rPr>
              <a:t>可能相等</a:t>
            </a:r>
            <a:r>
              <a:rPr lang="zh-CN" altLang="en-US" dirty="0"/>
              <a:t>，但是如果</a:t>
            </a:r>
            <a:r>
              <a:rPr lang="en" altLang="zh-CN" b="1" dirty="0">
                <a:solidFill>
                  <a:schemeClr val="accent6">
                    <a:hueOff val="-241736"/>
                    <a:satOff val="29413"/>
                    <a:lumOff val="20727"/>
                  </a:schemeClr>
                </a:solidFill>
              </a:rPr>
              <a:t>H(x) ≠ H(y)</a:t>
            </a:r>
            <a:r>
              <a:rPr lang="en" altLang="zh-CN" dirty="0"/>
              <a:t> </a:t>
            </a:r>
            <a:r>
              <a:rPr lang="zh-CN" altLang="en-US" dirty="0"/>
              <a:t>，那么</a:t>
            </a:r>
            <a:r>
              <a:rPr lang="en-US" altLang="zh-CN" b="1" dirty="0">
                <a:solidFill>
                  <a:srgbClr val="8880EF"/>
                </a:solidFill>
              </a:rPr>
              <a:t>x</a:t>
            </a:r>
            <a:r>
              <a:rPr lang="zh-CN" altLang="en-US" b="1" dirty="0">
                <a:solidFill>
                  <a:srgbClr val="8880EF"/>
                </a:solidFill>
              </a:rPr>
              <a:t>和</a:t>
            </a:r>
            <a:r>
              <a:rPr lang="en-US" altLang="zh-CN" b="1" dirty="0">
                <a:solidFill>
                  <a:srgbClr val="8880EF"/>
                </a:solidFill>
              </a:rPr>
              <a:t>y</a:t>
            </a:r>
            <a:r>
              <a:rPr lang="zh-CN" altLang="en-US" b="1" dirty="0">
                <a:solidFill>
                  <a:srgbClr val="8880EF"/>
                </a:solidFill>
              </a:rPr>
              <a:t>必然不相等</a:t>
            </a:r>
            <a:r>
              <a:rPr lang="zh-CN" altLang="en-US" dirty="0"/>
              <a:t>。</a:t>
            </a:r>
            <a:r>
              <a:rPr dirty="0"/>
              <a:t> </a:t>
            </a:r>
          </a:p>
        </p:txBody>
      </p:sp>
    </p:spTree>
  </p:cSld>
  <p:clrMapOvr>
    <a:masterClrMapping/>
  </p:clrMapOvr>
  <p:transition spd="med"/>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1" name="Randomly selected QP functions have the issue that they easily produce short cycles. For example, if P(x) = 2x² + 2, H(k) = 4, and table size is nine (N = 9) we end up with the following cycle occurring:"/>
          <p:cNvSpPr/>
          <p:nvPr/>
        </p:nvSpPr>
        <p:spPr>
          <a:xfrm>
            <a:off x="126913" y="1382294"/>
            <a:ext cx="12750975" cy="27051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r>
              <a:t>Randomly selected QP functions have the issue that they easily produce short cycles. For example, if </a:t>
            </a:r>
            <a:r>
              <a:rPr b="1">
                <a:solidFill>
                  <a:schemeClr val="accent6">
                    <a:hueOff val="-241736"/>
                    <a:satOff val="29413"/>
                    <a:lumOff val="20727"/>
                  </a:schemeClr>
                </a:solidFill>
              </a:rPr>
              <a:t>P</a:t>
            </a:r>
            <a:r>
              <a:t>(x) = 2x² + 2, </a:t>
            </a:r>
            <a:r>
              <a:rPr b="1">
                <a:solidFill>
                  <a:schemeClr val="accent5">
                    <a:hueOff val="101205"/>
                    <a:satOff val="-13598"/>
                    <a:lumOff val="23877"/>
                  </a:schemeClr>
                </a:solidFill>
              </a:rPr>
              <a:t>H</a:t>
            </a:r>
            <a:r>
              <a:t>(k) = 4, and table size is nine (N = 9) we end up with the following cycle occurring:</a:t>
            </a:r>
          </a:p>
        </p:txBody>
      </p:sp>
      <p:sp>
        <p:nvSpPr>
          <p:cNvPr id="2452" name="H(k)+P(0) mod N = 4…"/>
          <p:cNvSpPr/>
          <p:nvPr/>
        </p:nvSpPr>
        <p:spPr>
          <a:xfrm>
            <a:off x="528320" y="4377890"/>
            <a:ext cx="5619453" cy="47879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(0) mod N = 4</a:t>
            </a:r>
          </a:p>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(1) mod N = 7</a:t>
            </a:r>
          </a:p>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(2) mod N = 4</a:t>
            </a:r>
          </a:p>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(3) mod N = 7</a:t>
            </a:r>
          </a:p>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(4) mod N = 4</a:t>
            </a:r>
          </a:p>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(5) mod N = 7</a:t>
            </a:r>
          </a:p>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(6) mod N = 4</a:t>
            </a:r>
          </a:p>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(7) mod N = 7</a:t>
            </a:r>
          </a:p>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(8) mod N = 4</a:t>
            </a:r>
          </a:p>
        </p:txBody>
      </p:sp>
      <p:sp>
        <p:nvSpPr>
          <p:cNvPr id="2453" name="…"/>
          <p:cNvSpPr/>
          <p:nvPr/>
        </p:nvSpPr>
        <p:spPr>
          <a:xfrm>
            <a:off x="2988376" y="8960025"/>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a:t>
            </a:r>
          </a:p>
        </p:txBody>
      </p:sp>
      <p:sp>
        <p:nvSpPr>
          <p:cNvPr id="2454" name="Chaos with cycles"/>
          <p:cNvSpPr>
            <a:spLocks noGrp="1"/>
          </p:cNvSpPr>
          <p:nvPr>
            <p:ph type="title"/>
          </p:nvPr>
        </p:nvSpPr>
        <p:spPr>
          <a:xfrm>
            <a:off x="0" y="172720"/>
            <a:ext cx="13004801" cy="1188319"/>
          </a:xfrm>
          <a:prstGeom prst="rect">
            <a:avLst/>
          </a:prstGeom>
        </p:spPr>
        <p:txBody>
          <a:bodyPr>
            <a:normAutofit fontScale="90000"/>
          </a:bodyPr>
          <a:lstStyle>
            <a:lvl1pPr defTabSz="537463">
              <a:defRPr sz="7360" b="1"/>
            </a:lvl1pPr>
          </a:lstStyle>
          <a:p>
            <a:r>
              <a:t>Chaos with cycles</a:t>
            </a:r>
          </a:p>
        </p:txBody>
      </p:sp>
      <p:sp>
        <p:nvSpPr>
          <p:cNvPr id="2455" name="The cycle {4,7} makes it impossible to reach buckets {0,1,2,3,5,6,8}!"/>
          <p:cNvSpPr/>
          <p:nvPr/>
        </p:nvSpPr>
        <p:spPr>
          <a:xfrm>
            <a:off x="6007283" y="4309109"/>
            <a:ext cx="6850490" cy="16637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The cycle {4,7} makes it impossible to reach buckets {0,1,2,3,5,6,8}!</a:t>
            </a:r>
          </a:p>
        </p:txBody>
      </p:sp>
      <p:sp>
        <p:nvSpPr>
          <p:cNvPr id="2456" name="This would cause an infinite loop in our hash table if the buckets 4 and 7 were already occupied!"/>
          <p:cNvSpPr/>
          <p:nvPr/>
        </p:nvSpPr>
        <p:spPr>
          <a:xfrm>
            <a:off x="6159524" y="6194524"/>
            <a:ext cx="6698249" cy="27051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This would cause an </a:t>
            </a:r>
            <a:r>
              <a:rPr b="1">
                <a:solidFill>
                  <a:schemeClr val="accent5"/>
                </a:solidFill>
              </a:rPr>
              <a:t>infinite loop</a:t>
            </a:r>
            <a:r>
              <a:t> in our hash table if the buckets 4 and 7 were already occupied!</a:t>
            </a:r>
          </a:p>
        </p:txBody>
      </p:sp>
    </p:spTree>
  </p:cSld>
  <p:clrMapOvr>
    <a:masterClrMapping/>
  </p:clrMapOvr>
  <p:transition spd="med"/>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 name="Q: So how do we pick a probing function we can work with?"/>
          <p:cNvSpPr/>
          <p:nvPr/>
        </p:nvSpPr>
        <p:spPr>
          <a:xfrm>
            <a:off x="2077362" y="1544753"/>
            <a:ext cx="8850076"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b="1"/>
              <a:t>Q:</a:t>
            </a:r>
            <a:r>
              <a:t> So how do we pick a probing function we can work with?</a:t>
            </a:r>
          </a:p>
        </p:txBody>
      </p:sp>
      <p:sp>
        <p:nvSpPr>
          <p:cNvPr id="2459" name="Chaos with cycles"/>
          <p:cNvSpPr>
            <a:spLocks noGrp="1"/>
          </p:cNvSpPr>
          <p:nvPr>
            <p:ph type="title"/>
          </p:nvPr>
        </p:nvSpPr>
        <p:spPr>
          <a:xfrm>
            <a:off x="0" y="172720"/>
            <a:ext cx="13004801" cy="1188319"/>
          </a:xfrm>
          <a:prstGeom prst="rect">
            <a:avLst/>
          </a:prstGeom>
        </p:spPr>
        <p:txBody>
          <a:bodyPr>
            <a:normAutofit fontScale="90000"/>
          </a:bodyPr>
          <a:lstStyle>
            <a:lvl1pPr defTabSz="537463">
              <a:defRPr sz="7360" b="1"/>
            </a:lvl1pPr>
          </a:lstStyle>
          <a:p>
            <a:r>
              <a:t>Chaos with cycles</a:t>
            </a:r>
          </a:p>
        </p:txBody>
      </p:sp>
      <p:sp>
        <p:nvSpPr>
          <p:cNvPr id="2460" name="A: There are numerous ways, but three of the most popular approaches are:"/>
          <p:cNvSpPr/>
          <p:nvPr/>
        </p:nvSpPr>
        <p:spPr>
          <a:xfrm>
            <a:off x="612139" y="3175434"/>
            <a:ext cx="10889339"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b="1"/>
              <a:t>A:</a:t>
            </a:r>
            <a:r>
              <a:t> There are numerous ways, but three of the most popular approaches are:</a:t>
            </a:r>
          </a:p>
        </p:txBody>
      </p:sp>
      <p:sp>
        <p:nvSpPr>
          <p:cNvPr id="2461" name="1) Let P(x) = x², keep the table size a prime number &gt; 3 and also keep α ≤ ½"/>
          <p:cNvSpPr/>
          <p:nvPr/>
        </p:nvSpPr>
        <p:spPr>
          <a:xfrm>
            <a:off x="513243" y="4592753"/>
            <a:ext cx="11572945"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1) Let </a:t>
            </a:r>
            <a:r>
              <a:rPr b="1">
                <a:solidFill>
                  <a:schemeClr val="accent6">
                    <a:hueOff val="-241736"/>
                    <a:satOff val="29413"/>
                    <a:lumOff val="20727"/>
                  </a:schemeClr>
                </a:solidFill>
              </a:rPr>
              <a:t>P</a:t>
            </a:r>
            <a:r>
              <a:t>(x) = x², keep the table size a prime number &gt; 3 and also keep α ≤ ½</a:t>
            </a:r>
          </a:p>
        </p:txBody>
      </p:sp>
      <p:sp>
        <p:nvSpPr>
          <p:cNvPr id="2462" name="2) Let P(x) = (x² + x)/2 and keep the table size a power of two"/>
          <p:cNvSpPr/>
          <p:nvPr/>
        </p:nvSpPr>
        <p:spPr>
          <a:xfrm>
            <a:off x="1030887" y="6132829"/>
            <a:ext cx="10537657"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2) Let </a:t>
            </a:r>
            <a:r>
              <a:rPr b="1">
                <a:solidFill>
                  <a:schemeClr val="accent6">
                    <a:hueOff val="-241736"/>
                    <a:satOff val="29413"/>
                    <a:lumOff val="20727"/>
                  </a:schemeClr>
                </a:solidFill>
              </a:rPr>
              <a:t>P</a:t>
            </a:r>
            <a:r>
              <a:t>(x) = (x² + x)/2 and keep the table size a power of two</a:t>
            </a:r>
          </a:p>
        </p:txBody>
      </p:sp>
      <p:sp>
        <p:nvSpPr>
          <p:cNvPr id="2463" name="3) Let P(x) = (-1x)*x² and keep the table size a prime N where N ≡ 3 mod 4"/>
          <p:cNvSpPr/>
          <p:nvPr/>
        </p:nvSpPr>
        <p:spPr>
          <a:xfrm>
            <a:off x="787980" y="7427393"/>
            <a:ext cx="11023470"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3) Let </a:t>
            </a:r>
            <a:r>
              <a:rPr b="1">
                <a:solidFill>
                  <a:schemeClr val="accent6">
                    <a:hueOff val="-241736"/>
                    <a:satOff val="29413"/>
                    <a:lumOff val="20727"/>
                  </a:schemeClr>
                </a:solidFill>
              </a:rPr>
              <a:t>P</a:t>
            </a:r>
            <a:r>
              <a:t>(x) = (-1</a:t>
            </a:r>
            <a:r>
              <a:rPr baseline="31999"/>
              <a:t>x</a:t>
            </a:r>
            <a:r>
              <a:t>)*x² and keep the table size a prime N where N ≡ 3 mod 4</a:t>
            </a:r>
          </a:p>
        </p:txBody>
      </p:sp>
    </p:spTree>
  </p:cSld>
  <p:clrMapOvr>
    <a:masterClrMapping/>
  </p:clrMapOvr>
  <p:transition spd="med"/>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5" name="Chaos with cycles"/>
          <p:cNvSpPr>
            <a:spLocks noGrp="1"/>
          </p:cNvSpPr>
          <p:nvPr>
            <p:ph type="title"/>
          </p:nvPr>
        </p:nvSpPr>
        <p:spPr>
          <a:xfrm>
            <a:off x="0" y="172720"/>
            <a:ext cx="13004801" cy="1188319"/>
          </a:xfrm>
          <a:prstGeom prst="rect">
            <a:avLst/>
          </a:prstGeom>
        </p:spPr>
        <p:txBody>
          <a:bodyPr>
            <a:normAutofit fontScale="90000"/>
          </a:bodyPr>
          <a:lstStyle>
            <a:lvl1pPr defTabSz="537463">
              <a:defRPr sz="7360" b="1"/>
            </a:lvl1pPr>
          </a:lstStyle>
          <a:p>
            <a:r>
              <a:t>Chaos with cycles</a:t>
            </a:r>
          </a:p>
        </p:txBody>
      </p:sp>
      <p:sp>
        <p:nvSpPr>
          <p:cNvPr id="2466" name="2) Let P(x) = (x² + x)/2 and keep the table size a power of two"/>
          <p:cNvSpPr/>
          <p:nvPr/>
        </p:nvSpPr>
        <p:spPr>
          <a:xfrm>
            <a:off x="1030887" y="6132829"/>
            <a:ext cx="10537657"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2) Let </a:t>
            </a:r>
            <a:r>
              <a:rPr b="1">
                <a:solidFill>
                  <a:schemeClr val="accent6">
                    <a:hueOff val="-241736"/>
                    <a:satOff val="29413"/>
                    <a:lumOff val="20727"/>
                  </a:schemeClr>
                </a:solidFill>
              </a:rPr>
              <a:t>P</a:t>
            </a:r>
            <a:r>
              <a:t>(x) = (x² + x)/2 and keep the table size a power of two</a:t>
            </a:r>
          </a:p>
        </p:txBody>
      </p:sp>
      <p:pic>
        <p:nvPicPr>
          <p:cNvPr id="2467" name="Rectangle" descr="Rectangle"/>
          <p:cNvPicPr>
            <a:picLocks/>
          </p:cNvPicPr>
          <p:nvPr/>
        </p:nvPicPr>
        <p:blipFill>
          <a:blip r:embed="rId2"/>
          <a:stretch>
            <a:fillRect/>
          </a:stretch>
        </p:blipFill>
        <p:spPr>
          <a:xfrm>
            <a:off x="855046" y="5849218"/>
            <a:ext cx="10889338" cy="1566312"/>
          </a:xfrm>
          <a:prstGeom prst="rect">
            <a:avLst/>
          </a:prstGeom>
        </p:spPr>
      </p:pic>
      <p:sp>
        <p:nvSpPr>
          <p:cNvPr id="2469" name="Let’s see an example of inserting using this quadratic probing function…"/>
          <p:cNvSpPr/>
          <p:nvPr/>
        </p:nvSpPr>
        <p:spPr>
          <a:xfrm>
            <a:off x="607592" y="3451859"/>
            <a:ext cx="11384246"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Let’s see an example of inserting using this quadratic probing function…</a:t>
            </a:r>
          </a:p>
        </p:txBody>
      </p:sp>
    </p:spTree>
  </p:cSld>
  <p:clrMapOvr>
    <a:masterClrMapping/>
  </p:clrMapOvr>
  <p:transition spd="med"/>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1" name="Inserting with QP"/>
          <p:cNvSpPr>
            <a:spLocks noGrp="1"/>
          </p:cNvSpPr>
          <p:nvPr>
            <p:ph type="title"/>
          </p:nvPr>
        </p:nvSpPr>
        <p:spPr>
          <a:xfrm>
            <a:off x="0" y="71120"/>
            <a:ext cx="13004801" cy="1188319"/>
          </a:xfrm>
          <a:prstGeom prst="rect">
            <a:avLst/>
          </a:prstGeom>
        </p:spPr>
        <p:txBody>
          <a:bodyPr>
            <a:normAutofit fontScale="90000"/>
          </a:bodyPr>
          <a:lstStyle>
            <a:lvl1pPr defTabSz="537463">
              <a:defRPr sz="7360" b="1"/>
            </a:lvl1pPr>
          </a:lstStyle>
          <a:p>
            <a:r>
              <a:t>Inserting with QP</a:t>
            </a:r>
          </a:p>
        </p:txBody>
      </p:sp>
      <p:sp>
        <p:nvSpPr>
          <p:cNvPr id="2472" name="Suppose we have an originally empty hash table and we want to insert some (ki,vi) pairs with QP and we selected our hash table to have:"/>
          <p:cNvSpPr/>
          <p:nvPr/>
        </p:nvSpPr>
        <p:spPr>
          <a:xfrm>
            <a:off x="0" y="3840797"/>
            <a:ext cx="13004801" cy="16637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r>
              <a:t>Suppose we have an originally empty hash table and we want to insert some (k</a:t>
            </a:r>
            <a:r>
              <a:rPr baseline="-5999"/>
              <a:t>i</a:t>
            </a:r>
            <a:r>
              <a:t>,v</a:t>
            </a:r>
            <a:r>
              <a:rPr baseline="-5999"/>
              <a:t>i</a:t>
            </a:r>
            <a:r>
              <a:t>) pairs with QP and we selected our hash table to have:</a:t>
            </a:r>
          </a:p>
        </p:txBody>
      </p:sp>
      <p:graphicFrame>
        <p:nvGraphicFramePr>
          <p:cNvPr id="2473" name="Table"/>
          <p:cNvGraphicFramePr/>
          <p:nvPr/>
        </p:nvGraphicFramePr>
        <p:xfrm>
          <a:off x="763885" y="227583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2474" name="Probing function: P(x) = (x² + x)/2…"/>
          <p:cNvSpPr/>
          <p:nvPr/>
        </p:nvSpPr>
        <p:spPr>
          <a:xfrm>
            <a:off x="1215355" y="6192519"/>
            <a:ext cx="10574090"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Probing function: </a:t>
            </a:r>
            <a:r>
              <a:rPr b="1">
                <a:solidFill>
                  <a:schemeClr val="accent6">
                    <a:hueOff val="-241736"/>
                    <a:satOff val="29413"/>
                    <a:lumOff val="20727"/>
                  </a:schemeClr>
                </a:solidFill>
              </a:rPr>
              <a:t>P</a:t>
            </a:r>
            <a:r>
              <a:t>(x) = (x² + x)/2 </a:t>
            </a:r>
          </a:p>
          <a:p>
            <a:r>
              <a:t>Table size: N = 2³ = 8 (power of two)</a:t>
            </a:r>
            <a:endParaRPr b="1">
              <a:solidFill>
                <a:schemeClr val="accent4">
                  <a:hueOff val="102361"/>
                  <a:satOff val="14118"/>
                  <a:lumOff val="10675"/>
                </a:schemeClr>
              </a:solidFill>
            </a:endParaRPr>
          </a:p>
          <a:p>
            <a:r>
              <a:t>Max load factor: α = 0.4</a:t>
            </a:r>
          </a:p>
          <a:p>
            <a:r>
              <a:t>Threshold before resize = N * α = 3</a:t>
            </a:r>
          </a:p>
        </p:txBody>
      </p:sp>
      <p:graphicFrame>
        <p:nvGraphicFramePr>
          <p:cNvPr id="2475" name="Table"/>
          <p:cNvGraphicFramePr/>
          <p:nvPr/>
        </p:nvGraphicFramePr>
        <p:xfrm>
          <a:off x="763885" y="155955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7" name="Inserting with QP"/>
          <p:cNvSpPr>
            <a:spLocks noGrp="1"/>
          </p:cNvSpPr>
          <p:nvPr>
            <p:ph type="title"/>
          </p:nvPr>
        </p:nvSpPr>
        <p:spPr>
          <a:xfrm>
            <a:off x="0" y="71120"/>
            <a:ext cx="13004801" cy="1188319"/>
          </a:xfrm>
          <a:prstGeom prst="rect">
            <a:avLst/>
          </a:prstGeom>
        </p:spPr>
        <p:txBody>
          <a:bodyPr>
            <a:normAutofit fontScale="90000"/>
          </a:bodyPr>
          <a:lstStyle>
            <a:lvl1pPr defTabSz="537463">
              <a:defRPr sz="7360" b="1"/>
            </a:lvl1pPr>
          </a:lstStyle>
          <a:p>
            <a:r>
              <a:t>Inserting with QP</a:t>
            </a:r>
          </a:p>
        </p:txBody>
      </p:sp>
      <p:sp>
        <p:nvSpPr>
          <p:cNvPr id="2478" name="Suppose we have an originally empty hash table and we want to insert some (ki,vi) pairs with QP and we selected our hash table to have:"/>
          <p:cNvSpPr/>
          <p:nvPr/>
        </p:nvSpPr>
        <p:spPr>
          <a:xfrm>
            <a:off x="0" y="3840797"/>
            <a:ext cx="13004801" cy="16637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r>
              <a:t>Suppose we have an originally empty hash table and we want to insert some (k</a:t>
            </a:r>
            <a:r>
              <a:rPr baseline="-5999"/>
              <a:t>i</a:t>
            </a:r>
            <a:r>
              <a:t>,v</a:t>
            </a:r>
            <a:r>
              <a:rPr baseline="-5999"/>
              <a:t>i</a:t>
            </a:r>
            <a:r>
              <a:t>) pairs with QP and we selected our hash table to have:</a:t>
            </a:r>
          </a:p>
        </p:txBody>
      </p:sp>
      <p:sp>
        <p:nvSpPr>
          <p:cNvPr id="2479" name="Probing function: P(x) = (x² + x)/2…"/>
          <p:cNvSpPr/>
          <p:nvPr/>
        </p:nvSpPr>
        <p:spPr>
          <a:xfrm>
            <a:off x="1215355" y="6192519"/>
            <a:ext cx="10574090"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Probing function: </a:t>
            </a:r>
            <a:r>
              <a:rPr b="1">
                <a:solidFill>
                  <a:schemeClr val="accent6">
                    <a:hueOff val="-241736"/>
                    <a:satOff val="29413"/>
                    <a:lumOff val="20727"/>
                  </a:schemeClr>
                </a:solidFill>
              </a:rPr>
              <a:t>P</a:t>
            </a:r>
            <a:r>
              <a:t>(x) = (x² + x)/2 </a:t>
            </a:r>
          </a:p>
          <a:p>
            <a:r>
              <a:t>Table size: </a:t>
            </a:r>
            <a:r>
              <a:rPr b="1">
                <a:solidFill>
                  <a:schemeClr val="accent4">
                    <a:hueOff val="102361"/>
                    <a:satOff val="14118"/>
                    <a:lumOff val="10675"/>
                  </a:schemeClr>
                </a:solidFill>
              </a:rPr>
              <a:t>N = 2³ = 8 (power of two)</a:t>
            </a:r>
          </a:p>
          <a:p>
            <a:r>
              <a:t>Max load factor: α = 0.4</a:t>
            </a:r>
          </a:p>
          <a:p>
            <a:r>
              <a:t>Threshold before resize = N * α = 3</a:t>
            </a:r>
          </a:p>
        </p:txBody>
      </p:sp>
      <p:graphicFrame>
        <p:nvGraphicFramePr>
          <p:cNvPr id="2480" name="Table"/>
          <p:cNvGraphicFramePr/>
          <p:nvPr/>
        </p:nvGraphicFramePr>
        <p:xfrm>
          <a:off x="763885" y="227583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481" name="Table"/>
          <p:cNvGraphicFramePr/>
          <p:nvPr/>
        </p:nvGraphicFramePr>
        <p:xfrm>
          <a:off x="763885" y="155955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83" name="Table"/>
          <p:cNvGraphicFramePr/>
          <p:nvPr/>
        </p:nvGraphicFramePr>
        <p:xfrm>
          <a:off x="763885" y="1422400"/>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484" name="Table"/>
          <p:cNvGraphicFramePr/>
          <p:nvPr/>
        </p:nvGraphicFramePr>
        <p:xfrm>
          <a:off x="763885" y="70611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485" name="Operations:"/>
          <p:cNvSpPr/>
          <p:nvPr/>
        </p:nvSpPr>
        <p:spPr>
          <a:xfrm>
            <a:off x="318693" y="410590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2486" name="Recall P(x) = (x² + x)/2, N = 8, threshold = 3"/>
          <p:cNvSpPr/>
          <p:nvPr/>
        </p:nvSpPr>
        <p:spPr>
          <a:xfrm>
            <a:off x="-627613" y="3249612"/>
            <a:ext cx="14260026"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Recall </a:t>
            </a:r>
            <a:r>
              <a:rPr b="1">
                <a:solidFill>
                  <a:schemeClr val="accent6">
                    <a:hueOff val="-241736"/>
                    <a:satOff val="29413"/>
                    <a:lumOff val="20727"/>
                  </a:schemeClr>
                </a:solidFill>
              </a:rPr>
              <a:t>P</a:t>
            </a:r>
            <a:r>
              <a:t>(x) = (x² + x)/2, N = 8, threshold = 3 </a:t>
            </a:r>
          </a:p>
        </p:txBody>
      </p:sp>
      <p:sp>
        <p:nvSpPr>
          <p:cNvPr id="2487" name="insert(k1,v1)…"/>
          <p:cNvSpPr/>
          <p:nvPr/>
        </p:nvSpPr>
        <p:spPr>
          <a:xfrm>
            <a:off x="85013" y="4669790"/>
            <a:ext cx="3784402" cy="3746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Tree>
  </p:cSld>
  <p:clrMapOvr>
    <a:masterClrMapping/>
  </p:clrMapOvr>
  <p:transition spd="med"/>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89" name="Table"/>
          <p:cNvGraphicFramePr/>
          <p:nvPr/>
        </p:nvGraphicFramePr>
        <p:xfrm>
          <a:off x="763885" y="1422400"/>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490" name="Table"/>
          <p:cNvGraphicFramePr/>
          <p:nvPr/>
        </p:nvGraphicFramePr>
        <p:xfrm>
          <a:off x="763885" y="70611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491" name="Operations:"/>
          <p:cNvSpPr/>
          <p:nvPr/>
        </p:nvSpPr>
        <p:spPr>
          <a:xfrm>
            <a:off x="318693" y="410590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2492" name="Recall P(x) = (x² + x)/2, N = 8, threshold = 3"/>
          <p:cNvSpPr/>
          <p:nvPr/>
        </p:nvSpPr>
        <p:spPr>
          <a:xfrm>
            <a:off x="-627613" y="3249612"/>
            <a:ext cx="14260026"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Recall </a:t>
            </a:r>
            <a:r>
              <a:rPr b="1">
                <a:solidFill>
                  <a:schemeClr val="accent6">
                    <a:hueOff val="-241736"/>
                    <a:satOff val="29413"/>
                    <a:lumOff val="20727"/>
                  </a:schemeClr>
                </a:solidFill>
              </a:rPr>
              <a:t>P</a:t>
            </a:r>
            <a:r>
              <a:t>(x) = (x² + x)/2, N = 8, threshold = 3 </a:t>
            </a:r>
          </a:p>
        </p:txBody>
      </p:sp>
      <p:sp>
        <p:nvSpPr>
          <p:cNvPr id="2493" name="Suppose H(k1) =  6"/>
          <p:cNvSpPr/>
          <p:nvPr/>
        </p:nvSpPr>
        <p:spPr>
          <a:xfrm>
            <a:off x="5111087" y="4105909"/>
            <a:ext cx="497718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t>(k</a:t>
            </a:r>
            <a:r>
              <a:rPr baseline="-5999"/>
              <a:t>1</a:t>
            </a:r>
            <a:r>
              <a:t>) =  6</a:t>
            </a:r>
          </a:p>
        </p:txBody>
      </p:sp>
      <p:sp>
        <p:nvSpPr>
          <p:cNvPr id="2494" name="insert(k1,v1)…"/>
          <p:cNvSpPr/>
          <p:nvPr/>
        </p:nvSpPr>
        <p:spPr>
          <a:xfrm>
            <a:off x="85013" y="4669790"/>
            <a:ext cx="3784402" cy="3746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defRPr>
                <a:solidFill>
                  <a:schemeClr val="accent4">
                    <a:hueOff val="102361"/>
                    <a:satOff val="14118"/>
                    <a:lumOff val="10675"/>
                  </a:schemeClr>
                </a:solidFill>
              </a:defRPr>
            </a:pPr>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Tree>
  </p:cSld>
  <p:clrMapOvr>
    <a:masterClrMapping/>
  </p:clrMapOvr>
  <p:transition spd="med"/>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96" name="Table"/>
          <p:cNvGraphicFramePr/>
          <p:nvPr/>
        </p:nvGraphicFramePr>
        <p:xfrm>
          <a:off x="763885" y="1422400"/>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497" name="Table"/>
          <p:cNvGraphicFramePr/>
          <p:nvPr/>
        </p:nvGraphicFramePr>
        <p:xfrm>
          <a:off x="763885" y="70611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498" name="Operations:"/>
          <p:cNvSpPr/>
          <p:nvPr/>
        </p:nvSpPr>
        <p:spPr>
          <a:xfrm>
            <a:off x="318693" y="410590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2499" name="Recall P(x) = (x² + x)/2, N = 8, threshold = 3"/>
          <p:cNvSpPr/>
          <p:nvPr/>
        </p:nvSpPr>
        <p:spPr>
          <a:xfrm>
            <a:off x="-627613" y="3249612"/>
            <a:ext cx="14260026"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Recall </a:t>
            </a:r>
            <a:r>
              <a:rPr b="1">
                <a:solidFill>
                  <a:schemeClr val="accent6">
                    <a:hueOff val="-241736"/>
                    <a:satOff val="29413"/>
                    <a:lumOff val="20727"/>
                  </a:schemeClr>
                </a:solidFill>
              </a:rPr>
              <a:t>P</a:t>
            </a:r>
            <a:r>
              <a:t>(x) = (x² + x)/2, N = 8, threshold = 3 </a:t>
            </a:r>
          </a:p>
        </p:txBody>
      </p:sp>
      <p:sp>
        <p:nvSpPr>
          <p:cNvPr id="2500" name="Suppose H(k1) =  6"/>
          <p:cNvSpPr/>
          <p:nvPr/>
        </p:nvSpPr>
        <p:spPr>
          <a:xfrm>
            <a:off x="5111087" y="4105909"/>
            <a:ext cx="497718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t>(k</a:t>
            </a:r>
            <a:r>
              <a:rPr baseline="-5999"/>
              <a:t>1</a:t>
            </a:r>
            <a:r>
              <a:t>) =  6</a:t>
            </a:r>
          </a:p>
        </p:txBody>
      </p:sp>
      <p:sp>
        <p:nvSpPr>
          <p:cNvPr id="2501" name="H(k1) + P(0) mod N"/>
          <p:cNvSpPr/>
          <p:nvPr/>
        </p:nvSpPr>
        <p:spPr>
          <a:xfrm>
            <a:off x="4560572" y="4822189"/>
            <a:ext cx="497718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rPr b="1">
                <a:solidFill>
                  <a:schemeClr val="accent5">
                    <a:hueOff val="101205"/>
                    <a:satOff val="-13598"/>
                    <a:lumOff val="23877"/>
                  </a:schemeClr>
                </a:solidFill>
              </a:rPr>
              <a:t>H</a:t>
            </a:r>
            <a:r>
              <a:t>(k</a:t>
            </a:r>
            <a:r>
              <a:rPr baseline="-5999"/>
              <a:t>1</a:t>
            </a:r>
            <a:r>
              <a:t>) + </a:t>
            </a:r>
            <a:r>
              <a:rPr b="1">
                <a:solidFill>
                  <a:schemeClr val="accent6">
                    <a:hueOff val="-241736"/>
                    <a:satOff val="29413"/>
                    <a:lumOff val="20727"/>
                  </a:schemeClr>
                </a:solidFill>
              </a:rPr>
              <a:t>P</a:t>
            </a:r>
            <a:r>
              <a:t>(0) mod N</a:t>
            </a:r>
          </a:p>
        </p:txBody>
      </p:sp>
      <p:sp>
        <p:nvSpPr>
          <p:cNvPr id="2502" name="6   +   0  mod 8 = 6"/>
          <p:cNvSpPr/>
          <p:nvPr/>
        </p:nvSpPr>
        <p:spPr>
          <a:xfrm>
            <a:off x="4514696" y="5429250"/>
            <a:ext cx="6169969" cy="62230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lvl1pPr algn="l"/>
          </a:lstStyle>
          <a:p>
            <a:r>
              <a:t>  6   +   0  mod 8 = 6</a:t>
            </a:r>
          </a:p>
        </p:txBody>
      </p:sp>
      <p:sp>
        <p:nvSpPr>
          <p:cNvPr id="2503" name="insert(k1,v1)…"/>
          <p:cNvSpPr/>
          <p:nvPr/>
        </p:nvSpPr>
        <p:spPr>
          <a:xfrm>
            <a:off x="85013" y="4669790"/>
            <a:ext cx="3784402" cy="3746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defRPr>
                <a:solidFill>
                  <a:schemeClr val="accent4">
                    <a:hueOff val="102361"/>
                    <a:satOff val="14118"/>
                    <a:lumOff val="10675"/>
                  </a:schemeClr>
                </a:solidFill>
              </a:defRPr>
            </a:pPr>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Tree>
  </p:cSld>
  <p:clrMapOvr>
    <a:masterClrMapping/>
  </p:clrMapOvr>
  <p:transition spd="med"/>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05" name="Table"/>
          <p:cNvGraphicFramePr/>
          <p:nvPr/>
        </p:nvGraphicFramePr>
        <p:xfrm>
          <a:off x="763885" y="1422400"/>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506" name="Table"/>
          <p:cNvGraphicFramePr/>
          <p:nvPr/>
        </p:nvGraphicFramePr>
        <p:xfrm>
          <a:off x="763885" y="70611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507" name="Operations:"/>
          <p:cNvSpPr/>
          <p:nvPr/>
        </p:nvSpPr>
        <p:spPr>
          <a:xfrm>
            <a:off x="318693" y="410590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2508" name="Recall P(x) = (x² + x)/2, N = 8, threshold = 3"/>
          <p:cNvSpPr/>
          <p:nvPr/>
        </p:nvSpPr>
        <p:spPr>
          <a:xfrm>
            <a:off x="-627613" y="3249612"/>
            <a:ext cx="14260026"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Recall </a:t>
            </a:r>
            <a:r>
              <a:rPr b="1">
                <a:solidFill>
                  <a:schemeClr val="accent6">
                    <a:hueOff val="-241736"/>
                    <a:satOff val="29413"/>
                    <a:lumOff val="20727"/>
                  </a:schemeClr>
                </a:solidFill>
              </a:rPr>
              <a:t>P</a:t>
            </a:r>
            <a:r>
              <a:t>(x) = (x² + x)/2, N = 8, threshold = 3 </a:t>
            </a:r>
          </a:p>
        </p:txBody>
      </p:sp>
      <p:sp>
        <p:nvSpPr>
          <p:cNvPr id="2509" name="Suppose H(k1) =  6"/>
          <p:cNvSpPr/>
          <p:nvPr/>
        </p:nvSpPr>
        <p:spPr>
          <a:xfrm>
            <a:off x="5111087" y="4105909"/>
            <a:ext cx="497718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t>(k</a:t>
            </a:r>
            <a:r>
              <a:rPr baseline="-5999"/>
              <a:t>1</a:t>
            </a:r>
            <a:r>
              <a:t>) =  6</a:t>
            </a:r>
          </a:p>
        </p:txBody>
      </p:sp>
      <p:sp>
        <p:nvSpPr>
          <p:cNvPr id="2510" name="H(k1) + P(0) mod N"/>
          <p:cNvSpPr/>
          <p:nvPr/>
        </p:nvSpPr>
        <p:spPr>
          <a:xfrm>
            <a:off x="4560572" y="4822189"/>
            <a:ext cx="497718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rPr b="1">
                <a:solidFill>
                  <a:schemeClr val="accent5">
                    <a:hueOff val="101205"/>
                    <a:satOff val="-13598"/>
                    <a:lumOff val="23877"/>
                  </a:schemeClr>
                </a:solidFill>
              </a:rPr>
              <a:t>H</a:t>
            </a:r>
            <a:r>
              <a:t>(k</a:t>
            </a:r>
            <a:r>
              <a:rPr baseline="-5999"/>
              <a:t>1</a:t>
            </a:r>
            <a:r>
              <a:t>) + </a:t>
            </a:r>
            <a:r>
              <a:rPr b="1">
                <a:solidFill>
                  <a:schemeClr val="accent6">
                    <a:hueOff val="-241736"/>
                    <a:satOff val="29413"/>
                    <a:lumOff val="20727"/>
                  </a:schemeClr>
                </a:solidFill>
              </a:rPr>
              <a:t>P</a:t>
            </a:r>
            <a:r>
              <a:t>(0) mod N</a:t>
            </a:r>
          </a:p>
        </p:txBody>
      </p:sp>
      <p:sp>
        <p:nvSpPr>
          <p:cNvPr id="2511" name="Line"/>
          <p:cNvSpPr/>
          <p:nvPr/>
        </p:nvSpPr>
        <p:spPr>
          <a:xfrm flipV="1">
            <a:off x="10083800" y="2393315"/>
            <a:ext cx="0"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12" name="6   +   0  mod 8 = 6"/>
          <p:cNvSpPr/>
          <p:nvPr/>
        </p:nvSpPr>
        <p:spPr>
          <a:xfrm>
            <a:off x="4514696" y="5429250"/>
            <a:ext cx="6169969" cy="62230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lvl1pPr algn="l"/>
          </a:lstStyle>
          <a:p>
            <a:r>
              <a:t>  6   +   0  mod 8 = 6</a:t>
            </a:r>
          </a:p>
        </p:txBody>
      </p:sp>
      <p:sp>
        <p:nvSpPr>
          <p:cNvPr id="2513" name="insert(k1,v1)…"/>
          <p:cNvSpPr/>
          <p:nvPr/>
        </p:nvSpPr>
        <p:spPr>
          <a:xfrm>
            <a:off x="85013" y="4669790"/>
            <a:ext cx="3784402" cy="3746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defRPr>
                <a:solidFill>
                  <a:schemeClr val="accent4">
                    <a:hueOff val="102361"/>
                    <a:satOff val="14118"/>
                    <a:lumOff val="10675"/>
                  </a:schemeClr>
                </a:solidFill>
              </a:defRPr>
            </a:pPr>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Tree>
  </p:cSld>
  <p:clrMapOvr>
    <a:masterClrMapping/>
  </p:clrMapOvr>
  <p:transition spd="med"/>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15" name="Table"/>
          <p:cNvGraphicFramePr/>
          <p:nvPr/>
        </p:nvGraphicFramePr>
        <p:xfrm>
          <a:off x="763885" y="1422400"/>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516" name="Table"/>
          <p:cNvGraphicFramePr/>
          <p:nvPr/>
        </p:nvGraphicFramePr>
        <p:xfrm>
          <a:off x="763885" y="70611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517" name="Operations:"/>
          <p:cNvSpPr/>
          <p:nvPr/>
        </p:nvSpPr>
        <p:spPr>
          <a:xfrm>
            <a:off x="318693" y="410590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2518" name="Recall P(x) = (x² + x)/2, N = 8, threshold = 3"/>
          <p:cNvSpPr/>
          <p:nvPr/>
        </p:nvSpPr>
        <p:spPr>
          <a:xfrm>
            <a:off x="-627613" y="3249612"/>
            <a:ext cx="14260026"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Recall </a:t>
            </a:r>
            <a:r>
              <a:rPr b="1">
                <a:solidFill>
                  <a:schemeClr val="accent6">
                    <a:hueOff val="-241736"/>
                    <a:satOff val="29413"/>
                    <a:lumOff val="20727"/>
                  </a:schemeClr>
                </a:solidFill>
              </a:rPr>
              <a:t>P</a:t>
            </a:r>
            <a:r>
              <a:t>(x) = (x² + x)/2, N = 8, threshold = 3 </a:t>
            </a:r>
          </a:p>
        </p:txBody>
      </p:sp>
      <p:sp>
        <p:nvSpPr>
          <p:cNvPr id="2519" name="insert(k1,v1)…"/>
          <p:cNvSpPr/>
          <p:nvPr/>
        </p:nvSpPr>
        <p:spPr>
          <a:xfrm>
            <a:off x="85013" y="4669790"/>
            <a:ext cx="3784402" cy="3746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defRPr>
                <a:solidFill>
                  <a:schemeClr val="accent4">
                    <a:hueOff val="102361"/>
                    <a:satOff val="14118"/>
                    <a:lumOff val="10675"/>
                  </a:schemeClr>
                </a:solidFill>
              </a:defRPr>
            </a:pPr>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Properties of Hash functions"/>
          <p:cNvSpPr>
            <a:spLocks noGrp="1"/>
          </p:cNvSpPr>
          <p:nvPr>
            <p:ph type="title"/>
          </p:nvPr>
        </p:nvSpPr>
        <p:spPr>
          <a:xfrm>
            <a:off x="445665" y="117507"/>
            <a:ext cx="12113470" cy="1302226"/>
          </a:xfrm>
          <a:prstGeom prst="rect">
            <a:avLst/>
          </a:prstGeom>
        </p:spPr>
        <p:txBody>
          <a:bodyPr/>
          <a:lstStyle>
            <a:lvl1pPr defTabSz="408940">
              <a:defRPr sz="5600" b="1"/>
            </a:lvl1pPr>
          </a:lstStyle>
          <a:p>
            <a:pPr hangingPunct="1"/>
            <a:r>
              <a:rPr lang="zh-CN" altLang="en-US" dirty="0"/>
              <a:t>哈希函数的特性</a:t>
            </a:r>
          </a:p>
        </p:txBody>
      </p:sp>
      <p:sp>
        <p:nvSpPr>
          <p:cNvPr id="229" name="Consider the problem of trying to determine if two very large files have the same contents.…"/>
          <p:cNvSpPr/>
          <p:nvPr/>
        </p:nvSpPr>
        <p:spPr>
          <a:xfrm>
            <a:off x="368944" y="1419733"/>
            <a:ext cx="12266911" cy="3657411"/>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p>
            <a:pPr>
              <a:defRPr sz="3300"/>
            </a:pPr>
            <a:r>
              <a:rPr lang="en-US" dirty="0" err="1"/>
              <a:t>思考一个问题</a:t>
            </a:r>
            <a:r>
              <a:rPr lang="zh-CN" altLang="en-US" dirty="0"/>
              <a:t>，如何判定两个非常大的文件的内容相同？</a:t>
            </a:r>
            <a:endParaRPr lang="en-US" dirty="0"/>
          </a:p>
          <a:p>
            <a:pPr>
              <a:defRPr sz="3300"/>
            </a:pPr>
            <a:endParaRPr dirty="0"/>
          </a:p>
          <a:p>
            <a:pPr>
              <a:defRPr sz="3300"/>
            </a:pPr>
            <a:r>
              <a:rPr lang="en-US" dirty="0" err="1"/>
              <a:t>如果我们可以预计算</a:t>
            </a:r>
            <a:r>
              <a:rPr lang="en" altLang="zh-CN" b="1" dirty="0">
                <a:solidFill>
                  <a:schemeClr val="accent5">
                    <a:hueOff val="101205"/>
                    <a:satOff val="-13598"/>
                    <a:lumOff val="23877"/>
                  </a:schemeClr>
                </a:solidFill>
              </a:rPr>
              <a:t>H</a:t>
            </a:r>
            <a:r>
              <a:rPr lang="en" altLang="zh-CN" dirty="0"/>
              <a:t>(file1)</a:t>
            </a:r>
            <a:r>
              <a:rPr lang="zh-CN" altLang="en" dirty="0"/>
              <a:t>和</a:t>
            </a:r>
            <a:r>
              <a:rPr lang="en" altLang="zh-CN" b="1" dirty="0">
                <a:solidFill>
                  <a:schemeClr val="accent5">
                    <a:hueOff val="101205"/>
                    <a:satOff val="-13598"/>
                    <a:lumOff val="23877"/>
                  </a:schemeClr>
                </a:solidFill>
              </a:rPr>
              <a:t>H</a:t>
            </a:r>
            <a:r>
              <a:rPr lang="en" altLang="zh-CN" dirty="0"/>
              <a:t>(file2)</a:t>
            </a:r>
            <a:r>
              <a:rPr lang="zh-CN" altLang="en-US" dirty="0"/>
              <a:t>，那么我们就可以比较这两个哈希值，因为比较哈希值是</a:t>
            </a:r>
            <a:r>
              <a:rPr lang="en" altLang="zh-CN" b="1" dirty="0">
                <a:solidFill>
                  <a:schemeClr val="accent3">
                    <a:hueOff val="-499813"/>
                    <a:satOff val="-5228"/>
                    <a:lumOff val="24899"/>
                  </a:schemeClr>
                </a:solidFill>
              </a:rPr>
              <a:t>O(1)</a:t>
            </a:r>
            <a:r>
              <a:rPr lang="zh-CN" altLang="en-US" b="1" dirty="0">
                <a:solidFill>
                  <a:schemeClr val="accent3">
                    <a:hueOff val="-499813"/>
                    <a:satOff val="-5228"/>
                    <a:lumOff val="24899"/>
                  </a:schemeClr>
                </a:solidFill>
              </a:rPr>
              <a:t>！</a:t>
            </a:r>
            <a:r>
              <a:rPr lang="zh-CN" altLang="en-US" dirty="0"/>
              <a:t>如果可能，我们尽量不要去打开文件比较其中的内容，直接比较它们的内容会非常慢。尽管有的时候，当</a:t>
            </a:r>
            <a:r>
              <a:rPr lang="en" altLang="zh-CN" b="1" dirty="0">
                <a:solidFill>
                  <a:schemeClr val="accent5">
                    <a:hueOff val="101205"/>
                    <a:satOff val="-13598"/>
                    <a:lumOff val="23877"/>
                  </a:schemeClr>
                </a:solidFill>
              </a:rPr>
              <a:t>H</a:t>
            </a:r>
            <a:r>
              <a:rPr lang="en" altLang="zh-CN" dirty="0"/>
              <a:t>(file1) = </a:t>
            </a:r>
            <a:r>
              <a:rPr lang="en" altLang="zh-CN" b="1" dirty="0">
                <a:solidFill>
                  <a:schemeClr val="accent5">
                    <a:hueOff val="101205"/>
                    <a:satOff val="-13598"/>
                    <a:lumOff val="23877"/>
                  </a:schemeClr>
                </a:solidFill>
              </a:rPr>
              <a:t>H</a:t>
            </a:r>
            <a:r>
              <a:rPr lang="en" altLang="zh-CN" dirty="0"/>
              <a:t>(file2)</a:t>
            </a:r>
            <a:r>
              <a:rPr lang="zh-CN" altLang="en-US" dirty="0"/>
              <a:t>，我们必须比较它们的内容。</a:t>
            </a:r>
            <a:endParaRPr lang="en-US" dirty="0"/>
          </a:p>
        </p:txBody>
      </p:sp>
      <p:pic>
        <p:nvPicPr>
          <p:cNvPr id="230" name="13540413091668666327Text File.svg.med.png" descr="13540413091668666327Text File.svg.med.png"/>
          <p:cNvPicPr>
            <a:picLocks noChangeAspect="1"/>
          </p:cNvPicPr>
          <p:nvPr/>
        </p:nvPicPr>
        <p:blipFill>
          <a:blip r:embed="rId2"/>
          <a:stretch>
            <a:fillRect/>
          </a:stretch>
        </p:blipFill>
        <p:spPr>
          <a:xfrm>
            <a:off x="4008276" y="5425944"/>
            <a:ext cx="1457648" cy="1596471"/>
          </a:xfrm>
          <a:prstGeom prst="rect">
            <a:avLst/>
          </a:prstGeom>
          <a:ln w="12700">
            <a:miter lim="400000"/>
          </a:ln>
        </p:spPr>
      </p:pic>
      <p:pic>
        <p:nvPicPr>
          <p:cNvPr id="231" name="13540413091668666327Text File.svg.med.png" descr="13540413091668666327Text File.svg.med.png"/>
          <p:cNvPicPr>
            <a:picLocks noChangeAspect="1"/>
          </p:cNvPicPr>
          <p:nvPr/>
        </p:nvPicPr>
        <p:blipFill>
          <a:blip r:embed="rId2"/>
          <a:stretch>
            <a:fillRect/>
          </a:stretch>
        </p:blipFill>
        <p:spPr>
          <a:xfrm>
            <a:off x="7538876" y="5425944"/>
            <a:ext cx="1457648" cy="1596471"/>
          </a:xfrm>
          <a:prstGeom prst="rect">
            <a:avLst/>
          </a:prstGeom>
          <a:ln w="12700">
            <a:miter lim="400000"/>
          </a:ln>
        </p:spPr>
      </p:pic>
      <p:sp>
        <p:nvSpPr>
          <p:cNvPr id="232" name="file1"/>
          <p:cNvSpPr/>
          <p:nvPr/>
        </p:nvSpPr>
        <p:spPr>
          <a:xfrm>
            <a:off x="4106496" y="6979027"/>
            <a:ext cx="1261208" cy="546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3000"/>
            </a:lvl1pPr>
          </a:lstStyle>
          <a:p>
            <a:r>
              <a:t>file1</a:t>
            </a:r>
          </a:p>
        </p:txBody>
      </p:sp>
      <p:sp>
        <p:nvSpPr>
          <p:cNvPr id="233" name="file2"/>
          <p:cNvSpPr/>
          <p:nvPr/>
        </p:nvSpPr>
        <p:spPr>
          <a:xfrm>
            <a:off x="7637096" y="6979027"/>
            <a:ext cx="1261208" cy="546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3000"/>
            </a:lvl1pPr>
          </a:lstStyle>
          <a:p>
            <a:r>
              <a:t>file2</a:t>
            </a:r>
          </a:p>
        </p:txBody>
      </p:sp>
      <p:sp>
        <p:nvSpPr>
          <p:cNvPr id="234" name="="/>
          <p:cNvSpPr/>
          <p:nvPr/>
        </p:nvSpPr>
        <p:spPr>
          <a:xfrm>
            <a:off x="6200576" y="5970180"/>
            <a:ext cx="603648" cy="1041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6400"/>
            </a:lvl1pPr>
          </a:lstStyle>
          <a:p>
            <a:r>
              <a:t>=</a:t>
            </a:r>
          </a:p>
        </p:txBody>
      </p:sp>
      <p:sp>
        <p:nvSpPr>
          <p:cNvPr id="235" name="?"/>
          <p:cNvSpPr/>
          <p:nvPr/>
        </p:nvSpPr>
        <p:spPr>
          <a:xfrm>
            <a:off x="6200576" y="5436779"/>
            <a:ext cx="603648" cy="1041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6400"/>
            </a:lvl1pPr>
          </a:lstStyle>
          <a:p>
            <a:r>
              <a:t>?</a:t>
            </a:r>
          </a:p>
        </p:txBody>
      </p:sp>
      <p:sp>
        <p:nvSpPr>
          <p:cNvPr id="236" name="NOTE: Hash functions for files are more sophisticated than those used for hashtables. Instead for files we use what are called cryptographic hash functions also called checksums."/>
          <p:cNvSpPr/>
          <p:nvPr/>
        </p:nvSpPr>
        <p:spPr>
          <a:xfrm>
            <a:off x="292224" y="7820870"/>
            <a:ext cx="12420352" cy="1487587"/>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defRPr sz="3000"/>
            </a:pPr>
            <a:r>
              <a:rPr lang="en-US" b="1" dirty="0" err="1"/>
              <a:t>注意</a:t>
            </a:r>
            <a:r>
              <a:rPr dirty="0"/>
              <a:t>: </a:t>
            </a:r>
            <a:r>
              <a:rPr lang="zh-CN" altLang="en-US" dirty="0"/>
              <a:t>用于文件的哈希函数比用于哈希表的哈希函数要更加复杂。对于文件，我们通常使用</a:t>
            </a:r>
            <a:r>
              <a:rPr lang="zh-CN" altLang="en-US" b="1" dirty="0">
                <a:solidFill>
                  <a:srgbClr val="11DBE2"/>
                </a:solidFill>
              </a:rPr>
              <a:t>加密哈希函数</a:t>
            </a:r>
            <a:r>
              <a:rPr lang="en-US" altLang="zh-CN" b="1" dirty="0">
                <a:solidFill>
                  <a:srgbClr val="11DBE2"/>
                </a:solidFill>
              </a:rPr>
              <a:t>(</a:t>
            </a:r>
            <a:r>
              <a:rPr lang="en" altLang="zh-CN" b="1" dirty="0">
                <a:solidFill>
                  <a:srgbClr val="11DBE2"/>
                </a:solidFill>
              </a:rPr>
              <a:t>cryptographic hash functions</a:t>
            </a:r>
            <a:r>
              <a:rPr lang="en-US" altLang="zh-CN" b="1" dirty="0">
                <a:solidFill>
                  <a:srgbClr val="11DBE2"/>
                </a:solidFill>
              </a:rPr>
              <a:t>)</a:t>
            </a:r>
            <a:r>
              <a:rPr lang="zh-CN" altLang="en-US" dirty="0"/>
              <a:t>，也称为</a:t>
            </a:r>
            <a:r>
              <a:rPr lang="zh-CN" altLang="en-US" b="1" dirty="0">
                <a:solidFill>
                  <a:srgbClr val="11DBE2"/>
                </a:solidFill>
              </a:rPr>
              <a:t>校验和</a:t>
            </a:r>
            <a:r>
              <a:rPr lang="en-US" altLang="zh-CN" b="1" dirty="0">
                <a:solidFill>
                  <a:srgbClr val="11DBE2"/>
                </a:solidFill>
              </a:rPr>
              <a:t>(</a:t>
            </a:r>
            <a:r>
              <a:rPr lang="en" altLang="zh-CN" b="1" dirty="0">
                <a:solidFill>
                  <a:srgbClr val="11DBE2"/>
                </a:solidFill>
              </a:rPr>
              <a:t>checksums)</a:t>
            </a:r>
            <a:r>
              <a:rPr lang="zh-CN" altLang="en-US" dirty="0"/>
              <a:t>。</a:t>
            </a:r>
            <a:endParaRPr dirty="0"/>
          </a:p>
        </p:txBody>
      </p:sp>
    </p:spTree>
  </p:cSld>
  <p:clrMapOvr>
    <a:masterClrMapping/>
  </p:clrMapOvr>
  <p:transition spd="med"/>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21" name="Table"/>
          <p:cNvGraphicFramePr/>
          <p:nvPr/>
        </p:nvGraphicFramePr>
        <p:xfrm>
          <a:off x="763885" y="1422400"/>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522" name="Table"/>
          <p:cNvGraphicFramePr/>
          <p:nvPr/>
        </p:nvGraphicFramePr>
        <p:xfrm>
          <a:off x="763885" y="70611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523" name="Operations:"/>
          <p:cNvSpPr/>
          <p:nvPr/>
        </p:nvSpPr>
        <p:spPr>
          <a:xfrm>
            <a:off x="318693" y="410590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2524" name="Recall P(x) = (x² + x)/2, N = 8, threshold = 3"/>
          <p:cNvSpPr/>
          <p:nvPr/>
        </p:nvSpPr>
        <p:spPr>
          <a:xfrm>
            <a:off x="-627613" y="3249612"/>
            <a:ext cx="14260026"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Recall </a:t>
            </a:r>
            <a:r>
              <a:rPr b="1">
                <a:solidFill>
                  <a:schemeClr val="accent6">
                    <a:hueOff val="-241736"/>
                    <a:satOff val="29413"/>
                    <a:lumOff val="20727"/>
                  </a:schemeClr>
                </a:solidFill>
              </a:rPr>
              <a:t>P</a:t>
            </a:r>
            <a:r>
              <a:t>(x) = (x² + x)/2, N = 8, threshold = 3 </a:t>
            </a:r>
          </a:p>
        </p:txBody>
      </p:sp>
      <p:sp>
        <p:nvSpPr>
          <p:cNvPr id="2525" name="Suppose H(k2) =  5"/>
          <p:cNvSpPr/>
          <p:nvPr/>
        </p:nvSpPr>
        <p:spPr>
          <a:xfrm>
            <a:off x="5111087" y="4105909"/>
            <a:ext cx="497718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t>(k</a:t>
            </a:r>
            <a:r>
              <a:rPr baseline="-5999"/>
              <a:t>2</a:t>
            </a:r>
            <a:r>
              <a:t>) =  5</a:t>
            </a:r>
          </a:p>
        </p:txBody>
      </p:sp>
      <p:sp>
        <p:nvSpPr>
          <p:cNvPr id="2526" name="H(k2) + P(0) mod N"/>
          <p:cNvSpPr/>
          <p:nvPr/>
        </p:nvSpPr>
        <p:spPr>
          <a:xfrm>
            <a:off x="4560572" y="4822189"/>
            <a:ext cx="497718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rPr b="1">
                <a:solidFill>
                  <a:schemeClr val="accent5">
                    <a:hueOff val="101205"/>
                    <a:satOff val="-13598"/>
                    <a:lumOff val="23877"/>
                  </a:schemeClr>
                </a:solidFill>
              </a:rPr>
              <a:t>H</a:t>
            </a:r>
            <a:r>
              <a:t>(k</a:t>
            </a:r>
            <a:r>
              <a:rPr baseline="-5999"/>
              <a:t>2</a:t>
            </a:r>
            <a:r>
              <a:t>) + </a:t>
            </a:r>
            <a:r>
              <a:rPr b="1">
                <a:solidFill>
                  <a:schemeClr val="accent6">
                    <a:hueOff val="-241736"/>
                    <a:satOff val="29413"/>
                    <a:lumOff val="20727"/>
                  </a:schemeClr>
                </a:solidFill>
              </a:rPr>
              <a:t>P</a:t>
            </a:r>
            <a:r>
              <a:t>(0) mod N</a:t>
            </a:r>
          </a:p>
        </p:txBody>
      </p:sp>
      <p:sp>
        <p:nvSpPr>
          <p:cNvPr id="2527" name="5   +   0  mod 8 = 5"/>
          <p:cNvSpPr/>
          <p:nvPr/>
        </p:nvSpPr>
        <p:spPr>
          <a:xfrm>
            <a:off x="4514696" y="5429250"/>
            <a:ext cx="6169969" cy="62230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lvl1pPr algn="l"/>
          </a:lstStyle>
          <a:p>
            <a:r>
              <a:t>  5   +   0  mod 8 = 5</a:t>
            </a:r>
          </a:p>
        </p:txBody>
      </p:sp>
      <p:sp>
        <p:nvSpPr>
          <p:cNvPr id="2528" name="insert(k1,v1)…"/>
          <p:cNvSpPr/>
          <p:nvPr/>
        </p:nvSpPr>
        <p:spPr>
          <a:xfrm>
            <a:off x="85013" y="4669790"/>
            <a:ext cx="3784402" cy="3746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defRPr>
                <a:solidFill>
                  <a:schemeClr val="accent4">
                    <a:hueOff val="102361"/>
                    <a:satOff val="14118"/>
                    <a:lumOff val="10675"/>
                  </a:schemeClr>
                </a:solidFill>
              </a:defRPr>
            </a:pPr>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Tree>
  </p:cSld>
  <p:clrMapOvr>
    <a:masterClrMapping/>
  </p:clrMapOvr>
  <p:transition spd="med"/>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30" name="Table"/>
          <p:cNvGraphicFramePr/>
          <p:nvPr/>
        </p:nvGraphicFramePr>
        <p:xfrm>
          <a:off x="763885" y="1422400"/>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531" name="Table"/>
          <p:cNvGraphicFramePr/>
          <p:nvPr/>
        </p:nvGraphicFramePr>
        <p:xfrm>
          <a:off x="763885" y="70611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532" name="Operations:"/>
          <p:cNvSpPr/>
          <p:nvPr/>
        </p:nvSpPr>
        <p:spPr>
          <a:xfrm>
            <a:off x="318693" y="410590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2533" name="Recall P(x) = (x² + x)/2, N = 8, threshold = 3"/>
          <p:cNvSpPr/>
          <p:nvPr/>
        </p:nvSpPr>
        <p:spPr>
          <a:xfrm>
            <a:off x="-627613" y="3249612"/>
            <a:ext cx="14260026"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Recall </a:t>
            </a:r>
            <a:r>
              <a:rPr b="1">
                <a:solidFill>
                  <a:schemeClr val="accent6">
                    <a:hueOff val="-241736"/>
                    <a:satOff val="29413"/>
                    <a:lumOff val="20727"/>
                  </a:schemeClr>
                </a:solidFill>
              </a:rPr>
              <a:t>P</a:t>
            </a:r>
            <a:r>
              <a:t>(x) = (x² + x)/2, N = 8, threshold = 3 </a:t>
            </a:r>
          </a:p>
        </p:txBody>
      </p:sp>
      <p:sp>
        <p:nvSpPr>
          <p:cNvPr id="2534" name="Suppose H(k2) =  5"/>
          <p:cNvSpPr/>
          <p:nvPr/>
        </p:nvSpPr>
        <p:spPr>
          <a:xfrm>
            <a:off x="5111087" y="4105909"/>
            <a:ext cx="497718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t>(k</a:t>
            </a:r>
            <a:r>
              <a:rPr baseline="-5999"/>
              <a:t>2</a:t>
            </a:r>
            <a:r>
              <a:t>) =  5</a:t>
            </a:r>
          </a:p>
        </p:txBody>
      </p:sp>
      <p:sp>
        <p:nvSpPr>
          <p:cNvPr id="2535" name="H(k2) + P(0) mod N"/>
          <p:cNvSpPr/>
          <p:nvPr/>
        </p:nvSpPr>
        <p:spPr>
          <a:xfrm>
            <a:off x="4560572" y="4822189"/>
            <a:ext cx="497718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rPr b="1">
                <a:solidFill>
                  <a:schemeClr val="accent5">
                    <a:hueOff val="101205"/>
                    <a:satOff val="-13598"/>
                    <a:lumOff val="23877"/>
                  </a:schemeClr>
                </a:solidFill>
              </a:rPr>
              <a:t>H</a:t>
            </a:r>
            <a:r>
              <a:t>(k</a:t>
            </a:r>
            <a:r>
              <a:rPr baseline="-5999"/>
              <a:t>2</a:t>
            </a:r>
            <a:r>
              <a:t>) + </a:t>
            </a:r>
            <a:r>
              <a:rPr b="1">
                <a:solidFill>
                  <a:schemeClr val="accent6">
                    <a:hueOff val="-241736"/>
                    <a:satOff val="29413"/>
                    <a:lumOff val="20727"/>
                  </a:schemeClr>
                </a:solidFill>
              </a:rPr>
              <a:t>P</a:t>
            </a:r>
            <a:r>
              <a:t>(0) mod N</a:t>
            </a:r>
          </a:p>
        </p:txBody>
      </p:sp>
      <p:sp>
        <p:nvSpPr>
          <p:cNvPr id="2536" name="Line"/>
          <p:cNvSpPr/>
          <p:nvPr/>
        </p:nvSpPr>
        <p:spPr>
          <a:xfrm flipV="1">
            <a:off x="8648700" y="2393315"/>
            <a:ext cx="0"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37" name="5   +   0  mod 8 = 5"/>
          <p:cNvSpPr/>
          <p:nvPr/>
        </p:nvSpPr>
        <p:spPr>
          <a:xfrm>
            <a:off x="4514696" y="5429250"/>
            <a:ext cx="6169969" cy="62230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lvl1pPr algn="l"/>
          </a:lstStyle>
          <a:p>
            <a:r>
              <a:t>  5   +   0  mod 8 = 5</a:t>
            </a:r>
          </a:p>
        </p:txBody>
      </p:sp>
      <p:sp>
        <p:nvSpPr>
          <p:cNvPr id="2538" name="insert(k1,v1)…"/>
          <p:cNvSpPr/>
          <p:nvPr/>
        </p:nvSpPr>
        <p:spPr>
          <a:xfrm>
            <a:off x="85013" y="4669790"/>
            <a:ext cx="3784402" cy="3746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defRPr>
                <a:solidFill>
                  <a:schemeClr val="accent4">
                    <a:hueOff val="102361"/>
                    <a:satOff val="14118"/>
                    <a:lumOff val="10675"/>
                  </a:schemeClr>
                </a:solidFill>
              </a:defRPr>
            </a:pPr>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Tree>
  </p:cSld>
  <p:clrMapOvr>
    <a:masterClrMapping/>
  </p:clrMapOvr>
  <p:transition spd="med"/>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40" name="Table"/>
          <p:cNvGraphicFramePr/>
          <p:nvPr/>
        </p:nvGraphicFramePr>
        <p:xfrm>
          <a:off x="763885" y="1422400"/>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541" name="Table"/>
          <p:cNvGraphicFramePr/>
          <p:nvPr/>
        </p:nvGraphicFramePr>
        <p:xfrm>
          <a:off x="763885" y="70611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542" name="Operations:"/>
          <p:cNvSpPr/>
          <p:nvPr/>
        </p:nvSpPr>
        <p:spPr>
          <a:xfrm>
            <a:off x="318693" y="410590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2543" name="Recall P(x) = (x² + x)/2, N = 8, threshold = 3"/>
          <p:cNvSpPr/>
          <p:nvPr/>
        </p:nvSpPr>
        <p:spPr>
          <a:xfrm>
            <a:off x="-627613" y="3249612"/>
            <a:ext cx="14260026"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Recall </a:t>
            </a:r>
            <a:r>
              <a:rPr b="1">
                <a:solidFill>
                  <a:schemeClr val="accent6">
                    <a:hueOff val="-241736"/>
                    <a:satOff val="29413"/>
                    <a:lumOff val="20727"/>
                  </a:schemeClr>
                </a:solidFill>
              </a:rPr>
              <a:t>P</a:t>
            </a:r>
            <a:r>
              <a:t>(x) = (x² + x)/2, N = 8, threshold = 3 </a:t>
            </a:r>
          </a:p>
        </p:txBody>
      </p:sp>
      <p:sp>
        <p:nvSpPr>
          <p:cNvPr id="2544" name="insert(k1,v1)…"/>
          <p:cNvSpPr/>
          <p:nvPr/>
        </p:nvSpPr>
        <p:spPr>
          <a:xfrm>
            <a:off x="85013" y="4669790"/>
            <a:ext cx="3784402" cy="3746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defRPr>
                <a:solidFill>
                  <a:schemeClr val="accent4">
                    <a:hueOff val="102361"/>
                    <a:satOff val="14118"/>
                    <a:lumOff val="10675"/>
                  </a:schemeClr>
                </a:solidFill>
              </a:defRPr>
            </a:pPr>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Tree>
  </p:cSld>
  <p:clrMapOvr>
    <a:masterClrMapping/>
  </p:clrMapOvr>
  <p:transition spd="med"/>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46" name="Table"/>
          <p:cNvGraphicFramePr/>
          <p:nvPr/>
        </p:nvGraphicFramePr>
        <p:xfrm>
          <a:off x="763885" y="1422400"/>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547" name="Table"/>
          <p:cNvGraphicFramePr/>
          <p:nvPr/>
        </p:nvGraphicFramePr>
        <p:xfrm>
          <a:off x="763885" y="70611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548" name="Operations:"/>
          <p:cNvSpPr/>
          <p:nvPr/>
        </p:nvSpPr>
        <p:spPr>
          <a:xfrm>
            <a:off x="318693" y="410590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2549" name="Recall P(x) = (x² + x)/2, N = 8, threshold = 3"/>
          <p:cNvSpPr/>
          <p:nvPr/>
        </p:nvSpPr>
        <p:spPr>
          <a:xfrm>
            <a:off x="-627613" y="3249612"/>
            <a:ext cx="14260026"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Recall </a:t>
            </a:r>
            <a:r>
              <a:rPr b="1">
                <a:solidFill>
                  <a:schemeClr val="accent6">
                    <a:hueOff val="-241736"/>
                    <a:satOff val="29413"/>
                    <a:lumOff val="20727"/>
                  </a:schemeClr>
                </a:solidFill>
              </a:rPr>
              <a:t>P</a:t>
            </a:r>
            <a:r>
              <a:t>(x) = (x² + x)/2, N = 8, threshold = 3 </a:t>
            </a:r>
          </a:p>
        </p:txBody>
      </p:sp>
      <p:sp>
        <p:nvSpPr>
          <p:cNvPr id="2550" name="Suppose H(k3) =  5"/>
          <p:cNvSpPr/>
          <p:nvPr/>
        </p:nvSpPr>
        <p:spPr>
          <a:xfrm>
            <a:off x="5111087" y="4105909"/>
            <a:ext cx="497718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t>(k</a:t>
            </a:r>
            <a:r>
              <a:rPr baseline="-5999"/>
              <a:t>3</a:t>
            </a:r>
            <a:r>
              <a:t>) =  5</a:t>
            </a:r>
          </a:p>
        </p:txBody>
      </p:sp>
      <p:sp>
        <p:nvSpPr>
          <p:cNvPr id="2551" name="H(k3) + P(0) mod N"/>
          <p:cNvSpPr/>
          <p:nvPr/>
        </p:nvSpPr>
        <p:spPr>
          <a:xfrm>
            <a:off x="4560572" y="4822189"/>
            <a:ext cx="497718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rPr b="1">
                <a:solidFill>
                  <a:schemeClr val="accent5">
                    <a:hueOff val="101205"/>
                    <a:satOff val="-13598"/>
                    <a:lumOff val="23877"/>
                  </a:schemeClr>
                </a:solidFill>
              </a:rPr>
              <a:t>H</a:t>
            </a:r>
            <a:r>
              <a:t>(k</a:t>
            </a:r>
            <a:r>
              <a:rPr baseline="-5999"/>
              <a:t>3</a:t>
            </a:r>
            <a:r>
              <a:t>) + </a:t>
            </a:r>
            <a:r>
              <a:rPr b="1">
                <a:solidFill>
                  <a:schemeClr val="accent6">
                    <a:hueOff val="-241736"/>
                    <a:satOff val="29413"/>
                    <a:lumOff val="20727"/>
                  </a:schemeClr>
                </a:solidFill>
              </a:rPr>
              <a:t>P</a:t>
            </a:r>
            <a:r>
              <a:t>(0) mod N</a:t>
            </a:r>
          </a:p>
        </p:txBody>
      </p:sp>
      <p:sp>
        <p:nvSpPr>
          <p:cNvPr id="2552" name="5   +   0  mod 8 = 5"/>
          <p:cNvSpPr/>
          <p:nvPr/>
        </p:nvSpPr>
        <p:spPr>
          <a:xfrm>
            <a:off x="4514696" y="5429250"/>
            <a:ext cx="6169969" cy="62230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lvl1pPr algn="l"/>
          </a:lstStyle>
          <a:p>
            <a:r>
              <a:t>  5   +   0  mod 8 = 5</a:t>
            </a:r>
          </a:p>
        </p:txBody>
      </p:sp>
      <p:sp>
        <p:nvSpPr>
          <p:cNvPr id="2553" name="insert(k1,v1)…"/>
          <p:cNvSpPr/>
          <p:nvPr/>
        </p:nvSpPr>
        <p:spPr>
          <a:xfrm>
            <a:off x="85013" y="4669790"/>
            <a:ext cx="3784402" cy="3746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defRPr>
                <a:solidFill>
                  <a:schemeClr val="accent4">
                    <a:hueOff val="102361"/>
                    <a:satOff val="14118"/>
                    <a:lumOff val="10675"/>
                  </a:schemeClr>
                </a:solidFill>
              </a:defRPr>
            </a:pPr>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Tree>
  </p:cSld>
  <p:clrMapOvr>
    <a:masterClrMapping/>
  </p:clrMapOvr>
  <p:transition spd="med"/>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55" name="Table"/>
          <p:cNvGraphicFramePr/>
          <p:nvPr/>
        </p:nvGraphicFramePr>
        <p:xfrm>
          <a:off x="763885" y="1422400"/>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556" name="Table"/>
          <p:cNvGraphicFramePr/>
          <p:nvPr/>
        </p:nvGraphicFramePr>
        <p:xfrm>
          <a:off x="763885" y="70611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557" name="Operations:"/>
          <p:cNvSpPr/>
          <p:nvPr/>
        </p:nvSpPr>
        <p:spPr>
          <a:xfrm>
            <a:off x="318693" y="410590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2558" name="Recall P(x) = (x² + x)/2, N = 8, threshold = 3"/>
          <p:cNvSpPr/>
          <p:nvPr/>
        </p:nvSpPr>
        <p:spPr>
          <a:xfrm>
            <a:off x="-627613" y="3249612"/>
            <a:ext cx="14260026"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Recall </a:t>
            </a:r>
            <a:r>
              <a:rPr b="1">
                <a:solidFill>
                  <a:schemeClr val="accent6">
                    <a:hueOff val="-241736"/>
                    <a:satOff val="29413"/>
                    <a:lumOff val="20727"/>
                  </a:schemeClr>
                </a:solidFill>
              </a:rPr>
              <a:t>P</a:t>
            </a:r>
            <a:r>
              <a:t>(x) = (x² + x)/2, N = 8, threshold = 3 </a:t>
            </a:r>
          </a:p>
        </p:txBody>
      </p:sp>
      <p:sp>
        <p:nvSpPr>
          <p:cNvPr id="2559" name="Suppose H(k3) =  5"/>
          <p:cNvSpPr/>
          <p:nvPr/>
        </p:nvSpPr>
        <p:spPr>
          <a:xfrm>
            <a:off x="5111087" y="4105909"/>
            <a:ext cx="497718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t>(k</a:t>
            </a:r>
            <a:r>
              <a:rPr baseline="-5999"/>
              <a:t>3</a:t>
            </a:r>
            <a:r>
              <a:t>) =  5</a:t>
            </a:r>
          </a:p>
        </p:txBody>
      </p:sp>
      <p:sp>
        <p:nvSpPr>
          <p:cNvPr id="2560" name="H(k3) + P(0) mod N"/>
          <p:cNvSpPr/>
          <p:nvPr/>
        </p:nvSpPr>
        <p:spPr>
          <a:xfrm>
            <a:off x="4560572" y="4822189"/>
            <a:ext cx="497718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rPr b="1">
                <a:solidFill>
                  <a:schemeClr val="accent5">
                    <a:hueOff val="101205"/>
                    <a:satOff val="-13598"/>
                    <a:lumOff val="23877"/>
                  </a:schemeClr>
                </a:solidFill>
              </a:rPr>
              <a:t>H</a:t>
            </a:r>
            <a:r>
              <a:t>(k</a:t>
            </a:r>
            <a:r>
              <a:rPr baseline="-5999"/>
              <a:t>3</a:t>
            </a:r>
            <a:r>
              <a:t>) + </a:t>
            </a:r>
            <a:r>
              <a:rPr b="1">
                <a:solidFill>
                  <a:schemeClr val="accent6">
                    <a:hueOff val="-241736"/>
                    <a:satOff val="29413"/>
                    <a:lumOff val="20727"/>
                  </a:schemeClr>
                </a:solidFill>
              </a:rPr>
              <a:t>P</a:t>
            </a:r>
            <a:r>
              <a:t>(0) mod N</a:t>
            </a:r>
          </a:p>
        </p:txBody>
      </p:sp>
      <p:sp>
        <p:nvSpPr>
          <p:cNvPr id="2561" name="Line"/>
          <p:cNvSpPr/>
          <p:nvPr/>
        </p:nvSpPr>
        <p:spPr>
          <a:xfrm flipV="1">
            <a:off x="8648700" y="2393315"/>
            <a:ext cx="0"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62" name="Bucket 5 is already taken! Try the next probe position at P(1) instead of P(0)"/>
          <p:cNvSpPr/>
          <p:nvPr/>
        </p:nvSpPr>
        <p:spPr>
          <a:xfrm>
            <a:off x="841756" y="8335327"/>
            <a:ext cx="11119953"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Bucket 5 is already taken! Try the next probe position at </a:t>
            </a:r>
            <a:r>
              <a:rPr b="1">
                <a:solidFill>
                  <a:schemeClr val="accent6">
                    <a:hueOff val="-241736"/>
                    <a:satOff val="29413"/>
                    <a:lumOff val="20727"/>
                  </a:schemeClr>
                </a:solidFill>
              </a:rPr>
              <a:t>P</a:t>
            </a:r>
            <a:r>
              <a:t>(1) instead of </a:t>
            </a:r>
            <a:r>
              <a:rPr b="1">
                <a:solidFill>
                  <a:schemeClr val="accent6">
                    <a:hueOff val="-241736"/>
                    <a:satOff val="29413"/>
                    <a:lumOff val="20727"/>
                  </a:schemeClr>
                </a:solidFill>
              </a:rPr>
              <a:t>P</a:t>
            </a:r>
            <a:r>
              <a:t>(0)</a:t>
            </a:r>
          </a:p>
        </p:txBody>
      </p:sp>
      <p:sp>
        <p:nvSpPr>
          <p:cNvPr id="2563" name="5   +   0  mod 8 = 5"/>
          <p:cNvSpPr/>
          <p:nvPr/>
        </p:nvSpPr>
        <p:spPr>
          <a:xfrm>
            <a:off x="4514696" y="5429250"/>
            <a:ext cx="6169969" cy="62230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lvl1pPr algn="l"/>
          </a:lstStyle>
          <a:p>
            <a:r>
              <a:t>  5   +   0  mod 8 = 5</a:t>
            </a:r>
          </a:p>
        </p:txBody>
      </p:sp>
      <p:sp>
        <p:nvSpPr>
          <p:cNvPr id="2564" name="insert(k1,v1)…"/>
          <p:cNvSpPr/>
          <p:nvPr/>
        </p:nvSpPr>
        <p:spPr>
          <a:xfrm>
            <a:off x="85013" y="4669790"/>
            <a:ext cx="3784402" cy="3746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defRPr>
                <a:solidFill>
                  <a:schemeClr val="accent4">
                    <a:hueOff val="102361"/>
                    <a:satOff val="14118"/>
                    <a:lumOff val="10675"/>
                  </a:schemeClr>
                </a:solidFill>
              </a:defRPr>
            </a:pPr>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Tree>
  </p:cSld>
  <p:clrMapOvr>
    <a:masterClrMapping/>
  </p:clrMapOvr>
  <p:transition spd="med"/>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66" name="Table"/>
          <p:cNvGraphicFramePr/>
          <p:nvPr/>
        </p:nvGraphicFramePr>
        <p:xfrm>
          <a:off x="763885" y="1422400"/>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567" name="Table"/>
          <p:cNvGraphicFramePr/>
          <p:nvPr/>
        </p:nvGraphicFramePr>
        <p:xfrm>
          <a:off x="763885" y="70611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568" name="Operations:"/>
          <p:cNvSpPr/>
          <p:nvPr/>
        </p:nvSpPr>
        <p:spPr>
          <a:xfrm>
            <a:off x="318693" y="410590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2569" name="Recall P(x) = (x² + x)/2, N = 8, threshold = 3"/>
          <p:cNvSpPr/>
          <p:nvPr/>
        </p:nvSpPr>
        <p:spPr>
          <a:xfrm>
            <a:off x="-627613" y="3249612"/>
            <a:ext cx="14260026"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Recall </a:t>
            </a:r>
            <a:r>
              <a:rPr b="1">
                <a:solidFill>
                  <a:schemeClr val="accent6">
                    <a:hueOff val="-241736"/>
                    <a:satOff val="29413"/>
                    <a:lumOff val="20727"/>
                  </a:schemeClr>
                </a:solidFill>
              </a:rPr>
              <a:t>P</a:t>
            </a:r>
            <a:r>
              <a:t>(x) = (x² + x)/2, N = 8, threshold = 3 </a:t>
            </a:r>
          </a:p>
        </p:txBody>
      </p:sp>
      <p:sp>
        <p:nvSpPr>
          <p:cNvPr id="2570" name="Suppose H(k3) =  5"/>
          <p:cNvSpPr/>
          <p:nvPr/>
        </p:nvSpPr>
        <p:spPr>
          <a:xfrm>
            <a:off x="5111087" y="4105909"/>
            <a:ext cx="497718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t>(k</a:t>
            </a:r>
            <a:r>
              <a:rPr baseline="-5999"/>
              <a:t>3</a:t>
            </a:r>
            <a:r>
              <a:t>) =  5</a:t>
            </a:r>
          </a:p>
        </p:txBody>
      </p:sp>
      <p:sp>
        <p:nvSpPr>
          <p:cNvPr id="2571" name="Line"/>
          <p:cNvSpPr/>
          <p:nvPr/>
        </p:nvSpPr>
        <p:spPr>
          <a:xfrm flipV="1">
            <a:off x="8648700" y="2393315"/>
            <a:ext cx="0"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72" name="H(k3) + P(1) mod N"/>
          <p:cNvSpPr/>
          <p:nvPr/>
        </p:nvSpPr>
        <p:spPr>
          <a:xfrm>
            <a:off x="4560572" y="5965189"/>
            <a:ext cx="497718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rPr b="1">
                <a:solidFill>
                  <a:schemeClr val="accent5">
                    <a:hueOff val="101205"/>
                    <a:satOff val="-13598"/>
                    <a:lumOff val="23877"/>
                  </a:schemeClr>
                </a:solidFill>
              </a:rPr>
              <a:t>H</a:t>
            </a:r>
            <a:r>
              <a:t>(k</a:t>
            </a:r>
            <a:r>
              <a:rPr baseline="-5999"/>
              <a:t>3</a:t>
            </a:r>
            <a:r>
              <a:t>) + </a:t>
            </a:r>
            <a:r>
              <a:rPr b="1">
                <a:solidFill>
                  <a:schemeClr val="accent6">
                    <a:hueOff val="-241736"/>
                    <a:satOff val="29413"/>
                    <a:lumOff val="20727"/>
                  </a:schemeClr>
                </a:solidFill>
              </a:rPr>
              <a:t>P</a:t>
            </a:r>
            <a:r>
              <a:t>(1) mod N</a:t>
            </a:r>
          </a:p>
        </p:txBody>
      </p:sp>
      <p:sp>
        <p:nvSpPr>
          <p:cNvPr id="2573" name="5   +   1  mod 8 = 6"/>
          <p:cNvSpPr/>
          <p:nvPr/>
        </p:nvSpPr>
        <p:spPr>
          <a:xfrm>
            <a:off x="4514696" y="6572250"/>
            <a:ext cx="6169969" cy="62230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lvl1pPr algn="l"/>
          </a:lstStyle>
          <a:p>
            <a:r>
              <a:t>  5   +   1  mod 8 = 6</a:t>
            </a:r>
          </a:p>
        </p:txBody>
      </p:sp>
      <p:sp>
        <p:nvSpPr>
          <p:cNvPr id="2580" name="Connection Line"/>
          <p:cNvSpPr/>
          <p:nvPr/>
        </p:nvSpPr>
        <p:spPr>
          <a:xfrm>
            <a:off x="8883385" y="2410473"/>
            <a:ext cx="1209517" cy="483773"/>
          </a:xfrm>
          <a:custGeom>
            <a:avLst/>
            <a:gdLst/>
            <a:ahLst/>
            <a:cxnLst>
              <a:cxn ang="0">
                <a:pos x="wd2" y="hd2"/>
              </a:cxn>
              <a:cxn ang="5400000">
                <a:pos x="wd2" y="hd2"/>
              </a:cxn>
              <a:cxn ang="10800000">
                <a:pos x="wd2" y="hd2"/>
              </a:cxn>
              <a:cxn ang="16200000">
                <a:pos x="wd2" y="hd2"/>
              </a:cxn>
            </a:cxnLst>
            <a:rect l="0" t="0" r="r" b="b"/>
            <a:pathLst>
              <a:path w="21600" h="16207" extrusionOk="0">
                <a:moveTo>
                  <a:pt x="21600" y="0"/>
                </a:moveTo>
                <a:cubicBezTo>
                  <a:pt x="14258" y="21166"/>
                  <a:pt x="7058" y="21600"/>
                  <a:pt x="0" y="1303"/>
                </a:cubicBezTo>
              </a:path>
            </a:pathLst>
          </a:custGeom>
          <a:ln w="50800">
            <a:solidFill>
              <a:srgbClr val="FFFFFF"/>
            </a:solidFill>
            <a:miter lim="400000"/>
          </a:ln>
        </p:spPr>
        <p:txBody>
          <a:bodyPr/>
          <a:lstStyle/>
          <a:p>
            <a:endParaRPr/>
          </a:p>
        </p:txBody>
      </p:sp>
      <p:sp>
        <p:nvSpPr>
          <p:cNvPr id="2575" name="Line"/>
          <p:cNvSpPr/>
          <p:nvPr/>
        </p:nvSpPr>
        <p:spPr>
          <a:xfrm flipV="1">
            <a:off x="10035430" y="2248561"/>
            <a:ext cx="143620" cy="24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76" name="Bucket 6 is already taken! Try the next probe position at P(2) instead of P(1)"/>
          <p:cNvSpPr/>
          <p:nvPr/>
        </p:nvSpPr>
        <p:spPr>
          <a:xfrm>
            <a:off x="841756" y="8335327"/>
            <a:ext cx="11119953"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Bucket 6 is already taken! Try the next probe position at </a:t>
            </a:r>
            <a:r>
              <a:rPr b="1">
                <a:solidFill>
                  <a:schemeClr val="accent6">
                    <a:hueOff val="-241736"/>
                    <a:satOff val="29413"/>
                    <a:lumOff val="20727"/>
                  </a:schemeClr>
                </a:solidFill>
              </a:rPr>
              <a:t>P</a:t>
            </a:r>
            <a:r>
              <a:t>(2) instead of </a:t>
            </a:r>
            <a:r>
              <a:rPr b="1">
                <a:solidFill>
                  <a:schemeClr val="accent6">
                    <a:hueOff val="-241736"/>
                    <a:satOff val="29413"/>
                    <a:lumOff val="20727"/>
                  </a:schemeClr>
                </a:solidFill>
              </a:rPr>
              <a:t>P</a:t>
            </a:r>
            <a:r>
              <a:t>(1)</a:t>
            </a:r>
          </a:p>
        </p:txBody>
      </p:sp>
      <p:sp>
        <p:nvSpPr>
          <p:cNvPr id="2577" name="H(k3) + P(0) mod N"/>
          <p:cNvSpPr/>
          <p:nvPr/>
        </p:nvSpPr>
        <p:spPr>
          <a:xfrm>
            <a:off x="4560572" y="4822189"/>
            <a:ext cx="497718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rPr b="1">
                <a:solidFill>
                  <a:schemeClr val="accent5">
                    <a:hueOff val="101205"/>
                    <a:satOff val="-13598"/>
                    <a:lumOff val="23877"/>
                  </a:schemeClr>
                </a:solidFill>
              </a:rPr>
              <a:t>H</a:t>
            </a:r>
            <a:r>
              <a:t>(k</a:t>
            </a:r>
            <a:r>
              <a:rPr baseline="-5999"/>
              <a:t>3</a:t>
            </a:r>
            <a:r>
              <a:t>) + </a:t>
            </a:r>
            <a:r>
              <a:rPr b="1">
                <a:solidFill>
                  <a:schemeClr val="accent6">
                    <a:hueOff val="-241736"/>
                    <a:satOff val="29413"/>
                    <a:lumOff val="20727"/>
                  </a:schemeClr>
                </a:solidFill>
              </a:rPr>
              <a:t>P</a:t>
            </a:r>
            <a:r>
              <a:t>(0) mod N</a:t>
            </a:r>
          </a:p>
        </p:txBody>
      </p:sp>
      <p:sp>
        <p:nvSpPr>
          <p:cNvPr id="2578" name="5   +   0  mod 8 = 5"/>
          <p:cNvSpPr/>
          <p:nvPr/>
        </p:nvSpPr>
        <p:spPr>
          <a:xfrm>
            <a:off x="4514696" y="5429250"/>
            <a:ext cx="6169969" cy="62230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lvl1pPr algn="l"/>
          </a:lstStyle>
          <a:p>
            <a:r>
              <a:t>  5   +   0  mod 8 = 5</a:t>
            </a:r>
          </a:p>
        </p:txBody>
      </p:sp>
      <p:sp>
        <p:nvSpPr>
          <p:cNvPr id="2579" name="insert(k1,v1)…"/>
          <p:cNvSpPr/>
          <p:nvPr/>
        </p:nvSpPr>
        <p:spPr>
          <a:xfrm>
            <a:off x="85013" y="4669790"/>
            <a:ext cx="3784402" cy="3746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defRPr>
                <a:solidFill>
                  <a:schemeClr val="accent4">
                    <a:hueOff val="102361"/>
                    <a:satOff val="14118"/>
                    <a:lumOff val="10675"/>
                  </a:schemeClr>
                </a:solidFill>
              </a:defRPr>
            </a:pPr>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Tree>
  </p:cSld>
  <p:clrMapOvr>
    <a:masterClrMapping/>
  </p:clrMapOvr>
  <p:transition spd="med"/>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82" name="Table"/>
          <p:cNvGraphicFramePr/>
          <p:nvPr/>
        </p:nvGraphicFramePr>
        <p:xfrm>
          <a:off x="763885" y="1422400"/>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583" name="Table"/>
          <p:cNvGraphicFramePr/>
          <p:nvPr/>
        </p:nvGraphicFramePr>
        <p:xfrm>
          <a:off x="763885" y="70611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584" name="Operations:"/>
          <p:cNvSpPr/>
          <p:nvPr/>
        </p:nvSpPr>
        <p:spPr>
          <a:xfrm>
            <a:off x="318693" y="410590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2585" name="Recall P(x) = (x² + x)/2, N = 8, threshold = 3"/>
          <p:cNvSpPr/>
          <p:nvPr/>
        </p:nvSpPr>
        <p:spPr>
          <a:xfrm>
            <a:off x="-627613" y="3249612"/>
            <a:ext cx="14260026"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Recall </a:t>
            </a:r>
            <a:r>
              <a:rPr b="1">
                <a:solidFill>
                  <a:schemeClr val="accent6">
                    <a:hueOff val="-241736"/>
                    <a:satOff val="29413"/>
                    <a:lumOff val="20727"/>
                  </a:schemeClr>
                </a:solidFill>
              </a:rPr>
              <a:t>P</a:t>
            </a:r>
            <a:r>
              <a:t>(x) = (x² + x)/2, N = 8, threshold = 3 </a:t>
            </a:r>
          </a:p>
        </p:txBody>
      </p:sp>
      <p:sp>
        <p:nvSpPr>
          <p:cNvPr id="2586" name="Suppose H(k3) =  5"/>
          <p:cNvSpPr/>
          <p:nvPr/>
        </p:nvSpPr>
        <p:spPr>
          <a:xfrm>
            <a:off x="5111087" y="4105909"/>
            <a:ext cx="497718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t>(k</a:t>
            </a:r>
            <a:r>
              <a:rPr baseline="-5999"/>
              <a:t>3</a:t>
            </a:r>
            <a:r>
              <a:t>) =  5</a:t>
            </a:r>
          </a:p>
        </p:txBody>
      </p:sp>
      <p:sp>
        <p:nvSpPr>
          <p:cNvPr id="2587" name="Line"/>
          <p:cNvSpPr/>
          <p:nvPr/>
        </p:nvSpPr>
        <p:spPr>
          <a:xfrm flipV="1">
            <a:off x="8648700" y="2393315"/>
            <a:ext cx="0"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99" name="Connection Line"/>
          <p:cNvSpPr/>
          <p:nvPr/>
        </p:nvSpPr>
        <p:spPr>
          <a:xfrm>
            <a:off x="8883385" y="2410473"/>
            <a:ext cx="1209517" cy="483773"/>
          </a:xfrm>
          <a:custGeom>
            <a:avLst/>
            <a:gdLst/>
            <a:ahLst/>
            <a:cxnLst>
              <a:cxn ang="0">
                <a:pos x="wd2" y="hd2"/>
              </a:cxn>
              <a:cxn ang="5400000">
                <a:pos x="wd2" y="hd2"/>
              </a:cxn>
              <a:cxn ang="10800000">
                <a:pos x="wd2" y="hd2"/>
              </a:cxn>
              <a:cxn ang="16200000">
                <a:pos x="wd2" y="hd2"/>
              </a:cxn>
            </a:cxnLst>
            <a:rect l="0" t="0" r="r" b="b"/>
            <a:pathLst>
              <a:path w="21600" h="16207" extrusionOk="0">
                <a:moveTo>
                  <a:pt x="21600" y="0"/>
                </a:moveTo>
                <a:cubicBezTo>
                  <a:pt x="14258" y="21166"/>
                  <a:pt x="7058" y="21600"/>
                  <a:pt x="0" y="1303"/>
                </a:cubicBezTo>
              </a:path>
            </a:pathLst>
          </a:custGeom>
          <a:ln w="50800">
            <a:solidFill>
              <a:srgbClr val="FFFFFF"/>
            </a:solidFill>
            <a:miter lim="400000"/>
          </a:ln>
        </p:spPr>
        <p:txBody>
          <a:bodyPr/>
          <a:lstStyle/>
          <a:p>
            <a:endParaRPr/>
          </a:p>
        </p:txBody>
      </p:sp>
      <p:sp>
        <p:nvSpPr>
          <p:cNvPr id="2589" name="Line"/>
          <p:cNvSpPr/>
          <p:nvPr/>
        </p:nvSpPr>
        <p:spPr>
          <a:xfrm flipV="1">
            <a:off x="10035430" y="2248561"/>
            <a:ext cx="143620" cy="24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90" name="H(k3) + P(2) mod N"/>
          <p:cNvSpPr/>
          <p:nvPr/>
        </p:nvSpPr>
        <p:spPr>
          <a:xfrm>
            <a:off x="4560572" y="7108190"/>
            <a:ext cx="497718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rPr b="1">
                <a:solidFill>
                  <a:schemeClr val="accent5">
                    <a:hueOff val="101205"/>
                    <a:satOff val="-13598"/>
                    <a:lumOff val="23877"/>
                  </a:schemeClr>
                </a:solidFill>
              </a:rPr>
              <a:t>H</a:t>
            </a:r>
            <a:r>
              <a:t>(k</a:t>
            </a:r>
            <a:r>
              <a:rPr baseline="-5999"/>
              <a:t>3</a:t>
            </a:r>
            <a:r>
              <a:t>) + </a:t>
            </a:r>
            <a:r>
              <a:rPr b="1">
                <a:solidFill>
                  <a:schemeClr val="accent6">
                    <a:hueOff val="-241736"/>
                    <a:satOff val="29413"/>
                    <a:lumOff val="20727"/>
                  </a:schemeClr>
                </a:solidFill>
              </a:rPr>
              <a:t>P</a:t>
            </a:r>
            <a:r>
              <a:t>(2) mod N</a:t>
            </a:r>
          </a:p>
        </p:txBody>
      </p:sp>
      <p:sp>
        <p:nvSpPr>
          <p:cNvPr id="2591" name="5   +   3  mod 8 = 0"/>
          <p:cNvSpPr/>
          <p:nvPr/>
        </p:nvSpPr>
        <p:spPr>
          <a:xfrm>
            <a:off x="4514696" y="7715250"/>
            <a:ext cx="6169969" cy="62230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lvl1pPr algn="l"/>
          </a:lstStyle>
          <a:p>
            <a:r>
              <a:t>  5   +   3  mod 8 = 0</a:t>
            </a:r>
          </a:p>
        </p:txBody>
      </p:sp>
      <p:sp>
        <p:nvSpPr>
          <p:cNvPr id="2600" name="Connection Line"/>
          <p:cNvSpPr/>
          <p:nvPr/>
        </p:nvSpPr>
        <p:spPr>
          <a:xfrm>
            <a:off x="1833179" y="201106"/>
            <a:ext cx="7877374" cy="1019973"/>
          </a:xfrm>
          <a:custGeom>
            <a:avLst/>
            <a:gdLst/>
            <a:ahLst/>
            <a:cxnLst>
              <a:cxn ang="0">
                <a:pos x="wd2" y="hd2"/>
              </a:cxn>
              <a:cxn ang="5400000">
                <a:pos x="wd2" y="hd2"/>
              </a:cxn>
              <a:cxn ang="10800000">
                <a:pos x="wd2" y="hd2"/>
              </a:cxn>
              <a:cxn ang="16200000">
                <a:pos x="wd2" y="hd2"/>
              </a:cxn>
            </a:cxnLst>
            <a:rect l="0" t="0" r="r" b="b"/>
            <a:pathLst>
              <a:path w="21600" h="16202" extrusionOk="0">
                <a:moveTo>
                  <a:pt x="21600" y="16202"/>
                </a:moveTo>
                <a:cubicBezTo>
                  <a:pt x="13888" y="-5152"/>
                  <a:pt x="6688" y="-5398"/>
                  <a:pt x="0" y="15465"/>
                </a:cubicBezTo>
              </a:path>
            </a:pathLst>
          </a:custGeom>
          <a:ln w="50800">
            <a:solidFill>
              <a:srgbClr val="FFFFFF"/>
            </a:solidFill>
            <a:miter lim="400000"/>
          </a:ln>
        </p:spPr>
        <p:txBody>
          <a:bodyPr/>
          <a:lstStyle/>
          <a:p>
            <a:endParaRPr/>
          </a:p>
        </p:txBody>
      </p:sp>
      <p:sp>
        <p:nvSpPr>
          <p:cNvPr id="2593" name="Line"/>
          <p:cNvSpPr/>
          <p:nvPr/>
        </p:nvSpPr>
        <p:spPr>
          <a:xfrm flipH="1">
            <a:off x="1641033" y="1150826"/>
            <a:ext cx="239714" cy="11947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94" name="H(k3) + P(1) mod N"/>
          <p:cNvSpPr/>
          <p:nvPr/>
        </p:nvSpPr>
        <p:spPr>
          <a:xfrm>
            <a:off x="4560572" y="5965189"/>
            <a:ext cx="497718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rPr b="1">
                <a:solidFill>
                  <a:schemeClr val="accent5">
                    <a:hueOff val="101205"/>
                    <a:satOff val="-13598"/>
                    <a:lumOff val="23877"/>
                  </a:schemeClr>
                </a:solidFill>
              </a:rPr>
              <a:t>H</a:t>
            </a:r>
            <a:r>
              <a:t>(k</a:t>
            </a:r>
            <a:r>
              <a:rPr baseline="-5999"/>
              <a:t>3</a:t>
            </a:r>
            <a:r>
              <a:t>) + </a:t>
            </a:r>
            <a:r>
              <a:rPr b="1">
                <a:solidFill>
                  <a:schemeClr val="accent6">
                    <a:hueOff val="-241736"/>
                    <a:satOff val="29413"/>
                    <a:lumOff val="20727"/>
                  </a:schemeClr>
                </a:solidFill>
              </a:rPr>
              <a:t>P</a:t>
            </a:r>
            <a:r>
              <a:t>(1) mod N</a:t>
            </a:r>
          </a:p>
        </p:txBody>
      </p:sp>
      <p:sp>
        <p:nvSpPr>
          <p:cNvPr id="2595" name="5   +   1  mod 8 = 6"/>
          <p:cNvSpPr/>
          <p:nvPr/>
        </p:nvSpPr>
        <p:spPr>
          <a:xfrm>
            <a:off x="4514696" y="6572250"/>
            <a:ext cx="6169969" cy="62230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lvl1pPr algn="l"/>
          </a:lstStyle>
          <a:p>
            <a:r>
              <a:t>  5   +   1  mod 8 = 6</a:t>
            </a:r>
          </a:p>
        </p:txBody>
      </p:sp>
      <p:sp>
        <p:nvSpPr>
          <p:cNvPr id="2596" name="H(k3) + P(0) mod N"/>
          <p:cNvSpPr/>
          <p:nvPr/>
        </p:nvSpPr>
        <p:spPr>
          <a:xfrm>
            <a:off x="4560572" y="4822189"/>
            <a:ext cx="497718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rPr b="1">
                <a:solidFill>
                  <a:schemeClr val="accent5">
                    <a:hueOff val="101205"/>
                    <a:satOff val="-13598"/>
                    <a:lumOff val="23877"/>
                  </a:schemeClr>
                </a:solidFill>
              </a:rPr>
              <a:t>H</a:t>
            </a:r>
            <a:r>
              <a:t>(k</a:t>
            </a:r>
            <a:r>
              <a:rPr baseline="-5999"/>
              <a:t>3</a:t>
            </a:r>
            <a:r>
              <a:t>) + </a:t>
            </a:r>
            <a:r>
              <a:rPr b="1">
                <a:solidFill>
                  <a:schemeClr val="accent6">
                    <a:hueOff val="-241736"/>
                    <a:satOff val="29413"/>
                    <a:lumOff val="20727"/>
                  </a:schemeClr>
                </a:solidFill>
              </a:rPr>
              <a:t>P</a:t>
            </a:r>
            <a:r>
              <a:t>(0) mod N</a:t>
            </a:r>
          </a:p>
        </p:txBody>
      </p:sp>
      <p:sp>
        <p:nvSpPr>
          <p:cNvPr id="2597" name="5   +   0  mod 8 = 5"/>
          <p:cNvSpPr/>
          <p:nvPr/>
        </p:nvSpPr>
        <p:spPr>
          <a:xfrm>
            <a:off x="4514696" y="5429250"/>
            <a:ext cx="6169969" cy="62230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lvl1pPr algn="l"/>
          </a:lstStyle>
          <a:p>
            <a:r>
              <a:t>  5   +   0  mod 8 = 5</a:t>
            </a:r>
          </a:p>
        </p:txBody>
      </p:sp>
      <p:sp>
        <p:nvSpPr>
          <p:cNvPr id="2598" name="insert(k1,v1)…"/>
          <p:cNvSpPr/>
          <p:nvPr/>
        </p:nvSpPr>
        <p:spPr>
          <a:xfrm>
            <a:off x="85013" y="4669790"/>
            <a:ext cx="3784402" cy="3746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defRPr>
                <a:solidFill>
                  <a:schemeClr val="accent4">
                    <a:hueOff val="102361"/>
                    <a:satOff val="14118"/>
                    <a:lumOff val="10675"/>
                  </a:schemeClr>
                </a:solidFill>
              </a:defRPr>
            </a:pPr>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Tree>
  </p:cSld>
  <p:clrMapOvr>
    <a:masterClrMapping/>
  </p:clrMapOvr>
  <p:transition spd="med"/>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02" name="Table"/>
          <p:cNvGraphicFramePr/>
          <p:nvPr/>
        </p:nvGraphicFramePr>
        <p:xfrm>
          <a:off x="763885" y="1422400"/>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603" name="Table"/>
          <p:cNvGraphicFramePr/>
          <p:nvPr/>
        </p:nvGraphicFramePr>
        <p:xfrm>
          <a:off x="763885" y="70611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604" name="Operations:"/>
          <p:cNvSpPr/>
          <p:nvPr/>
        </p:nvSpPr>
        <p:spPr>
          <a:xfrm>
            <a:off x="318693" y="410590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2605" name="Recall P(x) = (x² + x)/2, N = 8, threshold = 3"/>
          <p:cNvSpPr/>
          <p:nvPr/>
        </p:nvSpPr>
        <p:spPr>
          <a:xfrm>
            <a:off x="-627613" y="3249612"/>
            <a:ext cx="14260026"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Recall </a:t>
            </a:r>
            <a:r>
              <a:rPr b="1">
                <a:solidFill>
                  <a:schemeClr val="accent6">
                    <a:hueOff val="-241736"/>
                    <a:satOff val="29413"/>
                    <a:lumOff val="20727"/>
                  </a:schemeClr>
                </a:solidFill>
              </a:rPr>
              <a:t>P</a:t>
            </a:r>
            <a:r>
              <a:t>(x) = (x² + x)/2, N = 8, threshold = 3 </a:t>
            </a:r>
          </a:p>
        </p:txBody>
      </p:sp>
      <p:sp>
        <p:nvSpPr>
          <p:cNvPr id="2606" name="insert(k1,v1)…"/>
          <p:cNvSpPr/>
          <p:nvPr/>
        </p:nvSpPr>
        <p:spPr>
          <a:xfrm>
            <a:off x="85013" y="4669790"/>
            <a:ext cx="3784402" cy="3746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defRPr>
                <a:solidFill>
                  <a:schemeClr val="accent4">
                    <a:hueOff val="102361"/>
                    <a:satOff val="14118"/>
                    <a:lumOff val="10675"/>
                  </a:schemeClr>
                </a:solidFill>
              </a:defRPr>
            </a:pPr>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Tree>
  </p:cSld>
  <p:clrMapOvr>
    <a:masterClrMapping/>
  </p:clrMapOvr>
  <p:transition spd="med"/>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08" name="Table"/>
          <p:cNvGraphicFramePr/>
          <p:nvPr/>
        </p:nvGraphicFramePr>
        <p:xfrm>
          <a:off x="763885" y="1422400"/>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609" name="Table"/>
          <p:cNvGraphicFramePr/>
          <p:nvPr/>
        </p:nvGraphicFramePr>
        <p:xfrm>
          <a:off x="763885" y="70611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610" name="Operations:"/>
          <p:cNvSpPr/>
          <p:nvPr/>
        </p:nvSpPr>
        <p:spPr>
          <a:xfrm>
            <a:off x="318693" y="410590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2611" name="Recall P(x) = (x² + x)/2, N = 8, threshold = 3"/>
          <p:cNvSpPr/>
          <p:nvPr/>
        </p:nvSpPr>
        <p:spPr>
          <a:xfrm>
            <a:off x="-627613" y="3249612"/>
            <a:ext cx="14260026"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Recall </a:t>
            </a:r>
            <a:r>
              <a:rPr b="1">
                <a:solidFill>
                  <a:schemeClr val="accent6">
                    <a:hueOff val="-241736"/>
                    <a:satOff val="29413"/>
                    <a:lumOff val="20727"/>
                  </a:schemeClr>
                </a:solidFill>
              </a:rPr>
              <a:t>P</a:t>
            </a:r>
            <a:r>
              <a:t>(x) = (x² + x)/2, N = 8, </a:t>
            </a:r>
            <a:r>
              <a:rPr b="1">
                <a:solidFill>
                  <a:schemeClr val="accent4">
                    <a:hueOff val="102361"/>
                    <a:satOff val="14118"/>
                    <a:lumOff val="10675"/>
                  </a:schemeClr>
                </a:solidFill>
              </a:rPr>
              <a:t>threshold = 3</a:t>
            </a:r>
            <a:r>
              <a:t> </a:t>
            </a:r>
          </a:p>
        </p:txBody>
      </p:sp>
      <p:sp>
        <p:nvSpPr>
          <p:cNvPr id="2612" name="We have now reached the table threshold, so it’s time to resize the table!"/>
          <p:cNvSpPr/>
          <p:nvPr/>
        </p:nvSpPr>
        <p:spPr>
          <a:xfrm>
            <a:off x="3955742" y="4908550"/>
            <a:ext cx="8333285" cy="16637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We have now reached the table </a:t>
            </a:r>
            <a:r>
              <a:rPr b="1">
                <a:solidFill>
                  <a:schemeClr val="accent4">
                    <a:hueOff val="102361"/>
                    <a:satOff val="14118"/>
                    <a:lumOff val="10675"/>
                  </a:schemeClr>
                </a:solidFill>
              </a:rPr>
              <a:t>threshold</a:t>
            </a:r>
            <a:r>
              <a:t>, so it’s time to resize the table!</a:t>
            </a:r>
          </a:p>
        </p:txBody>
      </p:sp>
      <p:sp>
        <p:nvSpPr>
          <p:cNvPr id="2613" name="insert(k1,v1)…"/>
          <p:cNvSpPr/>
          <p:nvPr/>
        </p:nvSpPr>
        <p:spPr>
          <a:xfrm>
            <a:off x="85013" y="4669790"/>
            <a:ext cx="3784402" cy="3746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defRPr>
                <a:solidFill>
                  <a:schemeClr val="accent4">
                    <a:hueOff val="102361"/>
                    <a:satOff val="14118"/>
                    <a:lumOff val="10675"/>
                  </a:schemeClr>
                </a:solidFill>
              </a:defRPr>
            </a:pPr>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Tree>
  </p:cSld>
  <p:clrMapOvr>
    <a:masterClrMapping/>
  </p:clrMapOvr>
  <p:transition spd="med"/>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15" name="Table"/>
          <p:cNvGraphicFramePr/>
          <p:nvPr/>
        </p:nvGraphicFramePr>
        <p:xfrm>
          <a:off x="763885" y="985519"/>
          <a:ext cx="11489730" cy="883287"/>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616" name="Table"/>
          <p:cNvGraphicFramePr/>
          <p:nvPr/>
        </p:nvGraphicFramePr>
        <p:xfrm>
          <a:off x="763885" y="26923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617" name="Table"/>
          <p:cNvGraphicFramePr/>
          <p:nvPr/>
        </p:nvGraphicFramePr>
        <p:xfrm>
          <a:off x="763885" y="333755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618" name="Table"/>
          <p:cNvGraphicFramePr/>
          <p:nvPr/>
        </p:nvGraphicFramePr>
        <p:xfrm>
          <a:off x="763885" y="420623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619" name="Table"/>
          <p:cNvGraphicFramePr/>
          <p:nvPr/>
        </p:nvGraphicFramePr>
        <p:xfrm>
          <a:off x="763885" y="267207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620" name="Table"/>
          <p:cNvGraphicFramePr/>
          <p:nvPr/>
        </p:nvGraphicFramePr>
        <p:xfrm>
          <a:off x="763885" y="4922520"/>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621" name="Our quadratic probing scheme requires that the table size remains a power of two, so let’s double the table size!"/>
          <p:cNvSpPr/>
          <p:nvPr/>
        </p:nvSpPr>
        <p:spPr>
          <a:xfrm>
            <a:off x="911515" y="6501129"/>
            <a:ext cx="11181770" cy="16637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Our quadratic probing scheme requires that the table size remains a power of two, so let’s double the table size!</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Properties of Hash functions"/>
          <p:cNvSpPr>
            <a:spLocks noGrp="1"/>
          </p:cNvSpPr>
          <p:nvPr>
            <p:ph type="title"/>
          </p:nvPr>
        </p:nvSpPr>
        <p:spPr>
          <a:xfrm>
            <a:off x="445665" y="117507"/>
            <a:ext cx="12113470" cy="1302226"/>
          </a:xfrm>
          <a:prstGeom prst="rect">
            <a:avLst/>
          </a:prstGeom>
        </p:spPr>
        <p:txBody>
          <a:bodyPr/>
          <a:lstStyle>
            <a:lvl1pPr defTabSz="408940">
              <a:defRPr sz="5600" b="1"/>
            </a:lvl1pPr>
          </a:lstStyle>
          <a:p>
            <a:r>
              <a:rPr lang="zh-CN" altLang="en-US" dirty="0"/>
              <a:t>哈希函数的特性</a:t>
            </a:r>
            <a:endParaRPr dirty="0"/>
          </a:p>
        </p:txBody>
      </p:sp>
      <p:sp>
        <p:nvSpPr>
          <p:cNvPr id="239" name="A hash function H(x) must be deterministic."/>
          <p:cNvSpPr/>
          <p:nvPr/>
        </p:nvSpPr>
        <p:spPr>
          <a:xfrm>
            <a:off x="445665" y="1703705"/>
            <a:ext cx="12113470" cy="65659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lang="en-US" dirty="0" err="1"/>
              <a:t>哈希函数</a:t>
            </a:r>
            <a:r>
              <a:rPr lang="en" altLang="zh-CN" b="1" dirty="0">
                <a:solidFill>
                  <a:schemeClr val="accent5">
                    <a:hueOff val="101205"/>
                    <a:satOff val="-13598"/>
                    <a:lumOff val="23877"/>
                  </a:schemeClr>
                </a:solidFill>
              </a:rPr>
              <a:t>H</a:t>
            </a:r>
            <a:r>
              <a:rPr lang="en" altLang="zh-CN" dirty="0"/>
              <a:t>(x)</a:t>
            </a:r>
            <a:r>
              <a:rPr lang="en-US" dirty="0" err="1"/>
              <a:t>必须是</a:t>
            </a:r>
            <a:r>
              <a:rPr lang="en-US" b="1" dirty="0" err="1">
                <a:solidFill>
                  <a:srgbClr val="11DBE2"/>
                </a:solidFill>
              </a:rPr>
              <a:t>确定的</a:t>
            </a:r>
            <a:r>
              <a:rPr lang="en-US" b="1" dirty="0">
                <a:solidFill>
                  <a:srgbClr val="11DBE2"/>
                </a:solidFill>
              </a:rPr>
              <a:t>(</a:t>
            </a:r>
            <a:r>
              <a:rPr lang="en" altLang="zh-CN" b="1" dirty="0">
                <a:solidFill>
                  <a:schemeClr val="accent2">
                    <a:satOff val="-13916"/>
                    <a:lumOff val="13989"/>
                  </a:schemeClr>
                </a:solidFill>
              </a:rPr>
              <a:t>deterministic)</a:t>
            </a:r>
            <a:endParaRPr dirty="0"/>
          </a:p>
        </p:txBody>
      </p:sp>
      <p:sp>
        <p:nvSpPr>
          <p:cNvPr id="240" name="This means that if H(x) = y then H(x) must always produce y and never another value. This may seen obvious, but it is critical to the functionality of a hash function."/>
          <p:cNvSpPr/>
          <p:nvPr/>
        </p:nvSpPr>
        <p:spPr>
          <a:xfrm>
            <a:off x="652735" y="2854174"/>
            <a:ext cx="11699330" cy="1764586"/>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lang="zh-CN" altLang="en-US" dirty="0"/>
              <a:t>也就是说，如果</a:t>
            </a:r>
            <a:r>
              <a:rPr lang="en" altLang="zh-CN" b="1" dirty="0">
                <a:solidFill>
                  <a:schemeClr val="accent5">
                    <a:hueOff val="101205"/>
                    <a:satOff val="-13598"/>
                    <a:lumOff val="23877"/>
                  </a:schemeClr>
                </a:solidFill>
              </a:rPr>
              <a:t>H</a:t>
            </a:r>
            <a:r>
              <a:rPr lang="en" altLang="zh-CN" dirty="0"/>
              <a:t>(x) = y </a:t>
            </a:r>
            <a:r>
              <a:rPr lang="zh-CN" altLang="en-US" dirty="0"/>
              <a:t>，那么</a:t>
            </a:r>
            <a:r>
              <a:rPr lang="en" altLang="zh-CN" b="1" dirty="0">
                <a:solidFill>
                  <a:schemeClr val="accent5">
                    <a:hueOff val="101205"/>
                    <a:satOff val="-13598"/>
                    <a:lumOff val="23877"/>
                  </a:schemeClr>
                </a:solidFill>
              </a:rPr>
              <a:t>H</a:t>
            </a:r>
            <a:r>
              <a:rPr lang="en" altLang="zh-CN" dirty="0"/>
              <a:t>(x)</a:t>
            </a:r>
            <a:r>
              <a:rPr lang="zh-CN" altLang="en" dirty="0"/>
              <a:t>的</a:t>
            </a:r>
            <a:r>
              <a:rPr lang="zh-CN" altLang="en-US" dirty="0"/>
              <a:t>计算结果必须始终是</a:t>
            </a:r>
            <a:r>
              <a:rPr lang="en-US" altLang="zh-CN" dirty="0"/>
              <a:t>y</a:t>
            </a:r>
            <a:r>
              <a:rPr lang="zh-CN" altLang="en-US" dirty="0"/>
              <a:t>，而不能是其它值。这个看起来很明显，但是对于一个哈希函数的功能正确性来说，这个是非常关键的。</a:t>
            </a:r>
            <a:endParaRPr dirty="0"/>
          </a:p>
        </p:txBody>
      </p:sp>
    </p:spTree>
  </p:cSld>
  <p:clrMapOvr>
    <a:masterClrMapping/>
  </p:clrMapOvr>
  <p:transition spd="med"/>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23" name="Table"/>
          <p:cNvGraphicFramePr/>
          <p:nvPr/>
        </p:nvGraphicFramePr>
        <p:xfrm>
          <a:off x="763885" y="985519"/>
          <a:ext cx="11489730" cy="883287"/>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624" name="Table"/>
          <p:cNvGraphicFramePr/>
          <p:nvPr/>
        </p:nvGraphicFramePr>
        <p:xfrm>
          <a:off x="763885" y="26923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625" name="Table"/>
          <p:cNvGraphicFramePr/>
          <p:nvPr/>
        </p:nvGraphicFramePr>
        <p:xfrm>
          <a:off x="763885" y="333755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626" name="Table"/>
          <p:cNvGraphicFramePr/>
          <p:nvPr/>
        </p:nvGraphicFramePr>
        <p:xfrm>
          <a:off x="763885" y="420623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627" name="Table"/>
          <p:cNvGraphicFramePr/>
          <p:nvPr/>
        </p:nvGraphicFramePr>
        <p:xfrm>
          <a:off x="763885" y="267207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628" name="Table"/>
          <p:cNvGraphicFramePr/>
          <p:nvPr/>
        </p:nvGraphicFramePr>
        <p:xfrm>
          <a:off x="763885" y="4922520"/>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629" name="New table size N = 2⁴ = 16…"/>
          <p:cNvSpPr/>
          <p:nvPr/>
        </p:nvSpPr>
        <p:spPr>
          <a:xfrm>
            <a:off x="911515" y="6240779"/>
            <a:ext cx="11181770" cy="21844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New table size N = 2⁴ = 16</a:t>
            </a:r>
          </a:p>
          <a:p>
            <a:r>
              <a:t>Max load factor α = 0.4</a:t>
            </a:r>
          </a:p>
          <a:p>
            <a:r>
              <a:t>New threshold value = N*α = 6</a:t>
            </a:r>
          </a:p>
          <a:p>
            <a:r>
              <a:t>Probing function </a:t>
            </a:r>
            <a:r>
              <a:rPr b="1">
                <a:solidFill>
                  <a:schemeClr val="accent6">
                    <a:hueOff val="-241736"/>
                    <a:satOff val="29413"/>
                    <a:lumOff val="20727"/>
                  </a:schemeClr>
                </a:solidFill>
              </a:rPr>
              <a:t>P</a:t>
            </a:r>
            <a:r>
              <a:t>(x) stays the same</a:t>
            </a:r>
          </a:p>
        </p:txBody>
      </p:sp>
    </p:spTree>
  </p:cSld>
  <p:clrMapOvr>
    <a:masterClrMapping/>
  </p:clrMapOvr>
  <p:transition spd="med"/>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31" name="Table"/>
          <p:cNvGraphicFramePr/>
          <p:nvPr/>
        </p:nvGraphicFramePr>
        <p:xfrm>
          <a:off x="763885" y="985519"/>
          <a:ext cx="11489730" cy="883287"/>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632" name="Table"/>
          <p:cNvGraphicFramePr/>
          <p:nvPr/>
        </p:nvGraphicFramePr>
        <p:xfrm>
          <a:off x="763885" y="26923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633" name="Table"/>
          <p:cNvGraphicFramePr/>
          <p:nvPr/>
        </p:nvGraphicFramePr>
        <p:xfrm>
          <a:off x="763885" y="333755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634" name="Table"/>
          <p:cNvGraphicFramePr/>
          <p:nvPr/>
        </p:nvGraphicFramePr>
        <p:xfrm>
          <a:off x="763885" y="420623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635" name="Table"/>
          <p:cNvGraphicFramePr/>
          <p:nvPr/>
        </p:nvGraphicFramePr>
        <p:xfrm>
          <a:off x="763885" y="267207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636" name="Table"/>
          <p:cNvGraphicFramePr/>
          <p:nvPr/>
        </p:nvGraphicFramePr>
        <p:xfrm>
          <a:off x="763885" y="4922520"/>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38" name="Table"/>
          <p:cNvGraphicFramePr/>
          <p:nvPr/>
        </p:nvGraphicFramePr>
        <p:xfrm>
          <a:off x="763885" y="985519"/>
          <a:ext cx="11489730" cy="883287"/>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639" name="Table"/>
          <p:cNvGraphicFramePr/>
          <p:nvPr/>
        </p:nvGraphicFramePr>
        <p:xfrm>
          <a:off x="763885" y="26923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640" name="Table"/>
          <p:cNvGraphicFramePr/>
          <p:nvPr/>
        </p:nvGraphicFramePr>
        <p:xfrm>
          <a:off x="763885" y="333755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641" name="Table"/>
          <p:cNvGraphicFramePr/>
          <p:nvPr/>
        </p:nvGraphicFramePr>
        <p:xfrm>
          <a:off x="763885" y="420623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642" name="Table"/>
          <p:cNvGraphicFramePr/>
          <p:nvPr/>
        </p:nvGraphicFramePr>
        <p:xfrm>
          <a:off x="763885" y="267207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643" name="Table"/>
          <p:cNvGraphicFramePr/>
          <p:nvPr/>
        </p:nvGraphicFramePr>
        <p:xfrm>
          <a:off x="763885" y="4922520"/>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644" name="From before, H(k3) = 5"/>
          <p:cNvSpPr/>
          <p:nvPr/>
        </p:nvSpPr>
        <p:spPr>
          <a:xfrm>
            <a:off x="2894332" y="5740399"/>
            <a:ext cx="60782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From before, </a:t>
            </a:r>
            <a:r>
              <a:rPr b="1">
                <a:solidFill>
                  <a:schemeClr val="accent5">
                    <a:hueOff val="101205"/>
                    <a:satOff val="-13598"/>
                    <a:lumOff val="23877"/>
                  </a:schemeClr>
                </a:solidFill>
              </a:rPr>
              <a:t>H</a:t>
            </a:r>
            <a:r>
              <a:t>(k</a:t>
            </a:r>
            <a:r>
              <a:rPr baseline="-5999"/>
              <a:t>3</a:t>
            </a:r>
            <a:r>
              <a:t>) = 5</a:t>
            </a:r>
          </a:p>
        </p:txBody>
      </p:sp>
      <p:sp>
        <p:nvSpPr>
          <p:cNvPr id="2645" name="Line"/>
          <p:cNvSpPr/>
          <p:nvPr/>
        </p:nvSpPr>
        <p:spPr>
          <a:xfrm flipV="1">
            <a:off x="1457960" y="1924367"/>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47" name="Table"/>
          <p:cNvGraphicFramePr/>
          <p:nvPr/>
        </p:nvGraphicFramePr>
        <p:xfrm>
          <a:off x="763885" y="985519"/>
          <a:ext cx="11489730" cy="883287"/>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648" name="Table"/>
          <p:cNvGraphicFramePr/>
          <p:nvPr/>
        </p:nvGraphicFramePr>
        <p:xfrm>
          <a:off x="763885" y="26923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649" name="Table"/>
          <p:cNvGraphicFramePr/>
          <p:nvPr/>
        </p:nvGraphicFramePr>
        <p:xfrm>
          <a:off x="763885" y="333755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650" name="Table"/>
          <p:cNvGraphicFramePr/>
          <p:nvPr/>
        </p:nvGraphicFramePr>
        <p:xfrm>
          <a:off x="763885" y="420623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651" name="Table"/>
          <p:cNvGraphicFramePr/>
          <p:nvPr/>
        </p:nvGraphicFramePr>
        <p:xfrm>
          <a:off x="763885" y="267207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652" name="Table"/>
          <p:cNvGraphicFramePr/>
          <p:nvPr/>
        </p:nvGraphicFramePr>
        <p:xfrm>
          <a:off x="763885" y="4922520"/>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653" name="From before, H(k3) = 5"/>
          <p:cNvSpPr/>
          <p:nvPr/>
        </p:nvSpPr>
        <p:spPr>
          <a:xfrm>
            <a:off x="2894332" y="5740399"/>
            <a:ext cx="60782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From before, </a:t>
            </a:r>
            <a:r>
              <a:rPr b="1">
                <a:solidFill>
                  <a:schemeClr val="accent5">
                    <a:hueOff val="101205"/>
                    <a:satOff val="-13598"/>
                    <a:lumOff val="23877"/>
                  </a:schemeClr>
                </a:solidFill>
              </a:rPr>
              <a:t>H</a:t>
            </a:r>
            <a:r>
              <a:t>(k</a:t>
            </a:r>
            <a:r>
              <a:rPr baseline="-5999"/>
              <a:t>3</a:t>
            </a:r>
            <a:r>
              <a:t>) = 5</a:t>
            </a:r>
          </a:p>
        </p:txBody>
      </p:sp>
      <p:sp>
        <p:nvSpPr>
          <p:cNvPr id="2654" name="H(k3) + P(0) mod N"/>
          <p:cNvSpPr/>
          <p:nvPr/>
        </p:nvSpPr>
        <p:spPr>
          <a:xfrm>
            <a:off x="3444847" y="6405879"/>
            <a:ext cx="497718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3</a:t>
            </a:r>
            <a:r>
              <a:t>) + </a:t>
            </a:r>
            <a:r>
              <a:rPr b="1">
                <a:solidFill>
                  <a:schemeClr val="accent6">
                    <a:hueOff val="-241736"/>
                    <a:satOff val="29413"/>
                    <a:lumOff val="20727"/>
                  </a:schemeClr>
                </a:solidFill>
              </a:rPr>
              <a:t>P</a:t>
            </a:r>
            <a:r>
              <a:t>(0) mod N</a:t>
            </a:r>
          </a:p>
        </p:txBody>
      </p:sp>
      <p:sp>
        <p:nvSpPr>
          <p:cNvPr id="2655" name="5   +   0  mod 16 = 5"/>
          <p:cNvSpPr/>
          <p:nvPr/>
        </p:nvSpPr>
        <p:spPr>
          <a:xfrm>
            <a:off x="3902360" y="7019925"/>
            <a:ext cx="5894711" cy="62230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5</a:t>
            </a:r>
            <a:r>
              <a:rPr b="1">
                <a:solidFill>
                  <a:schemeClr val="accent5">
                    <a:hueOff val="101205"/>
                    <a:satOff val="-13598"/>
                    <a:lumOff val="23877"/>
                  </a:schemeClr>
                </a:solidFill>
              </a:rPr>
              <a:t>  </a:t>
            </a:r>
            <a:r>
              <a:t> +   0  mod 16 = 5</a:t>
            </a:r>
          </a:p>
        </p:txBody>
      </p:sp>
      <p:sp>
        <p:nvSpPr>
          <p:cNvPr id="2656" name="Line"/>
          <p:cNvSpPr/>
          <p:nvPr/>
        </p:nvSpPr>
        <p:spPr>
          <a:xfrm flipV="1">
            <a:off x="1457960" y="1924367"/>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57" name="Line"/>
          <p:cNvSpPr/>
          <p:nvPr/>
        </p:nvSpPr>
        <p:spPr>
          <a:xfrm>
            <a:off x="1885156" y="1956315"/>
            <a:ext cx="6197204" cy="1722360"/>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59" name="Table"/>
          <p:cNvGraphicFramePr/>
          <p:nvPr/>
        </p:nvGraphicFramePr>
        <p:xfrm>
          <a:off x="763885" y="985519"/>
          <a:ext cx="11489730" cy="883287"/>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660" name="Table"/>
          <p:cNvGraphicFramePr/>
          <p:nvPr/>
        </p:nvGraphicFramePr>
        <p:xfrm>
          <a:off x="763885" y="26923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661" name="Table"/>
          <p:cNvGraphicFramePr/>
          <p:nvPr/>
        </p:nvGraphicFramePr>
        <p:xfrm>
          <a:off x="763885" y="333755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662" name="Table"/>
          <p:cNvGraphicFramePr/>
          <p:nvPr/>
        </p:nvGraphicFramePr>
        <p:xfrm>
          <a:off x="763885" y="420623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663" name="Table"/>
          <p:cNvGraphicFramePr/>
          <p:nvPr/>
        </p:nvGraphicFramePr>
        <p:xfrm>
          <a:off x="763885" y="267207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664" name="Table"/>
          <p:cNvGraphicFramePr/>
          <p:nvPr/>
        </p:nvGraphicFramePr>
        <p:xfrm>
          <a:off x="763885" y="4922520"/>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665" name="Line"/>
          <p:cNvSpPr/>
          <p:nvPr/>
        </p:nvSpPr>
        <p:spPr>
          <a:xfrm flipV="1">
            <a:off x="2918460" y="1924367"/>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67" name="Table"/>
          <p:cNvGraphicFramePr/>
          <p:nvPr/>
        </p:nvGraphicFramePr>
        <p:xfrm>
          <a:off x="763885" y="985519"/>
          <a:ext cx="11489730" cy="883287"/>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668" name="Table"/>
          <p:cNvGraphicFramePr/>
          <p:nvPr/>
        </p:nvGraphicFramePr>
        <p:xfrm>
          <a:off x="763885" y="26923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669" name="Table"/>
          <p:cNvGraphicFramePr/>
          <p:nvPr/>
        </p:nvGraphicFramePr>
        <p:xfrm>
          <a:off x="763885" y="333755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670" name="Table"/>
          <p:cNvGraphicFramePr/>
          <p:nvPr/>
        </p:nvGraphicFramePr>
        <p:xfrm>
          <a:off x="763885" y="420623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671" name="Table"/>
          <p:cNvGraphicFramePr/>
          <p:nvPr/>
        </p:nvGraphicFramePr>
        <p:xfrm>
          <a:off x="763885" y="267207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672" name="Table"/>
          <p:cNvGraphicFramePr/>
          <p:nvPr/>
        </p:nvGraphicFramePr>
        <p:xfrm>
          <a:off x="763885" y="4922520"/>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673" name="Line"/>
          <p:cNvSpPr/>
          <p:nvPr/>
        </p:nvSpPr>
        <p:spPr>
          <a:xfrm flipV="1">
            <a:off x="4353559" y="1924367"/>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75" name="Table"/>
          <p:cNvGraphicFramePr/>
          <p:nvPr/>
        </p:nvGraphicFramePr>
        <p:xfrm>
          <a:off x="763885" y="985519"/>
          <a:ext cx="11489730" cy="883287"/>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676" name="Table"/>
          <p:cNvGraphicFramePr/>
          <p:nvPr/>
        </p:nvGraphicFramePr>
        <p:xfrm>
          <a:off x="763885" y="26923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677" name="Table"/>
          <p:cNvGraphicFramePr/>
          <p:nvPr/>
        </p:nvGraphicFramePr>
        <p:xfrm>
          <a:off x="763885" y="333755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678" name="Table"/>
          <p:cNvGraphicFramePr/>
          <p:nvPr/>
        </p:nvGraphicFramePr>
        <p:xfrm>
          <a:off x="763885" y="420623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679" name="Table"/>
          <p:cNvGraphicFramePr/>
          <p:nvPr/>
        </p:nvGraphicFramePr>
        <p:xfrm>
          <a:off x="763885" y="267207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680" name="Table"/>
          <p:cNvGraphicFramePr/>
          <p:nvPr/>
        </p:nvGraphicFramePr>
        <p:xfrm>
          <a:off x="763885" y="4922520"/>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681" name="Line"/>
          <p:cNvSpPr/>
          <p:nvPr/>
        </p:nvSpPr>
        <p:spPr>
          <a:xfrm flipV="1">
            <a:off x="5801359" y="1924367"/>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83" name="Table"/>
          <p:cNvGraphicFramePr/>
          <p:nvPr/>
        </p:nvGraphicFramePr>
        <p:xfrm>
          <a:off x="763885" y="985519"/>
          <a:ext cx="11489730" cy="883287"/>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684" name="Table"/>
          <p:cNvGraphicFramePr/>
          <p:nvPr/>
        </p:nvGraphicFramePr>
        <p:xfrm>
          <a:off x="763885" y="26923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685" name="Table"/>
          <p:cNvGraphicFramePr/>
          <p:nvPr/>
        </p:nvGraphicFramePr>
        <p:xfrm>
          <a:off x="763885" y="333755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686" name="Table"/>
          <p:cNvGraphicFramePr/>
          <p:nvPr/>
        </p:nvGraphicFramePr>
        <p:xfrm>
          <a:off x="763885" y="420623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687" name="Table"/>
          <p:cNvGraphicFramePr/>
          <p:nvPr/>
        </p:nvGraphicFramePr>
        <p:xfrm>
          <a:off x="763885" y="267207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688" name="Table"/>
          <p:cNvGraphicFramePr/>
          <p:nvPr/>
        </p:nvGraphicFramePr>
        <p:xfrm>
          <a:off x="763885" y="4922520"/>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689" name="Line"/>
          <p:cNvSpPr/>
          <p:nvPr/>
        </p:nvSpPr>
        <p:spPr>
          <a:xfrm flipV="1">
            <a:off x="7223759" y="1924367"/>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91" name="Table"/>
          <p:cNvGraphicFramePr/>
          <p:nvPr/>
        </p:nvGraphicFramePr>
        <p:xfrm>
          <a:off x="763885" y="985519"/>
          <a:ext cx="11489730" cy="883287"/>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692" name="Table"/>
          <p:cNvGraphicFramePr/>
          <p:nvPr/>
        </p:nvGraphicFramePr>
        <p:xfrm>
          <a:off x="763885" y="26923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693" name="Table"/>
          <p:cNvGraphicFramePr/>
          <p:nvPr/>
        </p:nvGraphicFramePr>
        <p:xfrm>
          <a:off x="763885" y="333755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694" name="Table"/>
          <p:cNvGraphicFramePr/>
          <p:nvPr/>
        </p:nvGraphicFramePr>
        <p:xfrm>
          <a:off x="763885" y="420623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695" name="Table"/>
          <p:cNvGraphicFramePr/>
          <p:nvPr/>
        </p:nvGraphicFramePr>
        <p:xfrm>
          <a:off x="763885" y="267207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696" name="Table"/>
          <p:cNvGraphicFramePr/>
          <p:nvPr/>
        </p:nvGraphicFramePr>
        <p:xfrm>
          <a:off x="763885" y="4922520"/>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697" name="Line"/>
          <p:cNvSpPr/>
          <p:nvPr/>
        </p:nvSpPr>
        <p:spPr>
          <a:xfrm flipV="1">
            <a:off x="8633459" y="1924367"/>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99" name="Table"/>
          <p:cNvGraphicFramePr/>
          <p:nvPr/>
        </p:nvGraphicFramePr>
        <p:xfrm>
          <a:off x="763885" y="985519"/>
          <a:ext cx="11489730" cy="883287"/>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700" name="Table"/>
          <p:cNvGraphicFramePr/>
          <p:nvPr/>
        </p:nvGraphicFramePr>
        <p:xfrm>
          <a:off x="763885" y="26923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701" name="Table"/>
          <p:cNvGraphicFramePr/>
          <p:nvPr/>
        </p:nvGraphicFramePr>
        <p:xfrm>
          <a:off x="763885" y="333755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702" name="Table"/>
          <p:cNvGraphicFramePr/>
          <p:nvPr/>
        </p:nvGraphicFramePr>
        <p:xfrm>
          <a:off x="763885" y="420623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703" name="Table"/>
          <p:cNvGraphicFramePr/>
          <p:nvPr/>
        </p:nvGraphicFramePr>
        <p:xfrm>
          <a:off x="763885" y="267207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704" name="Table"/>
          <p:cNvGraphicFramePr/>
          <p:nvPr/>
        </p:nvGraphicFramePr>
        <p:xfrm>
          <a:off x="763885" y="4922520"/>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705" name="Line"/>
          <p:cNvSpPr/>
          <p:nvPr/>
        </p:nvSpPr>
        <p:spPr>
          <a:xfrm flipV="1">
            <a:off x="8633459" y="1924367"/>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706" name="From before, H(k2) = 5"/>
          <p:cNvSpPr/>
          <p:nvPr/>
        </p:nvSpPr>
        <p:spPr>
          <a:xfrm>
            <a:off x="2894332" y="5740399"/>
            <a:ext cx="60782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From before, </a:t>
            </a:r>
            <a:r>
              <a:rPr b="1">
                <a:solidFill>
                  <a:schemeClr val="accent5">
                    <a:hueOff val="101205"/>
                    <a:satOff val="-13598"/>
                    <a:lumOff val="23877"/>
                  </a:schemeClr>
                </a:solidFill>
              </a:rPr>
              <a:t>H</a:t>
            </a:r>
            <a:r>
              <a:t>(k</a:t>
            </a:r>
            <a:r>
              <a:rPr baseline="-5999"/>
              <a:t>2</a:t>
            </a:r>
            <a:r>
              <a:t>) = 5</a:t>
            </a:r>
          </a:p>
        </p:txBody>
      </p:sp>
      <p:sp>
        <p:nvSpPr>
          <p:cNvPr id="2707" name="H(k2) + P(0) mod N"/>
          <p:cNvSpPr/>
          <p:nvPr/>
        </p:nvSpPr>
        <p:spPr>
          <a:xfrm>
            <a:off x="3444847" y="6405879"/>
            <a:ext cx="497718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2</a:t>
            </a:r>
            <a:r>
              <a:t>) + </a:t>
            </a:r>
            <a:r>
              <a:rPr b="1">
                <a:solidFill>
                  <a:schemeClr val="accent6">
                    <a:hueOff val="-241736"/>
                    <a:satOff val="29413"/>
                    <a:lumOff val="20727"/>
                  </a:schemeClr>
                </a:solidFill>
              </a:rPr>
              <a:t>P</a:t>
            </a:r>
            <a:r>
              <a:t>(0) mod N</a:t>
            </a:r>
          </a:p>
        </p:txBody>
      </p:sp>
      <p:sp>
        <p:nvSpPr>
          <p:cNvPr id="2708" name="5   +   0  mod 16 = 5"/>
          <p:cNvSpPr/>
          <p:nvPr/>
        </p:nvSpPr>
        <p:spPr>
          <a:xfrm>
            <a:off x="3902360" y="7019925"/>
            <a:ext cx="5894711" cy="62230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5</a:t>
            </a:r>
            <a:r>
              <a:rPr b="1">
                <a:solidFill>
                  <a:schemeClr val="accent5">
                    <a:hueOff val="101205"/>
                    <a:satOff val="-13598"/>
                    <a:lumOff val="23877"/>
                  </a:schemeClr>
                </a:solidFill>
              </a:rPr>
              <a:t>  </a:t>
            </a:r>
            <a:r>
              <a:t> +   0  mod 16 = 5</a:t>
            </a:r>
          </a:p>
        </p:txBody>
      </p:sp>
      <p:sp>
        <p:nvSpPr>
          <p:cNvPr id="2709" name="Line"/>
          <p:cNvSpPr/>
          <p:nvPr/>
        </p:nvSpPr>
        <p:spPr>
          <a:xfrm>
            <a:off x="9067800" y="1756886"/>
            <a:ext cx="0" cy="1866583"/>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Example of non-deterministic hash function:"/>
          <p:cNvSpPr/>
          <p:nvPr/>
        </p:nvSpPr>
        <p:spPr>
          <a:xfrm>
            <a:off x="4004120" y="4784344"/>
            <a:ext cx="4996560"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不确定哈希函数的例子</a:t>
            </a:r>
            <a:r>
              <a:rPr dirty="0"/>
              <a:t>:</a:t>
            </a:r>
          </a:p>
        </p:txBody>
      </p:sp>
      <p:sp>
        <p:nvSpPr>
          <p:cNvPr id="244" name="counter := 0…"/>
          <p:cNvSpPr/>
          <p:nvPr/>
        </p:nvSpPr>
        <p:spPr>
          <a:xfrm>
            <a:off x="2787804" y="5629655"/>
            <a:ext cx="8647287"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counter := 0</a:t>
            </a:r>
          </a:p>
          <a:p>
            <a:pPr algn="l"/>
            <a:r>
              <a:rPr b="1">
                <a:solidFill>
                  <a:schemeClr val="accent5">
                    <a:hueOff val="101205"/>
                    <a:satOff val="-13598"/>
                    <a:lumOff val="23877"/>
                  </a:schemeClr>
                </a:solidFill>
              </a:rPr>
              <a:t>function</a:t>
            </a:r>
            <a:r>
              <a:t> </a:t>
            </a:r>
            <a:r>
              <a:rPr b="1">
                <a:solidFill>
                  <a:schemeClr val="accent5">
                    <a:hueOff val="101205"/>
                    <a:satOff val="-13598"/>
                    <a:lumOff val="23877"/>
                  </a:schemeClr>
                </a:solidFill>
              </a:rPr>
              <a:t>H</a:t>
            </a:r>
            <a:r>
              <a:t>(x):</a:t>
            </a:r>
          </a:p>
          <a:p>
            <a:pPr algn="l"/>
            <a:r>
              <a:t>    counter = counter + 1</a:t>
            </a:r>
          </a:p>
          <a:p>
            <a:pPr algn="l"/>
            <a:r>
              <a:t>    </a:t>
            </a:r>
            <a:r>
              <a:rPr b="1">
                <a:solidFill>
                  <a:schemeClr val="accent5">
                    <a:hueOff val="101205"/>
                    <a:satOff val="-13598"/>
                    <a:lumOff val="23877"/>
                  </a:schemeClr>
                </a:solidFill>
              </a:rPr>
              <a:t>return</a:t>
            </a:r>
            <a:r>
              <a:t> (x + counter) mod 13</a:t>
            </a:r>
          </a:p>
        </p:txBody>
      </p:sp>
      <p:sp>
        <p:nvSpPr>
          <p:cNvPr id="245" name="The first time called H(5) = 6, but if called again H(5) = 7!"/>
          <p:cNvSpPr/>
          <p:nvPr/>
        </p:nvSpPr>
        <p:spPr>
          <a:xfrm>
            <a:off x="1761732" y="8002777"/>
            <a:ext cx="9481322" cy="1210588"/>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p>
            <a:r>
              <a:rPr lang="zh-CN" altLang="en-US" dirty="0"/>
              <a:t>第一次调用</a:t>
            </a:r>
            <a:r>
              <a:rPr b="1" dirty="0">
                <a:solidFill>
                  <a:schemeClr val="accent5">
                    <a:hueOff val="101205"/>
                    <a:satOff val="-13598"/>
                    <a:lumOff val="23877"/>
                  </a:schemeClr>
                </a:solidFill>
              </a:rPr>
              <a:t>H</a:t>
            </a:r>
            <a:r>
              <a:rPr dirty="0"/>
              <a:t>(5) = 6, </a:t>
            </a:r>
            <a:r>
              <a:rPr lang="zh-CN" altLang="en-US" dirty="0"/>
              <a:t>但是如果再次调用</a:t>
            </a:r>
            <a:r>
              <a:rPr b="1" dirty="0">
                <a:solidFill>
                  <a:schemeClr val="accent5">
                    <a:hueOff val="101205"/>
                    <a:satOff val="-13598"/>
                    <a:lumOff val="23877"/>
                  </a:schemeClr>
                </a:solidFill>
              </a:rPr>
              <a:t>H</a:t>
            </a:r>
            <a:r>
              <a:rPr dirty="0"/>
              <a:t>(5) = 7!</a:t>
            </a:r>
          </a:p>
        </p:txBody>
      </p:sp>
      <p:sp>
        <p:nvSpPr>
          <p:cNvPr id="10" name="Properties of Hash functions">
            <a:extLst>
              <a:ext uri="{FF2B5EF4-FFF2-40B4-BE49-F238E27FC236}">
                <a16:creationId xmlns:a16="http://schemas.microsoft.com/office/drawing/2014/main" id="{CDCDE200-D8B3-D24F-AF1E-075E16C9ADA6}"/>
              </a:ext>
            </a:extLst>
          </p:cNvPr>
          <p:cNvSpPr>
            <a:spLocks noGrp="1"/>
          </p:cNvSpPr>
          <p:nvPr>
            <p:ph type="title"/>
          </p:nvPr>
        </p:nvSpPr>
        <p:spPr>
          <a:xfrm>
            <a:off x="445665" y="117507"/>
            <a:ext cx="12113470" cy="1302226"/>
          </a:xfrm>
          <a:prstGeom prst="rect">
            <a:avLst/>
          </a:prstGeom>
        </p:spPr>
        <p:txBody>
          <a:bodyPr/>
          <a:lstStyle>
            <a:lvl1pPr defTabSz="408940">
              <a:defRPr sz="5600" b="1"/>
            </a:lvl1pPr>
          </a:lstStyle>
          <a:p>
            <a:r>
              <a:rPr lang="zh-CN" altLang="en-US" dirty="0"/>
              <a:t>哈希函数的特性</a:t>
            </a:r>
            <a:endParaRPr dirty="0"/>
          </a:p>
        </p:txBody>
      </p:sp>
      <p:sp>
        <p:nvSpPr>
          <p:cNvPr id="11" name="A hash function H(x) must be deterministic.">
            <a:extLst>
              <a:ext uri="{FF2B5EF4-FFF2-40B4-BE49-F238E27FC236}">
                <a16:creationId xmlns:a16="http://schemas.microsoft.com/office/drawing/2014/main" id="{6FFC3351-2498-6E4B-8021-F28B22D240A0}"/>
              </a:ext>
            </a:extLst>
          </p:cNvPr>
          <p:cNvSpPr/>
          <p:nvPr/>
        </p:nvSpPr>
        <p:spPr>
          <a:xfrm>
            <a:off x="445665" y="1703705"/>
            <a:ext cx="12113470" cy="65659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lang="en-US" dirty="0" err="1"/>
              <a:t>哈希函数</a:t>
            </a:r>
            <a:r>
              <a:rPr lang="en" altLang="zh-CN" b="1" dirty="0">
                <a:solidFill>
                  <a:schemeClr val="accent5">
                    <a:hueOff val="101205"/>
                    <a:satOff val="-13598"/>
                    <a:lumOff val="23877"/>
                  </a:schemeClr>
                </a:solidFill>
              </a:rPr>
              <a:t>H</a:t>
            </a:r>
            <a:r>
              <a:rPr lang="en" altLang="zh-CN" dirty="0"/>
              <a:t>(x)</a:t>
            </a:r>
            <a:r>
              <a:rPr lang="en-US" dirty="0" err="1"/>
              <a:t>必须是</a:t>
            </a:r>
            <a:r>
              <a:rPr lang="en-US" b="1" dirty="0" err="1">
                <a:solidFill>
                  <a:srgbClr val="11DBE2"/>
                </a:solidFill>
              </a:rPr>
              <a:t>确定的</a:t>
            </a:r>
            <a:r>
              <a:rPr lang="en-US" b="1" dirty="0">
                <a:solidFill>
                  <a:srgbClr val="11DBE2"/>
                </a:solidFill>
              </a:rPr>
              <a:t>(</a:t>
            </a:r>
            <a:r>
              <a:rPr lang="en" altLang="zh-CN" b="1" dirty="0">
                <a:solidFill>
                  <a:schemeClr val="accent2">
                    <a:satOff val="-13916"/>
                    <a:lumOff val="13989"/>
                  </a:schemeClr>
                </a:solidFill>
              </a:rPr>
              <a:t>deterministic)</a:t>
            </a:r>
            <a:endParaRPr dirty="0"/>
          </a:p>
        </p:txBody>
      </p:sp>
      <p:sp>
        <p:nvSpPr>
          <p:cNvPr id="12" name="This means that if H(x) = y then H(x) must always produce y and never another value. This may seen obvious, but it is critical to the functionality of a hash function.">
            <a:extLst>
              <a:ext uri="{FF2B5EF4-FFF2-40B4-BE49-F238E27FC236}">
                <a16:creationId xmlns:a16="http://schemas.microsoft.com/office/drawing/2014/main" id="{74CF3335-55BF-1E49-B6F5-9B38A3BB5737}"/>
              </a:ext>
            </a:extLst>
          </p:cNvPr>
          <p:cNvSpPr/>
          <p:nvPr/>
        </p:nvSpPr>
        <p:spPr>
          <a:xfrm>
            <a:off x="652735" y="2690026"/>
            <a:ext cx="11699330" cy="1764586"/>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lang="zh-CN" altLang="en-US" dirty="0"/>
              <a:t>也就是说，如果</a:t>
            </a:r>
            <a:r>
              <a:rPr lang="en" altLang="zh-CN" b="1" dirty="0">
                <a:solidFill>
                  <a:schemeClr val="accent5">
                    <a:hueOff val="101205"/>
                    <a:satOff val="-13598"/>
                    <a:lumOff val="23877"/>
                  </a:schemeClr>
                </a:solidFill>
              </a:rPr>
              <a:t>H</a:t>
            </a:r>
            <a:r>
              <a:rPr lang="en" altLang="zh-CN" dirty="0"/>
              <a:t>(x) = y </a:t>
            </a:r>
            <a:r>
              <a:rPr lang="zh-CN" altLang="en-US" dirty="0"/>
              <a:t>，那么</a:t>
            </a:r>
            <a:r>
              <a:rPr lang="en" altLang="zh-CN" b="1" dirty="0">
                <a:solidFill>
                  <a:schemeClr val="accent5">
                    <a:hueOff val="101205"/>
                    <a:satOff val="-13598"/>
                    <a:lumOff val="23877"/>
                  </a:schemeClr>
                </a:solidFill>
              </a:rPr>
              <a:t>H</a:t>
            </a:r>
            <a:r>
              <a:rPr lang="en" altLang="zh-CN" dirty="0"/>
              <a:t>(x)</a:t>
            </a:r>
            <a:r>
              <a:rPr lang="zh-CN" altLang="en" dirty="0"/>
              <a:t>的</a:t>
            </a:r>
            <a:r>
              <a:rPr lang="zh-CN" altLang="en-US" dirty="0"/>
              <a:t>计算结果必须始终是</a:t>
            </a:r>
            <a:r>
              <a:rPr lang="en-US" altLang="zh-CN" dirty="0"/>
              <a:t>y</a:t>
            </a:r>
            <a:r>
              <a:rPr lang="zh-CN" altLang="en-US" dirty="0"/>
              <a:t>，而不能是其它值。这个看起来很明显，但是对于一个哈希函数的功能正确性来说，这个是非常关键的。</a:t>
            </a:r>
            <a:endParaRPr dirty="0"/>
          </a:p>
        </p:txBody>
      </p:sp>
    </p:spTree>
  </p:cSld>
  <p:clrMapOvr>
    <a:masterClrMapping/>
  </p:clrMapOvr>
  <p:transition spd="med"/>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11" name="Table"/>
          <p:cNvGraphicFramePr/>
          <p:nvPr/>
        </p:nvGraphicFramePr>
        <p:xfrm>
          <a:off x="763885" y="985519"/>
          <a:ext cx="11489730" cy="883287"/>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712" name="Table"/>
          <p:cNvGraphicFramePr/>
          <p:nvPr/>
        </p:nvGraphicFramePr>
        <p:xfrm>
          <a:off x="763885" y="26923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713" name="Table"/>
          <p:cNvGraphicFramePr/>
          <p:nvPr/>
        </p:nvGraphicFramePr>
        <p:xfrm>
          <a:off x="763885" y="333755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714" name="Table"/>
          <p:cNvGraphicFramePr/>
          <p:nvPr/>
        </p:nvGraphicFramePr>
        <p:xfrm>
          <a:off x="763885" y="420623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715" name="Table"/>
          <p:cNvGraphicFramePr/>
          <p:nvPr/>
        </p:nvGraphicFramePr>
        <p:xfrm>
          <a:off x="763885" y="267207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716" name="Table"/>
          <p:cNvGraphicFramePr/>
          <p:nvPr/>
        </p:nvGraphicFramePr>
        <p:xfrm>
          <a:off x="763885" y="4922520"/>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717" name="Line"/>
          <p:cNvSpPr/>
          <p:nvPr/>
        </p:nvSpPr>
        <p:spPr>
          <a:xfrm flipV="1">
            <a:off x="8633459" y="1924367"/>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718" name="From before, H(k2) = 5"/>
          <p:cNvSpPr/>
          <p:nvPr/>
        </p:nvSpPr>
        <p:spPr>
          <a:xfrm>
            <a:off x="2894332" y="5740399"/>
            <a:ext cx="60782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From before, </a:t>
            </a:r>
            <a:r>
              <a:rPr b="1">
                <a:solidFill>
                  <a:schemeClr val="accent5">
                    <a:hueOff val="101205"/>
                    <a:satOff val="-13598"/>
                    <a:lumOff val="23877"/>
                  </a:schemeClr>
                </a:solidFill>
              </a:rPr>
              <a:t>H</a:t>
            </a:r>
            <a:r>
              <a:t>(k</a:t>
            </a:r>
            <a:r>
              <a:rPr baseline="-5999"/>
              <a:t>2</a:t>
            </a:r>
            <a:r>
              <a:t>) = 5</a:t>
            </a:r>
          </a:p>
        </p:txBody>
      </p:sp>
      <p:sp>
        <p:nvSpPr>
          <p:cNvPr id="2719" name="H(k2) + P(0) mod N"/>
          <p:cNvSpPr/>
          <p:nvPr/>
        </p:nvSpPr>
        <p:spPr>
          <a:xfrm>
            <a:off x="3444847" y="6405879"/>
            <a:ext cx="497718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2</a:t>
            </a:r>
            <a:r>
              <a:t>) + </a:t>
            </a:r>
            <a:r>
              <a:rPr b="1">
                <a:solidFill>
                  <a:schemeClr val="accent6">
                    <a:hueOff val="-241736"/>
                    <a:satOff val="29413"/>
                    <a:lumOff val="20727"/>
                  </a:schemeClr>
                </a:solidFill>
              </a:rPr>
              <a:t>P</a:t>
            </a:r>
            <a:r>
              <a:t>(0) mod N</a:t>
            </a:r>
          </a:p>
        </p:txBody>
      </p:sp>
      <p:sp>
        <p:nvSpPr>
          <p:cNvPr id="2720" name="5   +   0  mod 16 = 5"/>
          <p:cNvSpPr/>
          <p:nvPr/>
        </p:nvSpPr>
        <p:spPr>
          <a:xfrm>
            <a:off x="3902360" y="7019925"/>
            <a:ext cx="5894711" cy="62230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5</a:t>
            </a:r>
            <a:r>
              <a:rPr b="1">
                <a:solidFill>
                  <a:schemeClr val="accent5">
                    <a:hueOff val="101205"/>
                    <a:satOff val="-13598"/>
                    <a:lumOff val="23877"/>
                  </a:schemeClr>
                </a:solidFill>
              </a:rPr>
              <a:t>  </a:t>
            </a:r>
            <a:r>
              <a:t> +   0  mod 16 = 5</a:t>
            </a:r>
          </a:p>
        </p:txBody>
      </p:sp>
      <p:sp>
        <p:nvSpPr>
          <p:cNvPr id="2721" name="Line"/>
          <p:cNvSpPr/>
          <p:nvPr/>
        </p:nvSpPr>
        <p:spPr>
          <a:xfrm>
            <a:off x="9067800" y="1756886"/>
            <a:ext cx="0" cy="1866583"/>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722" name="H(k2) + P(1) mod N"/>
          <p:cNvSpPr/>
          <p:nvPr/>
        </p:nvSpPr>
        <p:spPr>
          <a:xfrm>
            <a:off x="3429607" y="7640953"/>
            <a:ext cx="497718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2</a:t>
            </a:r>
            <a:r>
              <a:t>) + </a:t>
            </a:r>
            <a:r>
              <a:rPr b="1">
                <a:solidFill>
                  <a:schemeClr val="accent6">
                    <a:hueOff val="-241736"/>
                    <a:satOff val="29413"/>
                    <a:lumOff val="20727"/>
                  </a:schemeClr>
                </a:solidFill>
              </a:rPr>
              <a:t>P</a:t>
            </a:r>
            <a:r>
              <a:t>(1) mod N</a:t>
            </a:r>
          </a:p>
        </p:txBody>
      </p:sp>
      <p:sp>
        <p:nvSpPr>
          <p:cNvPr id="2723" name="5   +   1  mod 16 = 6"/>
          <p:cNvSpPr/>
          <p:nvPr/>
        </p:nvSpPr>
        <p:spPr>
          <a:xfrm>
            <a:off x="3887120" y="8254999"/>
            <a:ext cx="5894711"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5</a:t>
            </a:r>
            <a:r>
              <a:rPr b="1">
                <a:solidFill>
                  <a:schemeClr val="accent5">
                    <a:hueOff val="101205"/>
                    <a:satOff val="-13598"/>
                    <a:lumOff val="23877"/>
                  </a:schemeClr>
                </a:solidFill>
              </a:rPr>
              <a:t>  </a:t>
            </a:r>
            <a:r>
              <a:t> +   1  mod 16 = 6</a:t>
            </a:r>
          </a:p>
        </p:txBody>
      </p:sp>
      <p:sp>
        <p:nvSpPr>
          <p:cNvPr id="2724" name="Line"/>
          <p:cNvSpPr/>
          <p:nvPr/>
        </p:nvSpPr>
        <p:spPr>
          <a:xfrm>
            <a:off x="9227819" y="4039234"/>
            <a:ext cx="444080"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26" name="Table"/>
          <p:cNvGraphicFramePr/>
          <p:nvPr/>
        </p:nvGraphicFramePr>
        <p:xfrm>
          <a:off x="763885" y="985519"/>
          <a:ext cx="11489730" cy="883287"/>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727" name="Table"/>
          <p:cNvGraphicFramePr/>
          <p:nvPr/>
        </p:nvGraphicFramePr>
        <p:xfrm>
          <a:off x="763885" y="26923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728" name="Table"/>
          <p:cNvGraphicFramePr/>
          <p:nvPr/>
        </p:nvGraphicFramePr>
        <p:xfrm>
          <a:off x="763885" y="333755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729" name="Table"/>
          <p:cNvGraphicFramePr/>
          <p:nvPr/>
        </p:nvGraphicFramePr>
        <p:xfrm>
          <a:off x="763885" y="420623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730" name="Table"/>
          <p:cNvGraphicFramePr/>
          <p:nvPr/>
        </p:nvGraphicFramePr>
        <p:xfrm>
          <a:off x="763885" y="267207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731" name="Table"/>
          <p:cNvGraphicFramePr/>
          <p:nvPr/>
        </p:nvGraphicFramePr>
        <p:xfrm>
          <a:off x="763885" y="4922520"/>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732" name="Line"/>
          <p:cNvSpPr/>
          <p:nvPr/>
        </p:nvSpPr>
        <p:spPr>
          <a:xfrm flipV="1">
            <a:off x="10068559" y="1924367"/>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34" name="Table"/>
          <p:cNvGraphicFramePr/>
          <p:nvPr/>
        </p:nvGraphicFramePr>
        <p:xfrm>
          <a:off x="763885" y="985519"/>
          <a:ext cx="11489730" cy="883287"/>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735" name="Table"/>
          <p:cNvGraphicFramePr/>
          <p:nvPr/>
        </p:nvGraphicFramePr>
        <p:xfrm>
          <a:off x="763885" y="26923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736" name="Table"/>
          <p:cNvGraphicFramePr/>
          <p:nvPr/>
        </p:nvGraphicFramePr>
        <p:xfrm>
          <a:off x="763885" y="333755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737" name="Table"/>
          <p:cNvGraphicFramePr/>
          <p:nvPr/>
        </p:nvGraphicFramePr>
        <p:xfrm>
          <a:off x="763885" y="420623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738" name="Table"/>
          <p:cNvGraphicFramePr/>
          <p:nvPr/>
        </p:nvGraphicFramePr>
        <p:xfrm>
          <a:off x="763885" y="267207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739" name="Table"/>
          <p:cNvGraphicFramePr/>
          <p:nvPr/>
        </p:nvGraphicFramePr>
        <p:xfrm>
          <a:off x="763885" y="4922520"/>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740" name="Line"/>
          <p:cNvSpPr/>
          <p:nvPr/>
        </p:nvSpPr>
        <p:spPr>
          <a:xfrm flipV="1">
            <a:off x="10068559" y="1924367"/>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741" name="From before, H(k1) = 6"/>
          <p:cNvSpPr/>
          <p:nvPr/>
        </p:nvSpPr>
        <p:spPr>
          <a:xfrm>
            <a:off x="2894332" y="5740399"/>
            <a:ext cx="60782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From before, </a:t>
            </a:r>
            <a:r>
              <a:rPr b="1">
                <a:solidFill>
                  <a:schemeClr val="accent5">
                    <a:hueOff val="101205"/>
                    <a:satOff val="-13598"/>
                    <a:lumOff val="23877"/>
                  </a:schemeClr>
                </a:solidFill>
              </a:rPr>
              <a:t>H</a:t>
            </a:r>
            <a:r>
              <a:t>(k</a:t>
            </a:r>
            <a:r>
              <a:rPr baseline="-5999"/>
              <a:t>1</a:t>
            </a:r>
            <a:r>
              <a:t>) = 6</a:t>
            </a:r>
          </a:p>
        </p:txBody>
      </p:sp>
    </p:spTree>
  </p:cSld>
  <p:clrMapOvr>
    <a:masterClrMapping/>
  </p:clrMapOvr>
  <p:transition spd="med"/>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43" name="Table"/>
          <p:cNvGraphicFramePr/>
          <p:nvPr/>
        </p:nvGraphicFramePr>
        <p:xfrm>
          <a:off x="763885" y="985519"/>
          <a:ext cx="11489730" cy="883287"/>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744" name="Table"/>
          <p:cNvGraphicFramePr/>
          <p:nvPr/>
        </p:nvGraphicFramePr>
        <p:xfrm>
          <a:off x="763885" y="26923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745" name="Table"/>
          <p:cNvGraphicFramePr/>
          <p:nvPr/>
        </p:nvGraphicFramePr>
        <p:xfrm>
          <a:off x="763885" y="333755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746" name="Table"/>
          <p:cNvGraphicFramePr/>
          <p:nvPr/>
        </p:nvGraphicFramePr>
        <p:xfrm>
          <a:off x="763885" y="420623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747" name="Table"/>
          <p:cNvGraphicFramePr/>
          <p:nvPr/>
        </p:nvGraphicFramePr>
        <p:xfrm>
          <a:off x="763885" y="267207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748" name="Table"/>
          <p:cNvGraphicFramePr/>
          <p:nvPr/>
        </p:nvGraphicFramePr>
        <p:xfrm>
          <a:off x="763885" y="4922520"/>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749" name="Line"/>
          <p:cNvSpPr/>
          <p:nvPr/>
        </p:nvSpPr>
        <p:spPr>
          <a:xfrm flipV="1">
            <a:off x="10068559" y="1924367"/>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750" name="From before, H(k1) = 6"/>
          <p:cNvSpPr/>
          <p:nvPr/>
        </p:nvSpPr>
        <p:spPr>
          <a:xfrm>
            <a:off x="2894332" y="5740399"/>
            <a:ext cx="60782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From before, </a:t>
            </a:r>
            <a:r>
              <a:rPr b="1">
                <a:solidFill>
                  <a:schemeClr val="accent5">
                    <a:hueOff val="101205"/>
                    <a:satOff val="-13598"/>
                    <a:lumOff val="23877"/>
                  </a:schemeClr>
                </a:solidFill>
              </a:rPr>
              <a:t>H</a:t>
            </a:r>
            <a:r>
              <a:t>(k</a:t>
            </a:r>
            <a:r>
              <a:rPr baseline="-5999"/>
              <a:t>1</a:t>
            </a:r>
            <a:r>
              <a:t>) = 6</a:t>
            </a:r>
          </a:p>
        </p:txBody>
      </p:sp>
      <p:sp>
        <p:nvSpPr>
          <p:cNvPr id="2751" name="H(k1) + P(0) mod N"/>
          <p:cNvSpPr/>
          <p:nvPr/>
        </p:nvSpPr>
        <p:spPr>
          <a:xfrm>
            <a:off x="3444847" y="6405879"/>
            <a:ext cx="497718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1</a:t>
            </a:r>
            <a:r>
              <a:t>) + </a:t>
            </a:r>
            <a:r>
              <a:rPr b="1">
                <a:solidFill>
                  <a:schemeClr val="accent6">
                    <a:hueOff val="-241736"/>
                    <a:satOff val="29413"/>
                    <a:lumOff val="20727"/>
                  </a:schemeClr>
                </a:solidFill>
              </a:rPr>
              <a:t>P</a:t>
            </a:r>
            <a:r>
              <a:t>(0) mod N</a:t>
            </a:r>
          </a:p>
        </p:txBody>
      </p:sp>
      <p:sp>
        <p:nvSpPr>
          <p:cNvPr id="2752" name="6   +   0  mod 16 = 6"/>
          <p:cNvSpPr/>
          <p:nvPr/>
        </p:nvSpPr>
        <p:spPr>
          <a:xfrm>
            <a:off x="3902360" y="7019925"/>
            <a:ext cx="5894711" cy="62230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6</a:t>
            </a:r>
            <a:r>
              <a:rPr b="1">
                <a:solidFill>
                  <a:schemeClr val="accent5">
                    <a:hueOff val="101205"/>
                    <a:satOff val="-13598"/>
                    <a:lumOff val="23877"/>
                  </a:schemeClr>
                </a:solidFill>
              </a:rPr>
              <a:t>  </a:t>
            </a:r>
            <a:r>
              <a:t> +   0  mod 16 = 6</a:t>
            </a:r>
          </a:p>
        </p:txBody>
      </p:sp>
      <p:sp>
        <p:nvSpPr>
          <p:cNvPr id="2753" name="Line"/>
          <p:cNvSpPr/>
          <p:nvPr/>
        </p:nvSpPr>
        <p:spPr>
          <a:xfrm>
            <a:off x="10459720" y="1721338"/>
            <a:ext cx="1" cy="1897038"/>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55" name="Table"/>
          <p:cNvGraphicFramePr/>
          <p:nvPr/>
        </p:nvGraphicFramePr>
        <p:xfrm>
          <a:off x="763885" y="985519"/>
          <a:ext cx="11489730" cy="883287"/>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756" name="Table"/>
          <p:cNvGraphicFramePr/>
          <p:nvPr/>
        </p:nvGraphicFramePr>
        <p:xfrm>
          <a:off x="763885" y="26923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757" name="Table"/>
          <p:cNvGraphicFramePr/>
          <p:nvPr/>
        </p:nvGraphicFramePr>
        <p:xfrm>
          <a:off x="763885" y="333755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758" name="Table"/>
          <p:cNvGraphicFramePr/>
          <p:nvPr/>
        </p:nvGraphicFramePr>
        <p:xfrm>
          <a:off x="763885" y="420623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759" name="Table"/>
          <p:cNvGraphicFramePr/>
          <p:nvPr/>
        </p:nvGraphicFramePr>
        <p:xfrm>
          <a:off x="763885" y="267207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760" name="Table"/>
          <p:cNvGraphicFramePr/>
          <p:nvPr/>
        </p:nvGraphicFramePr>
        <p:xfrm>
          <a:off x="763885" y="4922520"/>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761" name="Line"/>
          <p:cNvSpPr/>
          <p:nvPr/>
        </p:nvSpPr>
        <p:spPr>
          <a:xfrm flipV="1">
            <a:off x="10068559" y="1924367"/>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762" name="From before, H(k1) = 6"/>
          <p:cNvSpPr/>
          <p:nvPr/>
        </p:nvSpPr>
        <p:spPr>
          <a:xfrm>
            <a:off x="2894332" y="5740399"/>
            <a:ext cx="60782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From before, </a:t>
            </a:r>
            <a:r>
              <a:rPr b="1">
                <a:solidFill>
                  <a:schemeClr val="accent5">
                    <a:hueOff val="101205"/>
                    <a:satOff val="-13598"/>
                    <a:lumOff val="23877"/>
                  </a:schemeClr>
                </a:solidFill>
              </a:rPr>
              <a:t>H</a:t>
            </a:r>
            <a:r>
              <a:t>(k</a:t>
            </a:r>
            <a:r>
              <a:rPr baseline="-5999"/>
              <a:t>1</a:t>
            </a:r>
            <a:r>
              <a:t>) = 6</a:t>
            </a:r>
          </a:p>
        </p:txBody>
      </p:sp>
      <p:sp>
        <p:nvSpPr>
          <p:cNvPr id="2763" name="H(k1) + P(0) mod N"/>
          <p:cNvSpPr/>
          <p:nvPr/>
        </p:nvSpPr>
        <p:spPr>
          <a:xfrm>
            <a:off x="3444847" y="6405879"/>
            <a:ext cx="497718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1</a:t>
            </a:r>
            <a:r>
              <a:t>) + </a:t>
            </a:r>
            <a:r>
              <a:rPr b="1">
                <a:solidFill>
                  <a:schemeClr val="accent6">
                    <a:hueOff val="-241736"/>
                    <a:satOff val="29413"/>
                    <a:lumOff val="20727"/>
                  </a:schemeClr>
                </a:solidFill>
              </a:rPr>
              <a:t>P</a:t>
            </a:r>
            <a:r>
              <a:t>(0) mod N</a:t>
            </a:r>
          </a:p>
        </p:txBody>
      </p:sp>
      <p:sp>
        <p:nvSpPr>
          <p:cNvPr id="2764" name="6   +   0  mod 16 = 6"/>
          <p:cNvSpPr/>
          <p:nvPr/>
        </p:nvSpPr>
        <p:spPr>
          <a:xfrm>
            <a:off x="3902360" y="7019925"/>
            <a:ext cx="5894711" cy="62230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6</a:t>
            </a:r>
            <a:r>
              <a:rPr b="1">
                <a:solidFill>
                  <a:schemeClr val="accent5">
                    <a:hueOff val="101205"/>
                    <a:satOff val="-13598"/>
                    <a:lumOff val="23877"/>
                  </a:schemeClr>
                </a:solidFill>
              </a:rPr>
              <a:t>  </a:t>
            </a:r>
            <a:r>
              <a:t> +   0  mod 16 = 6</a:t>
            </a:r>
          </a:p>
        </p:txBody>
      </p:sp>
      <p:sp>
        <p:nvSpPr>
          <p:cNvPr id="2765" name="Line"/>
          <p:cNvSpPr/>
          <p:nvPr/>
        </p:nvSpPr>
        <p:spPr>
          <a:xfrm>
            <a:off x="10459720" y="1721338"/>
            <a:ext cx="1" cy="1897038"/>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766" name="H(k1) + P(1) mod N"/>
          <p:cNvSpPr/>
          <p:nvPr/>
        </p:nvSpPr>
        <p:spPr>
          <a:xfrm>
            <a:off x="3470247" y="7640953"/>
            <a:ext cx="497718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1</a:t>
            </a:r>
            <a:r>
              <a:t>) + </a:t>
            </a:r>
            <a:r>
              <a:rPr b="1">
                <a:solidFill>
                  <a:schemeClr val="accent6">
                    <a:hueOff val="-241736"/>
                    <a:satOff val="29413"/>
                    <a:lumOff val="20727"/>
                  </a:schemeClr>
                </a:solidFill>
              </a:rPr>
              <a:t>P</a:t>
            </a:r>
            <a:r>
              <a:t>(1) mod N</a:t>
            </a:r>
          </a:p>
        </p:txBody>
      </p:sp>
      <p:sp>
        <p:nvSpPr>
          <p:cNvPr id="2767" name="6   +   1  mod 16 = 7"/>
          <p:cNvSpPr/>
          <p:nvPr/>
        </p:nvSpPr>
        <p:spPr>
          <a:xfrm>
            <a:off x="3927760" y="8254999"/>
            <a:ext cx="5894711"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6</a:t>
            </a:r>
            <a:r>
              <a:rPr b="1">
                <a:solidFill>
                  <a:schemeClr val="accent5">
                    <a:hueOff val="101205"/>
                    <a:satOff val="-13598"/>
                    <a:lumOff val="23877"/>
                  </a:schemeClr>
                </a:solidFill>
              </a:rPr>
              <a:t>  </a:t>
            </a:r>
            <a:r>
              <a:t> +   1  mod 16 = 7</a:t>
            </a:r>
          </a:p>
        </p:txBody>
      </p:sp>
      <p:sp>
        <p:nvSpPr>
          <p:cNvPr id="2768" name="Line"/>
          <p:cNvSpPr/>
          <p:nvPr/>
        </p:nvSpPr>
        <p:spPr>
          <a:xfrm>
            <a:off x="10449559" y="4045267"/>
            <a:ext cx="718572"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70" name="Table"/>
          <p:cNvGraphicFramePr/>
          <p:nvPr/>
        </p:nvGraphicFramePr>
        <p:xfrm>
          <a:off x="763885" y="985519"/>
          <a:ext cx="11489730" cy="883287"/>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771" name="Table"/>
          <p:cNvGraphicFramePr/>
          <p:nvPr/>
        </p:nvGraphicFramePr>
        <p:xfrm>
          <a:off x="763885" y="26923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772" name="Table"/>
          <p:cNvGraphicFramePr/>
          <p:nvPr/>
        </p:nvGraphicFramePr>
        <p:xfrm>
          <a:off x="763885" y="333755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773" name="Table"/>
          <p:cNvGraphicFramePr/>
          <p:nvPr/>
        </p:nvGraphicFramePr>
        <p:xfrm>
          <a:off x="763885" y="420623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774" name="Table"/>
          <p:cNvGraphicFramePr/>
          <p:nvPr/>
        </p:nvGraphicFramePr>
        <p:xfrm>
          <a:off x="763885" y="267207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775" name="Table"/>
          <p:cNvGraphicFramePr/>
          <p:nvPr/>
        </p:nvGraphicFramePr>
        <p:xfrm>
          <a:off x="763885" y="4922520"/>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776" name="Line"/>
          <p:cNvSpPr/>
          <p:nvPr/>
        </p:nvSpPr>
        <p:spPr>
          <a:xfrm flipV="1">
            <a:off x="11516359" y="1924367"/>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78" name="Table"/>
          <p:cNvGraphicFramePr/>
          <p:nvPr/>
        </p:nvGraphicFramePr>
        <p:xfrm>
          <a:off x="763885" y="103123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779" name="Table"/>
          <p:cNvGraphicFramePr/>
          <p:nvPr/>
        </p:nvGraphicFramePr>
        <p:xfrm>
          <a:off x="763885" y="189991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780" name="Table"/>
          <p:cNvGraphicFramePr/>
          <p:nvPr/>
        </p:nvGraphicFramePr>
        <p:xfrm>
          <a:off x="763885" y="36575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781" name="Table"/>
          <p:cNvGraphicFramePr/>
          <p:nvPr/>
        </p:nvGraphicFramePr>
        <p:xfrm>
          <a:off x="763885" y="2616200"/>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782" name="Operations:"/>
          <p:cNvSpPr/>
          <p:nvPr/>
        </p:nvSpPr>
        <p:spPr>
          <a:xfrm>
            <a:off x="318693" y="410590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2783" name="Recall P(x) = (x² + x)/2, N = 16, threshold = 6"/>
          <p:cNvSpPr/>
          <p:nvPr/>
        </p:nvSpPr>
        <p:spPr>
          <a:xfrm>
            <a:off x="-627613" y="3412172"/>
            <a:ext cx="14260026"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Recall </a:t>
            </a:r>
            <a:r>
              <a:rPr b="1">
                <a:solidFill>
                  <a:schemeClr val="accent6">
                    <a:hueOff val="-241736"/>
                    <a:satOff val="29413"/>
                    <a:lumOff val="20727"/>
                  </a:schemeClr>
                </a:solidFill>
              </a:rPr>
              <a:t>P</a:t>
            </a:r>
            <a:r>
              <a:t>(x) = (x² + x)/2, N = 16, threshold = 6</a:t>
            </a:r>
          </a:p>
        </p:txBody>
      </p:sp>
      <p:sp>
        <p:nvSpPr>
          <p:cNvPr id="2784" name="insert(k1,v1)…"/>
          <p:cNvSpPr/>
          <p:nvPr/>
        </p:nvSpPr>
        <p:spPr>
          <a:xfrm>
            <a:off x="85013" y="4669790"/>
            <a:ext cx="3784402" cy="3746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defRPr>
                <a:solidFill>
                  <a:schemeClr val="accent4">
                    <a:hueOff val="102361"/>
                    <a:satOff val="14118"/>
                    <a:lumOff val="10675"/>
                  </a:schemeClr>
                </a:solidFill>
              </a:defRPr>
            </a:pPr>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Tree>
  </p:cSld>
  <p:clrMapOvr>
    <a:masterClrMapping/>
  </p:clrMapOvr>
  <p:transition spd="med"/>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86" name="Table"/>
          <p:cNvGraphicFramePr/>
          <p:nvPr/>
        </p:nvGraphicFramePr>
        <p:xfrm>
          <a:off x="763885" y="103123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787" name="Table"/>
          <p:cNvGraphicFramePr/>
          <p:nvPr/>
        </p:nvGraphicFramePr>
        <p:xfrm>
          <a:off x="763885" y="189991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788" name="Table"/>
          <p:cNvGraphicFramePr/>
          <p:nvPr/>
        </p:nvGraphicFramePr>
        <p:xfrm>
          <a:off x="763885" y="36575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789" name="Table"/>
          <p:cNvGraphicFramePr/>
          <p:nvPr/>
        </p:nvGraphicFramePr>
        <p:xfrm>
          <a:off x="763885" y="2616200"/>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790" name="Operations:"/>
          <p:cNvSpPr/>
          <p:nvPr/>
        </p:nvSpPr>
        <p:spPr>
          <a:xfrm>
            <a:off x="318693" y="410590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2791" name="Recall P(x) = (x² + x)/2, N = 16, threshold = 6"/>
          <p:cNvSpPr/>
          <p:nvPr/>
        </p:nvSpPr>
        <p:spPr>
          <a:xfrm>
            <a:off x="-627613" y="3412172"/>
            <a:ext cx="14260026"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Recall </a:t>
            </a:r>
            <a:r>
              <a:rPr b="1">
                <a:solidFill>
                  <a:schemeClr val="accent6">
                    <a:hueOff val="-241736"/>
                    <a:satOff val="29413"/>
                    <a:lumOff val="20727"/>
                  </a:schemeClr>
                </a:solidFill>
              </a:rPr>
              <a:t>P</a:t>
            </a:r>
            <a:r>
              <a:t>(x) = (x² + x)/2, N = 16, threshold = 6</a:t>
            </a:r>
          </a:p>
        </p:txBody>
      </p:sp>
      <p:sp>
        <p:nvSpPr>
          <p:cNvPr id="2792" name="Suppose H(k4) = 35410"/>
          <p:cNvSpPr/>
          <p:nvPr/>
        </p:nvSpPr>
        <p:spPr>
          <a:xfrm>
            <a:off x="4688041" y="4194810"/>
            <a:ext cx="58029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t>(k</a:t>
            </a:r>
            <a:r>
              <a:rPr baseline="-5999"/>
              <a:t>4</a:t>
            </a:r>
            <a:r>
              <a:t>) = 35410</a:t>
            </a:r>
          </a:p>
        </p:txBody>
      </p:sp>
      <p:sp>
        <p:nvSpPr>
          <p:cNvPr id="2793" name="35410 +   0  mod 16 = 2"/>
          <p:cNvSpPr/>
          <p:nvPr/>
        </p:nvSpPr>
        <p:spPr>
          <a:xfrm>
            <a:off x="4876800" y="5538469"/>
            <a:ext cx="644522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35410 +   0  mod 16 = 2</a:t>
            </a:r>
          </a:p>
        </p:txBody>
      </p:sp>
      <p:sp>
        <p:nvSpPr>
          <p:cNvPr id="2794" name="H(k4) + P(0) mod N  ="/>
          <p:cNvSpPr/>
          <p:nvPr/>
        </p:nvSpPr>
        <p:spPr>
          <a:xfrm>
            <a:off x="4947919" y="4982447"/>
            <a:ext cx="58029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rPr b="1">
                <a:solidFill>
                  <a:schemeClr val="accent5">
                    <a:hueOff val="101205"/>
                    <a:satOff val="-13598"/>
                    <a:lumOff val="23877"/>
                  </a:schemeClr>
                </a:solidFill>
              </a:rPr>
              <a:t>H</a:t>
            </a:r>
            <a:r>
              <a:t>(k</a:t>
            </a:r>
            <a:r>
              <a:rPr baseline="-5999"/>
              <a:t>4</a:t>
            </a:r>
            <a:r>
              <a:t>) + </a:t>
            </a:r>
            <a:r>
              <a:rPr b="1">
                <a:solidFill>
                  <a:schemeClr val="accent6">
                    <a:hueOff val="-241736"/>
                    <a:satOff val="29413"/>
                    <a:lumOff val="20727"/>
                  </a:schemeClr>
                </a:solidFill>
              </a:rPr>
              <a:t>P</a:t>
            </a:r>
            <a:r>
              <a:t>(0) mod N  =</a:t>
            </a:r>
          </a:p>
        </p:txBody>
      </p:sp>
      <p:sp>
        <p:nvSpPr>
          <p:cNvPr id="2795" name="insert(k1,v1)…"/>
          <p:cNvSpPr/>
          <p:nvPr/>
        </p:nvSpPr>
        <p:spPr>
          <a:xfrm>
            <a:off x="85013" y="4669790"/>
            <a:ext cx="3784402" cy="3746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defRPr>
                <a:solidFill>
                  <a:schemeClr val="accent4">
                    <a:hueOff val="102361"/>
                    <a:satOff val="14118"/>
                    <a:lumOff val="10675"/>
                  </a:schemeClr>
                </a:solidFill>
              </a:defRPr>
            </a:pPr>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Tree>
  </p:cSld>
  <p:clrMapOvr>
    <a:masterClrMapping/>
  </p:clrMapOvr>
  <p:transition spd="med"/>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97" name="Table"/>
          <p:cNvGraphicFramePr/>
          <p:nvPr/>
        </p:nvGraphicFramePr>
        <p:xfrm>
          <a:off x="763885" y="103123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798" name="Table"/>
          <p:cNvGraphicFramePr/>
          <p:nvPr/>
        </p:nvGraphicFramePr>
        <p:xfrm>
          <a:off x="763885" y="189991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799" name="Table"/>
          <p:cNvGraphicFramePr/>
          <p:nvPr/>
        </p:nvGraphicFramePr>
        <p:xfrm>
          <a:off x="763885" y="36575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800" name="Table"/>
          <p:cNvGraphicFramePr/>
          <p:nvPr/>
        </p:nvGraphicFramePr>
        <p:xfrm>
          <a:off x="763885" y="2616200"/>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801" name="Operations:"/>
          <p:cNvSpPr/>
          <p:nvPr/>
        </p:nvSpPr>
        <p:spPr>
          <a:xfrm>
            <a:off x="318693" y="410590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2802" name="Recall P(x) = (x² + x)/2, N = 16, threshold = 6"/>
          <p:cNvSpPr/>
          <p:nvPr/>
        </p:nvSpPr>
        <p:spPr>
          <a:xfrm>
            <a:off x="-627613" y="3412172"/>
            <a:ext cx="14260026"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Recall </a:t>
            </a:r>
            <a:r>
              <a:rPr b="1">
                <a:solidFill>
                  <a:schemeClr val="accent6">
                    <a:hueOff val="-241736"/>
                    <a:satOff val="29413"/>
                    <a:lumOff val="20727"/>
                  </a:schemeClr>
                </a:solidFill>
              </a:rPr>
              <a:t>P</a:t>
            </a:r>
            <a:r>
              <a:t>(x) = (x² + x)/2, N = 16, threshold = 6</a:t>
            </a:r>
          </a:p>
        </p:txBody>
      </p:sp>
      <p:sp>
        <p:nvSpPr>
          <p:cNvPr id="2803" name="Suppose H(k4) = 35410"/>
          <p:cNvSpPr/>
          <p:nvPr/>
        </p:nvSpPr>
        <p:spPr>
          <a:xfrm>
            <a:off x="4688041" y="4194810"/>
            <a:ext cx="58029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t>(k</a:t>
            </a:r>
            <a:r>
              <a:rPr baseline="-5999"/>
              <a:t>4</a:t>
            </a:r>
            <a:r>
              <a:t>) = 35410</a:t>
            </a:r>
          </a:p>
        </p:txBody>
      </p:sp>
      <p:sp>
        <p:nvSpPr>
          <p:cNvPr id="2804" name="H(k4) + P(0) mod N  ="/>
          <p:cNvSpPr/>
          <p:nvPr/>
        </p:nvSpPr>
        <p:spPr>
          <a:xfrm>
            <a:off x="4947919" y="4982447"/>
            <a:ext cx="58029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rPr b="1">
                <a:solidFill>
                  <a:schemeClr val="accent5">
                    <a:hueOff val="101205"/>
                    <a:satOff val="-13598"/>
                    <a:lumOff val="23877"/>
                  </a:schemeClr>
                </a:solidFill>
              </a:rPr>
              <a:t>H</a:t>
            </a:r>
            <a:r>
              <a:t>(k</a:t>
            </a:r>
            <a:r>
              <a:rPr baseline="-5999"/>
              <a:t>4</a:t>
            </a:r>
            <a:r>
              <a:t>) + </a:t>
            </a:r>
            <a:r>
              <a:rPr b="1">
                <a:solidFill>
                  <a:schemeClr val="accent6">
                    <a:hueOff val="-241736"/>
                    <a:satOff val="29413"/>
                    <a:lumOff val="20727"/>
                  </a:schemeClr>
                </a:solidFill>
              </a:rPr>
              <a:t>P</a:t>
            </a:r>
            <a:r>
              <a:t>(0) mod N  =</a:t>
            </a:r>
          </a:p>
        </p:txBody>
      </p:sp>
      <p:sp>
        <p:nvSpPr>
          <p:cNvPr id="2805" name="35410 +   0  mod 16 = 2"/>
          <p:cNvSpPr/>
          <p:nvPr/>
        </p:nvSpPr>
        <p:spPr>
          <a:xfrm>
            <a:off x="4876800" y="5538469"/>
            <a:ext cx="644522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35410 +   0  mod 16 = 2</a:t>
            </a:r>
          </a:p>
        </p:txBody>
      </p:sp>
      <p:sp>
        <p:nvSpPr>
          <p:cNvPr id="2806" name="Line"/>
          <p:cNvSpPr/>
          <p:nvPr/>
        </p:nvSpPr>
        <p:spPr>
          <a:xfrm flipV="1">
            <a:off x="3845560" y="1761092"/>
            <a:ext cx="1" cy="27433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07" name="insert(k1,v1)…"/>
          <p:cNvSpPr/>
          <p:nvPr/>
        </p:nvSpPr>
        <p:spPr>
          <a:xfrm>
            <a:off x="85013" y="4669790"/>
            <a:ext cx="3784402" cy="3746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defRPr>
                <a:solidFill>
                  <a:schemeClr val="accent4">
                    <a:hueOff val="102361"/>
                    <a:satOff val="14118"/>
                    <a:lumOff val="10675"/>
                  </a:schemeClr>
                </a:solidFill>
              </a:defRPr>
            </a:pPr>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Tree>
  </p:cSld>
  <p:clrMapOvr>
    <a:masterClrMapping/>
  </p:clrMapOvr>
  <p:transition spd="med"/>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09" name="Table"/>
          <p:cNvGraphicFramePr/>
          <p:nvPr/>
        </p:nvGraphicFramePr>
        <p:xfrm>
          <a:off x="763885" y="103123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810" name="Table"/>
          <p:cNvGraphicFramePr/>
          <p:nvPr/>
        </p:nvGraphicFramePr>
        <p:xfrm>
          <a:off x="763885" y="189991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811" name="Table"/>
          <p:cNvGraphicFramePr/>
          <p:nvPr/>
        </p:nvGraphicFramePr>
        <p:xfrm>
          <a:off x="763885" y="36575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812" name="Table"/>
          <p:cNvGraphicFramePr/>
          <p:nvPr/>
        </p:nvGraphicFramePr>
        <p:xfrm>
          <a:off x="763885" y="2616200"/>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813" name="Operations:"/>
          <p:cNvSpPr/>
          <p:nvPr/>
        </p:nvSpPr>
        <p:spPr>
          <a:xfrm>
            <a:off x="318693" y="410590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2814" name="Recall P(x) = (x² + x)/2, N = 16, threshold = 6"/>
          <p:cNvSpPr/>
          <p:nvPr/>
        </p:nvSpPr>
        <p:spPr>
          <a:xfrm>
            <a:off x="-627613" y="3412172"/>
            <a:ext cx="14260026"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Recall </a:t>
            </a:r>
            <a:r>
              <a:rPr b="1">
                <a:solidFill>
                  <a:schemeClr val="accent6">
                    <a:hueOff val="-241736"/>
                    <a:satOff val="29413"/>
                    <a:lumOff val="20727"/>
                  </a:schemeClr>
                </a:solidFill>
              </a:rPr>
              <a:t>P</a:t>
            </a:r>
            <a:r>
              <a:t>(x) = (x² + x)/2, N = 16, threshold = 6</a:t>
            </a:r>
          </a:p>
        </p:txBody>
      </p:sp>
      <p:sp>
        <p:nvSpPr>
          <p:cNvPr id="2815" name="insert(k1,v1)…"/>
          <p:cNvSpPr/>
          <p:nvPr/>
        </p:nvSpPr>
        <p:spPr>
          <a:xfrm>
            <a:off x="85013" y="4669790"/>
            <a:ext cx="3784402" cy="3746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defRPr>
                <a:solidFill>
                  <a:schemeClr val="accent4">
                    <a:hueOff val="102361"/>
                    <a:satOff val="14118"/>
                    <a:lumOff val="10675"/>
                  </a:schemeClr>
                </a:solidFill>
              </a:defRPr>
            </a:pPr>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Properties of Hash functions"/>
          <p:cNvSpPr>
            <a:spLocks noGrp="1"/>
          </p:cNvSpPr>
          <p:nvPr>
            <p:ph type="title"/>
          </p:nvPr>
        </p:nvSpPr>
        <p:spPr>
          <a:xfrm>
            <a:off x="445665" y="117507"/>
            <a:ext cx="12113470" cy="1302226"/>
          </a:xfrm>
          <a:prstGeom prst="rect">
            <a:avLst/>
          </a:prstGeom>
        </p:spPr>
        <p:txBody>
          <a:bodyPr/>
          <a:lstStyle>
            <a:lvl1pPr defTabSz="408940">
              <a:defRPr sz="5600" b="1"/>
            </a:lvl1pPr>
          </a:lstStyle>
          <a:p>
            <a:r>
              <a:rPr lang="zh-CN" altLang="en-US" dirty="0"/>
              <a:t>哈希函数的特性</a:t>
            </a:r>
            <a:endParaRPr dirty="0"/>
          </a:p>
        </p:txBody>
      </p:sp>
      <p:sp>
        <p:nvSpPr>
          <p:cNvPr id="250" name="We try very hard to make uniform hash functions to minimize the number of hash collisions."/>
          <p:cNvSpPr/>
          <p:nvPr/>
        </p:nvSpPr>
        <p:spPr>
          <a:xfrm>
            <a:off x="1851890" y="1444115"/>
            <a:ext cx="9301020" cy="1210588"/>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p>
            <a:r>
              <a:rPr lang="zh-CN" altLang="en-US" dirty="0"/>
              <a:t>我们努力寻找</a:t>
            </a:r>
            <a:r>
              <a:rPr lang="zh-CN" altLang="en-US" b="1" dirty="0">
                <a:solidFill>
                  <a:srgbClr val="11DBE2"/>
                </a:solidFill>
              </a:rPr>
              <a:t>均匀</a:t>
            </a:r>
            <a:r>
              <a:rPr lang="en-US" altLang="zh-CN" b="1" dirty="0">
                <a:solidFill>
                  <a:srgbClr val="11DBE2"/>
                </a:solidFill>
              </a:rPr>
              <a:t>uniform</a:t>
            </a:r>
            <a:r>
              <a:rPr lang="zh-CN" altLang="en-US" dirty="0"/>
              <a:t>哈希函数，以最小化哈希碰撞。</a:t>
            </a:r>
            <a:endParaRPr dirty="0"/>
          </a:p>
        </p:txBody>
      </p:sp>
      <p:sp>
        <p:nvSpPr>
          <p:cNvPr id="251" name="A hash collision is when two objects x, y hash to the same value (i.e. H(x) = H(y))."/>
          <p:cNvSpPr/>
          <p:nvPr/>
        </p:nvSpPr>
        <p:spPr>
          <a:xfrm>
            <a:off x="652735" y="2975744"/>
            <a:ext cx="11699330" cy="1210588"/>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lang="en-US" dirty="0" err="1"/>
              <a:t>哈希碰撞指的是对象x和y具有相同的哈希值</a:t>
            </a:r>
            <a:r>
              <a:rPr lang="zh-CN" altLang="en-US" dirty="0"/>
              <a:t>，也就是</a:t>
            </a:r>
            <a:r>
              <a:rPr lang="en" altLang="zh-CN" b="1" dirty="0">
                <a:solidFill>
                  <a:schemeClr val="accent5">
                    <a:hueOff val="101205"/>
                    <a:satOff val="-13598"/>
                    <a:lumOff val="23877"/>
                  </a:schemeClr>
                </a:solidFill>
              </a:rPr>
              <a:t>H</a:t>
            </a:r>
            <a:r>
              <a:rPr lang="en" altLang="zh-CN" dirty="0"/>
              <a:t>(x) = </a:t>
            </a:r>
            <a:r>
              <a:rPr lang="en" altLang="zh-CN" b="1" dirty="0">
                <a:solidFill>
                  <a:schemeClr val="accent5">
                    <a:hueOff val="101205"/>
                    <a:satOff val="-13598"/>
                    <a:lumOff val="23877"/>
                  </a:schemeClr>
                </a:solidFill>
              </a:rPr>
              <a:t>H</a:t>
            </a:r>
            <a:r>
              <a:rPr lang="en" altLang="zh-CN" dirty="0"/>
              <a:t>(y))</a:t>
            </a:r>
            <a:r>
              <a:rPr lang="zh-CN" altLang="en-US" dirty="0"/>
              <a:t>。</a:t>
            </a:r>
            <a:endParaRPr dirty="0"/>
          </a:p>
        </p:txBody>
      </p:sp>
    </p:spTree>
  </p:cSld>
  <p:clrMapOvr>
    <a:masterClrMapping/>
  </p:clrMapOvr>
  <p:transition spd="med"/>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17" name="Table"/>
          <p:cNvGraphicFramePr/>
          <p:nvPr/>
        </p:nvGraphicFramePr>
        <p:xfrm>
          <a:off x="763885" y="103123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818" name="Table"/>
          <p:cNvGraphicFramePr/>
          <p:nvPr/>
        </p:nvGraphicFramePr>
        <p:xfrm>
          <a:off x="763885" y="189991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819" name="Table"/>
          <p:cNvGraphicFramePr/>
          <p:nvPr/>
        </p:nvGraphicFramePr>
        <p:xfrm>
          <a:off x="763885" y="36575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820" name="Table"/>
          <p:cNvGraphicFramePr/>
          <p:nvPr/>
        </p:nvGraphicFramePr>
        <p:xfrm>
          <a:off x="763885" y="2616200"/>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821" name="Operations:"/>
          <p:cNvSpPr/>
          <p:nvPr/>
        </p:nvSpPr>
        <p:spPr>
          <a:xfrm>
            <a:off x="318693" y="410590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2822" name="Recall P(x) = (x² + x)/2, N = 16, threshold = 6"/>
          <p:cNvSpPr/>
          <p:nvPr/>
        </p:nvSpPr>
        <p:spPr>
          <a:xfrm>
            <a:off x="-627613" y="3412172"/>
            <a:ext cx="14260026"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Recall </a:t>
            </a:r>
            <a:r>
              <a:rPr b="1">
                <a:solidFill>
                  <a:schemeClr val="accent6">
                    <a:hueOff val="-241736"/>
                    <a:satOff val="29413"/>
                    <a:lumOff val="20727"/>
                  </a:schemeClr>
                </a:solidFill>
              </a:rPr>
              <a:t>P</a:t>
            </a:r>
            <a:r>
              <a:t>(x) = (x² + x)/2, N = 16, threshold = 6</a:t>
            </a:r>
          </a:p>
        </p:txBody>
      </p:sp>
      <p:sp>
        <p:nvSpPr>
          <p:cNvPr id="2823" name="From before, H(k3) = 5"/>
          <p:cNvSpPr/>
          <p:nvPr/>
        </p:nvSpPr>
        <p:spPr>
          <a:xfrm>
            <a:off x="4458972" y="4565649"/>
            <a:ext cx="60782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From before, </a:t>
            </a:r>
            <a:r>
              <a:rPr b="1">
                <a:solidFill>
                  <a:schemeClr val="accent5">
                    <a:hueOff val="101205"/>
                    <a:satOff val="-13598"/>
                    <a:lumOff val="23877"/>
                  </a:schemeClr>
                </a:solidFill>
              </a:rPr>
              <a:t>H</a:t>
            </a:r>
            <a:r>
              <a:t>(k</a:t>
            </a:r>
            <a:r>
              <a:rPr baseline="-5999"/>
              <a:t>3</a:t>
            </a:r>
            <a:r>
              <a:t>) = 5</a:t>
            </a:r>
          </a:p>
        </p:txBody>
      </p:sp>
      <p:sp>
        <p:nvSpPr>
          <p:cNvPr id="2824" name="insert(k1,v1)…"/>
          <p:cNvSpPr/>
          <p:nvPr/>
        </p:nvSpPr>
        <p:spPr>
          <a:xfrm>
            <a:off x="85013" y="4669790"/>
            <a:ext cx="3784402" cy="3746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defRPr>
                <a:solidFill>
                  <a:schemeClr val="accent4">
                    <a:hueOff val="102361"/>
                    <a:satOff val="14118"/>
                    <a:lumOff val="10675"/>
                  </a:schemeClr>
                </a:solidFill>
              </a:defRPr>
            </a:pPr>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Tree>
  </p:cSld>
  <p:clrMapOvr>
    <a:masterClrMapping/>
  </p:clrMapOvr>
  <p:transition spd="med"/>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26" name="Table"/>
          <p:cNvGraphicFramePr/>
          <p:nvPr/>
        </p:nvGraphicFramePr>
        <p:xfrm>
          <a:off x="763885" y="103123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a:t>
                      </a:r>
                      <a:r>
                        <a:rPr b="1">
                          <a:solidFill>
                            <a:schemeClr val="accent3">
                              <a:hueOff val="-499813"/>
                              <a:satOff val="-5228"/>
                              <a:lumOff val="24899"/>
                            </a:schemeClr>
                          </a:solidFill>
                        </a:rPr>
                        <a:t>v</a:t>
                      </a:r>
                      <a:r>
                        <a:rPr b="1" baseline="-5999">
                          <a:solidFill>
                            <a:schemeClr val="accent3">
                              <a:hueOff val="-499813"/>
                              <a:satOff val="-5228"/>
                              <a:lumOff val="24899"/>
                            </a:schemeClr>
                          </a:solidFill>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827" name="Table"/>
          <p:cNvGraphicFramePr/>
          <p:nvPr/>
        </p:nvGraphicFramePr>
        <p:xfrm>
          <a:off x="763885" y="189991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828" name="Table"/>
          <p:cNvGraphicFramePr/>
          <p:nvPr/>
        </p:nvGraphicFramePr>
        <p:xfrm>
          <a:off x="763885" y="36575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829" name="Table"/>
          <p:cNvGraphicFramePr/>
          <p:nvPr/>
        </p:nvGraphicFramePr>
        <p:xfrm>
          <a:off x="763885" y="2616200"/>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830" name="Operations:"/>
          <p:cNvSpPr/>
          <p:nvPr/>
        </p:nvSpPr>
        <p:spPr>
          <a:xfrm>
            <a:off x="318693" y="410590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2831" name="Recall P(x) = (x² + x)/2, N = 16, threshold = 6"/>
          <p:cNvSpPr/>
          <p:nvPr/>
        </p:nvSpPr>
        <p:spPr>
          <a:xfrm>
            <a:off x="-627613" y="3412172"/>
            <a:ext cx="14260026"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Recall </a:t>
            </a:r>
            <a:r>
              <a:rPr b="1">
                <a:solidFill>
                  <a:schemeClr val="accent6">
                    <a:hueOff val="-241736"/>
                    <a:satOff val="29413"/>
                    <a:lumOff val="20727"/>
                  </a:schemeClr>
                </a:solidFill>
              </a:rPr>
              <a:t>P</a:t>
            </a:r>
            <a:r>
              <a:t>(x) = (x² + x)/2, N = 16, threshold = 6</a:t>
            </a:r>
          </a:p>
        </p:txBody>
      </p:sp>
      <p:sp>
        <p:nvSpPr>
          <p:cNvPr id="2832" name="From before, H(k3) = 5"/>
          <p:cNvSpPr/>
          <p:nvPr/>
        </p:nvSpPr>
        <p:spPr>
          <a:xfrm>
            <a:off x="4458972" y="4565649"/>
            <a:ext cx="60782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From before, </a:t>
            </a:r>
            <a:r>
              <a:rPr b="1">
                <a:solidFill>
                  <a:schemeClr val="accent5">
                    <a:hueOff val="101205"/>
                    <a:satOff val="-13598"/>
                    <a:lumOff val="23877"/>
                  </a:schemeClr>
                </a:solidFill>
              </a:rPr>
              <a:t>H</a:t>
            </a:r>
            <a:r>
              <a:t>(k</a:t>
            </a:r>
            <a:r>
              <a:rPr baseline="-5999"/>
              <a:t>3</a:t>
            </a:r>
            <a:r>
              <a:t>) = 5</a:t>
            </a:r>
          </a:p>
        </p:txBody>
      </p:sp>
      <p:sp>
        <p:nvSpPr>
          <p:cNvPr id="2833" name="H(k3) + P(0) mod N"/>
          <p:cNvSpPr/>
          <p:nvPr/>
        </p:nvSpPr>
        <p:spPr>
          <a:xfrm>
            <a:off x="4755487" y="5538469"/>
            <a:ext cx="497718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3</a:t>
            </a:r>
            <a:r>
              <a:t>) + </a:t>
            </a:r>
            <a:r>
              <a:rPr b="1">
                <a:solidFill>
                  <a:schemeClr val="accent6">
                    <a:hueOff val="-241736"/>
                    <a:satOff val="29413"/>
                    <a:lumOff val="20727"/>
                  </a:schemeClr>
                </a:solidFill>
              </a:rPr>
              <a:t>P</a:t>
            </a:r>
            <a:r>
              <a:t>(0) mod N</a:t>
            </a:r>
          </a:p>
        </p:txBody>
      </p:sp>
      <p:sp>
        <p:nvSpPr>
          <p:cNvPr id="2834" name="5   +   0  mod 16 = 5"/>
          <p:cNvSpPr/>
          <p:nvPr/>
        </p:nvSpPr>
        <p:spPr>
          <a:xfrm>
            <a:off x="4684367" y="6061709"/>
            <a:ext cx="644522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  5</a:t>
            </a:r>
            <a:r>
              <a:rPr b="1">
                <a:solidFill>
                  <a:schemeClr val="accent5">
                    <a:hueOff val="101205"/>
                    <a:satOff val="-13598"/>
                    <a:lumOff val="23877"/>
                  </a:schemeClr>
                </a:solidFill>
              </a:rPr>
              <a:t>   </a:t>
            </a:r>
            <a:r>
              <a:t>+   0  mod 16 = 5</a:t>
            </a:r>
          </a:p>
        </p:txBody>
      </p:sp>
      <p:sp>
        <p:nvSpPr>
          <p:cNvPr id="2835" name="Since k3 already existed in the table simply update the value associated with k3."/>
          <p:cNvSpPr/>
          <p:nvPr/>
        </p:nvSpPr>
        <p:spPr>
          <a:xfrm>
            <a:off x="3558716" y="7072630"/>
            <a:ext cx="8696529" cy="16637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Since k</a:t>
            </a:r>
            <a:r>
              <a:rPr baseline="-5999"/>
              <a:t>3</a:t>
            </a:r>
            <a:r>
              <a:t> already existed in the table simply update the value associated with k</a:t>
            </a:r>
            <a:r>
              <a:rPr baseline="-5999"/>
              <a:t>3</a:t>
            </a:r>
            <a:r>
              <a:t>.</a:t>
            </a:r>
          </a:p>
        </p:txBody>
      </p:sp>
      <p:sp>
        <p:nvSpPr>
          <p:cNvPr id="2836" name="Line"/>
          <p:cNvSpPr/>
          <p:nvPr/>
        </p:nvSpPr>
        <p:spPr>
          <a:xfrm flipH="1" flipV="1">
            <a:off x="9056965" y="1679574"/>
            <a:ext cx="1727003" cy="43917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37" name="insert(k1,v1)…"/>
          <p:cNvSpPr/>
          <p:nvPr/>
        </p:nvSpPr>
        <p:spPr>
          <a:xfrm>
            <a:off x="85013" y="4669790"/>
            <a:ext cx="3784402" cy="3746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defRPr>
                <a:solidFill>
                  <a:schemeClr val="accent4">
                    <a:hueOff val="102361"/>
                    <a:satOff val="14118"/>
                    <a:lumOff val="10675"/>
                  </a:schemeClr>
                </a:solidFill>
              </a:defRPr>
            </a:pPr>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Tree>
  </p:cSld>
  <p:clrMapOvr>
    <a:masterClrMapping/>
  </p:clrMapOvr>
  <p:transition spd="med"/>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39" name="Table"/>
          <p:cNvGraphicFramePr/>
          <p:nvPr/>
        </p:nvGraphicFramePr>
        <p:xfrm>
          <a:off x="763885" y="103123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840" name="Table"/>
          <p:cNvGraphicFramePr/>
          <p:nvPr/>
        </p:nvGraphicFramePr>
        <p:xfrm>
          <a:off x="763885" y="189991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841" name="Table"/>
          <p:cNvGraphicFramePr/>
          <p:nvPr/>
        </p:nvGraphicFramePr>
        <p:xfrm>
          <a:off x="763885" y="36575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842" name="Table"/>
          <p:cNvGraphicFramePr/>
          <p:nvPr/>
        </p:nvGraphicFramePr>
        <p:xfrm>
          <a:off x="763885" y="2616200"/>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843" name="Operations:"/>
          <p:cNvSpPr/>
          <p:nvPr/>
        </p:nvSpPr>
        <p:spPr>
          <a:xfrm>
            <a:off x="318693" y="410590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2844" name="Recall P(x) = (x² + x)/2, N = 16, threshold = 6"/>
          <p:cNvSpPr/>
          <p:nvPr/>
        </p:nvSpPr>
        <p:spPr>
          <a:xfrm>
            <a:off x="-627613" y="3412172"/>
            <a:ext cx="14260026"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Recall </a:t>
            </a:r>
            <a:r>
              <a:rPr b="1">
                <a:solidFill>
                  <a:schemeClr val="accent6">
                    <a:hueOff val="-241736"/>
                    <a:satOff val="29413"/>
                    <a:lumOff val="20727"/>
                  </a:schemeClr>
                </a:solidFill>
              </a:rPr>
              <a:t>P</a:t>
            </a:r>
            <a:r>
              <a:t>(x) = (x² + x)/2, N = 16, threshold = 6</a:t>
            </a:r>
          </a:p>
        </p:txBody>
      </p:sp>
      <p:sp>
        <p:nvSpPr>
          <p:cNvPr id="2845" name="insert(k1,v1)…"/>
          <p:cNvSpPr/>
          <p:nvPr/>
        </p:nvSpPr>
        <p:spPr>
          <a:xfrm>
            <a:off x="85013" y="4669790"/>
            <a:ext cx="3784402" cy="3746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defRPr>
                <a:solidFill>
                  <a:schemeClr val="accent4">
                    <a:hueOff val="102361"/>
                    <a:satOff val="14118"/>
                    <a:lumOff val="10675"/>
                  </a:schemeClr>
                </a:solidFill>
              </a:defRPr>
            </a:pPr>
            <a:r>
              <a:t>insert(k</a:t>
            </a:r>
            <a:r>
              <a:rPr baseline="-5999"/>
              <a:t>6</a:t>
            </a:r>
            <a:r>
              <a:t>,v</a:t>
            </a:r>
            <a:r>
              <a:rPr baseline="-5999"/>
              <a:t>6</a:t>
            </a:r>
            <a:r>
              <a:t>)</a:t>
            </a:r>
          </a:p>
          <a:p>
            <a:pPr algn="l"/>
            <a:r>
              <a:t>insert(k</a:t>
            </a:r>
            <a:r>
              <a:rPr baseline="-5999"/>
              <a:t>7</a:t>
            </a:r>
            <a:r>
              <a:t>,v</a:t>
            </a:r>
            <a:r>
              <a:rPr baseline="-5999"/>
              <a:t>7</a:t>
            </a:r>
            <a:r>
              <a:t>)</a:t>
            </a:r>
          </a:p>
        </p:txBody>
      </p:sp>
    </p:spTree>
  </p:cSld>
  <p:clrMapOvr>
    <a:masterClrMapping/>
  </p:clrMapOvr>
  <p:transition spd="med"/>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47" name="Table"/>
          <p:cNvGraphicFramePr/>
          <p:nvPr/>
        </p:nvGraphicFramePr>
        <p:xfrm>
          <a:off x="763885" y="103123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848" name="Table"/>
          <p:cNvGraphicFramePr/>
          <p:nvPr/>
        </p:nvGraphicFramePr>
        <p:xfrm>
          <a:off x="763885" y="189991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849" name="Table"/>
          <p:cNvGraphicFramePr/>
          <p:nvPr/>
        </p:nvGraphicFramePr>
        <p:xfrm>
          <a:off x="763885" y="36575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850" name="Table"/>
          <p:cNvGraphicFramePr/>
          <p:nvPr/>
        </p:nvGraphicFramePr>
        <p:xfrm>
          <a:off x="763885" y="2616200"/>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851" name="Operations:"/>
          <p:cNvSpPr/>
          <p:nvPr/>
        </p:nvSpPr>
        <p:spPr>
          <a:xfrm>
            <a:off x="318693" y="410590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2852" name="Recall P(x) = (x² + x)/2, N = 16, threshold = 6"/>
          <p:cNvSpPr/>
          <p:nvPr/>
        </p:nvSpPr>
        <p:spPr>
          <a:xfrm>
            <a:off x="-627613" y="3412172"/>
            <a:ext cx="14260026"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Recall </a:t>
            </a:r>
            <a:r>
              <a:rPr b="1">
                <a:solidFill>
                  <a:schemeClr val="accent6">
                    <a:hueOff val="-241736"/>
                    <a:satOff val="29413"/>
                    <a:lumOff val="20727"/>
                  </a:schemeClr>
                </a:solidFill>
              </a:rPr>
              <a:t>P</a:t>
            </a:r>
            <a:r>
              <a:t>(x) = (x² + x)/2, N = 16, threshold = 6</a:t>
            </a:r>
          </a:p>
        </p:txBody>
      </p:sp>
      <p:sp>
        <p:nvSpPr>
          <p:cNvPr id="2853" name="Suppose H(k6) = -6413"/>
          <p:cNvSpPr/>
          <p:nvPr/>
        </p:nvSpPr>
        <p:spPr>
          <a:xfrm>
            <a:off x="4535641" y="4194810"/>
            <a:ext cx="58029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t>(k</a:t>
            </a:r>
            <a:r>
              <a:rPr baseline="-5999"/>
              <a:t>6</a:t>
            </a:r>
            <a:r>
              <a:t>) = -6413</a:t>
            </a:r>
          </a:p>
        </p:txBody>
      </p:sp>
      <p:sp>
        <p:nvSpPr>
          <p:cNvPr id="2854" name="insert(k1,v1)…"/>
          <p:cNvSpPr/>
          <p:nvPr/>
        </p:nvSpPr>
        <p:spPr>
          <a:xfrm>
            <a:off x="85013" y="4669790"/>
            <a:ext cx="3784402" cy="3746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defRPr>
                <a:solidFill>
                  <a:schemeClr val="accent4">
                    <a:hueOff val="102361"/>
                    <a:satOff val="14118"/>
                    <a:lumOff val="10675"/>
                  </a:schemeClr>
                </a:solidFill>
              </a:defRPr>
            </a:pPr>
            <a:r>
              <a:t>insert(k</a:t>
            </a:r>
            <a:r>
              <a:rPr baseline="-5999"/>
              <a:t>6</a:t>
            </a:r>
            <a:r>
              <a:t>,v</a:t>
            </a:r>
            <a:r>
              <a:rPr baseline="-5999"/>
              <a:t>6</a:t>
            </a:r>
            <a:r>
              <a:t>)</a:t>
            </a:r>
          </a:p>
          <a:p>
            <a:pPr algn="l"/>
            <a:r>
              <a:t>insert(k</a:t>
            </a:r>
            <a:r>
              <a:rPr baseline="-5999"/>
              <a:t>7</a:t>
            </a:r>
            <a:r>
              <a:t>,v</a:t>
            </a:r>
            <a:r>
              <a:rPr baseline="-5999"/>
              <a:t>7</a:t>
            </a:r>
            <a:r>
              <a:t>)</a:t>
            </a:r>
          </a:p>
        </p:txBody>
      </p:sp>
    </p:spTree>
  </p:cSld>
  <p:clrMapOvr>
    <a:masterClrMapping/>
  </p:clrMapOvr>
  <p:transition spd="med"/>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56" name="Table"/>
          <p:cNvGraphicFramePr/>
          <p:nvPr/>
        </p:nvGraphicFramePr>
        <p:xfrm>
          <a:off x="763885" y="103123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857" name="Table"/>
          <p:cNvGraphicFramePr/>
          <p:nvPr/>
        </p:nvGraphicFramePr>
        <p:xfrm>
          <a:off x="763885" y="189991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858" name="Table"/>
          <p:cNvGraphicFramePr/>
          <p:nvPr/>
        </p:nvGraphicFramePr>
        <p:xfrm>
          <a:off x="763885" y="36575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859" name="Table"/>
          <p:cNvGraphicFramePr/>
          <p:nvPr/>
        </p:nvGraphicFramePr>
        <p:xfrm>
          <a:off x="763885" y="2616200"/>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860" name="Operations:"/>
          <p:cNvSpPr/>
          <p:nvPr/>
        </p:nvSpPr>
        <p:spPr>
          <a:xfrm>
            <a:off x="318693" y="410590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2861" name="Recall P(x) = (x² + x)/2, N = 16, threshold = 6"/>
          <p:cNvSpPr/>
          <p:nvPr/>
        </p:nvSpPr>
        <p:spPr>
          <a:xfrm>
            <a:off x="-627613" y="3412172"/>
            <a:ext cx="14260026"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Recall </a:t>
            </a:r>
            <a:r>
              <a:rPr b="1">
                <a:solidFill>
                  <a:schemeClr val="accent6">
                    <a:hueOff val="-241736"/>
                    <a:satOff val="29413"/>
                    <a:lumOff val="20727"/>
                  </a:schemeClr>
                </a:solidFill>
              </a:rPr>
              <a:t>P</a:t>
            </a:r>
            <a:r>
              <a:t>(x) = (x² + x)/2, N = 16, threshold = 6</a:t>
            </a:r>
          </a:p>
        </p:txBody>
      </p:sp>
      <p:sp>
        <p:nvSpPr>
          <p:cNvPr id="2862" name="Suppose H(k6) = -6413"/>
          <p:cNvSpPr/>
          <p:nvPr/>
        </p:nvSpPr>
        <p:spPr>
          <a:xfrm>
            <a:off x="4535641" y="4194810"/>
            <a:ext cx="58029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t>(k</a:t>
            </a:r>
            <a:r>
              <a:rPr baseline="-5999"/>
              <a:t>6</a:t>
            </a:r>
            <a:r>
              <a:t>) = -6413</a:t>
            </a:r>
          </a:p>
        </p:txBody>
      </p:sp>
      <p:sp>
        <p:nvSpPr>
          <p:cNvPr id="2863" name="H(k6) + P(0) mod N"/>
          <p:cNvSpPr/>
          <p:nvPr/>
        </p:nvSpPr>
        <p:spPr>
          <a:xfrm>
            <a:off x="4745328" y="4977448"/>
            <a:ext cx="497718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6</a:t>
            </a:r>
            <a:r>
              <a:t>) + </a:t>
            </a:r>
            <a:r>
              <a:rPr b="1">
                <a:solidFill>
                  <a:schemeClr val="accent6">
                    <a:hueOff val="-241736"/>
                    <a:satOff val="29413"/>
                    <a:lumOff val="20727"/>
                  </a:schemeClr>
                </a:solidFill>
              </a:rPr>
              <a:t>P</a:t>
            </a:r>
            <a:r>
              <a:t>(0) mod N</a:t>
            </a:r>
          </a:p>
        </p:txBody>
      </p:sp>
      <p:sp>
        <p:nvSpPr>
          <p:cNvPr id="2864" name="-6413 +   0  mod 16 = 3"/>
          <p:cNvSpPr/>
          <p:nvPr/>
        </p:nvSpPr>
        <p:spPr>
          <a:xfrm>
            <a:off x="4674207" y="5500688"/>
            <a:ext cx="644522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-6413</a:t>
            </a:r>
            <a:r>
              <a:rPr b="1">
                <a:solidFill>
                  <a:schemeClr val="accent5">
                    <a:hueOff val="101205"/>
                    <a:satOff val="-13598"/>
                    <a:lumOff val="23877"/>
                  </a:schemeClr>
                </a:solidFill>
              </a:rPr>
              <a:t> </a:t>
            </a:r>
            <a:r>
              <a:t>+   0  mod 16 = 3</a:t>
            </a:r>
          </a:p>
        </p:txBody>
      </p:sp>
      <p:sp>
        <p:nvSpPr>
          <p:cNvPr id="2865" name="insert(k1,v1)…"/>
          <p:cNvSpPr/>
          <p:nvPr/>
        </p:nvSpPr>
        <p:spPr>
          <a:xfrm>
            <a:off x="85013" y="4669790"/>
            <a:ext cx="3784402" cy="3746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defRPr>
                <a:solidFill>
                  <a:schemeClr val="accent4">
                    <a:hueOff val="102361"/>
                    <a:satOff val="14118"/>
                    <a:lumOff val="10675"/>
                  </a:schemeClr>
                </a:solidFill>
              </a:defRPr>
            </a:pPr>
            <a:r>
              <a:t>insert(k</a:t>
            </a:r>
            <a:r>
              <a:rPr baseline="-5999"/>
              <a:t>6</a:t>
            </a:r>
            <a:r>
              <a:t>,v</a:t>
            </a:r>
            <a:r>
              <a:rPr baseline="-5999"/>
              <a:t>6</a:t>
            </a:r>
            <a:r>
              <a:t>)</a:t>
            </a:r>
          </a:p>
          <a:p>
            <a:pPr algn="l"/>
            <a:r>
              <a:t>insert(k</a:t>
            </a:r>
            <a:r>
              <a:rPr baseline="-5999"/>
              <a:t>7</a:t>
            </a:r>
            <a:r>
              <a:t>,v</a:t>
            </a:r>
            <a:r>
              <a:rPr baseline="-5999"/>
              <a:t>7</a:t>
            </a:r>
            <a:r>
              <a:t>)</a:t>
            </a:r>
          </a:p>
        </p:txBody>
      </p:sp>
    </p:spTree>
  </p:cSld>
  <p:clrMapOvr>
    <a:masterClrMapping/>
  </p:clrMapOvr>
  <p:transition spd="med"/>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67" name="Table"/>
          <p:cNvGraphicFramePr/>
          <p:nvPr/>
        </p:nvGraphicFramePr>
        <p:xfrm>
          <a:off x="763885" y="103123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868" name="Table"/>
          <p:cNvGraphicFramePr/>
          <p:nvPr/>
        </p:nvGraphicFramePr>
        <p:xfrm>
          <a:off x="763885" y="189991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869" name="Table"/>
          <p:cNvGraphicFramePr/>
          <p:nvPr/>
        </p:nvGraphicFramePr>
        <p:xfrm>
          <a:off x="763885" y="36575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870" name="Table"/>
          <p:cNvGraphicFramePr/>
          <p:nvPr/>
        </p:nvGraphicFramePr>
        <p:xfrm>
          <a:off x="763885" y="2616200"/>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871" name="Operations:"/>
          <p:cNvSpPr/>
          <p:nvPr/>
        </p:nvSpPr>
        <p:spPr>
          <a:xfrm>
            <a:off x="318693" y="410590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2872" name="Recall P(x) = (x² + x)/2, N = 16, threshold = 6"/>
          <p:cNvSpPr/>
          <p:nvPr/>
        </p:nvSpPr>
        <p:spPr>
          <a:xfrm>
            <a:off x="-627613" y="3412172"/>
            <a:ext cx="14260026"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Recall </a:t>
            </a:r>
            <a:r>
              <a:rPr b="1">
                <a:solidFill>
                  <a:schemeClr val="accent6">
                    <a:hueOff val="-241736"/>
                    <a:satOff val="29413"/>
                    <a:lumOff val="20727"/>
                  </a:schemeClr>
                </a:solidFill>
              </a:rPr>
              <a:t>P</a:t>
            </a:r>
            <a:r>
              <a:t>(x) = (x² + x)/2, N = 16, threshold = 6</a:t>
            </a:r>
          </a:p>
        </p:txBody>
      </p:sp>
      <p:sp>
        <p:nvSpPr>
          <p:cNvPr id="2873" name="Suppose H(k6) = -6413"/>
          <p:cNvSpPr/>
          <p:nvPr/>
        </p:nvSpPr>
        <p:spPr>
          <a:xfrm>
            <a:off x="4535641" y="4194810"/>
            <a:ext cx="58029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t>(k</a:t>
            </a:r>
            <a:r>
              <a:rPr baseline="-5999"/>
              <a:t>6</a:t>
            </a:r>
            <a:r>
              <a:t>) = -6413</a:t>
            </a:r>
          </a:p>
        </p:txBody>
      </p:sp>
      <p:sp>
        <p:nvSpPr>
          <p:cNvPr id="2874" name="H(k6) + P(0) mod N"/>
          <p:cNvSpPr/>
          <p:nvPr/>
        </p:nvSpPr>
        <p:spPr>
          <a:xfrm>
            <a:off x="4745328" y="4977448"/>
            <a:ext cx="497718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6</a:t>
            </a:r>
            <a:r>
              <a:t>) + </a:t>
            </a:r>
            <a:r>
              <a:rPr b="1">
                <a:solidFill>
                  <a:schemeClr val="accent6">
                    <a:hueOff val="-241736"/>
                    <a:satOff val="29413"/>
                    <a:lumOff val="20727"/>
                  </a:schemeClr>
                </a:solidFill>
              </a:rPr>
              <a:t>P</a:t>
            </a:r>
            <a:r>
              <a:t>(0) mod N</a:t>
            </a:r>
          </a:p>
        </p:txBody>
      </p:sp>
      <p:sp>
        <p:nvSpPr>
          <p:cNvPr id="2875" name="-6413 +   0  mod 16 = 3"/>
          <p:cNvSpPr/>
          <p:nvPr/>
        </p:nvSpPr>
        <p:spPr>
          <a:xfrm>
            <a:off x="4674207" y="5500688"/>
            <a:ext cx="644522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-6413</a:t>
            </a:r>
            <a:r>
              <a:rPr b="1">
                <a:solidFill>
                  <a:schemeClr val="accent5">
                    <a:hueOff val="101205"/>
                    <a:satOff val="-13598"/>
                    <a:lumOff val="23877"/>
                  </a:schemeClr>
                </a:solidFill>
              </a:rPr>
              <a:t> </a:t>
            </a:r>
            <a:r>
              <a:t>+   0  mod 16 = 3</a:t>
            </a:r>
          </a:p>
        </p:txBody>
      </p:sp>
      <p:sp>
        <p:nvSpPr>
          <p:cNvPr id="2876" name="Line"/>
          <p:cNvSpPr/>
          <p:nvPr/>
        </p:nvSpPr>
        <p:spPr>
          <a:xfrm flipH="1" flipV="1">
            <a:off x="6300470" y="1772483"/>
            <a:ext cx="4427022" cy="376602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77" name="insert(k1,v1)…"/>
          <p:cNvSpPr/>
          <p:nvPr/>
        </p:nvSpPr>
        <p:spPr>
          <a:xfrm>
            <a:off x="85013" y="4669790"/>
            <a:ext cx="3784402" cy="3746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defRPr>
                <a:solidFill>
                  <a:schemeClr val="accent4">
                    <a:hueOff val="102361"/>
                    <a:satOff val="14118"/>
                    <a:lumOff val="10675"/>
                  </a:schemeClr>
                </a:solidFill>
              </a:defRPr>
            </a:pPr>
            <a:r>
              <a:t>insert(k</a:t>
            </a:r>
            <a:r>
              <a:rPr baseline="-5999"/>
              <a:t>6</a:t>
            </a:r>
            <a:r>
              <a:t>,v</a:t>
            </a:r>
            <a:r>
              <a:rPr baseline="-5999"/>
              <a:t>6</a:t>
            </a:r>
            <a:r>
              <a:t>)</a:t>
            </a:r>
          </a:p>
          <a:p>
            <a:pPr algn="l"/>
            <a:r>
              <a:t>insert(k</a:t>
            </a:r>
            <a:r>
              <a:rPr baseline="-5999"/>
              <a:t>7</a:t>
            </a:r>
            <a:r>
              <a:t>,v</a:t>
            </a:r>
            <a:r>
              <a:rPr baseline="-5999"/>
              <a:t>7</a:t>
            </a:r>
            <a:r>
              <a:t>)</a:t>
            </a:r>
          </a:p>
        </p:txBody>
      </p:sp>
    </p:spTree>
  </p:cSld>
  <p:clrMapOvr>
    <a:masterClrMapping/>
  </p:clrMapOvr>
  <p:transition spd="med"/>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79" name="Table"/>
          <p:cNvGraphicFramePr/>
          <p:nvPr/>
        </p:nvGraphicFramePr>
        <p:xfrm>
          <a:off x="763885" y="103123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880" name="Table"/>
          <p:cNvGraphicFramePr/>
          <p:nvPr/>
        </p:nvGraphicFramePr>
        <p:xfrm>
          <a:off x="763885" y="189991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881" name="Table"/>
          <p:cNvGraphicFramePr/>
          <p:nvPr/>
        </p:nvGraphicFramePr>
        <p:xfrm>
          <a:off x="763885" y="36575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882" name="Table"/>
          <p:cNvGraphicFramePr/>
          <p:nvPr/>
        </p:nvGraphicFramePr>
        <p:xfrm>
          <a:off x="763885" y="2616200"/>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883" name="Operations:"/>
          <p:cNvSpPr/>
          <p:nvPr/>
        </p:nvSpPr>
        <p:spPr>
          <a:xfrm>
            <a:off x="318693" y="410590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2884" name="Recall P(x) = (x² + x)/2, N = 16, threshold = 6"/>
          <p:cNvSpPr/>
          <p:nvPr/>
        </p:nvSpPr>
        <p:spPr>
          <a:xfrm>
            <a:off x="-627613" y="3412172"/>
            <a:ext cx="14260026"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Recall </a:t>
            </a:r>
            <a:r>
              <a:rPr b="1">
                <a:solidFill>
                  <a:schemeClr val="accent6">
                    <a:hueOff val="-241736"/>
                    <a:satOff val="29413"/>
                    <a:lumOff val="20727"/>
                  </a:schemeClr>
                </a:solidFill>
              </a:rPr>
              <a:t>P</a:t>
            </a:r>
            <a:r>
              <a:t>(x) = (x² + x)/2, N = 16, threshold = 6</a:t>
            </a:r>
          </a:p>
        </p:txBody>
      </p:sp>
      <p:sp>
        <p:nvSpPr>
          <p:cNvPr id="2885" name="insert(k1,v1)…"/>
          <p:cNvSpPr/>
          <p:nvPr/>
        </p:nvSpPr>
        <p:spPr>
          <a:xfrm>
            <a:off x="85013" y="4669790"/>
            <a:ext cx="3784402" cy="3746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defRPr>
                <a:solidFill>
                  <a:schemeClr val="accent4">
                    <a:hueOff val="102361"/>
                    <a:satOff val="14118"/>
                    <a:lumOff val="10675"/>
                  </a:schemeClr>
                </a:solidFill>
              </a:defRPr>
            </a:pPr>
            <a:r>
              <a:t>insert(k</a:t>
            </a:r>
            <a:r>
              <a:rPr baseline="-5999"/>
              <a:t>7</a:t>
            </a:r>
            <a:r>
              <a:t>,v</a:t>
            </a:r>
            <a:r>
              <a:rPr baseline="-5999"/>
              <a:t>7</a:t>
            </a:r>
            <a:r>
              <a:t>)</a:t>
            </a:r>
          </a:p>
        </p:txBody>
      </p:sp>
    </p:spTree>
  </p:cSld>
  <p:clrMapOvr>
    <a:masterClrMapping/>
  </p:clrMapOvr>
  <p:transition spd="med"/>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87" name="Table"/>
          <p:cNvGraphicFramePr/>
          <p:nvPr/>
        </p:nvGraphicFramePr>
        <p:xfrm>
          <a:off x="763885" y="103123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888" name="Table"/>
          <p:cNvGraphicFramePr/>
          <p:nvPr/>
        </p:nvGraphicFramePr>
        <p:xfrm>
          <a:off x="763885" y="189991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889" name="Table"/>
          <p:cNvGraphicFramePr/>
          <p:nvPr/>
        </p:nvGraphicFramePr>
        <p:xfrm>
          <a:off x="763885" y="36575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890" name="Table"/>
          <p:cNvGraphicFramePr/>
          <p:nvPr/>
        </p:nvGraphicFramePr>
        <p:xfrm>
          <a:off x="763885" y="2616200"/>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891" name="Operations:"/>
          <p:cNvSpPr/>
          <p:nvPr/>
        </p:nvSpPr>
        <p:spPr>
          <a:xfrm>
            <a:off x="318693" y="410590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2892" name="Recall P(x) = (x² + x)/2, N = 16, threshold = 6"/>
          <p:cNvSpPr/>
          <p:nvPr/>
        </p:nvSpPr>
        <p:spPr>
          <a:xfrm>
            <a:off x="-627613" y="3412172"/>
            <a:ext cx="14260026"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Recall </a:t>
            </a:r>
            <a:r>
              <a:rPr b="1">
                <a:solidFill>
                  <a:schemeClr val="accent6">
                    <a:hueOff val="-241736"/>
                    <a:satOff val="29413"/>
                    <a:lumOff val="20727"/>
                  </a:schemeClr>
                </a:solidFill>
              </a:rPr>
              <a:t>P</a:t>
            </a:r>
            <a:r>
              <a:t>(x) = (x² + x)/2, N = 16, threshold = 6</a:t>
            </a:r>
          </a:p>
        </p:txBody>
      </p:sp>
      <p:sp>
        <p:nvSpPr>
          <p:cNvPr id="2893" name="Suppose H(k7) = 2"/>
          <p:cNvSpPr/>
          <p:nvPr/>
        </p:nvSpPr>
        <p:spPr>
          <a:xfrm>
            <a:off x="5106476" y="4105909"/>
            <a:ext cx="470192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t>(k</a:t>
            </a:r>
            <a:r>
              <a:rPr baseline="-5999"/>
              <a:t>7</a:t>
            </a:r>
            <a:r>
              <a:t>) = 2</a:t>
            </a:r>
          </a:p>
        </p:txBody>
      </p:sp>
      <p:sp>
        <p:nvSpPr>
          <p:cNvPr id="2894" name="insert(k1,v1)…"/>
          <p:cNvSpPr/>
          <p:nvPr/>
        </p:nvSpPr>
        <p:spPr>
          <a:xfrm>
            <a:off x="85013" y="4669790"/>
            <a:ext cx="3784402" cy="3746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defRPr>
                <a:solidFill>
                  <a:schemeClr val="accent4">
                    <a:hueOff val="102361"/>
                    <a:satOff val="14118"/>
                    <a:lumOff val="10675"/>
                  </a:schemeClr>
                </a:solidFill>
              </a:defRPr>
            </a:pPr>
            <a:r>
              <a:t>insert(k</a:t>
            </a:r>
            <a:r>
              <a:rPr baseline="-5999"/>
              <a:t>7</a:t>
            </a:r>
            <a:r>
              <a:t>,v</a:t>
            </a:r>
            <a:r>
              <a:rPr baseline="-5999"/>
              <a:t>7</a:t>
            </a:r>
            <a:r>
              <a:t>)</a:t>
            </a:r>
          </a:p>
        </p:txBody>
      </p:sp>
    </p:spTree>
  </p:cSld>
  <p:clrMapOvr>
    <a:masterClrMapping/>
  </p:clrMapOvr>
  <p:transition spd="med"/>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96" name="Table"/>
          <p:cNvGraphicFramePr/>
          <p:nvPr/>
        </p:nvGraphicFramePr>
        <p:xfrm>
          <a:off x="763885" y="103123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897" name="Table"/>
          <p:cNvGraphicFramePr/>
          <p:nvPr/>
        </p:nvGraphicFramePr>
        <p:xfrm>
          <a:off x="763885" y="189991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898" name="Table"/>
          <p:cNvGraphicFramePr/>
          <p:nvPr/>
        </p:nvGraphicFramePr>
        <p:xfrm>
          <a:off x="763885" y="36575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899" name="Table"/>
          <p:cNvGraphicFramePr/>
          <p:nvPr/>
        </p:nvGraphicFramePr>
        <p:xfrm>
          <a:off x="763885" y="2616200"/>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900" name="Operations:"/>
          <p:cNvSpPr/>
          <p:nvPr/>
        </p:nvSpPr>
        <p:spPr>
          <a:xfrm>
            <a:off x="318693" y="410590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2901" name="Recall P(x) = (x² + x)/2, N = 16, threshold = 6"/>
          <p:cNvSpPr/>
          <p:nvPr/>
        </p:nvSpPr>
        <p:spPr>
          <a:xfrm>
            <a:off x="-627613" y="3412172"/>
            <a:ext cx="14260026"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Recall </a:t>
            </a:r>
            <a:r>
              <a:rPr b="1">
                <a:solidFill>
                  <a:schemeClr val="accent6">
                    <a:hueOff val="-241736"/>
                    <a:satOff val="29413"/>
                    <a:lumOff val="20727"/>
                  </a:schemeClr>
                </a:solidFill>
              </a:rPr>
              <a:t>P</a:t>
            </a:r>
            <a:r>
              <a:t>(x) = (x² + x)/2, N = 16, threshold = 6</a:t>
            </a:r>
          </a:p>
        </p:txBody>
      </p:sp>
      <p:sp>
        <p:nvSpPr>
          <p:cNvPr id="2902" name="Suppose H(k7) = 2"/>
          <p:cNvSpPr/>
          <p:nvPr/>
        </p:nvSpPr>
        <p:spPr>
          <a:xfrm>
            <a:off x="5106476" y="4105909"/>
            <a:ext cx="470192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t>(k</a:t>
            </a:r>
            <a:r>
              <a:rPr baseline="-5999"/>
              <a:t>7</a:t>
            </a:r>
            <a:r>
              <a:t>) = 2</a:t>
            </a:r>
          </a:p>
        </p:txBody>
      </p:sp>
      <p:sp>
        <p:nvSpPr>
          <p:cNvPr id="2903" name="H(k7) + P(0) mod N"/>
          <p:cNvSpPr/>
          <p:nvPr/>
        </p:nvSpPr>
        <p:spPr>
          <a:xfrm>
            <a:off x="4704687" y="4859019"/>
            <a:ext cx="497718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7</a:t>
            </a:r>
            <a:r>
              <a:t>) + </a:t>
            </a:r>
            <a:r>
              <a:rPr b="1">
                <a:solidFill>
                  <a:schemeClr val="accent6">
                    <a:hueOff val="-241736"/>
                    <a:satOff val="29413"/>
                    <a:lumOff val="20727"/>
                  </a:schemeClr>
                </a:solidFill>
              </a:rPr>
              <a:t>P</a:t>
            </a:r>
            <a:r>
              <a:t>(0) mod N</a:t>
            </a:r>
          </a:p>
        </p:txBody>
      </p:sp>
      <p:sp>
        <p:nvSpPr>
          <p:cNvPr id="2904" name="2  +   0  mod 16 = 2"/>
          <p:cNvSpPr/>
          <p:nvPr/>
        </p:nvSpPr>
        <p:spPr>
          <a:xfrm>
            <a:off x="4633567" y="5328920"/>
            <a:ext cx="644522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   2 </a:t>
            </a:r>
            <a:r>
              <a:rPr b="1">
                <a:solidFill>
                  <a:schemeClr val="accent5">
                    <a:hueOff val="101205"/>
                    <a:satOff val="-13598"/>
                    <a:lumOff val="23877"/>
                  </a:schemeClr>
                </a:solidFill>
              </a:rPr>
              <a:t> </a:t>
            </a:r>
            <a:r>
              <a:t>+   0  mod 16 = 2</a:t>
            </a:r>
          </a:p>
        </p:txBody>
      </p:sp>
      <p:sp>
        <p:nvSpPr>
          <p:cNvPr id="2905" name="Line"/>
          <p:cNvSpPr/>
          <p:nvPr/>
        </p:nvSpPr>
        <p:spPr>
          <a:xfrm>
            <a:off x="4607559" y="140476"/>
            <a:ext cx="1" cy="71740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06" name="insert(k1,v1)…"/>
          <p:cNvSpPr/>
          <p:nvPr/>
        </p:nvSpPr>
        <p:spPr>
          <a:xfrm>
            <a:off x="85013" y="4669790"/>
            <a:ext cx="3784402" cy="3746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defRPr>
                <a:solidFill>
                  <a:schemeClr val="accent4">
                    <a:hueOff val="102361"/>
                    <a:satOff val="14118"/>
                    <a:lumOff val="10675"/>
                  </a:schemeClr>
                </a:solidFill>
              </a:defRPr>
            </a:pPr>
            <a:r>
              <a:t>insert(k</a:t>
            </a:r>
            <a:r>
              <a:rPr baseline="-5999"/>
              <a:t>7</a:t>
            </a:r>
            <a:r>
              <a:t>,v</a:t>
            </a:r>
            <a:r>
              <a:rPr baseline="-5999"/>
              <a:t>7</a:t>
            </a:r>
            <a:r>
              <a:t>)</a:t>
            </a:r>
          </a:p>
        </p:txBody>
      </p:sp>
    </p:spTree>
  </p:cSld>
  <p:clrMapOvr>
    <a:masterClrMapping/>
  </p:clrMapOvr>
  <p:transition spd="med"/>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08" name="Table"/>
          <p:cNvGraphicFramePr/>
          <p:nvPr/>
        </p:nvGraphicFramePr>
        <p:xfrm>
          <a:off x="763885" y="103123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909" name="Table"/>
          <p:cNvGraphicFramePr/>
          <p:nvPr/>
        </p:nvGraphicFramePr>
        <p:xfrm>
          <a:off x="763885" y="189991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910" name="Table"/>
          <p:cNvGraphicFramePr/>
          <p:nvPr/>
        </p:nvGraphicFramePr>
        <p:xfrm>
          <a:off x="763885" y="36575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911" name="Table"/>
          <p:cNvGraphicFramePr/>
          <p:nvPr/>
        </p:nvGraphicFramePr>
        <p:xfrm>
          <a:off x="763885" y="2616200"/>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912" name="Operations:"/>
          <p:cNvSpPr/>
          <p:nvPr/>
        </p:nvSpPr>
        <p:spPr>
          <a:xfrm>
            <a:off x="318693" y="410590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2913" name="Recall P(x) = (x² + x)/2, N = 16, threshold = 6"/>
          <p:cNvSpPr/>
          <p:nvPr/>
        </p:nvSpPr>
        <p:spPr>
          <a:xfrm>
            <a:off x="-627613" y="3412172"/>
            <a:ext cx="14260026"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Recall </a:t>
            </a:r>
            <a:r>
              <a:rPr b="1">
                <a:solidFill>
                  <a:schemeClr val="accent6">
                    <a:hueOff val="-241736"/>
                    <a:satOff val="29413"/>
                    <a:lumOff val="20727"/>
                  </a:schemeClr>
                </a:solidFill>
              </a:rPr>
              <a:t>P</a:t>
            </a:r>
            <a:r>
              <a:t>(x) = (x² + x)/2, N = 16, threshold = 6</a:t>
            </a:r>
          </a:p>
        </p:txBody>
      </p:sp>
      <p:sp>
        <p:nvSpPr>
          <p:cNvPr id="2914" name="Suppose H(k7) = 2"/>
          <p:cNvSpPr/>
          <p:nvPr/>
        </p:nvSpPr>
        <p:spPr>
          <a:xfrm>
            <a:off x="5106476" y="4105909"/>
            <a:ext cx="470192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t>(k</a:t>
            </a:r>
            <a:r>
              <a:rPr baseline="-5999"/>
              <a:t>7</a:t>
            </a:r>
            <a:r>
              <a:t>) = 2</a:t>
            </a:r>
          </a:p>
        </p:txBody>
      </p:sp>
      <p:sp>
        <p:nvSpPr>
          <p:cNvPr id="2915" name="H(k7) + P(0) mod N"/>
          <p:cNvSpPr/>
          <p:nvPr/>
        </p:nvSpPr>
        <p:spPr>
          <a:xfrm>
            <a:off x="4704687" y="4859019"/>
            <a:ext cx="497718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7</a:t>
            </a:r>
            <a:r>
              <a:t>) + </a:t>
            </a:r>
            <a:r>
              <a:rPr b="1">
                <a:solidFill>
                  <a:schemeClr val="accent6">
                    <a:hueOff val="-241736"/>
                    <a:satOff val="29413"/>
                    <a:lumOff val="20727"/>
                  </a:schemeClr>
                </a:solidFill>
              </a:rPr>
              <a:t>P</a:t>
            </a:r>
            <a:r>
              <a:t>(0) mod N</a:t>
            </a:r>
          </a:p>
        </p:txBody>
      </p:sp>
      <p:sp>
        <p:nvSpPr>
          <p:cNvPr id="2916" name="2  +   0  mod 16 = 2"/>
          <p:cNvSpPr/>
          <p:nvPr/>
        </p:nvSpPr>
        <p:spPr>
          <a:xfrm>
            <a:off x="4633567" y="5328920"/>
            <a:ext cx="644522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   2 </a:t>
            </a:r>
            <a:r>
              <a:rPr b="1">
                <a:solidFill>
                  <a:schemeClr val="accent5">
                    <a:hueOff val="101205"/>
                    <a:satOff val="-13598"/>
                    <a:lumOff val="23877"/>
                  </a:schemeClr>
                </a:solidFill>
              </a:rPr>
              <a:t> </a:t>
            </a:r>
            <a:r>
              <a:t>+   0  mod 16 = 2</a:t>
            </a:r>
          </a:p>
        </p:txBody>
      </p:sp>
      <p:sp>
        <p:nvSpPr>
          <p:cNvPr id="2917" name="H(k7) + P(1) mod N"/>
          <p:cNvSpPr/>
          <p:nvPr/>
        </p:nvSpPr>
        <p:spPr>
          <a:xfrm>
            <a:off x="4704687" y="5860097"/>
            <a:ext cx="497718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7</a:t>
            </a:r>
            <a:r>
              <a:t>) + </a:t>
            </a:r>
            <a:r>
              <a:rPr b="1">
                <a:solidFill>
                  <a:schemeClr val="accent6">
                    <a:hueOff val="-241736"/>
                    <a:satOff val="29413"/>
                    <a:lumOff val="20727"/>
                  </a:schemeClr>
                </a:solidFill>
              </a:rPr>
              <a:t>P</a:t>
            </a:r>
            <a:r>
              <a:t>(1) mod N</a:t>
            </a:r>
          </a:p>
        </p:txBody>
      </p:sp>
      <p:sp>
        <p:nvSpPr>
          <p:cNvPr id="2918" name="2  +   1  mod 16 = 3"/>
          <p:cNvSpPr/>
          <p:nvPr/>
        </p:nvSpPr>
        <p:spPr>
          <a:xfrm>
            <a:off x="4633567" y="6322377"/>
            <a:ext cx="644522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   2 </a:t>
            </a:r>
            <a:r>
              <a:rPr b="1">
                <a:solidFill>
                  <a:schemeClr val="accent5">
                    <a:hueOff val="101205"/>
                    <a:satOff val="-13598"/>
                    <a:lumOff val="23877"/>
                  </a:schemeClr>
                </a:solidFill>
              </a:rPr>
              <a:t> </a:t>
            </a:r>
            <a:r>
              <a:t>+   1  mod 16 = 3</a:t>
            </a:r>
          </a:p>
        </p:txBody>
      </p:sp>
      <p:sp>
        <p:nvSpPr>
          <p:cNvPr id="2919" name="Line"/>
          <p:cNvSpPr/>
          <p:nvPr/>
        </p:nvSpPr>
        <p:spPr>
          <a:xfrm>
            <a:off x="4607559" y="140476"/>
            <a:ext cx="1" cy="71740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23" name="Connection Line"/>
          <p:cNvSpPr/>
          <p:nvPr/>
        </p:nvSpPr>
        <p:spPr>
          <a:xfrm>
            <a:off x="4759139" y="588760"/>
            <a:ext cx="652464" cy="334572"/>
          </a:xfrm>
          <a:custGeom>
            <a:avLst/>
            <a:gdLst/>
            <a:ahLst/>
            <a:cxnLst>
              <a:cxn ang="0">
                <a:pos x="wd2" y="hd2"/>
              </a:cxn>
              <a:cxn ang="5400000">
                <a:pos x="wd2" y="hd2"/>
              </a:cxn>
              <a:cxn ang="10800000">
                <a:pos x="wd2" y="hd2"/>
              </a:cxn>
              <a:cxn ang="16200000">
                <a:pos x="wd2" y="hd2"/>
              </a:cxn>
            </a:cxnLst>
            <a:rect l="0" t="0" r="r" b="b"/>
            <a:pathLst>
              <a:path w="21600" h="16224" extrusionOk="0">
                <a:moveTo>
                  <a:pt x="0" y="16224"/>
                </a:moveTo>
                <a:cubicBezTo>
                  <a:pt x="7119" y="-4575"/>
                  <a:pt x="14319" y="-5376"/>
                  <a:pt x="21600" y="13822"/>
                </a:cubicBezTo>
              </a:path>
            </a:pathLst>
          </a:custGeom>
          <a:ln w="50800">
            <a:solidFill>
              <a:srgbClr val="FFFFFF"/>
            </a:solidFill>
            <a:miter lim="400000"/>
          </a:ln>
        </p:spPr>
        <p:txBody>
          <a:bodyPr/>
          <a:lstStyle/>
          <a:p>
            <a:endParaRPr/>
          </a:p>
        </p:txBody>
      </p:sp>
      <p:sp>
        <p:nvSpPr>
          <p:cNvPr id="2921" name="Line"/>
          <p:cNvSpPr/>
          <p:nvPr/>
        </p:nvSpPr>
        <p:spPr>
          <a:xfrm>
            <a:off x="5329473" y="744771"/>
            <a:ext cx="160102" cy="24230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22" name="insert(k1,v1)…"/>
          <p:cNvSpPr/>
          <p:nvPr/>
        </p:nvSpPr>
        <p:spPr>
          <a:xfrm>
            <a:off x="85013" y="4669790"/>
            <a:ext cx="3784402" cy="3746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defRPr>
                <a:solidFill>
                  <a:schemeClr val="accent4">
                    <a:hueOff val="102361"/>
                    <a:satOff val="14118"/>
                    <a:lumOff val="10675"/>
                  </a:schemeClr>
                </a:solidFill>
              </a:defRPr>
            </a:pPr>
            <a:r>
              <a:t>insert(k</a:t>
            </a:r>
            <a:r>
              <a:rPr baseline="-5999"/>
              <a:t>7</a:t>
            </a:r>
            <a:r>
              <a:t>,v</a:t>
            </a:r>
            <a:r>
              <a:rPr baseline="-5999"/>
              <a:t>7</a:t>
            </a:r>
            <a:r>
              <a:t>)</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6" name="Table"/>
          <p:cNvGraphicFramePr/>
          <p:nvPr/>
        </p:nvGraphicFramePr>
        <p:xfrm>
          <a:off x="1158428" y="6239879"/>
          <a:ext cx="10687940" cy="3251200"/>
        </p:xfrm>
        <a:graphic>
          <a:graphicData uri="http://schemas.openxmlformats.org/drawingml/2006/table">
            <a:tbl>
              <a:tblPr>
                <a:tableStyleId>{4C3C2611-4C71-4FC5-86AE-919BDF0F9419}</a:tableStyleId>
              </a:tblPr>
              <a:tblGrid>
                <a:gridCol w="2671985">
                  <a:extLst>
                    <a:ext uri="{9D8B030D-6E8A-4147-A177-3AD203B41FA5}">
                      <a16:colId xmlns:a16="http://schemas.microsoft.com/office/drawing/2014/main" val="20000"/>
                    </a:ext>
                  </a:extLst>
                </a:gridCol>
                <a:gridCol w="2671985">
                  <a:extLst>
                    <a:ext uri="{9D8B030D-6E8A-4147-A177-3AD203B41FA5}">
                      <a16:colId xmlns:a16="http://schemas.microsoft.com/office/drawing/2014/main" val="20001"/>
                    </a:ext>
                  </a:extLst>
                </a:gridCol>
                <a:gridCol w="2671985">
                  <a:extLst>
                    <a:ext uri="{9D8B030D-6E8A-4147-A177-3AD203B41FA5}">
                      <a16:colId xmlns:a16="http://schemas.microsoft.com/office/drawing/2014/main" val="20002"/>
                    </a:ext>
                  </a:extLst>
                </a:gridCol>
                <a:gridCol w="2671985">
                  <a:extLst>
                    <a:ext uri="{9D8B030D-6E8A-4147-A177-3AD203B41FA5}">
                      <a16:colId xmlns:a16="http://schemas.microsoft.com/office/drawing/2014/main" val="20003"/>
                    </a:ext>
                  </a:extLst>
                </a:gridCol>
              </a:tblGrid>
              <a:tr h="621483">
                <a:tc>
                  <a:txBody>
                    <a:bodyPr/>
                    <a:lstStyle/>
                    <a:p>
                      <a:pPr defTabSz="914400">
                        <a:defRPr>
                          <a:solidFill>
                            <a:srgbClr val="000000"/>
                          </a:solidFill>
                        </a:defRPr>
                      </a:pPr>
                      <a:r>
                        <a:rPr sz="3600" b="1">
                          <a:solidFill>
                            <a:srgbClr val="FFFFFF"/>
                          </a:solidFill>
                          <a:latin typeface="Helvetica"/>
                          <a:ea typeface="Helvetica"/>
                          <a:cs typeface="Helvetica"/>
                          <a:sym typeface="Helvetica"/>
                        </a:rPr>
                        <a:t>Name</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600" b="1">
                          <a:solidFill>
                            <a:srgbClr val="FFFFFF"/>
                          </a:solidFill>
                          <a:latin typeface="Helvetica"/>
                          <a:ea typeface="Helvetica"/>
                          <a:cs typeface="Helvetica"/>
                          <a:sym typeface="Helvetica"/>
                        </a:rPr>
                        <a:t>Age</a:t>
                      </a:r>
                    </a:p>
                  </a:txBody>
                  <a:tcPr marL="50800" marR="50800" marT="50800" marB="50800" anchor="ctr" horzOverflow="overflow">
                    <a:lnT w="12700">
                      <a:solidFill>
                        <a:srgbClr val="D6D6D6"/>
                      </a:solidFill>
                      <a:miter lim="400000"/>
                    </a:lnT>
                  </a:tcPr>
                </a:tc>
                <a:tc>
                  <a:txBody>
                    <a:bodyPr/>
                    <a:lstStyle/>
                    <a:p>
                      <a:pPr defTabSz="914400">
                        <a:defRPr>
                          <a:solidFill>
                            <a:srgbClr val="000000"/>
                          </a:solidFill>
                        </a:defRPr>
                      </a:pPr>
                      <a:r>
                        <a:rPr sz="3600" b="1">
                          <a:solidFill>
                            <a:srgbClr val="FFFFFF"/>
                          </a:solidFill>
                          <a:latin typeface="Helvetica"/>
                          <a:ea typeface="Helvetica"/>
                          <a:cs typeface="Helvetica"/>
                          <a:sym typeface="Helvetica"/>
                        </a:rPr>
                        <a:t>Sex</a:t>
                      </a:r>
                    </a:p>
                  </a:txBody>
                  <a:tcPr marL="50800" marR="50800" marT="50800" marB="50800" anchor="ctr" horzOverflow="overflow">
                    <a:lnT w="12700">
                      <a:solidFill>
                        <a:srgbClr val="D6D6D6"/>
                      </a:solidFill>
                      <a:miter lim="400000"/>
                    </a:lnT>
                  </a:tcPr>
                </a:tc>
                <a:tc>
                  <a:txBody>
                    <a:bodyPr/>
                    <a:lstStyle/>
                    <a:p>
                      <a:pPr defTabSz="914400">
                        <a:defRPr>
                          <a:solidFill>
                            <a:srgbClr val="000000"/>
                          </a:solidFill>
                        </a:defRPr>
                      </a:pPr>
                      <a:r>
                        <a:rPr sz="3600" b="1">
                          <a:solidFill>
                            <a:srgbClr val="FFFFFF"/>
                          </a:solidFill>
                          <a:latin typeface="Helvetica"/>
                          <a:ea typeface="Helvetica"/>
                          <a:cs typeface="Helvetica"/>
                          <a:sym typeface="Helvetica"/>
                        </a:rPr>
                        <a:t>Hash</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621483">
                <a:tc>
                  <a:txBody>
                    <a:bodyPr/>
                    <a:lstStyle/>
                    <a:p>
                      <a:pPr defTabSz="914400">
                        <a:defRPr>
                          <a:solidFill>
                            <a:srgbClr val="000000"/>
                          </a:solidFill>
                        </a:defRPr>
                      </a:pPr>
                      <a:r>
                        <a:rPr sz="3600">
                          <a:solidFill>
                            <a:srgbClr val="FFFFFF"/>
                          </a:solidFill>
                        </a:rPr>
                        <a:t>William</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600">
                          <a:solidFill>
                            <a:srgbClr val="FFFFFF"/>
                          </a:solidFill>
                        </a:rPr>
                        <a:t>21</a:t>
                      </a:r>
                    </a:p>
                  </a:txBody>
                  <a:tcPr marL="50800" marR="50800" marT="50800" marB="50800" anchor="ctr" horzOverflow="overflow"/>
                </a:tc>
                <a:tc>
                  <a:txBody>
                    <a:bodyPr/>
                    <a:lstStyle/>
                    <a:p>
                      <a:pPr defTabSz="914400">
                        <a:defRPr>
                          <a:solidFill>
                            <a:srgbClr val="000000"/>
                          </a:solidFill>
                        </a:defRPr>
                      </a:pPr>
                      <a:r>
                        <a:rPr sz="3600">
                          <a:solidFill>
                            <a:srgbClr val="FFFFFF"/>
                          </a:solidFill>
                        </a:rPr>
                        <a:t>M</a:t>
                      </a:r>
                    </a:p>
                  </a:txBody>
                  <a:tcPr marL="50800" marR="50800" marT="50800" marB="50800" anchor="ctr" horzOverflow="overflow"/>
                </a:tc>
                <a:tc>
                  <a:txBody>
                    <a:bodyPr/>
                    <a:lstStyle/>
                    <a:p>
                      <a:pPr defTabSz="914400">
                        <a:defRPr>
                          <a:solidFill>
                            <a:srgbClr val="000000"/>
                          </a:solidFill>
                        </a:defRPr>
                      </a:pPr>
                      <a:r>
                        <a:rPr sz="3600" b="1">
                          <a:solidFill>
                            <a:schemeClr val="accent4">
                              <a:hueOff val="102361"/>
                              <a:satOff val="14118"/>
                              <a:lumOff val="10675"/>
                            </a:schemeClr>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621483">
                <a:tc>
                  <a:txBody>
                    <a:bodyPr/>
                    <a:lstStyle/>
                    <a:p>
                      <a:pPr defTabSz="914400">
                        <a:defRPr>
                          <a:solidFill>
                            <a:srgbClr val="000000"/>
                          </a:solidFill>
                        </a:defRPr>
                      </a:pPr>
                      <a:r>
                        <a:rPr sz="3600">
                          <a:solidFill>
                            <a:srgbClr val="FFFFFF"/>
                          </a:solidFill>
                        </a:rPr>
                        <a:t>Kate</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600">
                          <a:solidFill>
                            <a:srgbClr val="FFFFFF"/>
                          </a:solidFill>
                        </a:rPr>
                        <a:t>19</a:t>
                      </a:r>
                    </a:p>
                  </a:txBody>
                  <a:tcPr marL="50800" marR="50800" marT="50800" marB="50800" anchor="ctr" horzOverflow="overflow"/>
                </a:tc>
                <a:tc>
                  <a:txBody>
                    <a:bodyPr/>
                    <a:lstStyle/>
                    <a:p>
                      <a:pPr defTabSz="914400">
                        <a:defRPr>
                          <a:solidFill>
                            <a:srgbClr val="000000"/>
                          </a:solidFill>
                        </a:defRPr>
                      </a:pPr>
                      <a:r>
                        <a:rPr sz="3600">
                          <a:solidFill>
                            <a:srgbClr val="FFFFFF"/>
                          </a:solidFill>
                        </a:rPr>
                        <a:t>F</a:t>
                      </a:r>
                    </a:p>
                  </a:txBody>
                  <a:tcPr marL="50800" marR="50800" marT="50800" marB="50800" anchor="ctr" horzOverflow="overflow"/>
                </a:tc>
                <a:tc>
                  <a:txBody>
                    <a:bodyPr/>
                    <a:lstStyle/>
                    <a:p>
                      <a:pPr defTabSz="914400">
                        <a:defRPr>
                          <a:solidFill>
                            <a:srgbClr val="000000"/>
                          </a:solidFill>
                        </a:defRPr>
                      </a:pPr>
                      <a:r>
                        <a:rPr sz="3600" b="1">
                          <a:solidFill>
                            <a:schemeClr val="accent4">
                              <a:hueOff val="102361"/>
                              <a:satOff val="14118"/>
                              <a:lumOff val="10675"/>
                            </a:schemeClr>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621483">
                <a:tc>
                  <a:txBody>
                    <a:bodyPr/>
                    <a:lstStyle/>
                    <a:p>
                      <a:pPr defTabSz="914400">
                        <a:defRPr>
                          <a:solidFill>
                            <a:srgbClr val="000000"/>
                          </a:solidFill>
                        </a:defRPr>
                      </a:pPr>
                      <a:r>
                        <a:rPr sz="3600">
                          <a:solidFill>
                            <a:srgbClr val="FFFFFF"/>
                          </a:solidFill>
                        </a:rPr>
                        <a:t>Bob</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600">
                          <a:solidFill>
                            <a:srgbClr val="FFFFFF"/>
                          </a:solidFill>
                        </a:rPr>
                        <a:t>33</a:t>
                      </a:r>
                    </a:p>
                  </a:txBody>
                  <a:tcPr marL="50800" marR="50800" marT="50800" marB="50800" anchor="ctr" horzOverflow="overflow"/>
                </a:tc>
                <a:tc>
                  <a:txBody>
                    <a:bodyPr/>
                    <a:lstStyle/>
                    <a:p>
                      <a:pPr defTabSz="914400">
                        <a:defRPr>
                          <a:solidFill>
                            <a:srgbClr val="000000"/>
                          </a:solidFill>
                        </a:defRPr>
                      </a:pPr>
                      <a:r>
                        <a:rPr sz="3600">
                          <a:solidFill>
                            <a:srgbClr val="FFFFFF"/>
                          </a:solidFill>
                        </a:rPr>
                        <a:t>M</a:t>
                      </a:r>
                    </a:p>
                  </a:txBody>
                  <a:tcPr marL="50800" marR="50800" marT="50800" marB="50800" anchor="ctr" horzOverflow="overflow"/>
                </a:tc>
                <a:tc>
                  <a:txBody>
                    <a:bodyPr/>
                    <a:lstStyle/>
                    <a:p>
                      <a:pPr defTabSz="914400">
                        <a:defRPr>
                          <a:solidFill>
                            <a:srgbClr val="000000"/>
                          </a:solidFill>
                        </a:defRPr>
                      </a:pPr>
                      <a:r>
                        <a:rPr sz="36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621483">
                <a:tc>
                  <a:txBody>
                    <a:bodyPr/>
                    <a:lstStyle/>
                    <a:p>
                      <a:pPr defTabSz="914400">
                        <a:defRPr>
                          <a:solidFill>
                            <a:srgbClr val="000000"/>
                          </a:solidFill>
                        </a:defRPr>
                      </a:pPr>
                      <a:r>
                        <a:rPr sz="3600">
                          <a:solidFill>
                            <a:srgbClr val="FFFFFF"/>
                          </a:solidFill>
                        </a:rPr>
                        <a:t>Rose</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600">
                          <a:solidFill>
                            <a:srgbClr val="FFFFFF"/>
                          </a:solidFill>
                        </a:rPr>
                        <a:t>26</a:t>
                      </a:r>
                    </a:p>
                  </a:txBody>
                  <a:tcPr marL="50800" marR="50800" marT="50800" marB="50800" anchor="ctr" horzOverflow="overflow">
                    <a:lnB w="12700">
                      <a:solidFill>
                        <a:srgbClr val="D6D6D6"/>
                      </a:solidFill>
                      <a:miter lim="400000"/>
                    </a:lnB>
                  </a:tcPr>
                </a:tc>
                <a:tc>
                  <a:txBody>
                    <a:bodyPr/>
                    <a:lstStyle/>
                    <a:p>
                      <a:pPr defTabSz="914400">
                        <a:defRPr>
                          <a:solidFill>
                            <a:srgbClr val="000000"/>
                          </a:solidFill>
                        </a:defRPr>
                      </a:pPr>
                      <a:r>
                        <a:rPr sz="3600">
                          <a:solidFill>
                            <a:srgbClr val="FFFFFF"/>
                          </a:solidFill>
                        </a:rPr>
                        <a:t>F</a:t>
                      </a:r>
                    </a:p>
                  </a:txBody>
                  <a:tcPr marL="50800" marR="50800" marT="50800" marB="50800" anchor="ctr" horzOverflow="overflow">
                    <a:lnB w="12700">
                      <a:solidFill>
                        <a:srgbClr val="D6D6D6"/>
                      </a:solidFill>
                      <a:miter lim="400000"/>
                    </a:lnB>
                  </a:tcPr>
                </a:tc>
                <a:tc>
                  <a:txBody>
                    <a:bodyPr/>
                    <a:lstStyle/>
                    <a:p>
                      <a:pPr defTabSz="914400">
                        <a:defRPr>
                          <a:solidFill>
                            <a:srgbClr val="000000"/>
                          </a:solidFill>
                        </a:defRPr>
                      </a:pPr>
                      <a:r>
                        <a:rPr sz="3600" b="1">
                          <a:solidFill>
                            <a:srgbClr val="FFFFFF"/>
                          </a:solidFill>
                          <a:latin typeface="Helvetica"/>
                          <a:ea typeface="Helvetica"/>
                          <a:cs typeface="Helvetica"/>
                          <a:sym typeface="Helvetica"/>
                        </a:rPr>
                        <a:t>0</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4"/>
                  </a:ext>
                </a:extLst>
              </a:tr>
            </a:tbl>
          </a:graphicData>
        </a:graphic>
      </p:graphicFrame>
      <p:sp>
        <p:nvSpPr>
          <p:cNvPr id="257" name="In the table we generated earlier William and Kate have a hash collision."/>
          <p:cNvSpPr/>
          <p:nvPr/>
        </p:nvSpPr>
        <p:spPr>
          <a:xfrm>
            <a:off x="652735" y="4871269"/>
            <a:ext cx="11699330" cy="65659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lang="zh-CN" altLang="en-US" dirty="0"/>
              <a:t>在前面生成的表中，</a:t>
            </a:r>
            <a:r>
              <a:rPr lang="en-US" altLang="zh-CN" dirty="0"/>
              <a:t>William</a:t>
            </a:r>
            <a:r>
              <a:rPr lang="zh-CN" altLang="en-US" dirty="0"/>
              <a:t>和</a:t>
            </a:r>
            <a:r>
              <a:rPr lang="en-US" altLang="zh-CN" dirty="0"/>
              <a:t>Kate</a:t>
            </a:r>
            <a:r>
              <a:rPr lang="zh-CN" altLang="en-US" dirty="0"/>
              <a:t>有哈希碰撞</a:t>
            </a:r>
            <a:endParaRPr dirty="0"/>
          </a:p>
        </p:txBody>
      </p:sp>
      <p:sp>
        <p:nvSpPr>
          <p:cNvPr id="258" name="Circle"/>
          <p:cNvSpPr/>
          <p:nvPr/>
        </p:nvSpPr>
        <p:spPr>
          <a:xfrm>
            <a:off x="9817100" y="6805662"/>
            <a:ext cx="1348904" cy="1348904"/>
          </a:xfrm>
          <a:prstGeom prst="ellipse">
            <a:avLst/>
          </a:prstGeom>
          <a:ln w="76200">
            <a:solidFill>
              <a:schemeClr val="accent4">
                <a:hueOff val="102361"/>
                <a:satOff val="14118"/>
                <a:lumOff val="10675"/>
              </a:schemeClr>
            </a:solidFill>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0" name="Properties of Hash functions">
            <a:extLst>
              <a:ext uri="{FF2B5EF4-FFF2-40B4-BE49-F238E27FC236}">
                <a16:creationId xmlns:a16="http://schemas.microsoft.com/office/drawing/2014/main" id="{FD10A9A4-47C3-BA4A-A9B9-DAACE562B75D}"/>
              </a:ext>
            </a:extLst>
          </p:cNvPr>
          <p:cNvSpPr>
            <a:spLocks noGrp="1"/>
          </p:cNvSpPr>
          <p:nvPr>
            <p:ph type="title"/>
          </p:nvPr>
        </p:nvSpPr>
        <p:spPr>
          <a:xfrm>
            <a:off x="445665" y="117507"/>
            <a:ext cx="12113470" cy="1302226"/>
          </a:xfrm>
          <a:prstGeom prst="rect">
            <a:avLst/>
          </a:prstGeom>
        </p:spPr>
        <p:txBody>
          <a:bodyPr/>
          <a:lstStyle>
            <a:lvl1pPr defTabSz="408940">
              <a:defRPr sz="5600" b="1"/>
            </a:lvl1pPr>
          </a:lstStyle>
          <a:p>
            <a:r>
              <a:rPr lang="zh-CN" altLang="en-US" dirty="0"/>
              <a:t>哈希函数的特性</a:t>
            </a:r>
            <a:endParaRPr dirty="0"/>
          </a:p>
        </p:txBody>
      </p:sp>
      <p:sp>
        <p:nvSpPr>
          <p:cNvPr id="11" name="We try very hard to make uniform hash functions to minimize the number of hash collisions.">
            <a:extLst>
              <a:ext uri="{FF2B5EF4-FFF2-40B4-BE49-F238E27FC236}">
                <a16:creationId xmlns:a16="http://schemas.microsoft.com/office/drawing/2014/main" id="{35E4ED06-9C2A-FF45-B324-B43770929FFB}"/>
              </a:ext>
            </a:extLst>
          </p:cNvPr>
          <p:cNvSpPr/>
          <p:nvPr/>
        </p:nvSpPr>
        <p:spPr>
          <a:xfrm>
            <a:off x="1851890" y="1444115"/>
            <a:ext cx="9301020" cy="1210588"/>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p>
            <a:r>
              <a:rPr lang="zh-CN" altLang="en-US" dirty="0"/>
              <a:t>我们努力寻找</a:t>
            </a:r>
            <a:r>
              <a:rPr lang="zh-CN" altLang="en-US" b="1" dirty="0">
                <a:solidFill>
                  <a:srgbClr val="11DBE2"/>
                </a:solidFill>
              </a:rPr>
              <a:t>均匀</a:t>
            </a:r>
            <a:r>
              <a:rPr lang="en-US" altLang="zh-CN" b="1" dirty="0">
                <a:solidFill>
                  <a:srgbClr val="11DBE2"/>
                </a:solidFill>
              </a:rPr>
              <a:t>uniform</a:t>
            </a:r>
            <a:r>
              <a:rPr lang="zh-CN" altLang="en-US" dirty="0"/>
              <a:t>哈希函数，以最小化哈希碰撞。</a:t>
            </a:r>
            <a:endParaRPr dirty="0"/>
          </a:p>
        </p:txBody>
      </p:sp>
      <p:sp>
        <p:nvSpPr>
          <p:cNvPr id="12" name="A hash collision is when two objects x, y hash to the same value (i.e. H(x) = H(y)).">
            <a:extLst>
              <a:ext uri="{FF2B5EF4-FFF2-40B4-BE49-F238E27FC236}">
                <a16:creationId xmlns:a16="http://schemas.microsoft.com/office/drawing/2014/main" id="{89B1740E-55D8-3348-89CF-75E4CB9EFE61}"/>
              </a:ext>
            </a:extLst>
          </p:cNvPr>
          <p:cNvSpPr/>
          <p:nvPr/>
        </p:nvSpPr>
        <p:spPr>
          <a:xfrm>
            <a:off x="652735" y="2975744"/>
            <a:ext cx="11699330" cy="1210588"/>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lang="en-US" dirty="0" err="1"/>
              <a:t>哈希碰撞指的是对象x和y具有相同的哈希值</a:t>
            </a:r>
            <a:r>
              <a:rPr lang="zh-CN" altLang="en-US" dirty="0"/>
              <a:t>，也就是</a:t>
            </a:r>
            <a:r>
              <a:rPr lang="en" altLang="zh-CN" b="1" dirty="0">
                <a:solidFill>
                  <a:schemeClr val="accent5">
                    <a:hueOff val="101205"/>
                    <a:satOff val="-13598"/>
                    <a:lumOff val="23877"/>
                  </a:schemeClr>
                </a:solidFill>
              </a:rPr>
              <a:t>H</a:t>
            </a:r>
            <a:r>
              <a:rPr lang="en" altLang="zh-CN" dirty="0"/>
              <a:t>(x) = </a:t>
            </a:r>
            <a:r>
              <a:rPr lang="en" altLang="zh-CN" b="1" dirty="0">
                <a:solidFill>
                  <a:schemeClr val="accent5">
                    <a:hueOff val="101205"/>
                    <a:satOff val="-13598"/>
                    <a:lumOff val="23877"/>
                  </a:schemeClr>
                </a:solidFill>
              </a:rPr>
              <a:t>H</a:t>
            </a:r>
            <a:r>
              <a:rPr lang="en" altLang="zh-CN" dirty="0"/>
              <a:t>(y))</a:t>
            </a:r>
            <a:r>
              <a:rPr lang="zh-CN" altLang="en-US" dirty="0"/>
              <a:t>。</a:t>
            </a:r>
            <a:endParaRPr dirty="0"/>
          </a:p>
        </p:txBody>
      </p:sp>
    </p:spTree>
  </p:cSld>
  <p:clrMapOvr>
    <a:masterClrMapping/>
  </p:clrMapOvr>
  <p:transition spd="med"/>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25" name="Table"/>
          <p:cNvGraphicFramePr/>
          <p:nvPr/>
        </p:nvGraphicFramePr>
        <p:xfrm>
          <a:off x="763885" y="103123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926" name="Table"/>
          <p:cNvGraphicFramePr/>
          <p:nvPr/>
        </p:nvGraphicFramePr>
        <p:xfrm>
          <a:off x="763885" y="189991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927" name="Table"/>
          <p:cNvGraphicFramePr/>
          <p:nvPr/>
        </p:nvGraphicFramePr>
        <p:xfrm>
          <a:off x="763885" y="36575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928" name="Table"/>
          <p:cNvGraphicFramePr/>
          <p:nvPr/>
        </p:nvGraphicFramePr>
        <p:xfrm>
          <a:off x="763885" y="2616200"/>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929" name="Operations:"/>
          <p:cNvSpPr/>
          <p:nvPr/>
        </p:nvSpPr>
        <p:spPr>
          <a:xfrm>
            <a:off x="318693" y="410590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2930" name="Recall P(x) = (x² + x)/2, N = 16, threshold = 6"/>
          <p:cNvSpPr/>
          <p:nvPr/>
        </p:nvSpPr>
        <p:spPr>
          <a:xfrm>
            <a:off x="-627613" y="3412172"/>
            <a:ext cx="14260026"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Recall </a:t>
            </a:r>
            <a:r>
              <a:rPr b="1">
                <a:solidFill>
                  <a:schemeClr val="accent6">
                    <a:hueOff val="-241736"/>
                    <a:satOff val="29413"/>
                    <a:lumOff val="20727"/>
                  </a:schemeClr>
                </a:solidFill>
              </a:rPr>
              <a:t>P</a:t>
            </a:r>
            <a:r>
              <a:t>(x) = (x² + x)/2, N = 16, threshold = 6</a:t>
            </a:r>
          </a:p>
        </p:txBody>
      </p:sp>
      <p:sp>
        <p:nvSpPr>
          <p:cNvPr id="2931" name="Suppose H(k7) = 2"/>
          <p:cNvSpPr/>
          <p:nvPr/>
        </p:nvSpPr>
        <p:spPr>
          <a:xfrm>
            <a:off x="5106476" y="4105909"/>
            <a:ext cx="470192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t>(k</a:t>
            </a:r>
            <a:r>
              <a:rPr baseline="-5999"/>
              <a:t>7</a:t>
            </a:r>
            <a:r>
              <a:t>) = 2</a:t>
            </a:r>
          </a:p>
        </p:txBody>
      </p:sp>
      <p:sp>
        <p:nvSpPr>
          <p:cNvPr id="2932" name="H(k7) + P(0) mod N"/>
          <p:cNvSpPr/>
          <p:nvPr/>
        </p:nvSpPr>
        <p:spPr>
          <a:xfrm>
            <a:off x="4704687" y="4859019"/>
            <a:ext cx="497718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7</a:t>
            </a:r>
            <a:r>
              <a:t>) + </a:t>
            </a:r>
            <a:r>
              <a:rPr b="1">
                <a:solidFill>
                  <a:schemeClr val="accent6">
                    <a:hueOff val="-241736"/>
                    <a:satOff val="29413"/>
                    <a:lumOff val="20727"/>
                  </a:schemeClr>
                </a:solidFill>
              </a:rPr>
              <a:t>P</a:t>
            </a:r>
            <a:r>
              <a:t>(0) mod N</a:t>
            </a:r>
          </a:p>
        </p:txBody>
      </p:sp>
      <p:sp>
        <p:nvSpPr>
          <p:cNvPr id="2933" name="2  +   0  mod 16 = 2"/>
          <p:cNvSpPr/>
          <p:nvPr/>
        </p:nvSpPr>
        <p:spPr>
          <a:xfrm>
            <a:off x="4633567" y="5328920"/>
            <a:ext cx="644522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   2 </a:t>
            </a:r>
            <a:r>
              <a:rPr b="1">
                <a:solidFill>
                  <a:schemeClr val="accent5">
                    <a:hueOff val="101205"/>
                    <a:satOff val="-13598"/>
                    <a:lumOff val="23877"/>
                  </a:schemeClr>
                </a:solidFill>
              </a:rPr>
              <a:t> </a:t>
            </a:r>
            <a:r>
              <a:t>+   0  mod 16 = 2</a:t>
            </a:r>
          </a:p>
        </p:txBody>
      </p:sp>
      <p:sp>
        <p:nvSpPr>
          <p:cNvPr id="2934" name="H(k7) + P(1) mod N"/>
          <p:cNvSpPr/>
          <p:nvPr/>
        </p:nvSpPr>
        <p:spPr>
          <a:xfrm>
            <a:off x="4704687" y="5860097"/>
            <a:ext cx="497718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7</a:t>
            </a:r>
            <a:r>
              <a:t>) + </a:t>
            </a:r>
            <a:r>
              <a:rPr b="1">
                <a:solidFill>
                  <a:schemeClr val="accent6">
                    <a:hueOff val="-241736"/>
                    <a:satOff val="29413"/>
                    <a:lumOff val="20727"/>
                  </a:schemeClr>
                </a:solidFill>
              </a:rPr>
              <a:t>P</a:t>
            </a:r>
            <a:r>
              <a:t>(1) mod N</a:t>
            </a:r>
          </a:p>
        </p:txBody>
      </p:sp>
      <p:sp>
        <p:nvSpPr>
          <p:cNvPr id="2935" name="2  +   1  mod 16 = 3"/>
          <p:cNvSpPr/>
          <p:nvPr/>
        </p:nvSpPr>
        <p:spPr>
          <a:xfrm>
            <a:off x="4633567" y="6322377"/>
            <a:ext cx="644522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   2 </a:t>
            </a:r>
            <a:r>
              <a:rPr b="1">
                <a:solidFill>
                  <a:schemeClr val="accent5">
                    <a:hueOff val="101205"/>
                    <a:satOff val="-13598"/>
                    <a:lumOff val="23877"/>
                  </a:schemeClr>
                </a:solidFill>
              </a:rPr>
              <a:t> </a:t>
            </a:r>
            <a:r>
              <a:t>+   1  mod 16 = 3</a:t>
            </a:r>
          </a:p>
        </p:txBody>
      </p:sp>
      <p:sp>
        <p:nvSpPr>
          <p:cNvPr id="2936" name="H(k7) + P(2) mod N"/>
          <p:cNvSpPr/>
          <p:nvPr/>
        </p:nvSpPr>
        <p:spPr>
          <a:xfrm>
            <a:off x="4704687" y="6853554"/>
            <a:ext cx="497718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7</a:t>
            </a:r>
            <a:r>
              <a:t>) + </a:t>
            </a:r>
            <a:r>
              <a:rPr b="1">
                <a:solidFill>
                  <a:schemeClr val="accent6">
                    <a:hueOff val="-241736"/>
                    <a:satOff val="29413"/>
                    <a:lumOff val="20727"/>
                  </a:schemeClr>
                </a:solidFill>
              </a:rPr>
              <a:t>P</a:t>
            </a:r>
            <a:r>
              <a:t>(2) mod N</a:t>
            </a:r>
          </a:p>
        </p:txBody>
      </p:sp>
      <p:sp>
        <p:nvSpPr>
          <p:cNvPr id="2937" name="2  +   3  mod 16 = 5"/>
          <p:cNvSpPr/>
          <p:nvPr/>
        </p:nvSpPr>
        <p:spPr>
          <a:xfrm>
            <a:off x="4633567" y="7315834"/>
            <a:ext cx="644522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   2 </a:t>
            </a:r>
            <a:r>
              <a:rPr b="1">
                <a:solidFill>
                  <a:schemeClr val="accent5">
                    <a:hueOff val="101205"/>
                    <a:satOff val="-13598"/>
                    <a:lumOff val="23877"/>
                  </a:schemeClr>
                </a:solidFill>
              </a:rPr>
              <a:t> </a:t>
            </a:r>
            <a:r>
              <a:t>+   3  mod 16 = 5</a:t>
            </a:r>
          </a:p>
        </p:txBody>
      </p:sp>
      <p:sp>
        <p:nvSpPr>
          <p:cNvPr id="2938" name="Line"/>
          <p:cNvSpPr/>
          <p:nvPr/>
        </p:nvSpPr>
        <p:spPr>
          <a:xfrm>
            <a:off x="4607559" y="140476"/>
            <a:ext cx="1" cy="71740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44" name="Connection Line"/>
          <p:cNvSpPr/>
          <p:nvPr/>
        </p:nvSpPr>
        <p:spPr>
          <a:xfrm>
            <a:off x="4759139" y="588760"/>
            <a:ext cx="652464" cy="334572"/>
          </a:xfrm>
          <a:custGeom>
            <a:avLst/>
            <a:gdLst/>
            <a:ahLst/>
            <a:cxnLst>
              <a:cxn ang="0">
                <a:pos x="wd2" y="hd2"/>
              </a:cxn>
              <a:cxn ang="5400000">
                <a:pos x="wd2" y="hd2"/>
              </a:cxn>
              <a:cxn ang="10800000">
                <a:pos x="wd2" y="hd2"/>
              </a:cxn>
              <a:cxn ang="16200000">
                <a:pos x="wd2" y="hd2"/>
              </a:cxn>
            </a:cxnLst>
            <a:rect l="0" t="0" r="r" b="b"/>
            <a:pathLst>
              <a:path w="21600" h="16224" extrusionOk="0">
                <a:moveTo>
                  <a:pt x="0" y="16224"/>
                </a:moveTo>
                <a:cubicBezTo>
                  <a:pt x="7119" y="-4575"/>
                  <a:pt x="14319" y="-5376"/>
                  <a:pt x="21600" y="13822"/>
                </a:cubicBezTo>
              </a:path>
            </a:pathLst>
          </a:custGeom>
          <a:ln w="50800">
            <a:solidFill>
              <a:srgbClr val="FFFFFF"/>
            </a:solidFill>
            <a:miter lim="400000"/>
          </a:ln>
        </p:spPr>
        <p:txBody>
          <a:bodyPr/>
          <a:lstStyle/>
          <a:p>
            <a:endParaRPr/>
          </a:p>
        </p:txBody>
      </p:sp>
      <p:sp>
        <p:nvSpPr>
          <p:cNvPr id="2940" name="Line"/>
          <p:cNvSpPr/>
          <p:nvPr/>
        </p:nvSpPr>
        <p:spPr>
          <a:xfrm>
            <a:off x="5329473" y="744771"/>
            <a:ext cx="160102" cy="24230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45" name="Connection Line"/>
          <p:cNvSpPr/>
          <p:nvPr/>
        </p:nvSpPr>
        <p:spPr>
          <a:xfrm>
            <a:off x="6148535" y="435536"/>
            <a:ext cx="2131021" cy="513647"/>
          </a:xfrm>
          <a:custGeom>
            <a:avLst/>
            <a:gdLst/>
            <a:ahLst/>
            <a:cxnLst>
              <a:cxn ang="0">
                <a:pos x="wd2" y="hd2"/>
              </a:cxn>
              <a:cxn ang="5400000">
                <a:pos x="wd2" y="hd2"/>
              </a:cxn>
              <a:cxn ang="10800000">
                <a:pos x="wd2" y="hd2"/>
              </a:cxn>
              <a:cxn ang="16200000">
                <a:pos x="wd2" y="hd2"/>
              </a:cxn>
            </a:cxnLst>
            <a:rect l="0" t="0" r="r" b="b"/>
            <a:pathLst>
              <a:path w="21600" h="16202" extrusionOk="0">
                <a:moveTo>
                  <a:pt x="0" y="16202"/>
                </a:moveTo>
                <a:cubicBezTo>
                  <a:pt x="7167" y="-5168"/>
                  <a:pt x="14367" y="-5398"/>
                  <a:pt x="21600" y="15512"/>
                </a:cubicBezTo>
              </a:path>
            </a:pathLst>
          </a:custGeom>
          <a:ln w="50800">
            <a:solidFill>
              <a:srgbClr val="FFFFFF"/>
            </a:solidFill>
            <a:miter lim="400000"/>
          </a:ln>
        </p:spPr>
        <p:txBody>
          <a:bodyPr/>
          <a:lstStyle/>
          <a:p>
            <a:endParaRPr/>
          </a:p>
        </p:txBody>
      </p:sp>
      <p:sp>
        <p:nvSpPr>
          <p:cNvPr id="2942" name="Line"/>
          <p:cNvSpPr/>
          <p:nvPr/>
        </p:nvSpPr>
        <p:spPr>
          <a:xfrm>
            <a:off x="8096449" y="773173"/>
            <a:ext cx="260152" cy="21707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43" name="insert(k1,v1)…"/>
          <p:cNvSpPr/>
          <p:nvPr/>
        </p:nvSpPr>
        <p:spPr>
          <a:xfrm>
            <a:off x="85013" y="4669790"/>
            <a:ext cx="3784402" cy="3746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defRPr>
                <a:solidFill>
                  <a:schemeClr val="accent4">
                    <a:hueOff val="102361"/>
                    <a:satOff val="14118"/>
                    <a:lumOff val="10675"/>
                  </a:schemeClr>
                </a:solidFill>
              </a:defRPr>
            </a:pPr>
            <a:r>
              <a:t>insert(k</a:t>
            </a:r>
            <a:r>
              <a:rPr baseline="-5999"/>
              <a:t>7</a:t>
            </a:r>
            <a:r>
              <a:t>,v</a:t>
            </a:r>
            <a:r>
              <a:rPr baseline="-5999"/>
              <a:t>7</a:t>
            </a:r>
            <a:r>
              <a:t>)</a:t>
            </a:r>
          </a:p>
        </p:txBody>
      </p:sp>
    </p:spTree>
  </p:cSld>
  <p:clrMapOvr>
    <a:masterClrMapping/>
  </p:clrMapOvr>
  <p:transition spd="med"/>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47" name="Table"/>
          <p:cNvGraphicFramePr/>
          <p:nvPr/>
        </p:nvGraphicFramePr>
        <p:xfrm>
          <a:off x="763885" y="103123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948" name="Table"/>
          <p:cNvGraphicFramePr/>
          <p:nvPr/>
        </p:nvGraphicFramePr>
        <p:xfrm>
          <a:off x="763885" y="189991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sz="3600">
                          <a:latin typeface="+mj-lt"/>
                          <a:ea typeface="+mj-ea"/>
                          <a:cs typeface="+mj-cs"/>
                          <a:sym typeface="Menlo"/>
                        </a:defRPr>
                      </a:pPr>
                      <a:r>
                        <a:t>k</a:t>
                      </a:r>
                      <a:r>
                        <a:rPr baseline="-5999"/>
                        <a:t>7</a:t>
                      </a:r>
                      <a:r>
                        <a:t>,v</a:t>
                      </a:r>
                      <a:r>
                        <a:rPr baseline="-5999"/>
                        <a:t>7</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949" name="Table"/>
          <p:cNvGraphicFramePr/>
          <p:nvPr/>
        </p:nvGraphicFramePr>
        <p:xfrm>
          <a:off x="763885" y="36575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950" name="Table"/>
          <p:cNvGraphicFramePr/>
          <p:nvPr/>
        </p:nvGraphicFramePr>
        <p:xfrm>
          <a:off x="763885" y="2616200"/>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951" name="Operations:"/>
          <p:cNvSpPr/>
          <p:nvPr/>
        </p:nvSpPr>
        <p:spPr>
          <a:xfrm>
            <a:off x="318693" y="410590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2952" name="Recall P(x) = (x² + x)/2, N = 16, threshold = 6"/>
          <p:cNvSpPr/>
          <p:nvPr/>
        </p:nvSpPr>
        <p:spPr>
          <a:xfrm>
            <a:off x="-627613" y="3412172"/>
            <a:ext cx="14260026"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Recall </a:t>
            </a:r>
            <a:r>
              <a:rPr b="1">
                <a:solidFill>
                  <a:schemeClr val="accent6">
                    <a:hueOff val="-241736"/>
                    <a:satOff val="29413"/>
                    <a:lumOff val="20727"/>
                  </a:schemeClr>
                </a:solidFill>
              </a:rPr>
              <a:t>P</a:t>
            </a:r>
            <a:r>
              <a:t>(x) = (x² + x)/2, N = 16, threshold = 6</a:t>
            </a:r>
          </a:p>
        </p:txBody>
      </p:sp>
      <p:sp>
        <p:nvSpPr>
          <p:cNvPr id="2953" name="Suppose H(k7) = 2"/>
          <p:cNvSpPr/>
          <p:nvPr/>
        </p:nvSpPr>
        <p:spPr>
          <a:xfrm>
            <a:off x="5106476" y="4105909"/>
            <a:ext cx="470192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t>(k</a:t>
            </a:r>
            <a:r>
              <a:rPr baseline="-5999"/>
              <a:t>7</a:t>
            </a:r>
            <a:r>
              <a:t>) = 2</a:t>
            </a:r>
          </a:p>
        </p:txBody>
      </p:sp>
      <p:sp>
        <p:nvSpPr>
          <p:cNvPr id="2954" name="H(k7) + P(0) mod N"/>
          <p:cNvSpPr/>
          <p:nvPr/>
        </p:nvSpPr>
        <p:spPr>
          <a:xfrm>
            <a:off x="4704687" y="4859019"/>
            <a:ext cx="497718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7</a:t>
            </a:r>
            <a:r>
              <a:t>) + </a:t>
            </a:r>
            <a:r>
              <a:rPr b="1">
                <a:solidFill>
                  <a:schemeClr val="accent6">
                    <a:hueOff val="-241736"/>
                    <a:satOff val="29413"/>
                    <a:lumOff val="20727"/>
                  </a:schemeClr>
                </a:solidFill>
              </a:rPr>
              <a:t>P</a:t>
            </a:r>
            <a:r>
              <a:t>(0) mod N</a:t>
            </a:r>
          </a:p>
        </p:txBody>
      </p:sp>
      <p:sp>
        <p:nvSpPr>
          <p:cNvPr id="2955" name="2  +   0  mod 16 = 2"/>
          <p:cNvSpPr/>
          <p:nvPr/>
        </p:nvSpPr>
        <p:spPr>
          <a:xfrm>
            <a:off x="4633567" y="5328920"/>
            <a:ext cx="644522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   2 </a:t>
            </a:r>
            <a:r>
              <a:rPr b="1">
                <a:solidFill>
                  <a:schemeClr val="accent5">
                    <a:hueOff val="101205"/>
                    <a:satOff val="-13598"/>
                    <a:lumOff val="23877"/>
                  </a:schemeClr>
                </a:solidFill>
              </a:rPr>
              <a:t> </a:t>
            </a:r>
            <a:r>
              <a:t>+   0  mod 16 = 2</a:t>
            </a:r>
          </a:p>
        </p:txBody>
      </p:sp>
      <p:sp>
        <p:nvSpPr>
          <p:cNvPr id="2956" name="H(k7) + P(1) mod N"/>
          <p:cNvSpPr/>
          <p:nvPr/>
        </p:nvSpPr>
        <p:spPr>
          <a:xfrm>
            <a:off x="4704687" y="5860097"/>
            <a:ext cx="497718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7</a:t>
            </a:r>
            <a:r>
              <a:t>) + </a:t>
            </a:r>
            <a:r>
              <a:rPr b="1">
                <a:solidFill>
                  <a:schemeClr val="accent6">
                    <a:hueOff val="-241736"/>
                    <a:satOff val="29413"/>
                    <a:lumOff val="20727"/>
                  </a:schemeClr>
                </a:solidFill>
              </a:rPr>
              <a:t>P</a:t>
            </a:r>
            <a:r>
              <a:t>(1) mod N</a:t>
            </a:r>
          </a:p>
        </p:txBody>
      </p:sp>
      <p:sp>
        <p:nvSpPr>
          <p:cNvPr id="2957" name="2  +   1  mod 16 = 3"/>
          <p:cNvSpPr/>
          <p:nvPr/>
        </p:nvSpPr>
        <p:spPr>
          <a:xfrm>
            <a:off x="4633567" y="6322377"/>
            <a:ext cx="644522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   2 </a:t>
            </a:r>
            <a:r>
              <a:rPr b="1">
                <a:solidFill>
                  <a:schemeClr val="accent5">
                    <a:hueOff val="101205"/>
                    <a:satOff val="-13598"/>
                    <a:lumOff val="23877"/>
                  </a:schemeClr>
                </a:solidFill>
              </a:rPr>
              <a:t> </a:t>
            </a:r>
            <a:r>
              <a:t>+   1  mod 16 = 3</a:t>
            </a:r>
          </a:p>
        </p:txBody>
      </p:sp>
      <p:sp>
        <p:nvSpPr>
          <p:cNvPr id="2958" name="H(k7) + P(2) mod N"/>
          <p:cNvSpPr/>
          <p:nvPr/>
        </p:nvSpPr>
        <p:spPr>
          <a:xfrm>
            <a:off x="4704687" y="6853554"/>
            <a:ext cx="497718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7</a:t>
            </a:r>
            <a:r>
              <a:t>) + </a:t>
            </a:r>
            <a:r>
              <a:rPr b="1">
                <a:solidFill>
                  <a:schemeClr val="accent6">
                    <a:hueOff val="-241736"/>
                    <a:satOff val="29413"/>
                    <a:lumOff val="20727"/>
                  </a:schemeClr>
                </a:solidFill>
              </a:rPr>
              <a:t>P</a:t>
            </a:r>
            <a:r>
              <a:t>(2) mod N</a:t>
            </a:r>
          </a:p>
        </p:txBody>
      </p:sp>
      <p:sp>
        <p:nvSpPr>
          <p:cNvPr id="2959" name="2  +   3  mod 16 = 5"/>
          <p:cNvSpPr/>
          <p:nvPr/>
        </p:nvSpPr>
        <p:spPr>
          <a:xfrm>
            <a:off x="4633567" y="7315834"/>
            <a:ext cx="644522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   2 </a:t>
            </a:r>
            <a:r>
              <a:rPr b="1">
                <a:solidFill>
                  <a:schemeClr val="accent5">
                    <a:hueOff val="101205"/>
                    <a:satOff val="-13598"/>
                    <a:lumOff val="23877"/>
                  </a:schemeClr>
                </a:solidFill>
              </a:rPr>
              <a:t> </a:t>
            </a:r>
            <a:r>
              <a:t>+   3  mod 16 = 5</a:t>
            </a:r>
          </a:p>
        </p:txBody>
      </p:sp>
      <p:sp>
        <p:nvSpPr>
          <p:cNvPr id="2960" name="H(k7) + P(3) mod N"/>
          <p:cNvSpPr/>
          <p:nvPr/>
        </p:nvSpPr>
        <p:spPr>
          <a:xfrm>
            <a:off x="4704687" y="7883206"/>
            <a:ext cx="497718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7</a:t>
            </a:r>
            <a:r>
              <a:t>) + </a:t>
            </a:r>
            <a:r>
              <a:rPr b="1">
                <a:solidFill>
                  <a:schemeClr val="accent6">
                    <a:hueOff val="-241736"/>
                    <a:satOff val="29413"/>
                    <a:lumOff val="20727"/>
                  </a:schemeClr>
                </a:solidFill>
              </a:rPr>
              <a:t>P</a:t>
            </a:r>
            <a:r>
              <a:t>(3) mod N</a:t>
            </a:r>
          </a:p>
        </p:txBody>
      </p:sp>
      <p:sp>
        <p:nvSpPr>
          <p:cNvPr id="2961" name="2  +   6  mod 16 = 8"/>
          <p:cNvSpPr/>
          <p:nvPr/>
        </p:nvSpPr>
        <p:spPr>
          <a:xfrm>
            <a:off x="4633567" y="8345486"/>
            <a:ext cx="644522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   2 </a:t>
            </a:r>
            <a:r>
              <a:rPr b="1">
                <a:solidFill>
                  <a:schemeClr val="accent5">
                    <a:hueOff val="101205"/>
                    <a:satOff val="-13598"/>
                    <a:lumOff val="23877"/>
                  </a:schemeClr>
                </a:solidFill>
              </a:rPr>
              <a:t> </a:t>
            </a:r>
            <a:r>
              <a:t>+   6  mod 16 = 8</a:t>
            </a:r>
          </a:p>
        </p:txBody>
      </p:sp>
      <p:sp>
        <p:nvSpPr>
          <p:cNvPr id="2962" name="Line"/>
          <p:cNvSpPr/>
          <p:nvPr/>
        </p:nvSpPr>
        <p:spPr>
          <a:xfrm>
            <a:off x="4607559" y="140476"/>
            <a:ext cx="1" cy="71740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69" name="Connection Line"/>
          <p:cNvSpPr/>
          <p:nvPr/>
        </p:nvSpPr>
        <p:spPr>
          <a:xfrm>
            <a:off x="4759139" y="588760"/>
            <a:ext cx="652464" cy="334572"/>
          </a:xfrm>
          <a:custGeom>
            <a:avLst/>
            <a:gdLst/>
            <a:ahLst/>
            <a:cxnLst>
              <a:cxn ang="0">
                <a:pos x="wd2" y="hd2"/>
              </a:cxn>
              <a:cxn ang="5400000">
                <a:pos x="wd2" y="hd2"/>
              </a:cxn>
              <a:cxn ang="10800000">
                <a:pos x="wd2" y="hd2"/>
              </a:cxn>
              <a:cxn ang="16200000">
                <a:pos x="wd2" y="hd2"/>
              </a:cxn>
            </a:cxnLst>
            <a:rect l="0" t="0" r="r" b="b"/>
            <a:pathLst>
              <a:path w="21600" h="16224" extrusionOk="0">
                <a:moveTo>
                  <a:pt x="0" y="16224"/>
                </a:moveTo>
                <a:cubicBezTo>
                  <a:pt x="7119" y="-4575"/>
                  <a:pt x="14319" y="-5376"/>
                  <a:pt x="21600" y="13822"/>
                </a:cubicBezTo>
              </a:path>
            </a:pathLst>
          </a:custGeom>
          <a:ln w="50800">
            <a:solidFill>
              <a:srgbClr val="FFFFFF"/>
            </a:solidFill>
            <a:miter lim="400000"/>
          </a:ln>
        </p:spPr>
        <p:txBody>
          <a:bodyPr/>
          <a:lstStyle/>
          <a:p>
            <a:endParaRPr/>
          </a:p>
        </p:txBody>
      </p:sp>
      <p:sp>
        <p:nvSpPr>
          <p:cNvPr id="2964" name="Line"/>
          <p:cNvSpPr/>
          <p:nvPr/>
        </p:nvSpPr>
        <p:spPr>
          <a:xfrm>
            <a:off x="5329473" y="744771"/>
            <a:ext cx="160102" cy="24230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70" name="Connection Line"/>
          <p:cNvSpPr/>
          <p:nvPr/>
        </p:nvSpPr>
        <p:spPr>
          <a:xfrm>
            <a:off x="6148535" y="435536"/>
            <a:ext cx="2131021" cy="513647"/>
          </a:xfrm>
          <a:custGeom>
            <a:avLst/>
            <a:gdLst/>
            <a:ahLst/>
            <a:cxnLst>
              <a:cxn ang="0">
                <a:pos x="wd2" y="hd2"/>
              </a:cxn>
              <a:cxn ang="5400000">
                <a:pos x="wd2" y="hd2"/>
              </a:cxn>
              <a:cxn ang="10800000">
                <a:pos x="wd2" y="hd2"/>
              </a:cxn>
              <a:cxn ang="16200000">
                <a:pos x="wd2" y="hd2"/>
              </a:cxn>
            </a:cxnLst>
            <a:rect l="0" t="0" r="r" b="b"/>
            <a:pathLst>
              <a:path w="21600" h="16202" extrusionOk="0">
                <a:moveTo>
                  <a:pt x="0" y="16202"/>
                </a:moveTo>
                <a:cubicBezTo>
                  <a:pt x="7167" y="-5168"/>
                  <a:pt x="14367" y="-5398"/>
                  <a:pt x="21600" y="15512"/>
                </a:cubicBezTo>
              </a:path>
            </a:pathLst>
          </a:custGeom>
          <a:ln w="50800">
            <a:solidFill>
              <a:srgbClr val="FFFFFF"/>
            </a:solidFill>
            <a:miter lim="400000"/>
          </a:ln>
        </p:spPr>
        <p:txBody>
          <a:bodyPr/>
          <a:lstStyle/>
          <a:p>
            <a:endParaRPr/>
          </a:p>
        </p:txBody>
      </p:sp>
      <p:sp>
        <p:nvSpPr>
          <p:cNvPr id="2966" name="Line"/>
          <p:cNvSpPr/>
          <p:nvPr/>
        </p:nvSpPr>
        <p:spPr>
          <a:xfrm>
            <a:off x="8096449" y="773173"/>
            <a:ext cx="260152" cy="21707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67" name="Line"/>
          <p:cNvSpPr/>
          <p:nvPr/>
        </p:nvSpPr>
        <p:spPr>
          <a:xfrm flipH="1">
            <a:off x="1931167" y="1756485"/>
            <a:ext cx="6189101" cy="46231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68" name="insert(k1,v1)…"/>
          <p:cNvSpPr/>
          <p:nvPr/>
        </p:nvSpPr>
        <p:spPr>
          <a:xfrm>
            <a:off x="85013" y="4669790"/>
            <a:ext cx="3784402" cy="3746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defRPr>
                <a:solidFill>
                  <a:schemeClr val="accent4">
                    <a:hueOff val="102361"/>
                    <a:satOff val="14118"/>
                    <a:lumOff val="10675"/>
                  </a:schemeClr>
                </a:solidFill>
              </a:defRPr>
            </a:pPr>
            <a:r>
              <a:t>insert(k</a:t>
            </a:r>
            <a:r>
              <a:rPr baseline="-5999"/>
              <a:t>7</a:t>
            </a:r>
            <a:r>
              <a:t>,v</a:t>
            </a:r>
            <a:r>
              <a:rPr baseline="-5999"/>
              <a:t>7</a:t>
            </a:r>
            <a:r>
              <a:t>)</a:t>
            </a:r>
          </a:p>
        </p:txBody>
      </p:sp>
    </p:spTree>
  </p:cSld>
  <p:clrMapOvr>
    <a:masterClrMapping/>
  </p:clrMapOvr>
  <p:transition spd="med"/>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72" name="Table"/>
          <p:cNvGraphicFramePr/>
          <p:nvPr/>
        </p:nvGraphicFramePr>
        <p:xfrm>
          <a:off x="763885" y="103123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973" name="Table"/>
          <p:cNvGraphicFramePr/>
          <p:nvPr/>
        </p:nvGraphicFramePr>
        <p:xfrm>
          <a:off x="763885" y="189991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sz="3600">
                          <a:latin typeface="+mj-lt"/>
                          <a:ea typeface="+mj-ea"/>
                          <a:cs typeface="+mj-cs"/>
                          <a:sym typeface="Menlo"/>
                        </a:defRPr>
                      </a:pPr>
                      <a:r>
                        <a:t>k</a:t>
                      </a:r>
                      <a:r>
                        <a:rPr baseline="-5999"/>
                        <a:t>7</a:t>
                      </a:r>
                      <a:r>
                        <a:t>,v</a:t>
                      </a:r>
                      <a:r>
                        <a:rPr baseline="-5999"/>
                        <a:t>7</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974" name="Table"/>
          <p:cNvGraphicFramePr/>
          <p:nvPr/>
        </p:nvGraphicFramePr>
        <p:xfrm>
          <a:off x="763885" y="36575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975" name="Table"/>
          <p:cNvGraphicFramePr/>
          <p:nvPr/>
        </p:nvGraphicFramePr>
        <p:xfrm>
          <a:off x="763885" y="2616200"/>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976" name="Operations:"/>
          <p:cNvSpPr/>
          <p:nvPr/>
        </p:nvSpPr>
        <p:spPr>
          <a:xfrm>
            <a:off x="318693" y="410590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2977" name="Recall P(x) = (x² + x)/2, N = 16, threshold = 6"/>
          <p:cNvSpPr/>
          <p:nvPr/>
        </p:nvSpPr>
        <p:spPr>
          <a:xfrm>
            <a:off x="-627613" y="3412172"/>
            <a:ext cx="14260026"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Recall </a:t>
            </a:r>
            <a:r>
              <a:rPr b="1">
                <a:solidFill>
                  <a:schemeClr val="accent6">
                    <a:hueOff val="-241736"/>
                    <a:satOff val="29413"/>
                    <a:lumOff val="20727"/>
                  </a:schemeClr>
                </a:solidFill>
              </a:rPr>
              <a:t>P</a:t>
            </a:r>
            <a:r>
              <a:t>(x) = (x² + x)/2, N = 16, threshold = 6</a:t>
            </a:r>
          </a:p>
        </p:txBody>
      </p:sp>
      <p:sp>
        <p:nvSpPr>
          <p:cNvPr id="2978" name="insert(k1,v1)…"/>
          <p:cNvSpPr/>
          <p:nvPr/>
        </p:nvSpPr>
        <p:spPr>
          <a:xfrm>
            <a:off x="85013" y="4669790"/>
            <a:ext cx="3784402" cy="3746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defRPr>
                <a:solidFill>
                  <a:schemeClr val="accent4">
                    <a:hueOff val="102361"/>
                    <a:satOff val="14118"/>
                    <a:lumOff val="10675"/>
                  </a:schemeClr>
                </a:solidFill>
              </a:defRPr>
            </a:pPr>
            <a:r>
              <a:t>insert(k</a:t>
            </a:r>
            <a:r>
              <a:rPr baseline="-5999"/>
              <a:t>7</a:t>
            </a:r>
            <a:r>
              <a:t>,v</a:t>
            </a:r>
            <a:r>
              <a:rPr baseline="-5999"/>
              <a:t>7</a:t>
            </a:r>
            <a:r>
              <a:t>)</a:t>
            </a:r>
          </a:p>
        </p:txBody>
      </p:sp>
    </p:spTree>
  </p:cSld>
  <p:clrMapOvr>
    <a:masterClrMapping/>
  </p:clrMapOvr>
  <p:transition spd="med"/>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0" name="Next Video:…"/>
          <p:cNvSpPr>
            <a:spLocks noGrp="1"/>
          </p:cNvSpPr>
          <p:nvPr>
            <p:ph type="title"/>
          </p:nvPr>
        </p:nvSpPr>
        <p:spPr>
          <a:xfrm>
            <a:off x="0" y="-106710"/>
            <a:ext cx="13004800" cy="1832968"/>
          </a:xfrm>
          <a:prstGeom prst="rect">
            <a:avLst/>
          </a:prstGeom>
        </p:spPr>
        <p:txBody>
          <a:bodyPr/>
          <a:lstStyle/>
          <a:p>
            <a:pPr defTabSz="508254">
              <a:defRPr sz="5568" b="1"/>
            </a:pPr>
            <a:r>
              <a:t>Next Video: </a:t>
            </a:r>
          </a:p>
          <a:p>
            <a:pPr defTabSz="508254">
              <a:defRPr sz="5568" b="1"/>
            </a:pPr>
            <a:r>
              <a:t>Open addressing double hashing</a:t>
            </a:r>
          </a:p>
        </p:txBody>
      </p:sp>
      <p:sp>
        <p:nvSpPr>
          <p:cNvPr id="2981" name="Multiple hash table implementations and source code and tests can all be found at:"/>
          <p:cNvSpPr/>
          <p:nvPr/>
        </p:nvSpPr>
        <p:spPr>
          <a:xfrm>
            <a:off x="97352" y="7332944"/>
            <a:ext cx="12810096" cy="1497904"/>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lvl1pPr defTabSz="286258">
              <a:defRPr sz="3920"/>
            </a:lvl1pPr>
          </a:lstStyle>
          <a:p>
            <a:r>
              <a:t>Multiple hash table implementations and source code and tests can all be found at:</a:t>
            </a:r>
          </a:p>
        </p:txBody>
      </p:sp>
      <p:sp>
        <p:nvSpPr>
          <p:cNvPr id="2982" name="github.com/williamfiset/data-structures"/>
          <p:cNvSpPr/>
          <p:nvPr/>
        </p:nvSpPr>
        <p:spPr>
          <a:xfrm>
            <a:off x="779530" y="8782701"/>
            <a:ext cx="11445740" cy="660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3800" b="1" u="sng">
                <a:hlinkClick r:id="rId2"/>
              </a:defRPr>
            </a:lvl1pPr>
          </a:lstStyle>
          <a:p>
            <a:pPr>
              <a:defRPr u="none"/>
            </a:pPr>
            <a:r>
              <a:rPr u="sng">
                <a:hlinkClick r:id="rId2"/>
              </a:rPr>
              <a:t>github.com/williamfiset/data-structures</a:t>
            </a:r>
          </a:p>
        </p:txBody>
      </p:sp>
    </p:spTree>
  </p:cSld>
  <p:clrMapOvr>
    <a:masterClrMapping/>
  </p:clrMapOvr>
  <p:transition spd="med"/>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4" name="Hash table (HT)…"/>
          <p:cNvSpPr>
            <a:spLocks noGrp="1"/>
          </p:cNvSpPr>
          <p:nvPr>
            <p:ph type="title"/>
          </p:nvPr>
        </p:nvSpPr>
        <p:spPr>
          <a:xfrm>
            <a:off x="-1" y="1758265"/>
            <a:ext cx="13004801" cy="3698748"/>
          </a:xfrm>
          <a:prstGeom prst="rect">
            <a:avLst/>
          </a:prstGeom>
        </p:spPr>
        <p:txBody>
          <a:bodyPr/>
          <a:lstStyle/>
          <a:p>
            <a:pPr>
              <a:defRPr sz="11000"/>
            </a:pPr>
            <a:r>
              <a:t>Hash table (HT) </a:t>
            </a:r>
          </a:p>
          <a:p>
            <a:pPr>
              <a:defRPr sz="11000"/>
            </a:pPr>
            <a:r>
              <a:t>Double Hashing</a:t>
            </a:r>
          </a:p>
        </p:txBody>
      </p:sp>
      <p:sp>
        <p:nvSpPr>
          <p:cNvPr id="2985" name="An in depth look at double hashing"/>
          <p:cNvSpPr/>
          <p:nvPr/>
        </p:nvSpPr>
        <p:spPr>
          <a:xfrm>
            <a:off x="1765870" y="5690069"/>
            <a:ext cx="947306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An in depth look at double hashing</a:t>
            </a:r>
          </a:p>
        </p:txBody>
      </p:sp>
      <p:sp>
        <p:nvSpPr>
          <p:cNvPr id="2986" name="William Fiset"/>
          <p:cNvSpPr/>
          <p:nvPr/>
        </p:nvSpPr>
        <p:spPr>
          <a:xfrm>
            <a:off x="4656075" y="7195359"/>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b="1"/>
            </a:lvl1pPr>
          </a:lstStyle>
          <a:p>
            <a:r>
              <a:t>William Fiset</a:t>
            </a:r>
          </a:p>
        </p:txBody>
      </p:sp>
    </p:spTree>
  </p:cSld>
  <p:clrMapOvr>
    <a:masterClrMapping/>
  </p:clrMapOvr>
  <p:transition spd="med"/>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8" name="Open addressing main idea"/>
          <p:cNvSpPr>
            <a:spLocks noGrp="1"/>
          </p:cNvSpPr>
          <p:nvPr>
            <p:ph type="title"/>
          </p:nvPr>
        </p:nvSpPr>
        <p:spPr>
          <a:xfrm>
            <a:off x="0" y="30480"/>
            <a:ext cx="13004801" cy="1188319"/>
          </a:xfrm>
          <a:prstGeom prst="rect">
            <a:avLst/>
          </a:prstGeom>
        </p:spPr>
        <p:txBody>
          <a:bodyPr/>
          <a:lstStyle>
            <a:lvl1pPr defTabSz="490727">
              <a:defRPr sz="6719" b="1"/>
            </a:lvl1pPr>
          </a:lstStyle>
          <a:p>
            <a:r>
              <a:t>Open addressing main idea</a:t>
            </a:r>
          </a:p>
        </p:txBody>
      </p:sp>
      <p:sp>
        <p:nvSpPr>
          <p:cNvPr id="2989" name="x := 1…"/>
          <p:cNvSpPr/>
          <p:nvPr/>
        </p:nvSpPr>
        <p:spPr>
          <a:xfrm>
            <a:off x="2058198" y="3003550"/>
            <a:ext cx="10216428" cy="47879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r>
              <a:t>x := 1</a:t>
            </a:r>
          </a:p>
          <a:p>
            <a:pPr algn="l"/>
            <a:r>
              <a:t>keyHash :=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 mod N</a:t>
            </a:r>
          </a:p>
          <a:p>
            <a:pPr algn="l"/>
            <a:r>
              <a:t>index := keyHash</a:t>
            </a:r>
          </a:p>
          <a:p>
            <a:pPr algn="l"/>
            <a:endParaRPr/>
          </a:p>
          <a:p>
            <a:pPr algn="l"/>
            <a:r>
              <a:rPr b="1">
                <a:solidFill>
                  <a:schemeClr val="accent4">
                    <a:hueOff val="102361"/>
                    <a:satOff val="14118"/>
                    <a:lumOff val="10675"/>
                  </a:schemeClr>
                </a:solidFill>
              </a:rPr>
              <a:t>while</a:t>
            </a:r>
            <a:r>
              <a:t> table[index] != </a:t>
            </a:r>
            <a:r>
              <a:rPr b="1">
                <a:solidFill>
                  <a:schemeClr val="accent4">
                    <a:hueOff val="102361"/>
                    <a:satOff val="14118"/>
                    <a:lumOff val="10675"/>
                  </a:schemeClr>
                </a:solidFill>
              </a:rPr>
              <a:t>null</a:t>
            </a:r>
            <a:r>
              <a:t>:</a:t>
            </a:r>
          </a:p>
          <a:p>
            <a:pPr algn="l"/>
            <a:r>
              <a:t>    index = (keyHash + </a:t>
            </a:r>
            <a:r>
              <a:rPr b="1">
                <a:solidFill>
                  <a:schemeClr val="accent6">
                    <a:hueOff val="-241736"/>
                    <a:satOff val="29413"/>
                    <a:lumOff val="20727"/>
                  </a:schemeClr>
                </a:solidFill>
              </a:rPr>
              <a:t>P</a:t>
            </a:r>
            <a:r>
              <a:t>(k,x)) mod </a:t>
            </a:r>
            <a:r>
              <a:rPr b="1"/>
              <a:t>N</a:t>
            </a:r>
          </a:p>
          <a:p>
            <a:pPr algn="l"/>
            <a:r>
              <a:t>    x = x + 1</a:t>
            </a:r>
          </a:p>
          <a:p>
            <a:pPr algn="l"/>
            <a:endParaRPr/>
          </a:p>
          <a:p>
            <a:pPr algn="l"/>
            <a:r>
              <a:t>insert (k,v) at table[index]</a:t>
            </a:r>
          </a:p>
        </p:txBody>
      </p:sp>
      <p:sp>
        <p:nvSpPr>
          <p:cNvPr id="2990" name="General insertion method for open addressing on a table of size N goes as follows:"/>
          <p:cNvSpPr/>
          <p:nvPr/>
        </p:nvSpPr>
        <p:spPr>
          <a:xfrm>
            <a:off x="141027" y="1676834"/>
            <a:ext cx="12722747"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General insertion method for open addressing on a </a:t>
            </a:r>
            <a:r>
              <a:rPr u="sng"/>
              <a:t>table of size </a:t>
            </a:r>
            <a:r>
              <a:rPr b="1" u="sng"/>
              <a:t>N</a:t>
            </a:r>
            <a:r>
              <a:t> goes as follows:</a:t>
            </a:r>
          </a:p>
        </p:txBody>
      </p:sp>
      <p:sp>
        <p:nvSpPr>
          <p:cNvPr id="2991" name="Where H1(k) is the hash for the key k and P(k,x) is the probing function"/>
          <p:cNvSpPr/>
          <p:nvPr/>
        </p:nvSpPr>
        <p:spPr>
          <a:xfrm>
            <a:off x="682332" y="8359140"/>
            <a:ext cx="11640136"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Where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 is the hash for the key k and </a:t>
            </a:r>
            <a:r>
              <a:rPr b="1">
                <a:solidFill>
                  <a:schemeClr val="accent6">
                    <a:hueOff val="-241736"/>
                    <a:satOff val="29413"/>
                    <a:lumOff val="20727"/>
                  </a:schemeClr>
                </a:solidFill>
              </a:rPr>
              <a:t>P</a:t>
            </a:r>
            <a:r>
              <a:t>(k,x) is the probing function</a:t>
            </a:r>
          </a:p>
        </p:txBody>
      </p:sp>
    </p:spTree>
  </p:cSld>
  <p:clrMapOvr>
    <a:masterClrMapping/>
  </p:clrMapOvr>
  <p:transition spd="med"/>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3" name="DH is a probing method which probes according to a constant multiple of another hash function, specifically:"/>
          <p:cNvSpPr/>
          <p:nvPr/>
        </p:nvSpPr>
        <p:spPr>
          <a:xfrm>
            <a:off x="432335" y="1995893"/>
            <a:ext cx="12140130" cy="16637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DH is a </a:t>
            </a:r>
            <a:r>
              <a:rPr b="1">
                <a:solidFill>
                  <a:schemeClr val="accent2">
                    <a:satOff val="-13916"/>
                    <a:lumOff val="13989"/>
                  </a:schemeClr>
                </a:solidFill>
              </a:rPr>
              <a:t>probing method </a:t>
            </a:r>
            <a:r>
              <a:t>which probes according to a constant multiple of another hash function, specifically:</a:t>
            </a:r>
          </a:p>
        </p:txBody>
      </p:sp>
      <p:sp>
        <p:nvSpPr>
          <p:cNvPr id="2994" name="What is Double Hashing (DH)?"/>
          <p:cNvSpPr>
            <a:spLocks noGrp="1"/>
          </p:cNvSpPr>
          <p:nvPr>
            <p:ph type="title"/>
          </p:nvPr>
        </p:nvSpPr>
        <p:spPr>
          <a:xfrm>
            <a:off x="0" y="172720"/>
            <a:ext cx="13004801" cy="1188319"/>
          </a:xfrm>
          <a:prstGeom prst="rect">
            <a:avLst/>
          </a:prstGeom>
        </p:spPr>
        <p:txBody>
          <a:bodyPr/>
          <a:lstStyle>
            <a:lvl1pPr defTabSz="438150">
              <a:defRPr sz="6000" b="1"/>
            </a:lvl1pPr>
          </a:lstStyle>
          <a:p>
            <a:r>
              <a:t>What is Double Hashing (DH)?</a:t>
            </a:r>
          </a:p>
        </p:txBody>
      </p:sp>
      <p:sp>
        <p:nvSpPr>
          <p:cNvPr id="2995" name="P(k,x) = x*H2(k), where H2(k) is a second hash function"/>
          <p:cNvSpPr/>
          <p:nvPr/>
        </p:nvSpPr>
        <p:spPr>
          <a:xfrm>
            <a:off x="1426622" y="4477328"/>
            <a:ext cx="9806116"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b="1">
                <a:solidFill>
                  <a:schemeClr val="accent6">
                    <a:hueOff val="-241736"/>
                    <a:satOff val="29413"/>
                    <a:lumOff val="20727"/>
                  </a:schemeClr>
                </a:solidFill>
              </a:rPr>
              <a:t>P</a:t>
            </a:r>
            <a:r>
              <a:t>(k,x) = x*</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 where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 is a second hash function </a:t>
            </a:r>
          </a:p>
        </p:txBody>
      </p:sp>
    </p:spTree>
  </p:cSld>
  <p:clrMapOvr>
    <a:masterClrMapping/>
  </p:clrMapOvr>
  <p:transition spd="med"/>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7" name="What is Double Hashing (DH)?"/>
          <p:cNvSpPr>
            <a:spLocks noGrp="1"/>
          </p:cNvSpPr>
          <p:nvPr>
            <p:ph type="title"/>
          </p:nvPr>
        </p:nvSpPr>
        <p:spPr>
          <a:xfrm>
            <a:off x="0" y="172720"/>
            <a:ext cx="13004801" cy="1188319"/>
          </a:xfrm>
          <a:prstGeom prst="rect">
            <a:avLst/>
          </a:prstGeom>
        </p:spPr>
        <p:txBody>
          <a:bodyPr/>
          <a:lstStyle>
            <a:lvl1pPr defTabSz="438150">
              <a:defRPr sz="6000" b="1"/>
            </a:lvl1pPr>
          </a:lstStyle>
          <a:p>
            <a:r>
              <a:t>What is Double Hashing (DH)?</a:t>
            </a:r>
          </a:p>
        </p:txBody>
      </p:sp>
      <p:sp>
        <p:nvSpPr>
          <p:cNvPr id="2998" name="P(k,x) = x*H2(k), where H2(k) is a second hash function"/>
          <p:cNvSpPr/>
          <p:nvPr/>
        </p:nvSpPr>
        <p:spPr>
          <a:xfrm>
            <a:off x="1426622" y="4477328"/>
            <a:ext cx="9806116"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b="1">
                <a:solidFill>
                  <a:schemeClr val="accent6">
                    <a:hueOff val="-241736"/>
                    <a:satOff val="29413"/>
                    <a:lumOff val="20727"/>
                  </a:schemeClr>
                </a:solidFill>
              </a:rPr>
              <a:t>P</a:t>
            </a:r>
            <a:r>
              <a:t>(k,x) = x*</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 where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 is a second hash function </a:t>
            </a:r>
          </a:p>
        </p:txBody>
      </p:sp>
      <p:sp>
        <p:nvSpPr>
          <p:cNvPr id="2999" name="H2(k) must hash the same type of keys as H1(k)"/>
          <p:cNvSpPr/>
          <p:nvPr/>
        </p:nvSpPr>
        <p:spPr>
          <a:xfrm>
            <a:off x="-640904" y="6142009"/>
            <a:ext cx="14515803"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 must hash the same type of keys as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p>
        </p:txBody>
      </p:sp>
      <p:sp>
        <p:nvSpPr>
          <p:cNvPr id="3000" name="NOTE: Notice that doubling hashing reduces to linear probing (except that the constant is unknown until runtime)"/>
          <p:cNvSpPr/>
          <p:nvPr/>
        </p:nvSpPr>
        <p:spPr>
          <a:xfrm>
            <a:off x="1499387" y="7285989"/>
            <a:ext cx="10896746" cy="16637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b="1"/>
              <a:t>NOTE</a:t>
            </a:r>
            <a:r>
              <a:t>: Notice that doubling hashing reduces to linear probing (except that the constant is unknown until runtime)</a:t>
            </a:r>
          </a:p>
        </p:txBody>
      </p:sp>
      <p:sp>
        <p:nvSpPr>
          <p:cNvPr id="3001" name="DH is a probing method which probes according to a constant multiple of another hash function, specifically:"/>
          <p:cNvSpPr/>
          <p:nvPr/>
        </p:nvSpPr>
        <p:spPr>
          <a:xfrm>
            <a:off x="432335" y="1995893"/>
            <a:ext cx="12140130" cy="16637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DH is a </a:t>
            </a:r>
            <a:r>
              <a:rPr b="1">
                <a:solidFill>
                  <a:schemeClr val="accent2">
                    <a:satOff val="-13916"/>
                    <a:lumOff val="13989"/>
                  </a:schemeClr>
                </a:solidFill>
              </a:rPr>
              <a:t>probing method </a:t>
            </a:r>
            <a:r>
              <a:t>which probes according to a constant multiple of another hash function, specifically:</a:t>
            </a:r>
          </a:p>
        </p:txBody>
      </p:sp>
    </p:spTree>
  </p:cSld>
  <p:clrMapOvr>
    <a:masterClrMapping/>
  </p:clrMapOvr>
  <p:transition spd="med"/>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3" name="Since DH reduces to linear probing at runtime we may end up with a linear probing function such as: P(x) = 3x, H1(k) = 4, and table size is nine (N = 9) in which case we end up with the following cycle occurring:"/>
          <p:cNvSpPr/>
          <p:nvPr/>
        </p:nvSpPr>
        <p:spPr>
          <a:xfrm>
            <a:off x="250380" y="1415314"/>
            <a:ext cx="12328501" cy="27051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r>
              <a:t>Since DH reduces to linear probing at runtime we may end up with a linear probing function such as: </a:t>
            </a:r>
            <a:r>
              <a:rPr b="1">
                <a:solidFill>
                  <a:schemeClr val="accent6">
                    <a:hueOff val="-241736"/>
                    <a:satOff val="29413"/>
                    <a:lumOff val="20727"/>
                  </a:schemeClr>
                </a:solidFill>
              </a:rPr>
              <a:t>P</a:t>
            </a:r>
            <a:r>
              <a:t>(x) = 3x,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 = 4, and table size is nine (N = 9) in which case we end up with the following cycle occurring:</a:t>
            </a:r>
          </a:p>
        </p:txBody>
      </p:sp>
      <p:sp>
        <p:nvSpPr>
          <p:cNvPr id="3004" name="H(k)+P(0) mod N = 4…"/>
          <p:cNvSpPr/>
          <p:nvPr/>
        </p:nvSpPr>
        <p:spPr>
          <a:xfrm>
            <a:off x="660400" y="4296610"/>
            <a:ext cx="5619453" cy="47879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(0) mod N = 4</a:t>
            </a:r>
          </a:p>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(1) mod N = 7</a:t>
            </a:r>
          </a:p>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(2) mod N = 1</a:t>
            </a:r>
          </a:p>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(3) mod N = 4</a:t>
            </a:r>
          </a:p>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(4) mod N = 7</a:t>
            </a:r>
          </a:p>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(5) mod N = 1</a:t>
            </a:r>
          </a:p>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(6) mod N = 4</a:t>
            </a:r>
          </a:p>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(7) mod N = 7</a:t>
            </a:r>
          </a:p>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(8) mod N = 1</a:t>
            </a:r>
          </a:p>
        </p:txBody>
      </p:sp>
      <p:sp>
        <p:nvSpPr>
          <p:cNvPr id="3005" name="…"/>
          <p:cNvSpPr/>
          <p:nvPr/>
        </p:nvSpPr>
        <p:spPr>
          <a:xfrm>
            <a:off x="3072147" y="8888905"/>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a:t>
            </a:r>
          </a:p>
        </p:txBody>
      </p:sp>
      <p:sp>
        <p:nvSpPr>
          <p:cNvPr id="3006" name="Chaos with cycles"/>
          <p:cNvSpPr>
            <a:spLocks noGrp="1"/>
          </p:cNvSpPr>
          <p:nvPr>
            <p:ph type="title"/>
          </p:nvPr>
        </p:nvSpPr>
        <p:spPr>
          <a:xfrm>
            <a:off x="0" y="172720"/>
            <a:ext cx="13004801" cy="1188319"/>
          </a:xfrm>
          <a:prstGeom prst="rect">
            <a:avLst/>
          </a:prstGeom>
        </p:spPr>
        <p:txBody>
          <a:bodyPr>
            <a:normAutofit fontScale="90000"/>
          </a:bodyPr>
          <a:lstStyle>
            <a:lvl1pPr defTabSz="537463">
              <a:defRPr sz="7360" b="1"/>
            </a:lvl1pPr>
          </a:lstStyle>
          <a:p>
            <a:r>
              <a:t>Chaos with cycles</a:t>
            </a:r>
          </a:p>
        </p:txBody>
      </p:sp>
    </p:spTree>
  </p:cSld>
  <p:clrMapOvr>
    <a:masterClrMapping/>
  </p:clrMapOvr>
  <p:transition spd="med"/>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8" name="Since DH reduces to linear probing at runtime we may end up with a linear probing function such as: P(x) = 3x, H1(k) = 4, and table size is nine (N = 9) in which case we end up with the following cycle occurring:"/>
          <p:cNvSpPr/>
          <p:nvPr/>
        </p:nvSpPr>
        <p:spPr>
          <a:xfrm>
            <a:off x="250380" y="1415314"/>
            <a:ext cx="12328501" cy="27051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r>
              <a:t>Since DH reduces to linear probing at runtime we may end up with a linear probing function such as: </a:t>
            </a:r>
            <a:r>
              <a:rPr b="1">
                <a:solidFill>
                  <a:schemeClr val="accent6">
                    <a:hueOff val="-241736"/>
                    <a:satOff val="29413"/>
                    <a:lumOff val="20727"/>
                  </a:schemeClr>
                </a:solidFill>
              </a:rPr>
              <a:t>P</a:t>
            </a:r>
            <a:r>
              <a:t>(x) = 3x,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 = 4, and table size is nine (N = 9) in which case we end up with the following cycle occurring:</a:t>
            </a:r>
          </a:p>
        </p:txBody>
      </p:sp>
      <p:sp>
        <p:nvSpPr>
          <p:cNvPr id="3009" name="H(k)+P(0) mod N = 4…"/>
          <p:cNvSpPr/>
          <p:nvPr/>
        </p:nvSpPr>
        <p:spPr>
          <a:xfrm>
            <a:off x="660400" y="4296610"/>
            <a:ext cx="5619453" cy="47879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(0) mod N = 4</a:t>
            </a:r>
          </a:p>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(1) mod N = 7</a:t>
            </a:r>
          </a:p>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(2) mod N = 1</a:t>
            </a:r>
          </a:p>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(3) mod N = 4</a:t>
            </a:r>
          </a:p>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(4) mod N = 7</a:t>
            </a:r>
          </a:p>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(5) mod N = 1</a:t>
            </a:r>
          </a:p>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(6) mod N = 4</a:t>
            </a:r>
          </a:p>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(7) mod N = 7</a:t>
            </a:r>
          </a:p>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(8) mod N = 1</a:t>
            </a:r>
          </a:p>
        </p:txBody>
      </p:sp>
      <p:sp>
        <p:nvSpPr>
          <p:cNvPr id="3010" name="…"/>
          <p:cNvSpPr/>
          <p:nvPr/>
        </p:nvSpPr>
        <p:spPr>
          <a:xfrm>
            <a:off x="3072147" y="8888905"/>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a:t>
            </a:r>
          </a:p>
        </p:txBody>
      </p:sp>
      <p:sp>
        <p:nvSpPr>
          <p:cNvPr id="3011" name="Chaos with cycles"/>
          <p:cNvSpPr>
            <a:spLocks noGrp="1"/>
          </p:cNvSpPr>
          <p:nvPr>
            <p:ph type="title"/>
          </p:nvPr>
        </p:nvSpPr>
        <p:spPr>
          <a:xfrm>
            <a:off x="0" y="172720"/>
            <a:ext cx="13004801" cy="1188319"/>
          </a:xfrm>
          <a:prstGeom prst="rect">
            <a:avLst/>
          </a:prstGeom>
        </p:spPr>
        <p:txBody>
          <a:bodyPr>
            <a:normAutofit fontScale="90000"/>
          </a:bodyPr>
          <a:lstStyle>
            <a:lvl1pPr defTabSz="537463">
              <a:defRPr sz="7360" b="1"/>
            </a:lvl1pPr>
          </a:lstStyle>
          <a:p>
            <a:r>
              <a:t>Chaos with cycles</a:t>
            </a:r>
          </a:p>
        </p:txBody>
      </p:sp>
      <p:sp>
        <p:nvSpPr>
          <p:cNvPr id="3012" name="The cycle {4,7,1} makes it impossible to reach buckets {0,2,3,5,6,8}!"/>
          <p:cNvSpPr/>
          <p:nvPr/>
        </p:nvSpPr>
        <p:spPr>
          <a:xfrm>
            <a:off x="6139204" y="4407101"/>
            <a:ext cx="6698249" cy="16637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The cycle {4,7,1} makes it impossible to reach buckets {0,2,3,5,6,8}!</a:t>
            </a:r>
          </a:p>
        </p:txBody>
      </p:sp>
      <p:sp>
        <p:nvSpPr>
          <p:cNvPr id="3013" name="This would cause an infinite loop in our hash table if all the buckets 4, 7, and 1 were already occupied!"/>
          <p:cNvSpPr/>
          <p:nvPr/>
        </p:nvSpPr>
        <p:spPr>
          <a:xfrm>
            <a:off x="6139204" y="6268920"/>
            <a:ext cx="6698249" cy="27051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This would cause an </a:t>
            </a:r>
            <a:r>
              <a:rPr b="1">
                <a:solidFill>
                  <a:schemeClr val="accent5"/>
                </a:solidFill>
              </a:rPr>
              <a:t>infinite loop</a:t>
            </a:r>
            <a:r>
              <a:t> in our hash table if all the buckets 4, 7, and 1 were already occupied!</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We are now able to answer a central question about the types of keys we are allowed to use in our hashtable:…"/>
          <p:cNvSpPr/>
          <p:nvPr/>
        </p:nvSpPr>
        <p:spPr>
          <a:xfrm>
            <a:off x="598388" y="1049175"/>
            <a:ext cx="11808024" cy="2318583"/>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lang="zh-CN" altLang="en-US" dirty="0"/>
              <a:t>现在我们可以来回答一个关键问题，什么样的</a:t>
            </a:r>
            <a:r>
              <a:rPr lang="en-US" altLang="zh-CN" dirty="0"/>
              <a:t>key</a:t>
            </a:r>
            <a:r>
              <a:rPr lang="zh-CN" altLang="en-US" dirty="0"/>
              <a:t>是允许作为哈希表的</a:t>
            </a:r>
            <a:r>
              <a:rPr lang="en-US" altLang="zh-CN" dirty="0"/>
              <a:t>key</a:t>
            </a:r>
            <a:r>
              <a:rPr lang="zh-CN" altLang="en-US" dirty="0"/>
              <a:t>的？</a:t>
            </a:r>
            <a:endParaRPr dirty="0"/>
          </a:p>
          <a:p>
            <a:endParaRPr dirty="0"/>
          </a:p>
          <a:p>
            <a:r>
              <a:rPr dirty="0"/>
              <a:t>Q: </a:t>
            </a:r>
            <a:r>
              <a:rPr lang="zh-CN" altLang="en-US" dirty="0"/>
              <a:t>什么样的</a:t>
            </a:r>
            <a:r>
              <a:rPr lang="en-US" altLang="zh-CN" dirty="0"/>
              <a:t>key</a:t>
            </a:r>
            <a:r>
              <a:rPr lang="zh-CN" altLang="en-US" dirty="0"/>
              <a:t>才能称为是可哈希的</a:t>
            </a:r>
            <a:r>
              <a:rPr b="1" dirty="0" err="1">
                <a:solidFill>
                  <a:schemeClr val="accent2">
                    <a:satOff val="-13916"/>
                    <a:lumOff val="13989"/>
                  </a:schemeClr>
                </a:solidFill>
              </a:rPr>
              <a:t>hashable</a:t>
            </a:r>
            <a:r>
              <a:rPr dirty="0"/>
              <a:t>?</a:t>
            </a:r>
          </a:p>
        </p:txBody>
      </p:sp>
    </p:spTree>
  </p:cSld>
  <p:clrMapOvr>
    <a:masterClrMapping/>
  </p:clrMapOvr>
  <p:transition spd="med"/>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5" name="To fix the issue of cycles pick the table size to be a prime number and also compute the value of δ"/>
          <p:cNvSpPr/>
          <p:nvPr/>
        </p:nvSpPr>
        <p:spPr>
          <a:xfrm>
            <a:off x="987953" y="1714934"/>
            <a:ext cx="11028894" cy="16637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r>
              <a:t>To fix the issue of cycles pick the table size to be a prime number and also compute the value of δ</a:t>
            </a:r>
          </a:p>
        </p:txBody>
      </p:sp>
      <p:sp>
        <p:nvSpPr>
          <p:cNvPr id="3016" name="Chaos with cycles"/>
          <p:cNvSpPr>
            <a:spLocks noGrp="1"/>
          </p:cNvSpPr>
          <p:nvPr>
            <p:ph type="title"/>
          </p:nvPr>
        </p:nvSpPr>
        <p:spPr>
          <a:xfrm>
            <a:off x="0" y="172720"/>
            <a:ext cx="13004801" cy="1188319"/>
          </a:xfrm>
          <a:prstGeom prst="rect">
            <a:avLst/>
          </a:prstGeom>
        </p:spPr>
        <p:txBody>
          <a:bodyPr>
            <a:normAutofit fontScale="90000"/>
          </a:bodyPr>
          <a:lstStyle>
            <a:lvl1pPr defTabSz="537463">
              <a:defRPr sz="7360" b="1"/>
            </a:lvl1pPr>
          </a:lstStyle>
          <a:p>
            <a:r>
              <a:t>Chaos with cycles</a:t>
            </a:r>
          </a:p>
        </p:txBody>
      </p:sp>
      <p:sp>
        <p:nvSpPr>
          <p:cNvPr id="3017" name="δ = H2(k) mod N"/>
          <p:cNvSpPr/>
          <p:nvPr/>
        </p:nvSpPr>
        <p:spPr>
          <a:xfrm>
            <a:off x="4223494" y="3684053"/>
            <a:ext cx="4151412"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δ =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 mod N</a:t>
            </a:r>
          </a:p>
        </p:txBody>
      </p:sp>
    </p:spTree>
  </p:cSld>
  <p:clrMapOvr>
    <a:masterClrMapping/>
  </p:clrMapOvr>
  <p:transition spd="med"/>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9" name="To fix the issue of cycles pick the table size to be a prime number and also compute the value of δ"/>
          <p:cNvSpPr/>
          <p:nvPr/>
        </p:nvSpPr>
        <p:spPr>
          <a:xfrm>
            <a:off x="987953" y="1714934"/>
            <a:ext cx="11028894" cy="16637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r>
              <a:t>To fix the issue of cycles pick the table size to be a prime number and also compute the value of δ</a:t>
            </a:r>
          </a:p>
        </p:txBody>
      </p:sp>
      <p:sp>
        <p:nvSpPr>
          <p:cNvPr id="3020" name="Chaos with cycles"/>
          <p:cNvSpPr>
            <a:spLocks noGrp="1"/>
          </p:cNvSpPr>
          <p:nvPr>
            <p:ph type="title"/>
          </p:nvPr>
        </p:nvSpPr>
        <p:spPr>
          <a:xfrm>
            <a:off x="0" y="172720"/>
            <a:ext cx="13004801" cy="1188319"/>
          </a:xfrm>
          <a:prstGeom prst="rect">
            <a:avLst/>
          </a:prstGeom>
        </p:spPr>
        <p:txBody>
          <a:bodyPr>
            <a:normAutofit fontScale="90000"/>
          </a:bodyPr>
          <a:lstStyle>
            <a:lvl1pPr defTabSz="537463">
              <a:defRPr sz="7360" b="1"/>
            </a:lvl1pPr>
          </a:lstStyle>
          <a:p>
            <a:r>
              <a:t>Chaos with cycles</a:t>
            </a:r>
          </a:p>
        </p:txBody>
      </p:sp>
      <p:sp>
        <p:nvSpPr>
          <p:cNvPr id="3021" name="δ = H2(k) mod N"/>
          <p:cNvSpPr/>
          <p:nvPr/>
        </p:nvSpPr>
        <p:spPr>
          <a:xfrm>
            <a:off x="4223494" y="3684053"/>
            <a:ext cx="4151412"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δ =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 mod N</a:t>
            </a:r>
          </a:p>
        </p:txBody>
      </p:sp>
      <p:sp>
        <p:nvSpPr>
          <p:cNvPr id="3022" name="If δ = 0 then we are guaranteed to be stuck in a cycle, so when this happens set δ = 1"/>
          <p:cNvSpPr/>
          <p:nvPr/>
        </p:nvSpPr>
        <p:spPr>
          <a:xfrm>
            <a:off x="455704" y="4611772"/>
            <a:ext cx="12093392"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If δ = 0 then we are guaranteed to be stuck in a cycle, so when this happens set δ = 1</a:t>
            </a:r>
          </a:p>
        </p:txBody>
      </p:sp>
    </p:spTree>
  </p:cSld>
  <p:clrMapOvr>
    <a:masterClrMapping/>
  </p:clrMapOvr>
  <p:transition spd="med"/>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4" name="To fix the issue of cycles pick the table size to be a prime number and also compute the value of δ"/>
          <p:cNvSpPr/>
          <p:nvPr/>
        </p:nvSpPr>
        <p:spPr>
          <a:xfrm>
            <a:off x="987953" y="1714934"/>
            <a:ext cx="11028894" cy="16637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r>
              <a:t>To fix the issue of cycles pick the table size to be a prime number and also compute the value of δ</a:t>
            </a:r>
          </a:p>
        </p:txBody>
      </p:sp>
      <p:sp>
        <p:nvSpPr>
          <p:cNvPr id="3025" name="Chaos with cycles"/>
          <p:cNvSpPr>
            <a:spLocks noGrp="1"/>
          </p:cNvSpPr>
          <p:nvPr>
            <p:ph type="title"/>
          </p:nvPr>
        </p:nvSpPr>
        <p:spPr>
          <a:xfrm>
            <a:off x="0" y="172720"/>
            <a:ext cx="13004801" cy="1188319"/>
          </a:xfrm>
          <a:prstGeom prst="rect">
            <a:avLst/>
          </a:prstGeom>
        </p:spPr>
        <p:txBody>
          <a:bodyPr>
            <a:normAutofit fontScale="90000"/>
          </a:bodyPr>
          <a:lstStyle>
            <a:lvl1pPr defTabSz="537463">
              <a:defRPr sz="7360" b="1"/>
            </a:lvl1pPr>
          </a:lstStyle>
          <a:p>
            <a:r>
              <a:t>Chaos with cycles</a:t>
            </a:r>
          </a:p>
        </p:txBody>
      </p:sp>
      <p:sp>
        <p:nvSpPr>
          <p:cNvPr id="3026" name="δ = H2(k) mod N"/>
          <p:cNvSpPr/>
          <p:nvPr/>
        </p:nvSpPr>
        <p:spPr>
          <a:xfrm>
            <a:off x="4223494" y="3684053"/>
            <a:ext cx="4151412"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δ =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 mod N</a:t>
            </a:r>
          </a:p>
        </p:txBody>
      </p:sp>
      <p:sp>
        <p:nvSpPr>
          <p:cNvPr id="3027" name="Notice that 1 ≤ δ &lt; N and GCD(δ,N) = 1 since N is prime. Hence, with these conditions we know that modulo N the sequence"/>
          <p:cNvSpPr/>
          <p:nvPr/>
        </p:nvSpPr>
        <p:spPr>
          <a:xfrm>
            <a:off x="651403" y="6111804"/>
            <a:ext cx="12407043" cy="16637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Notice that 1 ≤ δ &lt; N and </a:t>
            </a:r>
            <a:r>
              <a:rPr b="1">
                <a:solidFill>
                  <a:schemeClr val="accent4">
                    <a:hueOff val="102361"/>
                    <a:satOff val="14118"/>
                    <a:lumOff val="10675"/>
                  </a:schemeClr>
                </a:solidFill>
              </a:rPr>
              <a:t>GCD</a:t>
            </a:r>
            <a:r>
              <a:t>(δ,N) = 1 since N is prime. Hence, with these conditions we know that modulo N the sequence</a:t>
            </a:r>
          </a:p>
        </p:txBody>
      </p:sp>
      <p:sp>
        <p:nvSpPr>
          <p:cNvPr id="3028" name="H1(k), H1(k)+1δ, H1(k)+2δ, H1(k)+3δ, H1(k)+4δ, …"/>
          <p:cNvSpPr/>
          <p:nvPr/>
        </p:nvSpPr>
        <p:spPr>
          <a:xfrm>
            <a:off x="68448" y="7998107"/>
            <a:ext cx="1286790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(k)+1δ,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(k)+2δ,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(k)+3δ,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(k)+4δ, …</a:t>
            </a:r>
          </a:p>
        </p:txBody>
      </p:sp>
      <p:sp>
        <p:nvSpPr>
          <p:cNvPr id="3029" name="is certain to have order N :)"/>
          <p:cNvSpPr/>
          <p:nvPr/>
        </p:nvSpPr>
        <p:spPr>
          <a:xfrm>
            <a:off x="2250814" y="8741409"/>
            <a:ext cx="8096772"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is certain to have order N :)</a:t>
            </a:r>
          </a:p>
        </p:txBody>
      </p:sp>
      <p:sp>
        <p:nvSpPr>
          <p:cNvPr id="3030" name="If δ = 0 then we are guaranteed to be stuck in a cycle, so when this happens set δ = 1"/>
          <p:cNvSpPr/>
          <p:nvPr/>
        </p:nvSpPr>
        <p:spPr>
          <a:xfrm>
            <a:off x="455704" y="4611772"/>
            <a:ext cx="12093392"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If δ = 0 then we are guaranteed to be stuck in a cycle, so when this happens set δ = 1</a:t>
            </a:r>
          </a:p>
        </p:txBody>
      </p:sp>
    </p:spTree>
  </p:cSld>
  <p:clrMapOvr>
    <a:masterClrMapping/>
  </p:clrMapOvr>
  <p:transition spd="med"/>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2" name="Whenever we want to use double hashing as a collision resolution method we need to fabricate a new function H2(k) that knows how to hash keys of type T."/>
          <p:cNvSpPr/>
          <p:nvPr/>
        </p:nvSpPr>
        <p:spPr>
          <a:xfrm>
            <a:off x="286977" y="2080661"/>
            <a:ext cx="12126046" cy="21844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r>
              <a:t>Whenever we want to use double hashing as a collision resolution method we need to fabricate a new function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 that knows how to hash keys of type T.</a:t>
            </a:r>
          </a:p>
        </p:txBody>
      </p:sp>
      <p:sp>
        <p:nvSpPr>
          <p:cNvPr id="3033" name="Constructing H2(k)"/>
          <p:cNvSpPr>
            <a:spLocks noGrp="1"/>
          </p:cNvSpPr>
          <p:nvPr>
            <p:ph type="title"/>
          </p:nvPr>
        </p:nvSpPr>
        <p:spPr>
          <a:xfrm>
            <a:off x="0" y="172720"/>
            <a:ext cx="13004801" cy="1188319"/>
          </a:xfrm>
          <a:prstGeom prst="rect">
            <a:avLst/>
          </a:prstGeom>
        </p:spPr>
        <p:txBody>
          <a:bodyPr>
            <a:normAutofit fontScale="90000"/>
          </a:bodyPr>
          <a:lstStyle/>
          <a:p>
            <a:pPr defTabSz="537463">
              <a:defRPr sz="7360" b="1"/>
            </a:pPr>
            <a:r>
              <a:t>Constructing </a:t>
            </a:r>
            <a:r>
              <a:rPr>
                <a:solidFill>
                  <a:schemeClr val="accent5">
                    <a:hueOff val="101205"/>
                    <a:satOff val="-13598"/>
                    <a:lumOff val="23877"/>
                  </a:schemeClr>
                </a:solidFill>
              </a:rPr>
              <a:t>H</a:t>
            </a:r>
            <a:r>
              <a:rPr baseline="-5999">
                <a:solidFill>
                  <a:schemeClr val="accent5">
                    <a:hueOff val="101205"/>
                    <a:satOff val="-13598"/>
                    <a:lumOff val="23877"/>
                  </a:schemeClr>
                </a:solidFill>
              </a:rPr>
              <a:t>2</a:t>
            </a:r>
            <a:r>
              <a:t>(k)</a:t>
            </a:r>
          </a:p>
        </p:txBody>
      </p:sp>
      <p:sp>
        <p:nvSpPr>
          <p:cNvPr id="3034" name="Suppose the key k has type T"/>
          <p:cNvSpPr/>
          <p:nvPr/>
        </p:nvSpPr>
        <p:spPr>
          <a:xfrm>
            <a:off x="2439243" y="1370514"/>
            <a:ext cx="782151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Suppose the key k has type T</a:t>
            </a:r>
          </a:p>
        </p:txBody>
      </p:sp>
    </p:spTree>
  </p:cSld>
  <p:clrMapOvr>
    <a:masterClrMapping/>
  </p:clrMapOvr>
  <p:transition spd="med"/>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6" name="Whenever we want to use double hashing as a collision resolution method we need to fabricate a new function H2(k) that knows how to hash keys of type T."/>
          <p:cNvSpPr/>
          <p:nvPr/>
        </p:nvSpPr>
        <p:spPr>
          <a:xfrm>
            <a:off x="286977" y="2080661"/>
            <a:ext cx="12126046" cy="21844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r>
              <a:t>Whenever we want to use double hashing as a collision resolution method we need to fabricate a new function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 that knows how to hash keys of type T.</a:t>
            </a:r>
          </a:p>
        </p:txBody>
      </p:sp>
      <p:sp>
        <p:nvSpPr>
          <p:cNvPr id="3037" name="Constructing H2(k)"/>
          <p:cNvSpPr>
            <a:spLocks noGrp="1"/>
          </p:cNvSpPr>
          <p:nvPr>
            <p:ph type="title"/>
          </p:nvPr>
        </p:nvSpPr>
        <p:spPr>
          <a:xfrm>
            <a:off x="0" y="172720"/>
            <a:ext cx="13004801" cy="1188319"/>
          </a:xfrm>
          <a:prstGeom prst="rect">
            <a:avLst/>
          </a:prstGeom>
        </p:spPr>
        <p:txBody>
          <a:bodyPr>
            <a:normAutofit fontScale="90000"/>
          </a:bodyPr>
          <a:lstStyle/>
          <a:p>
            <a:pPr defTabSz="537463">
              <a:defRPr sz="7360" b="1"/>
            </a:pPr>
            <a:r>
              <a:t>Constructing </a:t>
            </a:r>
            <a:r>
              <a:rPr>
                <a:solidFill>
                  <a:schemeClr val="accent5">
                    <a:hueOff val="101205"/>
                    <a:satOff val="-13598"/>
                    <a:lumOff val="23877"/>
                  </a:schemeClr>
                </a:solidFill>
              </a:rPr>
              <a:t>H</a:t>
            </a:r>
            <a:r>
              <a:rPr baseline="-5999">
                <a:solidFill>
                  <a:schemeClr val="accent5">
                    <a:hueOff val="101205"/>
                    <a:satOff val="-13598"/>
                    <a:lumOff val="23877"/>
                  </a:schemeClr>
                </a:solidFill>
              </a:rPr>
              <a:t>2</a:t>
            </a:r>
            <a:r>
              <a:t>(k)</a:t>
            </a:r>
          </a:p>
        </p:txBody>
      </p:sp>
      <p:sp>
        <p:nvSpPr>
          <p:cNvPr id="3038" name="It would be nice to have a systematic way to be able to effectively produce a new hash function every time we need one, right?"/>
          <p:cNvSpPr/>
          <p:nvPr/>
        </p:nvSpPr>
        <p:spPr>
          <a:xfrm>
            <a:off x="340853" y="4543408"/>
            <a:ext cx="12500894" cy="166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It would be nice to have a systematic way to be able to effectively produce a new hash function every time we need one, right?</a:t>
            </a:r>
          </a:p>
        </p:txBody>
      </p:sp>
      <p:sp>
        <p:nvSpPr>
          <p:cNvPr id="3039" name="Suppose the key k has type T"/>
          <p:cNvSpPr/>
          <p:nvPr/>
        </p:nvSpPr>
        <p:spPr>
          <a:xfrm>
            <a:off x="2439243" y="1370514"/>
            <a:ext cx="782151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Suppose the key k has type T</a:t>
            </a:r>
          </a:p>
        </p:txBody>
      </p:sp>
    </p:spTree>
  </p:cSld>
  <p:clrMapOvr>
    <a:masterClrMapping/>
  </p:clrMapOvr>
  <p:transition spd="med"/>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 name="Whenever we want to use double hashing as a collision resolution method we need to fabricate a new function H2(k) that knows how to hash keys of type T."/>
          <p:cNvSpPr/>
          <p:nvPr/>
        </p:nvSpPr>
        <p:spPr>
          <a:xfrm>
            <a:off x="286977" y="2080661"/>
            <a:ext cx="12126046" cy="21844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r>
              <a:t>Whenever we want to use double hashing as a collision resolution method we need to fabricate a new function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 that knows how to hash keys of type T.</a:t>
            </a:r>
          </a:p>
        </p:txBody>
      </p:sp>
      <p:sp>
        <p:nvSpPr>
          <p:cNvPr id="3042" name="Constructing H2(k)"/>
          <p:cNvSpPr>
            <a:spLocks noGrp="1"/>
          </p:cNvSpPr>
          <p:nvPr>
            <p:ph type="title"/>
          </p:nvPr>
        </p:nvSpPr>
        <p:spPr>
          <a:xfrm>
            <a:off x="0" y="172720"/>
            <a:ext cx="13004801" cy="1188319"/>
          </a:xfrm>
          <a:prstGeom prst="rect">
            <a:avLst/>
          </a:prstGeom>
        </p:spPr>
        <p:txBody>
          <a:bodyPr>
            <a:normAutofit fontScale="90000"/>
          </a:bodyPr>
          <a:lstStyle/>
          <a:p>
            <a:pPr defTabSz="537463">
              <a:defRPr sz="7360" b="1"/>
            </a:pPr>
            <a:r>
              <a:t>Constructing </a:t>
            </a:r>
            <a:r>
              <a:rPr>
                <a:solidFill>
                  <a:schemeClr val="accent5">
                    <a:hueOff val="101205"/>
                    <a:satOff val="-13598"/>
                    <a:lumOff val="23877"/>
                  </a:schemeClr>
                </a:solidFill>
              </a:rPr>
              <a:t>H</a:t>
            </a:r>
            <a:r>
              <a:rPr baseline="-5999">
                <a:solidFill>
                  <a:schemeClr val="accent5">
                    <a:hueOff val="101205"/>
                    <a:satOff val="-13598"/>
                    <a:lumOff val="23877"/>
                  </a:schemeClr>
                </a:solidFill>
              </a:rPr>
              <a:t>2</a:t>
            </a:r>
            <a:r>
              <a:t>(k)</a:t>
            </a:r>
          </a:p>
        </p:txBody>
      </p:sp>
      <p:sp>
        <p:nvSpPr>
          <p:cNvPr id="3043" name="It would be nice to have a systematic way to be able to effectively produce a new hash function every time we need one, right?"/>
          <p:cNvSpPr/>
          <p:nvPr/>
        </p:nvSpPr>
        <p:spPr>
          <a:xfrm>
            <a:off x="340853" y="4543408"/>
            <a:ext cx="12500894" cy="166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It would be nice to have a systematic way to be able to effectively produce a new hash function every time we need one, right?</a:t>
            </a:r>
          </a:p>
        </p:txBody>
      </p:sp>
      <p:sp>
        <p:nvSpPr>
          <p:cNvPr id="3044" name="Luckily for us the keys we need to hash are always composed of the same fundamental building blocks. In particular: integers, strings, real numbers, fixed length vectors, etc…"/>
          <p:cNvSpPr/>
          <p:nvPr/>
        </p:nvSpPr>
        <p:spPr>
          <a:xfrm>
            <a:off x="320265" y="6701356"/>
            <a:ext cx="12364270" cy="27051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Luckily for us the keys we need to hash are always composed of the same fundamental building blocks. In particular: integers, strings, real numbers, fixed length vectors, etc…</a:t>
            </a:r>
          </a:p>
        </p:txBody>
      </p:sp>
      <p:sp>
        <p:nvSpPr>
          <p:cNvPr id="3045" name="Suppose the key k has type T"/>
          <p:cNvSpPr/>
          <p:nvPr/>
        </p:nvSpPr>
        <p:spPr>
          <a:xfrm>
            <a:off x="2439243" y="1370514"/>
            <a:ext cx="782151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Suppose the key k has type T</a:t>
            </a:r>
          </a:p>
        </p:txBody>
      </p:sp>
    </p:spTree>
  </p:cSld>
  <p:clrMapOvr>
    <a:masterClrMapping/>
  </p:clrMapOvr>
  <p:transition spd="med"/>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7" name="There are many well known high quality hash functions for these fundamental data types. Hence, we can use and combine them to construct our function H2(k)."/>
          <p:cNvSpPr/>
          <p:nvPr/>
        </p:nvSpPr>
        <p:spPr>
          <a:xfrm>
            <a:off x="692856" y="2276491"/>
            <a:ext cx="11619088" cy="21844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r>
              <a:t>There are many well known high quality hash functions for these fundamental data types. Hence, we can use and combine them to construct our function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p>
        </p:txBody>
      </p:sp>
      <p:sp>
        <p:nvSpPr>
          <p:cNvPr id="3048" name="Constructing H2(k)"/>
          <p:cNvSpPr>
            <a:spLocks noGrp="1"/>
          </p:cNvSpPr>
          <p:nvPr>
            <p:ph type="title"/>
          </p:nvPr>
        </p:nvSpPr>
        <p:spPr>
          <a:xfrm>
            <a:off x="0" y="172720"/>
            <a:ext cx="13004801" cy="1188319"/>
          </a:xfrm>
          <a:prstGeom prst="rect">
            <a:avLst/>
          </a:prstGeom>
        </p:spPr>
        <p:txBody>
          <a:bodyPr>
            <a:normAutofit fontScale="90000"/>
          </a:bodyPr>
          <a:lstStyle/>
          <a:p>
            <a:pPr defTabSz="537463">
              <a:defRPr sz="7360" b="1"/>
            </a:pPr>
            <a:r>
              <a:t>Constructing </a:t>
            </a:r>
            <a:r>
              <a:rPr>
                <a:solidFill>
                  <a:schemeClr val="accent5">
                    <a:hueOff val="101205"/>
                    <a:satOff val="-13598"/>
                    <a:lumOff val="23877"/>
                  </a:schemeClr>
                </a:solidFill>
              </a:rPr>
              <a:t>H</a:t>
            </a:r>
            <a:r>
              <a:rPr baseline="-5999">
                <a:solidFill>
                  <a:schemeClr val="accent5">
                    <a:hueOff val="101205"/>
                    <a:satOff val="-13598"/>
                    <a:lumOff val="23877"/>
                  </a:schemeClr>
                </a:solidFill>
              </a:rPr>
              <a:t>2</a:t>
            </a:r>
            <a:r>
              <a:t>(k)</a:t>
            </a:r>
          </a:p>
        </p:txBody>
      </p:sp>
      <p:sp>
        <p:nvSpPr>
          <p:cNvPr id="3049" name="Frequently the hash functions selected to compose H2(k) are picked from a pool of hash functions called universal hash functions which generally operate on one fundamental data type."/>
          <p:cNvSpPr/>
          <p:nvPr/>
        </p:nvSpPr>
        <p:spPr>
          <a:xfrm>
            <a:off x="580243" y="5312844"/>
            <a:ext cx="11844314" cy="27051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r>
              <a:t>Frequently the hash functions selected to compose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 are picked from a pool of hash functions called </a:t>
            </a:r>
            <a:r>
              <a:rPr b="1">
                <a:solidFill>
                  <a:schemeClr val="accent2">
                    <a:satOff val="-13916"/>
                    <a:lumOff val="13989"/>
                  </a:schemeClr>
                </a:solidFill>
              </a:rPr>
              <a:t>universal hash functions</a:t>
            </a:r>
            <a:r>
              <a:t> which generally operate on one fundamental data type.</a:t>
            </a:r>
          </a:p>
        </p:txBody>
      </p:sp>
    </p:spTree>
  </p:cSld>
  <p:clrMapOvr>
    <a:masterClrMapping/>
  </p:clrMapOvr>
  <p:transition spd="med"/>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 name="Inserting with DH"/>
          <p:cNvSpPr>
            <a:spLocks noGrp="1"/>
          </p:cNvSpPr>
          <p:nvPr>
            <p:ph type="title"/>
          </p:nvPr>
        </p:nvSpPr>
        <p:spPr>
          <a:xfrm>
            <a:off x="0" y="-64347"/>
            <a:ext cx="13004801" cy="1263461"/>
          </a:xfrm>
          <a:prstGeom prst="rect">
            <a:avLst/>
          </a:prstGeom>
        </p:spPr>
        <p:txBody>
          <a:bodyPr>
            <a:normAutofit fontScale="90000"/>
          </a:bodyPr>
          <a:lstStyle>
            <a:lvl1pPr defTabSz="572516">
              <a:defRPr sz="7840" b="1"/>
            </a:lvl1pPr>
          </a:lstStyle>
          <a:p>
            <a:r>
              <a:t>Inserting with DH</a:t>
            </a:r>
          </a:p>
        </p:txBody>
      </p:sp>
      <p:sp>
        <p:nvSpPr>
          <p:cNvPr id="3052" name="Suppose we have an originally empty hash table and we want to insert some (ki,vi) pairs with DH and we selected our hash table to have:"/>
          <p:cNvSpPr/>
          <p:nvPr/>
        </p:nvSpPr>
        <p:spPr>
          <a:xfrm>
            <a:off x="0" y="3612197"/>
            <a:ext cx="13004801" cy="16637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r>
              <a:t>Suppose we have an originally empty hash table and we want to insert some (k</a:t>
            </a:r>
            <a:r>
              <a:rPr baseline="-5999"/>
              <a:t>i</a:t>
            </a:r>
            <a:r>
              <a:t>,v</a:t>
            </a:r>
            <a:r>
              <a:rPr baseline="-5999"/>
              <a:t>i</a:t>
            </a:r>
            <a:r>
              <a:t>) pairs with DH and we selected our hash table to have:</a:t>
            </a:r>
          </a:p>
        </p:txBody>
      </p:sp>
      <p:graphicFrame>
        <p:nvGraphicFramePr>
          <p:cNvPr id="3053" name="Table"/>
          <p:cNvGraphicFramePr/>
          <p:nvPr/>
        </p:nvGraphicFramePr>
        <p:xfrm>
          <a:off x="763885" y="1824989"/>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054" name="Probing function: P(x) = x*H2(k)…"/>
          <p:cNvSpPr/>
          <p:nvPr/>
        </p:nvSpPr>
        <p:spPr>
          <a:xfrm>
            <a:off x="1628241" y="6192519"/>
            <a:ext cx="9748318"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Probing function: </a:t>
            </a:r>
            <a:r>
              <a:rPr b="1">
                <a:solidFill>
                  <a:schemeClr val="accent6">
                    <a:hueOff val="-241736"/>
                    <a:satOff val="29413"/>
                    <a:lumOff val="20727"/>
                  </a:schemeClr>
                </a:solidFill>
              </a:rPr>
              <a:t>P</a:t>
            </a:r>
            <a:r>
              <a:t>(x) = x*</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p>
          <a:p>
            <a:r>
              <a:t>Table size: N = 7 (a prime number)</a:t>
            </a:r>
            <a:endParaRPr b="1">
              <a:solidFill>
                <a:schemeClr val="accent4">
                  <a:hueOff val="102361"/>
                  <a:satOff val="14118"/>
                  <a:lumOff val="10675"/>
                </a:schemeClr>
              </a:solidFill>
            </a:endParaRPr>
          </a:p>
          <a:p>
            <a:r>
              <a:t>Max load factor: α = 0.75</a:t>
            </a:r>
          </a:p>
          <a:p>
            <a:r>
              <a:t>Threshold before resize = N * α = 5</a:t>
            </a:r>
          </a:p>
        </p:txBody>
      </p:sp>
      <p:graphicFrame>
        <p:nvGraphicFramePr>
          <p:cNvPr id="3055" name="Table"/>
          <p:cNvGraphicFramePr/>
          <p:nvPr/>
        </p:nvGraphicFramePr>
        <p:xfrm>
          <a:off x="763885" y="1122256"/>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57" name="Table"/>
          <p:cNvGraphicFramePr/>
          <p:nvPr/>
        </p:nvGraphicFramePr>
        <p:xfrm>
          <a:off x="763885" y="1587923"/>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058" name="Table"/>
          <p:cNvGraphicFramePr/>
          <p:nvPr/>
        </p:nvGraphicFramePr>
        <p:xfrm>
          <a:off x="763885" y="885189"/>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059" name="Operations:"/>
          <p:cNvSpPr/>
          <p:nvPr/>
        </p:nvSpPr>
        <p:spPr>
          <a:xfrm>
            <a:off x="593013" y="3906096"/>
            <a:ext cx="314213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3060" name="insert(k1,v1)…"/>
          <p:cNvSpPr/>
          <p:nvPr/>
        </p:nvSpPr>
        <p:spPr>
          <a:xfrm>
            <a:off x="359333" y="4469976"/>
            <a:ext cx="3784402" cy="3746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defRPr>
                <a:solidFill>
                  <a:schemeClr val="accent4">
                    <a:hueOff val="102361"/>
                    <a:satOff val="14118"/>
                    <a:lumOff val="10675"/>
                  </a:schemeClr>
                </a:solidFill>
              </a:defRPr>
            </a:pPr>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Tree>
  </p:cSld>
  <p:clrMapOvr>
    <a:masterClrMapping/>
  </p:clrMapOvr>
  <p:transition spd="med"/>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62" name="Table"/>
          <p:cNvGraphicFramePr/>
          <p:nvPr/>
        </p:nvGraphicFramePr>
        <p:xfrm>
          <a:off x="763885" y="1587923"/>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063" name="Table"/>
          <p:cNvGraphicFramePr/>
          <p:nvPr/>
        </p:nvGraphicFramePr>
        <p:xfrm>
          <a:off x="763885" y="885189"/>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064" name="Operations:"/>
          <p:cNvSpPr/>
          <p:nvPr/>
        </p:nvSpPr>
        <p:spPr>
          <a:xfrm>
            <a:off x="593013" y="3906096"/>
            <a:ext cx="314213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3065" name="insert(k1,v1)…"/>
          <p:cNvSpPr/>
          <p:nvPr/>
        </p:nvSpPr>
        <p:spPr>
          <a:xfrm>
            <a:off x="359333" y="4469976"/>
            <a:ext cx="3784402" cy="3746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defRPr>
                <a:solidFill>
                  <a:schemeClr val="accent4">
                    <a:hueOff val="102361"/>
                    <a:satOff val="14118"/>
                    <a:lumOff val="10675"/>
                  </a:schemeClr>
                </a:solidFill>
              </a:defRPr>
            </a:pPr>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
        <p:nvSpPr>
          <p:cNvPr id="3066" name="Suppose H1(k1) = 67, H2(k1) = 34"/>
          <p:cNvSpPr/>
          <p:nvPr/>
        </p:nvSpPr>
        <p:spPr>
          <a:xfrm>
            <a:off x="4318000" y="3681729"/>
            <a:ext cx="85555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Suppose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1</a:t>
            </a:r>
            <a:r>
              <a:t>) = 67,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1</a:t>
            </a:r>
            <a:r>
              <a:t>) = 34</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A: Since we are going to use hash functions in the implementation of our hash table we need our hash functions to be deterministic. To enforce this behaviour, we demand that the keys used in our hash table are immutable data types. Hence, if a key of type T is immutable, and we have a hash function H(k) defined for all keys k of type T then we say a key of type T is hashable."/>
          <p:cNvSpPr/>
          <p:nvPr/>
        </p:nvSpPr>
        <p:spPr>
          <a:xfrm>
            <a:off x="120885" y="4550143"/>
            <a:ext cx="12555117" cy="3426579"/>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lang="zh-CN" altLang="en-US" dirty="0"/>
              <a:t>答：既然我们要在哈希表的实现中使用哈希函数，那么我们所采用的哈希函数必须是确定的。为了满足这个需求，我们要求哈希表中的</a:t>
            </a:r>
            <a:r>
              <a:rPr lang="en-US" altLang="zh-CN" b="1" dirty="0">
                <a:solidFill>
                  <a:srgbClr val="E9A432"/>
                </a:solidFill>
              </a:rPr>
              <a:t>key</a:t>
            </a:r>
            <a:r>
              <a:rPr lang="zh-CN" altLang="en-US" b="1" dirty="0">
                <a:solidFill>
                  <a:srgbClr val="E9A432"/>
                </a:solidFill>
              </a:rPr>
              <a:t>必须是不可变的</a:t>
            </a:r>
            <a:r>
              <a:rPr lang="en-US" altLang="zh-CN" b="1" dirty="0">
                <a:solidFill>
                  <a:srgbClr val="E9A432"/>
                </a:solidFill>
              </a:rPr>
              <a:t>(immutable)</a:t>
            </a:r>
            <a:r>
              <a:rPr lang="zh-CN" altLang="en-US" b="1" dirty="0">
                <a:solidFill>
                  <a:srgbClr val="E9A432"/>
                </a:solidFill>
              </a:rPr>
              <a:t>数据类型</a:t>
            </a:r>
            <a:r>
              <a:rPr lang="zh-CN" altLang="en-US" dirty="0"/>
              <a:t>。因此，如果某个类型为</a:t>
            </a:r>
            <a:r>
              <a:rPr lang="en-US" altLang="zh-CN" dirty="0"/>
              <a:t>T</a:t>
            </a:r>
            <a:r>
              <a:rPr lang="zh-CN" altLang="en-US" dirty="0"/>
              <a:t>的</a:t>
            </a:r>
            <a:r>
              <a:rPr lang="en-US" altLang="zh-CN" dirty="0"/>
              <a:t>key</a:t>
            </a:r>
            <a:r>
              <a:rPr lang="zh-CN" altLang="en-US" dirty="0"/>
              <a:t>是不可变的，然后我们可以定义出一个哈希函数</a:t>
            </a:r>
            <a:r>
              <a:rPr lang="en" altLang="zh-CN" b="1" dirty="0">
                <a:solidFill>
                  <a:schemeClr val="accent5">
                    <a:hueOff val="101205"/>
                    <a:satOff val="-13598"/>
                    <a:lumOff val="23877"/>
                  </a:schemeClr>
                </a:solidFill>
              </a:rPr>
              <a:t>H</a:t>
            </a:r>
            <a:r>
              <a:rPr lang="en" altLang="zh-CN" dirty="0"/>
              <a:t>(k)</a:t>
            </a:r>
            <a:r>
              <a:rPr lang="zh-CN" altLang="en-US" dirty="0"/>
              <a:t>，它可以应用于</a:t>
            </a:r>
            <a:r>
              <a:rPr lang="en-US" altLang="zh-CN" dirty="0"/>
              <a:t>T</a:t>
            </a:r>
            <a:r>
              <a:rPr lang="zh-CN" altLang="en-US" dirty="0"/>
              <a:t>类型的每一个</a:t>
            </a:r>
            <a:r>
              <a:rPr lang="en-US" altLang="zh-CN" dirty="0"/>
              <a:t>key</a:t>
            </a:r>
            <a:r>
              <a:rPr lang="zh-CN" altLang="en-US" dirty="0"/>
              <a:t>，那么我们就说类型为</a:t>
            </a:r>
            <a:r>
              <a:rPr lang="en-US" altLang="zh-CN" dirty="0"/>
              <a:t>T</a:t>
            </a:r>
            <a:r>
              <a:rPr lang="zh-CN" altLang="en-US" dirty="0"/>
              <a:t>的</a:t>
            </a:r>
            <a:r>
              <a:rPr lang="en-US" altLang="zh-CN" dirty="0"/>
              <a:t>key</a:t>
            </a:r>
            <a:r>
              <a:rPr lang="zh-CN" altLang="en-US" dirty="0"/>
              <a:t>是可哈希的</a:t>
            </a:r>
            <a:r>
              <a:rPr lang="en-US" altLang="zh-CN" dirty="0"/>
              <a:t>(</a:t>
            </a:r>
            <a:r>
              <a:rPr lang="en-US" altLang="zh-CN" dirty="0" err="1"/>
              <a:t>hashable</a:t>
            </a:r>
            <a:r>
              <a:rPr lang="en-US" altLang="zh-CN" dirty="0"/>
              <a:t>)</a:t>
            </a:r>
            <a:r>
              <a:rPr lang="zh-CN" altLang="en-US" dirty="0"/>
              <a:t>。</a:t>
            </a:r>
            <a:endParaRPr dirty="0"/>
          </a:p>
        </p:txBody>
      </p:sp>
      <p:sp>
        <p:nvSpPr>
          <p:cNvPr id="4" name="We are now able to answer a central question about the types of keys we are allowed to use in our hashtable:…">
            <a:extLst>
              <a:ext uri="{FF2B5EF4-FFF2-40B4-BE49-F238E27FC236}">
                <a16:creationId xmlns:a16="http://schemas.microsoft.com/office/drawing/2014/main" id="{3098B330-7194-0F45-AB2E-F7247AF42EBD}"/>
              </a:ext>
            </a:extLst>
          </p:cNvPr>
          <p:cNvSpPr/>
          <p:nvPr/>
        </p:nvSpPr>
        <p:spPr>
          <a:xfrm>
            <a:off x="598388" y="1049175"/>
            <a:ext cx="11808024" cy="2318583"/>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lang="zh-CN" altLang="en-US" dirty="0"/>
              <a:t>现在我们可以来回答一个关键问题，什么样的</a:t>
            </a:r>
            <a:r>
              <a:rPr lang="en-US" altLang="zh-CN" dirty="0"/>
              <a:t>key</a:t>
            </a:r>
            <a:r>
              <a:rPr lang="zh-CN" altLang="en-US" dirty="0"/>
              <a:t>是允许作为哈希表的</a:t>
            </a:r>
            <a:r>
              <a:rPr lang="en-US" altLang="zh-CN" dirty="0"/>
              <a:t>key</a:t>
            </a:r>
            <a:r>
              <a:rPr lang="zh-CN" altLang="en-US" dirty="0"/>
              <a:t>的？</a:t>
            </a:r>
            <a:endParaRPr dirty="0"/>
          </a:p>
          <a:p>
            <a:endParaRPr dirty="0"/>
          </a:p>
          <a:p>
            <a:r>
              <a:rPr dirty="0"/>
              <a:t>Q: </a:t>
            </a:r>
            <a:r>
              <a:rPr lang="zh-CN" altLang="en-US" dirty="0"/>
              <a:t>什么样的</a:t>
            </a:r>
            <a:r>
              <a:rPr lang="en-US" altLang="zh-CN" dirty="0"/>
              <a:t>key</a:t>
            </a:r>
            <a:r>
              <a:rPr lang="zh-CN" altLang="en-US" dirty="0"/>
              <a:t>才能称为是可哈希的</a:t>
            </a:r>
            <a:r>
              <a:rPr b="1" dirty="0" err="1">
                <a:solidFill>
                  <a:schemeClr val="accent2">
                    <a:satOff val="-13916"/>
                    <a:lumOff val="13989"/>
                  </a:schemeClr>
                </a:solidFill>
              </a:rPr>
              <a:t>hashable</a:t>
            </a:r>
            <a:r>
              <a:rPr dirty="0"/>
              <a:t>?</a:t>
            </a:r>
          </a:p>
        </p:txBody>
      </p:sp>
    </p:spTree>
  </p:cSld>
  <p:clrMapOvr>
    <a:masterClrMapping/>
  </p:clrMapOvr>
  <p:transition spd="med"/>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68" name="Table"/>
          <p:cNvGraphicFramePr/>
          <p:nvPr/>
        </p:nvGraphicFramePr>
        <p:xfrm>
          <a:off x="763885" y="1587923"/>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069" name="Table"/>
          <p:cNvGraphicFramePr/>
          <p:nvPr/>
        </p:nvGraphicFramePr>
        <p:xfrm>
          <a:off x="763885" y="885189"/>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070" name="Operations:"/>
          <p:cNvSpPr/>
          <p:nvPr/>
        </p:nvSpPr>
        <p:spPr>
          <a:xfrm>
            <a:off x="593013" y="3906096"/>
            <a:ext cx="314213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3071" name="insert(k1,v1)…"/>
          <p:cNvSpPr/>
          <p:nvPr/>
        </p:nvSpPr>
        <p:spPr>
          <a:xfrm>
            <a:off x="359333" y="4469976"/>
            <a:ext cx="3784402" cy="3746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defRPr>
                <a:solidFill>
                  <a:schemeClr val="accent4">
                    <a:hueOff val="102361"/>
                    <a:satOff val="14118"/>
                    <a:lumOff val="10675"/>
                  </a:schemeClr>
                </a:solidFill>
              </a:defRPr>
            </a:pPr>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
        <p:nvSpPr>
          <p:cNvPr id="3072" name="δ = H2(k1) mod 7 = 6"/>
          <p:cNvSpPr/>
          <p:nvPr/>
        </p:nvSpPr>
        <p:spPr>
          <a:xfrm>
            <a:off x="5323666" y="4362449"/>
            <a:ext cx="543594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δ =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1</a:t>
            </a:r>
            <a:r>
              <a:t>) mod 7 = 6</a:t>
            </a:r>
          </a:p>
        </p:txBody>
      </p:sp>
      <p:sp>
        <p:nvSpPr>
          <p:cNvPr id="3073" name="Suppose H1(k1) = 67, H2(k1) = 34"/>
          <p:cNvSpPr/>
          <p:nvPr/>
        </p:nvSpPr>
        <p:spPr>
          <a:xfrm>
            <a:off x="4318000" y="3681729"/>
            <a:ext cx="85555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Suppose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1</a:t>
            </a:r>
            <a:r>
              <a:t>) = 67,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1</a:t>
            </a:r>
            <a:r>
              <a:t>) = 34</a:t>
            </a:r>
          </a:p>
        </p:txBody>
      </p:sp>
    </p:spTree>
  </p:cSld>
  <p:clrMapOvr>
    <a:masterClrMapping/>
  </p:clrMapOvr>
  <p:transition spd="med"/>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5" name="Table"/>
          <p:cNvGraphicFramePr/>
          <p:nvPr/>
        </p:nvGraphicFramePr>
        <p:xfrm>
          <a:off x="763885" y="1587923"/>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076" name="Table"/>
          <p:cNvGraphicFramePr/>
          <p:nvPr/>
        </p:nvGraphicFramePr>
        <p:xfrm>
          <a:off x="763885" y="885189"/>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077" name="Operations:"/>
          <p:cNvSpPr/>
          <p:nvPr/>
        </p:nvSpPr>
        <p:spPr>
          <a:xfrm>
            <a:off x="593013" y="3906096"/>
            <a:ext cx="314213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3078" name="insert(k1,v1)…"/>
          <p:cNvSpPr/>
          <p:nvPr/>
        </p:nvSpPr>
        <p:spPr>
          <a:xfrm>
            <a:off x="359333" y="4469976"/>
            <a:ext cx="3784402" cy="3746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defRPr>
                <a:solidFill>
                  <a:schemeClr val="accent4">
                    <a:hueOff val="102361"/>
                    <a:satOff val="14118"/>
                    <a:lumOff val="10675"/>
                  </a:schemeClr>
                </a:solidFill>
              </a:defRPr>
            </a:pPr>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
        <p:nvSpPr>
          <p:cNvPr id="3079" name="Line"/>
          <p:cNvSpPr/>
          <p:nvPr/>
        </p:nvSpPr>
        <p:spPr>
          <a:xfrm flipV="1">
            <a:off x="8173719" y="2574289"/>
            <a:ext cx="1" cy="62230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80" name="H1(k1) + 0*δ mod 7 = 4"/>
          <p:cNvSpPr/>
          <p:nvPr/>
        </p:nvSpPr>
        <p:spPr>
          <a:xfrm>
            <a:off x="5048408" y="5043170"/>
            <a:ext cx="598646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1</a:t>
            </a:r>
            <a:r>
              <a:t>) + 0*δ mod 7 = 4</a:t>
            </a:r>
          </a:p>
        </p:txBody>
      </p:sp>
      <p:sp>
        <p:nvSpPr>
          <p:cNvPr id="3081" name="δ = H2(k1) mod 7 = 6"/>
          <p:cNvSpPr/>
          <p:nvPr/>
        </p:nvSpPr>
        <p:spPr>
          <a:xfrm>
            <a:off x="5323666" y="4362449"/>
            <a:ext cx="543594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δ =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1</a:t>
            </a:r>
            <a:r>
              <a:t>) mod 7 = 6</a:t>
            </a:r>
          </a:p>
        </p:txBody>
      </p:sp>
      <p:sp>
        <p:nvSpPr>
          <p:cNvPr id="3082" name="Suppose H1(k1) = 67, H2(k1) = 34"/>
          <p:cNvSpPr/>
          <p:nvPr/>
        </p:nvSpPr>
        <p:spPr>
          <a:xfrm>
            <a:off x="4318000" y="3681729"/>
            <a:ext cx="85555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Suppose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1</a:t>
            </a:r>
            <a:r>
              <a:t>) = 67,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1</a:t>
            </a:r>
            <a:r>
              <a:t>) = 34</a:t>
            </a:r>
          </a:p>
        </p:txBody>
      </p:sp>
    </p:spTree>
  </p:cSld>
  <p:clrMapOvr>
    <a:masterClrMapping/>
  </p:clrMapOvr>
  <p:transition spd="med"/>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84" name="Table"/>
          <p:cNvGraphicFramePr/>
          <p:nvPr/>
        </p:nvGraphicFramePr>
        <p:xfrm>
          <a:off x="763885" y="1587923"/>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085" name="Table"/>
          <p:cNvGraphicFramePr/>
          <p:nvPr/>
        </p:nvGraphicFramePr>
        <p:xfrm>
          <a:off x="763885" y="885189"/>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086" name="Operations:"/>
          <p:cNvSpPr/>
          <p:nvPr/>
        </p:nvSpPr>
        <p:spPr>
          <a:xfrm>
            <a:off x="593013" y="3906096"/>
            <a:ext cx="314213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3087" name="insert(k1,v1)…"/>
          <p:cNvSpPr/>
          <p:nvPr/>
        </p:nvSpPr>
        <p:spPr>
          <a:xfrm>
            <a:off x="359333" y="4469976"/>
            <a:ext cx="3784402" cy="3746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defRPr>
                <a:solidFill>
                  <a:schemeClr val="accent4">
                    <a:hueOff val="102361"/>
                    <a:satOff val="14118"/>
                    <a:lumOff val="10675"/>
                  </a:schemeClr>
                </a:solidFill>
              </a:defRPr>
            </a:pPr>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Tree>
  </p:cSld>
  <p:clrMapOvr>
    <a:masterClrMapping/>
  </p:clrMapOvr>
  <p:transition spd="med"/>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89" name="Table"/>
          <p:cNvGraphicFramePr/>
          <p:nvPr/>
        </p:nvGraphicFramePr>
        <p:xfrm>
          <a:off x="763885" y="1587923"/>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090" name="Table"/>
          <p:cNvGraphicFramePr/>
          <p:nvPr/>
        </p:nvGraphicFramePr>
        <p:xfrm>
          <a:off x="763885" y="885189"/>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091" name="Operations:"/>
          <p:cNvSpPr/>
          <p:nvPr/>
        </p:nvSpPr>
        <p:spPr>
          <a:xfrm>
            <a:off x="593013" y="3906096"/>
            <a:ext cx="314213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3092" name="insert(k1,v1)…"/>
          <p:cNvSpPr/>
          <p:nvPr/>
        </p:nvSpPr>
        <p:spPr>
          <a:xfrm>
            <a:off x="359333" y="4469976"/>
            <a:ext cx="3784402" cy="3746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defRPr>
                <a:solidFill>
                  <a:schemeClr val="accent4">
                    <a:hueOff val="102361"/>
                    <a:satOff val="14118"/>
                    <a:lumOff val="10675"/>
                  </a:schemeClr>
                </a:solidFill>
              </a:defRPr>
            </a:pPr>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
        <p:nvSpPr>
          <p:cNvPr id="3093" name="Suppose H1(k2) = 2, H2(k2) = -79"/>
          <p:cNvSpPr/>
          <p:nvPr/>
        </p:nvSpPr>
        <p:spPr>
          <a:xfrm>
            <a:off x="4318000" y="3681729"/>
            <a:ext cx="85555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Suppose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2</a:t>
            </a:r>
            <a:r>
              <a:t>) = 2,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2</a:t>
            </a:r>
            <a:r>
              <a:t>) = -79</a:t>
            </a:r>
          </a:p>
        </p:txBody>
      </p:sp>
    </p:spTree>
  </p:cSld>
  <p:clrMapOvr>
    <a:masterClrMapping/>
  </p:clrMapOvr>
  <p:transition spd="med"/>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95" name="Table"/>
          <p:cNvGraphicFramePr/>
          <p:nvPr/>
        </p:nvGraphicFramePr>
        <p:xfrm>
          <a:off x="763885" y="1587923"/>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096" name="Table"/>
          <p:cNvGraphicFramePr/>
          <p:nvPr/>
        </p:nvGraphicFramePr>
        <p:xfrm>
          <a:off x="763885" y="885189"/>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097" name="Operations:"/>
          <p:cNvSpPr/>
          <p:nvPr/>
        </p:nvSpPr>
        <p:spPr>
          <a:xfrm>
            <a:off x="593013" y="3906096"/>
            <a:ext cx="314213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3098" name="insert(k1,v1)…"/>
          <p:cNvSpPr/>
          <p:nvPr/>
        </p:nvSpPr>
        <p:spPr>
          <a:xfrm>
            <a:off x="359333" y="4469976"/>
            <a:ext cx="3784402" cy="3746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defRPr>
                <a:solidFill>
                  <a:schemeClr val="accent4">
                    <a:hueOff val="102361"/>
                    <a:satOff val="14118"/>
                    <a:lumOff val="10675"/>
                  </a:schemeClr>
                </a:solidFill>
              </a:defRPr>
            </a:pPr>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
        <p:nvSpPr>
          <p:cNvPr id="3099" name="δ = H2(k2) mod 7 = 5"/>
          <p:cNvSpPr/>
          <p:nvPr/>
        </p:nvSpPr>
        <p:spPr>
          <a:xfrm>
            <a:off x="5323666" y="4362449"/>
            <a:ext cx="543594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δ =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2</a:t>
            </a:r>
            <a:r>
              <a:t>) mod 7 = 5</a:t>
            </a:r>
          </a:p>
        </p:txBody>
      </p:sp>
      <p:sp>
        <p:nvSpPr>
          <p:cNvPr id="3100" name="Suppose H1(k2) = 2, H2(k2) = -79"/>
          <p:cNvSpPr/>
          <p:nvPr/>
        </p:nvSpPr>
        <p:spPr>
          <a:xfrm>
            <a:off x="4318000" y="3681729"/>
            <a:ext cx="85555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Suppose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2</a:t>
            </a:r>
            <a:r>
              <a:t>) = 2,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2</a:t>
            </a:r>
            <a:r>
              <a:t>) = -79</a:t>
            </a:r>
          </a:p>
        </p:txBody>
      </p:sp>
    </p:spTree>
  </p:cSld>
  <p:clrMapOvr>
    <a:masterClrMapping/>
  </p:clrMapOvr>
  <p:transition spd="med"/>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02" name="Table"/>
          <p:cNvGraphicFramePr/>
          <p:nvPr/>
        </p:nvGraphicFramePr>
        <p:xfrm>
          <a:off x="763885" y="1587923"/>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103" name="Table"/>
          <p:cNvGraphicFramePr/>
          <p:nvPr/>
        </p:nvGraphicFramePr>
        <p:xfrm>
          <a:off x="763885" y="885189"/>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104" name="Operations:"/>
          <p:cNvSpPr/>
          <p:nvPr/>
        </p:nvSpPr>
        <p:spPr>
          <a:xfrm>
            <a:off x="593013" y="3906096"/>
            <a:ext cx="314213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3105" name="insert(k1,v1)…"/>
          <p:cNvSpPr/>
          <p:nvPr/>
        </p:nvSpPr>
        <p:spPr>
          <a:xfrm>
            <a:off x="359333" y="4469976"/>
            <a:ext cx="3784402" cy="3746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defRPr>
                <a:solidFill>
                  <a:schemeClr val="accent4">
                    <a:hueOff val="102361"/>
                    <a:satOff val="14118"/>
                    <a:lumOff val="10675"/>
                  </a:schemeClr>
                </a:solidFill>
              </a:defRPr>
            </a:pPr>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
        <p:nvSpPr>
          <p:cNvPr id="3106" name="Line"/>
          <p:cNvSpPr/>
          <p:nvPr/>
        </p:nvSpPr>
        <p:spPr>
          <a:xfrm flipV="1">
            <a:off x="4871719" y="2574289"/>
            <a:ext cx="1" cy="62230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107" name="H1(k2) + 0*δ mod 7 = 2"/>
          <p:cNvSpPr/>
          <p:nvPr/>
        </p:nvSpPr>
        <p:spPr>
          <a:xfrm>
            <a:off x="5048408" y="5043170"/>
            <a:ext cx="598646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2</a:t>
            </a:r>
            <a:r>
              <a:t>) + 0*δ mod 7 = 2</a:t>
            </a:r>
          </a:p>
        </p:txBody>
      </p:sp>
      <p:sp>
        <p:nvSpPr>
          <p:cNvPr id="3108" name="δ = H2(k2) mod 7 = 5"/>
          <p:cNvSpPr/>
          <p:nvPr/>
        </p:nvSpPr>
        <p:spPr>
          <a:xfrm>
            <a:off x="5323666" y="4362449"/>
            <a:ext cx="543594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δ =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2</a:t>
            </a:r>
            <a:r>
              <a:t>) mod 7 = 5</a:t>
            </a:r>
          </a:p>
        </p:txBody>
      </p:sp>
      <p:sp>
        <p:nvSpPr>
          <p:cNvPr id="3109" name="Suppose H1(k2) = 2, H2(k2) = -79"/>
          <p:cNvSpPr/>
          <p:nvPr/>
        </p:nvSpPr>
        <p:spPr>
          <a:xfrm>
            <a:off x="4318000" y="3681729"/>
            <a:ext cx="85555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Suppose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2</a:t>
            </a:r>
            <a:r>
              <a:t>) = 2,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2</a:t>
            </a:r>
            <a:r>
              <a:t>) = -79</a:t>
            </a:r>
          </a:p>
        </p:txBody>
      </p:sp>
    </p:spTree>
  </p:cSld>
  <p:clrMapOvr>
    <a:masterClrMapping/>
  </p:clrMapOvr>
  <p:transition spd="med"/>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11" name="Table"/>
          <p:cNvGraphicFramePr/>
          <p:nvPr/>
        </p:nvGraphicFramePr>
        <p:xfrm>
          <a:off x="763885" y="1587923"/>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112" name="Table"/>
          <p:cNvGraphicFramePr/>
          <p:nvPr/>
        </p:nvGraphicFramePr>
        <p:xfrm>
          <a:off x="763885" y="885189"/>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113" name="Operations:"/>
          <p:cNvSpPr/>
          <p:nvPr/>
        </p:nvSpPr>
        <p:spPr>
          <a:xfrm>
            <a:off x="593013" y="3906096"/>
            <a:ext cx="314213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3114" name="insert(k1,v1)…"/>
          <p:cNvSpPr/>
          <p:nvPr/>
        </p:nvSpPr>
        <p:spPr>
          <a:xfrm>
            <a:off x="359333" y="4469976"/>
            <a:ext cx="3784402" cy="3746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defRPr>
                <a:solidFill>
                  <a:schemeClr val="accent4">
                    <a:hueOff val="102361"/>
                    <a:satOff val="14118"/>
                    <a:lumOff val="10675"/>
                  </a:schemeClr>
                </a:solidFill>
              </a:defRPr>
            </a:pPr>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Tree>
  </p:cSld>
  <p:clrMapOvr>
    <a:masterClrMapping/>
  </p:clrMapOvr>
  <p:transition spd="med"/>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16" name="Table"/>
          <p:cNvGraphicFramePr/>
          <p:nvPr/>
        </p:nvGraphicFramePr>
        <p:xfrm>
          <a:off x="763885" y="1587923"/>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117" name="Table"/>
          <p:cNvGraphicFramePr/>
          <p:nvPr/>
        </p:nvGraphicFramePr>
        <p:xfrm>
          <a:off x="763885" y="885189"/>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118" name="Operations:"/>
          <p:cNvSpPr/>
          <p:nvPr/>
        </p:nvSpPr>
        <p:spPr>
          <a:xfrm>
            <a:off x="593013" y="3906096"/>
            <a:ext cx="314213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3119" name="insert(k1,v1)…"/>
          <p:cNvSpPr/>
          <p:nvPr/>
        </p:nvSpPr>
        <p:spPr>
          <a:xfrm>
            <a:off x="359333" y="4469976"/>
            <a:ext cx="3784402" cy="3746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defRPr>
                <a:solidFill>
                  <a:schemeClr val="accent4">
                    <a:hueOff val="102361"/>
                    <a:satOff val="14118"/>
                    <a:lumOff val="10675"/>
                  </a:schemeClr>
                </a:solidFill>
              </a:defRPr>
            </a:pPr>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
        <p:nvSpPr>
          <p:cNvPr id="3120" name="Suppose H1(k3) = 2, H2(k3) = 10"/>
          <p:cNvSpPr/>
          <p:nvPr/>
        </p:nvSpPr>
        <p:spPr>
          <a:xfrm>
            <a:off x="4318000" y="3681729"/>
            <a:ext cx="828027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Suppose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3</a:t>
            </a:r>
            <a:r>
              <a:t>) = 2,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3</a:t>
            </a:r>
            <a:r>
              <a:t>) = 10</a:t>
            </a:r>
          </a:p>
        </p:txBody>
      </p:sp>
    </p:spTree>
  </p:cSld>
  <p:clrMapOvr>
    <a:masterClrMapping/>
  </p:clrMapOvr>
  <p:transition spd="med"/>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22" name="Table"/>
          <p:cNvGraphicFramePr/>
          <p:nvPr/>
        </p:nvGraphicFramePr>
        <p:xfrm>
          <a:off x="763885" y="1587923"/>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123" name="Table"/>
          <p:cNvGraphicFramePr/>
          <p:nvPr/>
        </p:nvGraphicFramePr>
        <p:xfrm>
          <a:off x="763885" y="885189"/>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124" name="Operations:"/>
          <p:cNvSpPr/>
          <p:nvPr/>
        </p:nvSpPr>
        <p:spPr>
          <a:xfrm>
            <a:off x="593013" y="3906096"/>
            <a:ext cx="314213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3125" name="insert(k1,v1)…"/>
          <p:cNvSpPr/>
          <p:nvPr/>
        </p:nvSpPr>
        <p:spPr>
          <a:xfrm>
            <a:off x="359333" y="4469976"/>
            <a:ext cx="3784402" cy="3746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defRPr>
                <a:solidFill>
                  <a:schemeClr val="accent4">
                    <a:hueOff val="102361"/>
                    <a:satOff val="14118"/>
                    <a:lumOff val="10675"/>
                  </a:schemeClr>
                </a:solidFill>
              </a:defRPr>
            </a:pPr>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
        <p:nvSpPr>
          <p:cNvPr id="3126" name="δ = H2(k3) mod 7 = 3"/>
          <p:cNvSpPr/>
          <p:nvPr/>
        </p:nvSpPr>
        <p:spPr>
          <a:xfrm>
            <a:off x="5323666" y="4362449"/>
            <a:ext cx="543594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δ =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3</a:t>
            </a:r>
            <a:r>
              <a:t>) mod 7 = 3</a:t>
            </a:r>
          </a:p>
        </p:txBody>
      </p:sp>
      <p:sp>
        <p:nvSpPr>
          <p:cNvPr id="3127" name="Suppose H1(k3) = 2, H2(k3) = 10"/>
          <p:cNvSpPr/>
          <p:nvPr/>
        </p:nvSpPr>
        <p:spPr>
          <a:xfrm>
            <a:off x="4318000" y="3681729"/>
            <a:ext cx="828027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Suppose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3</a:t>
            </a:r>
            <a:r>
              <a:t>) = 2,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3</a:t>
            </a:r>
            <a:r>
              <a:t>) = 10</a:t>
            </a:r>
          </a:p>
        </p:txBody>
      </p:sp>
    </p:spTree>
  </p:cSld>
  <p:clrMapOvr>
    <a:masterClrMapping/>
  </p:clrMapOvr>
  <p:transition spd="med"/>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29" name="Table"/>
          <p:cNvGraphicFramePr/>
          <p:nvPr/>
        </p:nvGraphicFramePr>
        <p:xfrm>
          <a:off x="763885" y="1587923"/>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130" name="Table"/>
          <p:cNvGraphicFramePr/>
          <p:nvPr/>
        </p:nvGraphicFramePr>
        <p:xfrm>
          <a:off x="763885" y="885189"/>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131" name="Operations:"/>
          <p:cNvSpPr/>
          <p:nvPr/>
        </p:nvSpPr>
        <p:spPr>
          <a:xfrm>
            <a:off x="593013" y="3906096"/>
            <a:ext cx="314213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3132" name="insert(k1,v1)…"/>
          <p:cNvSpPr/>
          <p:nvPr/>
        </p:nvSpPr>
        <p:spPr>
          <a:xfrm>
            <a:off x="359333" y="4469976"/>
            <a:ext cx="3784402" cy="3746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defRPr>
                <a:solidFill>
                  <a:schemeClr val="accent4">
                    <a:hueOff val="102361"/>
                    <a:satOff val="14118"/>
                    <a:lumOff val="10675"/>
                  </a:schemeClr>
                </a:solidFill>
              </a:defRPr>
            </a:pPr>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
        <p:nvSpPr>
          <p:cNvPr id="3133" name="H1(k3) + 0*δ mod 7 = 2"/>
          <p:cNvSpPr/>
          <p:nvPr/>
        </p:nvSpPr>
        <p:spPr>
          <a:xfrm>
            <a:off x="5048408" y="5043170"/>
            <a:ext cx="598646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3</a:t>
            </a:r>
            <a:r>
              <a:t>) + 0*δ mod 7 = 2</a:t>
            </a:r>
          </a:p>
        </p:txBody>
      </p:sp>
      <p:sp>
        <p:nvSpPr>
          <p:cNvPr id="3134" name="Line"/>
          <p:cNvSpPr/>
          <p:nvPr/>
        </p:nvSpPr>
        <p:spPr>
          <a:xfrm flipV="1">
            <a:off x="4871719" y="2594930"/>
            <a:ext cx="1" cy="956728"/>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135" name="Bucket at index 2 is full, so keep probing"/>
          <p:cNvSpPr/>
          <p:nvPr/>
        </p:nvSpPr>
        <p:spPr>
          <a:xfrm>
            <a:off x="5204204" y="6882341"/>
            <a:ext cx="6140858"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Bucket at index 2 is full, so keep probing</a:t>
            </a:r>
          </a:p>
        </p:txBody>
      </p:sp>
      <p:sp>
        <p:nvSpPr>
          <p:cNvPr id="3136" name="δ = H2(k3) mod 7 = 3"/>
          <p:cNvSpPr/>
          <p:nvPr/>
        </p:nvSpPr>
        <p:spPr>
          <a:xfrm>
            <a:off x="5323666" y="4362449"/>
            <a:ext cx="543594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δ =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3</a:t>
            </a:r>
            <a:r>
              <a:t>) mod 7 = 3</a:t>
            </a:r>
          </a:p>
        </p:txBody>
      </p:sp>
      <p:sp>
        <p:nvSpPr>
          <p:cNvPr id="3137" name="Suppose H1(k3) = 2, H2(k3) = 10"/>
          <p:cNvSpPr/>
          <p:nvPr/>
        </p:nvSpPr>
        <p:spPr>
          <a:xfrm>
            <a:off x="4318000" y="3681729"/>
            <a:ext cx="828027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Suppose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3</a:t>
            </a:r>
            <a:r>
              <a:t>) = 2,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3</a:t>
            </a:r>
            <a:r>
              <a:t>) = 10</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How does a hash table work?"/>
          <p:cNvSpPr>
            <a:spLocks noGrp="1"/>
          </p:cNvSpPr>
          <p:nvPr>
            <p:ph type="title"/>
          </p:nvPr>
        </p:nvSpPr>
        <p:spPr>
          <a:xfrm>
            <a:off x="436909" y="142907"/>
            <a:ext cx="12130981" cy="1166544"/>
          </a:xfrm>
          <a:prstGeom prst="rect">
            <a:avLst/>
          </a:prstGeom>
        </p:spPr>
        <p:txBody>
          <a:bodyPr/>
          <a:lstStyle>
            <a:lvl1pPr defTabSz="420624">
              <a:defRPr sz="5760" b="1"/>
            </a:lvl1pPr>
          </a:lstStyle>
          <a:p>
            <a:r>
              <a:rPr lang="zh-CN" altLang="en-US" dirty="0"/>
              <a:t>哈希表是如何工作的</a:t>
            </a:r>
            <a:r>
              <a:rPr dirty="0"/>
              <a:t>?</a:t>
            </a:r>
          </a:p>
        </p:txBody>
      </p:sp>
      <p:sp>
        <p:nvSpPr>
          <p:cNvPr id="266" name="Ideally we would like to have a very fast insertion, lookup and removal time for the data we are placing within our hash table."/>
          <p:cNvSpPr/>
          <p:nvPr/>
        </p:nvSpPr>
        <p:spPr>
          <a:xfrm>
            <a:off x="215316" y="2315706"/>
            <a:ext cx="12262273" cy="1210588"/>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lang="zh-CN" altLang="en-US" dirty="0"/>
              <a:t>理想情况下，在哈希表中插入，查找和移除数据应该非常快。</a:t>
            </a:r>
            <a:endParaRPr dirty="0"/>
          </a:p>
        </p:txBody>
      </p:sp>
      <p:sp>
        <p:nvSpPr>
          <p:cNvPr id="267" name="Remarkably, we can achieve all this in O(1)* time using a hash function as a way to index into a hash table."/>
          <p:cNvSpPr/>
          <p:nvPr/>
        </p:nvSpPr>
        <p:spPr>
          <a:xfrm>
            <a:off x="248554" y="4532549"/>
            <a:ext cx="12262274" cy="1210588"/>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lang="zh-CN" altLang="en-US" dirty="0"/>
              <a:t>哈希表的亮点是，如果采用</a:t>
            </a:r>
            <a:r>
              <a:rPr lang="zh-CN" altLang="en-US" b="1" dirty="0">
                <a:solidFill>
                  <a:srgbClr val="8981F0"/>
                </a:solidFill>
              </a:rPr>
              <a:t>合适的哈希函数</a:t>
            </a:r>
            <a:r>
              <a:rPr lang="zh-CN" altLang="en-US" dirty="0"/>
              <a:t>，对于上述操作都可以实现</a:t>
            </a:r>
            <a:r>
              <a:rPr lang="en" altLang="zh-CN" b="1" dirty="0">
                <a:solidFill>
                  <a:schemeClr val="accent3">
                    <a:hueOff val="-499813"/>
                    <a:satOff val="-5228"/>
                    <a:lumOff val="24899"/>
                  </a:schemeClr>
                </a:solidFill>
              </a:rPr>
              <a:t>O(1)</a:t>
            </a:r>
            <a:r>
              <a:rPr lang="en" altLang="zh-CN" baseline="31999" dirty="0"/>
              <a:t>*</a:t>
            </a:r>
            <a:r>
              <a:rPr lang="en" altLang="zh-CN" dirty="0"/>
              <a:t> </a:t>
            </a:r>
            <a:r>
              <a:rPr lang="zh-CN" altLang="en" dirty="0"/>
              <a:t>复杂性</a:t>
            </a:r>
            <a:r>
              <a:rPr lang="zh-CN" altLang="en-US" dirty="0"/>
              <a:t>。</a:t>
            </a:r>
            <a:endParaRPr dirty="0"/>
          </a:p>
        </p:txBody>
      </p:sp>
      <p:sp>
        <p:nvSpPr>
          <p:cNvPr id="268" name="* The constant time behaviour attributed to hash tables is only true if you have a good uniform hash function!"/>
          <p:cNvSpPr/>
          <p:nvPr/>
        </p:nvSpPr>
        <p:spPr>
          <a:xfrm>
            <a:off x="493973" y="6993499"/>
            <a:ext cx="12016855" cy="1210588"/>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baseline="31999" dirty="0"/>
              <a:t>* </a:t>
            </a:r>
            <a:r>
              <a:rPr lang="zh-CN" altLang="en-US" dirty="0"/>
              <a:t>获得常量时间复杂度的前提是，采用均匀的哈希函数</a:t>
            </a:r>
            <a:r>
              <a:rPr lang="en-US" altLang="zh-CN" b="1" dirty="0">
                <a:solidFill>
                  <a:srgbClr val="8981F0"/>
                </a:solidFill>
              </a:rPr>
              <a:t>(</a:t>
            </a:r>
            <a:r>
              <a:rPr lang="en" altLang="zh-CN" b="1" dirty="0">
                <a:solidFill>
                  <a:srgbClr val="8981F0"/>
                </a:solidFill>
              </a:rPr>
              <a:t>uniform hash function</a:t>
            </a:r>
            <a:r>
              <a:rPr lang="en-US" altLang="zh-CN" b="1" dirty="0">
                <a:solidFill>
                  <a:srgbClr val="8981F0"/>
                </a:solidFill>
              </a:rPr>
              <a:t>)</a:t>
            </a:r>
            <a:r>
              <a:rPr lang="zh-CN" altLang="en-US" dirty="0"/>
              <a:t>！</a:t>
            </a:r>
            <a:endParaRPr dirty="0"/>
          </a:p>
        </p:txBody>
      </p:sp>
    </p:spTree>
  </p:cSld>
  <p:clrMapOvr>
    <a:masterClrMapping/>
  </p:clrMapOvr>
  <p:transition spd="med"/>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39" name="Table"/>
          <p:cNvGraphicFramePr/>
          <p:nvPr/>
        </p:nvGraphicFramePr>
        <p:xfrm>
          <a:off x="763885" y="1587923"/>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140" name="Table"/>
          <p:cNvGraphicFramePr/>
          <p:nvPr/>
        </p:nvGraphicFramePr>
        <p:xfrm>
          <a:off x="763885" y="885189"/>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141" name="Operations:"/>
          <p:cNvSpPr/>
          <p:nvPr/>
        </p:nvSpPr>
        <p:spPr>
          <a:xfrm>
            <a:off x="593013" y="3906096"/>
            <a:ext cx="314213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3142" name="insert(k1,v1)…"/>
          <p:cNvSpPr/>
          <p:nvPr/>
        </p:nvSpPr>
        <p:spPr>
          <a:xfrm>
            <a:off x="359333" y="4469976"/>
            <a:ext cx="3784402" cy="3746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defRPr>
                <a:solidFill>
                  <a:schemeClr val="accent4">
                    <a:hueOff val="102361"/>
                    <a:satOff val="14118"/>
                    <a:lumOff val="10675"/>
                  </a:schemeClr>
                </a:solidFill>
              </a:defRPr>
            </a:pPr>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
        <p:nvSpPr>
          <p:cNvPr id="3143" name="Line"/>
          <p:cNvSpPr/>
          <p:nvPr/>
        </p:nvSpPr>
        <p:spPr>
          <a:xfrm flipV="1">
            <a:off x="4871719" y="2594930"/>
            <a:ext cx="1" cy="956728"/>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144" name="H1(k3) + 1*δ mod 7 = 5"/>
          <p:cNvSpPr/>
          <p:nvPr/>
        </p:nvSpPr>
        <p:spPr>
          <a:xfrm>
            <a:off x="5048408" y="5622395"/>
            <a:ext cx="598646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3</a:t>
            </a:r>
            <a:r>
              <a:t>) + 1*δ mod 7 = 5</a:t>
            </a:r>
          </a:p>
        </p:txBody>
      </p:sp>
      <p:sp>
        <p:nvSpPr>
          <p:cNvPr id="3145" name="H1(k3) + 0*δ mod 7 = 2"/>
          <p:cNvSpPr/>
          <p:nvPr/>
        </p:nvSpPr>
        <p:spPr>
          <a:xfrm>
            <a:off x="5048408" y="5043170"/>
            <a:ext cx="598646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3</a:t>
            </a:r>
            <a:r>
              <a:t>) + 0*δ mod 7 = 2</a:t>
            </a:r>
          </a:p>
        </p:txBody>
      </p:sp>
      <p:sp>
        <p:nvSpPr>
          <p:cNvPr id="3146" name="δ = H2(k3) mod 7 = 3"/>
          <p:cNvSpPr/>
          <p:nvPr/>
        </p:nvSpPr>
        <p:spPr>
          <a:xfrm>
            <a:off x="5323666" y="4362449"/>
            <a:ext cx="543594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δ =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3</a:t>
            </a:r>
            <a:r>
              <a:t>) mod 7 = 3</a:t>
            </a:r>
          </a:p>
        </p:txBody>
      </p:sp>
      <p:sp>
        <p:nvSpPr>
          <p:cNvPr id="3147" name="Suppose H1(k3) = 2, H2(k3) = 10"/>
          <p:cNvSpPr/>
          <p:nvPr/>
        </p:nvSpPr>
        <p:spPr>
          <a:xfrm>
            <a:off x="4318000" y="3681729"/>
            <a:ext cx="828027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Suppose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3</a:t>
            </a:r>
            <a:r>
              <a:t>) = 2,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3</a:t>
            </a:r>
            <a:r>
              <a:t>) = 10</a:t>
            </a:r>
          </a:p>
        </p:txBody>
      </p:sp>
    </p:spTree>
  </p:cSld>
  <p:clrMapOvr>
    <a:masterClrMapping/>
  </p:clrMapOvr>
  <p:transition spd="med"/>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49" name="Table"/>
          <p:cNvGraphicFramePr/>
          <p:nvPr/>
        </p:nvGraphicFramePr>
        <p:xfrm>
          <a:off x="763885" y="1587923"/>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150" name="Table"/>
          <p:cNvGraphicFramePr/>
          <p:nvPr/>
        </p:nvGraphicFramePr>
        <p:xfrm>
          <a:off x="763885" y="885189"/>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151" name="Operations:"/>
          <p:cNvSpPr/>
          <p:nvPr/>
        </p:nvSpPr>
        <p:spPr>
          <a:xfrm>
            <a:off x="593013" y="3906096"/>
            <a:ext cx="314213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3152" name="insert(k1,v1)…"/>
          <p:cNvSpPr/>
          <p:nvPr/>
        </p:nvSpPr>
        <p:spPr>
          <a:xfrm>
            <a:off x="359333" y="4469976"/>
            <a:ext cx="3784402" cy="3746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defRPr>
                <a:solidFill>
                  <a:schemeClr val="accent4">
                    <a:hueOff val="102361"/>
                    <a:satOff val="14118"/>
                    <a:lumOff val="10675"/>
                  </a:schemeClr>
                </a:solidFill>
              </a:defRPr>
            </a:pPr>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
        <p:nvSpPr>
          <p:cNvPr id="3153" name="Line"/>
          <p:cNvSpPr/>
          <p:nvPr/>
        </p:nvSpPr>
        <p:spPr>
          <a:xfrm flipV="1">
            <a:off x="4871719" y="2594930"/>
            <a:ext cx="1" cy="956728"/>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160" name="Connection Line"/>
          <p:cNvSpPr/>
          <p:nvPr/>
        </p:nvSpPr>
        <p:spPr>
          <a:xfrm>
            <a:off x="5164627" y="2568588"/>
            <a:ext cx="4127778" cy="878322"/>
          </a:xfrm>
          <a:custGeom>
            <a:avLst/>
            <a:gdLst/>
            <a:ahLst/>
            <a:cxnLst>
              <a:cxn ang="0">
                <a:pos x="wd2" y="hd2"/>
              </a:cxn>
              <a:cxn ang="5400000">
                <a:pos x="wd2" y="hd2"/>
              </a:cxn>
              <a:cxn ang="10800000">
                <a:pos x="wd2" y="hd2"/>
              </a:cxn>
              <a:cxn ang="16200000">
                <a:pos x="wd2" y="hd2"/>
              </a:cxn>
            </a:cxnLst>
            <a:rect l="0" t="0" r="r" b="b"/>
            <a:pathLst>
              <a:path w="21600" h="16202" extrusionOk="0">
                <a:moveTo>
                  <a:pt x="21600" y="0"/>
                </a:moveTo>
                <a:cubicBezTo>
                  <a:pt x="13959" y="21375"/>
                  <a:pt x="6759" y="21600"/>
                  <a:pt x="0" y="674"/>
                </a:cubicBezTo>
              </a:path>
            </a:pathLst>
          </a:custGeom>
          <a:ln w="63500">
            <a:solidFill>
              <a:srgbClr val="FFFFFF"/>
            </a:solidFill>
            <a:miter lim="400000"/>
          </a:ln>
        </p:spPr>
        <p:txBody>
          <a:bodyPr/>
          <a:lstStyle/>
          <a:p>
            <a:endParaRPr/>
          </a:p>
        </p:txBody>
      </p:sp>
      <p:sp>
        <p:nvSpPr>
          <p:cNvPr id="3155" name="Line"/>
          <p:cNvSpPr/>
          <p:nvPr/>
        </p:nvSpPr>
        <p:spPr>
          <a:xfrm flipV="1">
            <a:off x="9117449" y="2482323"/>
            <a:ext cx="298332" cy="217946"/>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156" name="H1(k3) + 1*δ mod 7 = 5"/>
          <p:cNvSpPr/>
          <p:nvPr/>
        </p:nvSpPr>
        <p:spPr>
          <a:xfrm>
            <a:off x="5048408" y="5622395"/>
            <a:ext cx="598646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3</a:t>
            </a:r>
            <a:r>
              <a:t>) + 1*δ mod 7 = 5</a:t>
            </a:r>
          </a:p>
        </p:txBody>
      </p:sp>
      <p:sp>
        <p:nvSpPr>
          <p:cNvPr id="3157" name="H1(k3) + 0*δ mod 7 = 2"/>
          <p:cNvSpPr/>
          <p:nvPr/>
        </p:nvSpPr>
        <p:spPr>
          <a:xfrm>
            <a:off x="5048408" y="5043170"/>
            <a:ext cx="598646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3</a:t>
            </a:r>
            <a:r>
              <a:t>) + 0*δ mod 7 = 2</a:t>
            </a:r>
          </a:p>
        </p:txBody>
      </p:sp>
      <p:sp>
        <p:nvSpPr>
          <p:cNvPr id="3158" name="δ = H2(k3) mod 7 = 3"/>
          <p:cNvSpPr/>
          <p:nvPr/>
        </p:nvSpPr>
        <p:spPr>
          <a:xfrm>
            <a:off x="5323666" y="4362449"/>
            <a:ext cx="543594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δ =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3</a:t>
            </a:r>
            <a:r>
              <a:t>) mod 7 = 3</a:t>
            </a:r>
          </a:p>
        </p:txBody>
      </p:sp>
      <p:sp>
        <p:nvSpPr>
          <p:cNvPr id="3159" name="Suppose H1(k3) = 2, H2(k3) = 10"/>
          <p:cNvSpPr/>
          <p:nvPr/>
        </p:nvSpPr>
        <p:spPr>
          <a:xfrm>
            <a:off x="4318000" y="3681729"/>
            <a:ext cx="828027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Suppose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3</a:t>
            </a:r>
            <a:r>
              <a:t>) = 2,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3</a:t>
            </a:r>
            <a:r>
              <a:t>) = 10</a:t>
            </a:r>
          </a:p>
        </p:txBody>
      </p:sp>
    </p:spTree>
  </p:cSld>
  <p:clrMapOvr>
    <a:masterClrMapping/>
  </p:clrMapOvr>
  <p:transition spd="med"/>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62" name="Table"/>
          <p:cNvGraphicFramePr/>
          <p:nvPr/>
        </p:nvGraphicFramePr>
        <p:xfrm>
          <a:off x="763885" y="1587923"/>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163" name="Table"/>
          <p:cNvGraphicFramePr/>
          <p:nvPr/>
        </p:nvGraphicFramePr>
        <p:xfrm>
          <a:off x="763885" y="885189"/>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164" name="Operations:"/>
          <p:cNvSpPr/>
          <p:nvPr/>
        </p:nvSpPr>
        <p:spPr>
          <a:xfrm>
            <a:off x="593013" y="3906096"/>
            <a:ext cx="314213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3165" name="insert(k1,v1)…"/>
          <p:cNvSpPr/>
          <p:nvPr/>
        </p:nvSpPr>
        <p:spPr>
          <a:xfrm>
            <a:off x="359333" y="4469976"/>
            <a:ext cx="3784402" cy="3746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defRPr>
                <a:solidFill>
                  <a:schemeClr val="accent4">
                    <a:hueOff val="102361"/>
                    <a:satOff val="14118"/>
                    <a:lumOff val="10675"/>
                  </a:schemeClr>
                </a:solidFill>
              </a:defRPr>
            </a:pPr>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Tree>
  </p:cSld>
  <p:clrMapOvr>
    <a:masterClrMapping/>
  </p:clrMapOvr>
  <p:transition spd="med"/>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67" name="Table"/>
          <p:cNvGraphicFramePr/>
          <p:nvPr/>
        </p:nvGraphicFramePr>
        <p:xfrm>
          <a:off x="763885" y="1587923"/>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168" name="Table"/>
          <p:cNvGraphicFramePr/>
          <p:nvPr/>
        </p:nvGraphicFramePr>
        <p:xfrm>
          <a:off x="763885" y="885189"/>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169" name="Operations:"/>
          <p:cNvSpPr/>
          <p:nvPr/>
        </p:nvSpPr>
        <p:spPr>
          <a:xfrm>
            <a:off x="593013" y="3906096"/>
            <a:ext cx="314213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3170" name="insert(k1,v1)…"/>
          <p:cNvSpPr/>
          <p:nvPr/>
        </p:nvSpPr>
        <p:spPr>
          <a:xfrm>
            <a:off x="359333" y="4469976"/>
            <a:ext cx="3784402" cy="3746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defRPr>
                <a:solidFill>
                  <a:schemeClr val="accent4">
                    <a:hueOff val="102361"/>
                    <a:satOff val="14118"/>
                    <a:lumOff val="10675"/>
                  </a:schemeClr>
                </a:solidFill>
              </a:defRPr>
            </a:pPr>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
        <p:nvSpPr>
          <p:cNvPr id="3171" name="Suppose H1(k4) = 2, H2(k4) = 7"/>
          <p:cNvSpPr/>
          <p:nvPr/>
        </p:nvSpPr>
        <p:spPr>
          <a:xfrm>
            <a:off x="4318000" y="3681729"/>
            <a:ext cx="800501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Suppose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4</a:t>
            </a:r>
            <a:r>
              <a:t>) = 2,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4</a:t>
            </a:r>
            <a:r>
              <a:t>) = 7</a:t>
            </a:r>
          </a:p>
        </p:txBody>
      </p:sp>
    </p:spTree>
  </p:cSld>
  <p:clrMapOvr>
    <a:masterClrMapping/>
  </p:clrMapOvr>
  <p:transition spd="med"/>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73" name="Table"/>
          <p:cNvGraphicFramePr/>
          <p:nvPr/>
        </p:nvGraphicFramePr>
        <p:xfrm>
          <a:off x="763885" y="1587923"/>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174" name="Table"/>
          <p:cNvGraphicFramePr/>
          <p:nvPr/>
        </p:nvGraphicFramePr>
        <p:xfrm>
          <a:off x="763885" y="885189"/>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175" name="Operations:"/>
          <p:cNvSpPr/>
          <p:nvPr/>
        </p:nvSpPr>
        <p:spPr>
          <a:xfrm>
            <a:off x="593013" y="3906096"/>
            <a:ext cx="314213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3176" name="insert(k1,v1)…"/>
          <p:cNvSpPr/>
          <p:nvPr/>
        </p:nvSpPr>
        <p:spPr>
          <a:xfrm>
            <a:off x="359333" y="4469976"/>
            <a:ext cx="3784402" cy="3746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defRPr>
                <a:solidFill>
                  <a:schemeClr val="accent4">
                    <a:hueOff val="102361"/>
                    <a:satOff val="14118"/>
                    <a:lumOff val="10675"/>
                  </a:schemeClr>
                </a:solidFill>
              </a:defRPr>
            </a:pPr>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
        <p:nvSpPr>
          <p:cNvPr id="3177" name="δ = H2(k4) mod 7 = 0"/>
          <p:cNvSpPr/>
          <p:nvPr/>
        </p:nvSpPr>
        <p:spPr>
          <a:xfrm>
            <a:off x="5323666" y="4362449"/>
            <a:ext cx="543594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δ =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4</a:t>
            </a:r>
            <a:r>
              <a:t>) mod 7 = 0</a:t>
            </a:r>
          </a:p>
        </p:txBody>
      </p:sp>
      <p:sp>
        <p:nvSpPr>
          <p:cNvPr id="3178" name="Suppose H1(k4) = 2, H2(k4) = 7"/>
          <p:cNvSpPr/>
          <p:nvPr/>
        </p:nvSpPr>
        <p:spPr>
          <a:xfrm>
            <a:off x="4318000" y="3681729"/>
            <a:ext cx="800501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Suppose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4</a:t>
            </a:r>
            <a:r>
              <a:t>) = 2,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4</a:t>
            </a:r>
            <a:r>
              <a:t>) = 7</a:t>
            </a:r>
          </a:p>
        </p:txBody>
      </p:sp>
    </p:spTree>
  </p:cSld>
  <p:clrMapOvr>
    <a:masterClrMapping/>
  </p:clrMapOvr>
  <p:transition spd="med"/>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80" name="Table"/>
          <p:cNvGraphicFramePr/>
          <p:nvPr/>
        </p:nvGraphicFramePr>
        <p:xfrm>
          <a:off x="763885" y="1587923"/>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181" name="Table"/>
          <p:cNvGraphicFramePr/>
          <p:nvPr/>
        </p:nvGraphicFramePr>
        <p:xfrm>
          <a:off x="763885" y="885189"/>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182" name="Operations:"/>
          <p:cNvSpPr/>
          <p:nvPr/>
        </p:nvSpPr>
        <p:spPr>
          <a:xfrm>
            <a:off x="593013" y="3906096"/>
            <a:ext cx="314213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3183" name="insert(k1,v1)…"/>
          <p:cNvSpPr/>
          <p:nvPr/>
        </p:nvSpPr>
        <p:spPr>
          <a:xfrm>
            <a:off x="359333" y="4469976"/>
            <a:ext cx="3784402" cy="3746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defRPr>
                <a:solidFill>
                  <a:schemeClr val="accent4">
                    <a:hueOff val="102361"/>
                    <a:satOff val="14118"/>
                    <a:lumOff val="10675"/>
                  </a:schemeClr>
                </a:solidFill>
              </a:defRPr>
            </a:pPr>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
        <p:nvSpPr>
          <p:cNvPr id="3184" name="δ = H2(k4) mod 7 = 0"/>
          <p:cNvSpPr/>
          <p:nvPr/>
        </p:nvSpPr>
        <p:spPr>
          <a:xfrm>
            <a:off x="5323666" y="4362449"/>
            <a:ext cx="543594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δ =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4</a:t>
            </a:r>
            <a:r>
              <a:t>) mod 7 = 0</a:t>
            </a:r>
          </a:p>
        </p:txBody>
      </p:sp>
      <p:sp>
        <p:nvSpPr>
          <p:cNvPr id="3185" name="δ = 0, so set δ = 1"/>
          <p:cNvSpPr/>
          <p:nvPr/>
        </p:nvSpPr>
        <p:spPr>
          <a:xfrm>
            <a:off x="5464906" y="5043170"/>
            <a:ext cx="534419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δ = 0, so set δ = 1</a:t>
            </a:r>
          </a:p>
        </p:txBody>
      </p:sp>
      <p:sp>
        <p:nvSpPr>
          <p:cNvPr id="3186" name="Suppose H1(k4) = 2, H2(k4) = 7"/>
          <p:cNvSpPr/>
          <p:nvPr/>
        </p:nvSpPr>
        <p:spPr>
          <a:xfrm>
            <a:off x="4318000" y="3681729"/>
            <a:ext cx="800501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Suppose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4</a:t>
            </a:r>
            <a:r>
              <a:t>) = 2,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4</a:t>
            </a:r>
            <a:r>
              <a:t>) = 7</a:t>
            </a:r>
          </a:p>
        </p:txBody>
      </p:sp>
    </p:spTree>
  </p:cSld>
  <p:clrMapOvr>
    <a:masterClrMapping/>
  </p:clrMapOvr>
  <p:transition spd="med"/>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88" name="Table"/>
          <p:cNvGraphicFramePr/>
          <p:nvPr/>
        </p:nvGraphicFramePr>
        <p:xfrm>
          <a:off x="763885" y="1587923"/>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189" name="Table"/>
          <p:cNvGraphicFramePr/>
          <p:nvPr/>
        </p:nvGraphicFramePr>
        <p:xfrm>
          <a:off x="763885" y="885189"/>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190" name="Operations:"/>
          <p:cNvSpPr/>
          <p:nvPr/>
        </p:nvSpPr>
        <p:spPr>
          <a:xfrm>
            <a:off x="593013" y="3906096"/>
            <a:ext cx="314213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3191" name="insert(k1,v1)…"/>
          <p:cNvSpPr/>
          <p:nvPr/>
        </p:nvSpPr>
        <p:spPr>
          <a:xfrm>
            <a:off x="359333" y="4469976"/>
            <a:ext cx="3784402" cy="3746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defRPr>
                <a:solidFill>
                  <a:schemeClr val="accent4">
                    <a:hueOff val="102361"/>
                    <a:satOff val="14118"/>
                    <a:lumOff val="10675"/>
                  </a:schemeClr>
                </a:solidFill>
              </a:defRPr>
            </a:pPr>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
        <p:nvSpPr>
          <p:cNvPr id="3192" name="δ = 1"/>
          <p:cNvSpPr/>
          <p:nvPr/>
        </p:nvSpPr>
        <p:spPr>
          <a:xfrm>
            <a:off x="7296346" y="4362449"/>
            <a:ext cx="149058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δ = 1</a:t>
            </a:r>
          </a:p>
        </p:txBody>
      </p:sp>
      <p:sp>
        <p:nvSpPr>
          <p:cNvPr id="3193" name="Suppose H1(k4) = 2, H2(k4) = 7"/>
          <p:cNvSpPr/>
          <p:nvPr/>
        </p:nvSpPr>
        <p:spPr>
          <a:xfrm>
            <a:off x="4318000" y="3681729"/>
            <a:ext cx="800501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Suppose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4</a:t>
            </a:r>
            <a:r>
              <a:t>) = 2,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4</a:t>
            </a:r>
            <a:r>
              <a:t>) = 7</a:t>
            </a:r>
          </a:p>
        </p:txBody>
      </p:sp>
    </p:spTree>
  </p:cSld>
  <p:clrMapOvr>
    <a:masterClrMapping/>
  </p:clrMapOvr>
  <p:transition spd="med"/>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95" name="Table"/>
          <p:cNvGraphicFramePr/>
          <p:nvPr/>
        </p:nvGraphicFramePr>
        <p:xfrm>
          <a:off x="763885" y="1587923"/>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196" name="Table"/>
          <p:cNvGraphicFramePr/>
          <p:nvPr/>
        </p:nvGraphicFramePr>
        <p:xfrm>
          <a:off x="763885" y="885189"/>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197" name="Operations:"/>
          <p:cNvSpPr/>
          <p:nvPr/>
        </p:nvSpPr>
        <p:spPr>
          <a:xfrm>
            <a:off x="593013" y="3906096"/>
            <a:ext cx="314213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3198" name="insert(k1,v1)…"/>
          <p:cNvSpPr/>
          <p:nvPr/>
        </p:nvSpPr>
        <p:spPr>
          <a:xfrm>
            <a:off x="359333" y="4469976"/>
            <a:ext cx="3784402" cy="3746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defRPr>
                <a:solidFill>
                  <a:schemeClr val="accent4">
                    <a:hueOff val="102361"/>
                    <a:satOff val="14118"/>
                    <a:lumOff val="10675"/>
                  </a:schemeClr>
                </a:solidFill>
              </a:defRPr>
            </a:pPr>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
        <p:nvSpPr>
          <p:cNvPr id="3199" name="δ = 1"/>
          <p:cNvSpPr/>
          <p:nvPr/>
        </p:nvSpPr>
        <p:spPr>
          <a:xfrm>
            <a:off x="7296346" y="4362449"/>
            <a:ext cx="149058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δ = 1</a:t>
            </a:r>
          </a:p>
        </p:txBody>
      </p:sp>
      <p:sp>
        <p:nvSpPr>
          <p:cNvPr id="3200" name="Suppose H1(k4) = 2, H2(k4) = 7"/>
          <p:cNvSpPr/>
          <p:nvPr/>
        </p:nvSpPr>
        <p:spPr>
          <a:xfrm>
            <a:off x="4318000" y="3681729"/>
            <a:ext cx="800501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Suppose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4</a:t>
            </a:r>
            <a:r>
              <a:t>) = 2,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4</a:t>
            </a:r>
            <a:r>
              <a:t>) = 7</a:t>
            </a:r>
          </a:p>
        </p:txBody>
      </p:sp>
      <p:sp>
        <p:nvSpPr>
          <p:cNvPr id="3201" name="H1(k4) + 0*δ mod 7 = 2"/>
          <p:cNvSpPr/>
          <p:nvPr/>
        </p:nvSpPr>
        <p:spPr>
          <a:xfrm>
            <a:off x="5048408" y="5043170"/>
            <a:ext cx="598646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4</a:t>
            </a:r>
            <a:r>
              <a:t>) + 0*δ mod 7 = 2</a:t>
            </a:r>
          </a:p>
        </p:txBody>
      </p:sp>
      <p:sp>
        <p:nvSpPr>
          <p:cNvPr id="3202" name="Line"/>
          <p:cNvSpPr/>
          <p:nvPr/>
        </p:nvSpPr>
        <p:spPr>
          <a:xfrm flipV="1">
            <a:off x="4871719" y="2594930"/>
            <a:ext cx="1" cy="956728"/>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03" name="Bucket at index 2 is full, so keep probing"/>
          <p:cNvSpPr/>
          <p:nvPr/>
        </p:nvSpPr>
        <p:spPr>
          <a:xfrm>
            <a:off x="5204204" y="6882341"/>
            <a:ext cx="6140858"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Bucket at index 2 is full, so keep probing</a:t>
            </a:r>
          </a:p>
        </p:txBody>
      </p:sp>
    </p:spTree>
  </p:cSld>
  <p:clrMapOvr>
    <a:masterClrMapping/>
  </p:clrMapOvr>
  <p:transition spd="med"/>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05" name="Table"/>
          <p:cNvGraphicFramePr/>
          <p:nvPr/>
        </p:nvGraphicFramePr>
        <p:xfrm>
          <a:off x="763885" y="1587923"/>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206" name="Table"/>
          <p:cNvGraphicFramePr/>
          <p:nvPr/>
        </p:nvGraphicFramePr>
        <p:xfrm>
          <a:off x="763885" y="885189"/>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207" name="Operations:"/>
          <p:cNvSpPr/>
          <p:nvPr/>
        </p:nvSpPr>
        <p:spPr>
          <a:xfrm>
            <a:off x="593013" y="3906096"/>
            <a:ext cx="314213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3208" name="insert(k1,v1)…"/>
          <p:cNvSpPr/>
          <p:nvPr/>
        </p:nvSpPr>
        <p:spPr>
          <a:xfrm>
            <a:off x="359333" y="4469976"/>
            <a:ext cx="3784402" cy="3746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defRPr>
                <a:solidFill>
                  <a:schemeClr val="accent4">
                    <a:hueOff val="102361"/>
                    <a:satOff val="14118"/>
                    <a:lumOff val="10675"/>
                  </a:schemeClr>
                </a:solidFill>
              </a:defRPr>
            </a:pPr>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
        <p:nvSpPr>
          <p:cNvPr id="3209" name="δ = 1"/>
          <p:cNvSpPr/>
          <p:nvPr/>
        </p:nvSpPr>
        <p:spPr>
          <a:xfrm>
            <a:off x="7296346" y="4362449"/>
            <a:ext cx="149058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δ = 1</a:t>
            </a:r>
          </a:p>
        </p:txBody>
      </p:sp>
      <p:sp>
        <p:nvSpPr>
          <p:cNvPr id="3210" name="Suppose H1(k4) = 2, H2(k4) = 7"/>
          <p:cNvSpPr/>
          <p:nvPr/>
        </p:nvSpPr>
        <p:spPr>
          <a:xfrm>
            <a:off x="4318000" y="3681729"/>
            <a:ext cx="800501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Suppose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4</a:t>
            </a:r>
            <a:r>
              <a:t>) = 2,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4</a:t>
            </a:r>
            <a:r>
              <a:t>) = 7</a:t>
            </a:r>
          </a:p>
        </p:txBody>
      </p:sp>
      <p:sp>
        <p:nvSpPr>
          <p:cNvPr id="3211" name="H1(k4) + 0*δ mod 7 = 2"/>
          <p:cNvSpPr/>
          <p:nvPr/>
        </p:nvSpPr>
        <p:spPr>
          <a:xfrm>
            <a:off x="5048408" y="5043170"/>
            <a:ext cx="598646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4</a:t>
            </a:r>
            <a:r>
              <a:t>) + 0*δ mod 7 = 2</a:t>
            </a:r>
          </a:p>
        </p:txBody>
      </p:sp>
      <p:sp>
        <p:nvSpPr>
          <p:cNvPr id="3212" name="Line"/>
          <p:cNvSpPr/>
          <p:nvPr/>
        </p:nvSpPr>
        <p:spPr>
          <a:xfrm flipV="1">
            <a:off x="4871719" y="2594930"/>
            <a:ext cx="1" cy="956728"/>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13" name="H1(k4) + 1*δ mod 7 = 3"/>
          <p:cNvSpPr/>
          <p:nvPr/>
        </p:nvSpPr>
        <p:spPr>
          <a:xfrm>
            <a:off x="5048408" y="5520901"/>
            <a:ext cx="598646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4</a:t>
            </a:r>
            <a:r>
              <a:t>) + 1*δ mod 7 = 3</a:t>
            </a:r>
          </a:p>
        </p:txBody>
      </p:sp>
      <p:sp>
        <p:nvSpPr>
          <p:cNvPr id="3216" name="Connection Line"/>
          <p:cNvSpPr/>
          <p:nvPr/>
        </p:nvSpPr>
        <p:spPr>
          <a:xfrm>
            <a:off x="5248843" y="2640740"/>
            <a:ext cx="1038901" cy="541748"/>
          </a:xfrm>
          <a:custGeom>
            <a:avLst/>
            <a:gdLst/>
            <a:ahLst/>
            <a:cxnLst>
              <a:cxn ang="0">
                <a:pos x="wd2" y="hd2"/>
              </a:cxn>
              <a:cxn ang="5400000">
                <a:pos x="wd2" y="hd2"/>
              </a:cxn>
              <a:cxn ang="10800000">
                <a:pos x="wd2" y="hd2"/>
              </a:cxn>
              <a:cxn ang="16200000">
                <a:pos x="wd2" y="hd2"/>
              </a:cxn>
            </a:cxnLst>
            <a:rect l="0" t="0" r="r" b="b"/>
            <a:pathLst>
              <a:path w="21600" h="16200" extrusionOk="0">
                <a:moveTo>
                  <a:pt x="21600" y="176"/>
                </a:moveTo>
                <a:cubicBezTo>
                  <a:pt x="14316" y="21600"/>
                  <a:pt x="7116" y="21541"/>
                  <a:pt x="0" y="0"/>
                </a:cubicBezTo>
              </a:path>
            </a:pathLst>
          </a:custGeom>
          <a:ln w="63500">
            <a:solidFill>
              <a:srgbClr val="FFFFFF"/>
            </a:solidFill>
            <a:miter lim="400000"/>
          </a:ln>
        </p:spPr>
        <p:txBody>
          <a:bodyPr/>
          <a:lstStyle/>
          <a:p>
            <a:endParaRPr/>
          </a:p>
        </p:txBody>
      </p:sp>
      <p:sp>
        <p:nvSpPr>
          <p:cNvPr id="3215" name="Line"/>
          <p:cNvSpPr/>
          <p:nvPr/>
        </p:nvSpPr>
        <p:spPr>
          <a:xfrm flipV="1">
            <a:off x="6182422" y="2559033"/>
            <a:ext cx="143025" cy="281264"/>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18" name="Table"/>
          <p:cNvGraphicFramePr/>
          <p:nvPr/>
        </p:nvGraphicFramePr>
        <p:xfrm>
          <a:off x="763885" y="1587923"/>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219" name="Table"/>
          <p:cNvGraphicFramePr/>
          <p:nvPr/>
        </p:nvGraphicFramePr>
        <p:xfrm>
          <a:off x="763885" y="885189"/>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220" name="Operations:"/>
          <p:cNvSpPr/>
          <p:nvPr/>
        </p:nvSpPr>
        <p:spPr>
          <a:xfrm>
            <a:off x="593013" y="3906096"/>
            <a:ext cx="314213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3221" name="insert(k1,v1)…"/>
          <p:cNvSpPr/>
          <p:nvPr/>
        </p:nvSpPr>
        <p:spPr>
          <a:xfrm>
            <a:off x="359333" y="4469976"/>
            <a:ext cx="3784402" cy="3746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defRPr>
                <a:solidFill>
                  <a:schemeClr val="accent4">
                    <a:hueOff val="102361"/>
                    <a:satOff val="14118"/>
                    <a:lumOff val="10675"/>
                  </a:schemeClr>
                </a:solidFill>
              </a:defRPr>
            </a:pPr>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Think of the hash table on the right as an indexable block of memory (an array) and we can only access its entries using the value given to us by our hash function H(x)"/>
          <p:cNvSpPr/>
          <p:nvPr/>
        </p:nvSpPr>
        <p:spPr>
          <a:xfrm>
            <a:off x="14622" y="3717511"/>
            <a:ext cx="8461053" cy="2318583"/>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lang="zh-CN" altLang="en-US" dirty="0"/>
              <a:t>设想右边有一个哈希表，它像可索引的内存块一样</a:t>
            </a:r>
            <a:r>
              <a:rPr lang="en-US" altLang="zh-CN" dirty="0"/>
              <a:t>(</a:t>
            </a:r>
            <a:r>
              <a:rPr lang="zh-CN" altLang="en-US" dirty="0"/>
              <a:t>类似一个数组</a:t>
            </a:r>
            <a:r>
              <a:rPr lang="en-US" altLang="zh-CN" dirty="0"/>
              <a:t>)</a:t>
            </a:r>
            <a:r>
              <a:rPr lang="zh-CN" altLang="en-US" dirty="0"/>
              <a:t>，并且，我们只能通过哈希函数</a:t>
            </a:r>
            <a:r>
              <a:rPr lang="en" altLang="zh-CN" b="1" dirty="0">
                <a:solidFill>
                  <a:schemeClr val="accent5">
                    <a:hueOff val="101205"/>
                    <a:satOff val="-13598"/>
                    <a:lumOff val="23877"/>
                  </a:schemeClr>
                </a:solidFill>
              </a:rPr>
              <a:t>H</a:t>
            </a:r>
            <a:r>
              <a:rPr lang="en" altLang="zh-CN" dirty="0"/>
              <a:t>(x)</a:t>
            </a:r>
            <a:r>
              <a:rPr lang="zh-CN" altLang="en-US" dirty="0"/>
              <a:t>计算出来的索引结果去访问它的条目。</a:t>
            </a:r>
            <a:endParaRPr lang="en" altLang="zh-CN" dirty="0"/>
          </a:p>
        </p:txBody>
      </p:sp>
      <p:graphicFrame>
        <p:nvGraphicFramePr>
          <p:cNvPr id="271" name="Table"/>
          <p:cNvGraphicFramePr/>
          <p:nvPr/>
        </p:nvGraphicFramePr>
        <p:xfrm>
          <a:off x="8547100" y="1352550"/>
          <a:ext cx="4389585" cy="7837181"/>
        </p:xfrm>
        <a:graphic>
          <a:graphicData uri="http://schemas.openxmlformats.org/drawingml/2006/table">
            <a:tbl>
              <a:tblPr>
                <a:tableStyleId>{4C3C2611-4C71-4FC5-86AE-919BDF0F9419}</a:tableStyleId>
              </a:tblPr>
              <a:tblGrid>
                <a:gridCol w="647234">
                  <a:extLst>
                    <a:ext uri="{9D8B030D-6E8A-4147-A177-3AD203B41FA5}">
                      <a16:colId xmlns:a16="http://schemas.microsoft.com/office/drawing/2014/main" val="20000"/>
                    </a:ext>
                  </a:extLst>
                </a:gridCol>
                <a:gridCol w="1015255">
                  <a:extLst>
                    <a:ext uri="{9D8B030D-6E8A-4147-A177-3AD203B41FA5}">
                      <a16:colId xmlns:a16="http://schemas.microsoft.com/office/drawing/2014/main" val="20001"/>
                    </a:ext>
                  </a:extLst>
                </a:gridCol>
                <a:gridCol w="2727096">
                  <a:extLst>
                    <a:ext uri="{9D8B030D-6E8A-4147-A177-3AD203B41FA5}">
                      <a16:colId xmlns:a16="http://schemas.microsoft.com/office/drawing/2014/main" val="20002"/>
                    </a:ext>
                  </a:extLst>
                </a:gridCol>
              </a:tblGrid>
              <a:tr h="712471">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Key</a:t>
                      </a:r>
                    </a:p>
                  </a:txBody>
                  <a:tcPr marL="50800" marR="50800" marT="50800" marB="50800" anchor="ctr" horzOverflow="overflow">
                    <a:lnT w="12700">
                      <a:solidFill>
                        <a:srgbClr val="D6D6D6"/>
                      </a:solidFill>
                      <a:miter lim="400000"/>
                    </a:lnT>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Value</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solidFill>
                        <a:srgbClr val="D6D6D6"/>
                      </a:solidFill>
                      <a:miter lim="400000"/>
                    </a:lnL>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solidFill>
                        <a:srgbClr val="D6D6D6"/>
                      </a:solidFill>
                      <a:miter lim="400000"/>
                    </a:lnL>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solidFill>
                        <a:srgbClr val="D6D6D6"/>
                      </a:solidFill>
                      <a:miter lim="400000"/>
                    </a:lnL>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5"/>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solidFill>
                        <a:srgbClr val="D6D6D6"/>
                      </a:solidFill>
                      <a:miter lim="400000"/>
                    </a:lnL>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6"/>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solidFill>
                        <a:srgbClr val="D6D6D6"/>
                      </a:solidFill>
                      <a:miter lim="400000"/>
                    </a:lnL>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7"/>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8"/>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solidFill>
                        <a:srgbClr val="D6D6D6"/>
                      </a:solidFill>
                      <a:miter lim="400000"/>
                    </a:lnL>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9"/>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B w="12700">
                      <a:solidFill>
                        <a:srgbClr val="D6D6D6"/>
                      </a:solidFill>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10"/>
                  </a:ext>
                </a:extLst>
              </a:tr>
            </a:tbl>
          </a:graphicData>
        </a:graphic>
      </p:graphicFrame>
      <p:sp>
        <p:nvSpPr>
          <p:cNvPr id="272" name="How does a hash table work?"/>
          <p:cNvSpPr>
            <a:spLocks noGrp="1"/>
          </p:cNvSpPr>
          <p:nvPr>
            <p:ph type="title"/>
          </p:nvPr>
        </p:nvSpPr>
        <p:spPr>
          <a:xfrm>
            <a:off x="436909" y="142907"/>
            <a:ext cx="12130981" cy="1166544"/>
          </a:xfrm>
          <a:prstGeom prst="rect">
            <a:avLst/>
          </a:prstGeom>
        </p:spPr>
        <p:txBody>
          <a:bodyPr/>
          <a:lstStyle>
            <a:lvl1pPr defTabSz="420624">
              <a:defRPr sz="5760" b="1"/>
            </a:lvl1pPr>
          </a:lstStyle>
          <a:p>
            <a:r>
              <a:rPr lang="zh-CN" altLang="en-US" dirty="0"/>
              <a:t>哈希表是如何工作的</a:t>
            </a:r>
            <a:r>
              <a:rPr dirty="0"/>
              <a:t>?</a:t>
            </a:r>
          </a:p>
        </p:txBody>
      </p:sp>
    </p:spTree>
  </p:cSld>
  <p:clrMapOvr>
    <a:masterClrMapping/>
  </p:clrMapOvr>
  <p:transition spd="med"/>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23" name="Table"/>
          <p:cNvGraphicFramePr/>
          <p:nvPr/>
        </p:nvGraphicFramePr>
        <p:xfrm>
          <a:off x="763885" y="1587923"/>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224" name="Table"/>
          <p:cNvGraphicFramePr/>
          <p:nvPr/>
        </p:nvGraphicFramePr>
        <p:xfrm>
          <a:off x="763885" y="885189"/>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225" name="Operations:"/>
          <p:cNvSpPr/>
          <p:nvPr/>
        </p:nvSpPr>
        <p:spPr>
          <a:xfrm>
            <a:off x="593013" y="3906096"/>
            <a:ext cx="314213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3226" name="insert(k1,v1)…"/>
          <p:cNvSpPr/>
          <p:nvPr/>
        </p:nvSpPr>
        <p:spPr>
          <a:xfrm>
            <a:off x="359333" y="4469976"/>
            <a:ext cx="3784402" cy="3746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defRPr>
                <a:solidFill>
                  <a:schemeClr val="accent4">
                    <a:hueOff val="102361"/>
                    <a:satOff val="14118"/>
                    <a:lumOff val="10675"/>
                  </a:schemeClr>
                </a:solidFill>
              </a:defRPr>
            </a:pPr>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
        <p:nvSpPr>
          <p:cNvPr id="3227" name="Suppose H1(k3) = 2, H2(k3) = 10"/>
          <p:cNvSpPr/>
          <p:nvPr/>
        </p:nvSpPr>
        <p:spPr>
          <a:xfrm>
            <a:off x="4318000" y="3681729"/>
            <a:ext cx="828027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Suppose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3</a:t>
            </a:r>
            <a:r>
              <a:t>) = 2,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3</a:t>
            </a:r>
            <a:r>
              <a:t>) = 10</a:t>
            </a:r>
          </a:p>
        </p:txBody>
      </p:sp>
    </p:spTree>
  </p:cSld>
  <p:clrMapOvr>
    <a:masterClrMapping/>
  </p:clrMapOvr>
  <p:transition spd="med"/>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29" name="Table"/>
          <p:cNvGraphicFramePr/>
          <p:nvPr/>
        </p:nvGraphicFramePr>
        <p:xfrm>
          <a:off x="763885" y="1587923"/>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230" name="Table"/>
          <p:cNvGraphicFramePr/>
          <p:nvPr/>
        </p:nvGraphicFramePr>
        <p:xfrm>
          <a:off x="763885" y="885189"/>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231" name="Operations:"/>
          <p:cNvSpPr/>
          <p:nvPr/>
        </p:nvSpPr>
        <p:spPr>
          <a:xfrm>
            <a:off x="593013" y="3906096"/>
            <a:ext cx="314213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3232" name="insert(k1,v1)…"/>
          <p:cNvSpPr/>
          <p:nvPr/>
        </p:nvSpPr>
        <p:spPr>
          <a:xfrm>
            <a:off x="359333" y="4469976"/>
            <a:ext cx="3784402" cy="3746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defRPr>
                <a:solidFill>
                  <a:schemeClr val="accent4">
                    <a:hueOff val="102361"/>
                    <a:satOff val="14118"/>
                    <a:lumOff val="10675"/>
                  </a:schemeClr>
                </a:solidFill>
              </a:defRPr>
            </a:pPr>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
        <p:nvSpPr>
          <p:cNvPr id="3233" name="Suppose H1(k3) = 2, H2(k3) = 10"/>
          <p:cNvSpPr/>
          <p:nvPr/>
        </p:nvSpPr>
        <p:spPr>
          <a:xfrm>
            <a:off x="4318000" y="3681729"/>
            <a:ext cx="828027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Suppose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3</a:t>
            </a:r>
            <a:r>
              <a:t>) = 2,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3</a:t>
            </a:r>
            <a:r>
              <a:t>) = 10</a:t>
            </a:r>
          </a:p>
        </p:txBody>
      </p:sp>
      <p:sp>
        <p:nvSpPr>
          <p:cNvPr id="3234" name="δ = H2(k3) mod 7 = 3"/>
          <p:cNvSpPr/>
          <p:nvPr/>
        </p:nvSpPr>
        <p:spPr>
          <a:xfrm>
            <a:off x="5323666" y="4362449"/>
            <a:ext cx="543594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δ =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3</a:t>
            </a:r>
            <a:r>
              <a:t>) mod 7 = 3</a:t>
            </a:r>
          </a:p>
        </p:txBody>
      </p:sp>
    </p:spTree>
  </p:cSld>
  <p:clrMapOvr>
    <a:masterClrMapping/>
  </p:clrMapOvr>
  <p:transition spd="med"/>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36" name="Table"/>
          <p:cNvGraphicFramePr/>
          <p:nvPr/>
        </p:nvGraphicFramePr>
        <p:xfrm>
          <a:off x="763885" y="1587923"/>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237" name="Table"/>
          <p:cNvGraphicFramePr/>
          <p:nvPr/>
        </p:nvGraphicFramePr>
        <p:xfrm>
          <a:off x="763885" y="885189"/>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238" name="Operations:"/>
          <p:cNvSpPr/>
          <p:nvPr/>
        </p:nvSpPr>
        <p:spPr>
          <a:xfrm>
            <a:off x="593013" y="3906096"/>
            <a:ext cx="314213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3239" name="insert(k1,v1)…"/>
          <p:cNvSpPr/>
          <p:nvPr/>
        </p:nvSpPr>
        <p:spPr>
          <a:xfrm>
            <a:off x="359333" y="4469976"/>
            <a:ext cx="3784402" cy="3746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defRPr>
                <a:solidFill>
                  <a:schemeClr val="accent4">
                    <a:hueOff val="102361"/>
                    <a:satOff val="14118"/>
                    <a:lumOff val="10675"/>
                  </a:schemeClr>
                </a:solidFill>
              </a:defRPr>
            </a:pPr>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
        <p:nvSpPr>
          <p:cNvPr id="3240" name="Suppose H1(k3) = 2, H2(k3) = 10"/>
          <p:cNvSpPr/>
          <p:nvPr/>
        </p:nvSpPr>
        <p:spPr>
          <a:xfrm>
            <a:off x="4318000" y="3681729"/>
            <a:ext cx="828027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Suppose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3</a:t>
            </a:r>
            <a:r>
              <a:t>) = 2,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3</a:t>
            </a:r>
            <a:r>
              <a:t>) = 10</a:t>
            </a:r>
          </a:p>
        </p:txBody>
      </p:sp>
      <p:sp>
        <p:nvSpPr>
          <p:cNvPr id="3241" name="δ = H2(k3) mod 7 = 3"/>
          <p:cNvSpPr/>
          <p:nvPr/>
        </p:nvSpPr>
        <p:spPr>
          <a:xfrm>
            <a:off x="5323666" y="4362449"/>
            <a:ext cx="543594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δ =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3</a:t>
            </a:r>
            <a:r>
              <a:t>) mod 7 = 3</a:t>
            </a:r>
          </a:p>
        </p:txBody>
      </p:sp>
      <p:sp>
        <p:nvSpPr>
          <p:cNvPr id="3242" name="H1(k3) + 0*δ mod 7 = 2"/>
          <p:cNvSpPr/>
          <p:nvPr/>
        </p:nvSpPr>
        <p:spPr>
          <a:xfrm>
            <a:off x="5048408" y="5043170"/>
            <a:ext cx="598646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3</a:t>
            </a:r>
            <a:r>
              <a:t>) + 0*δ mod 7 = 2</a:t>
            </a:r>
          </a:p>
        </p:txBody>
      </p:sp>
      <p:sp>
        <p:nvSpPr>
          <p:cNvPr id="3243" name="Line"/>
          <p:cNvSpPr/>
          <p:nvPr/>
        </p:nvSpPr>
        <p:spPr>
          <a:xfrm flipV="1">
            <a:off x="4871719" y="2594930"/>
            <a:ext cx="1" cy="956728"/>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44" name="Collision at bucket 2"/>
          <p:cNvSpPr/>
          <p:nvPr/>
        </p:nvSpPr>
        <p:spPr>
          <a:xfrm>
            <a:off x="5170485" y="6882341"/>
            <a:ext cx="5894711"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Collision at bucket 2</a:t>
            </a:r>
          </a:p>
        </p:txBody>
      </p:sp>
    </p:spTree>
  </p:cSld>
  <p:clrMapOvr>
    <a:masterClrMapping/>
  </p:clrMapOvr>
  <p:transition spd="med"/>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46" name="Table"/>
          <p:cNvGraphicFramePr/>
          <p:nvPr/>
        </p:nvGraphicFramePr>
        <p:xfrm>
          <a:off x="763885" y="1587923"/>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a:t>
                      </a:r>
                      <a:r>
                        <a:rPr b="1">
                          <a:solidFill>
                            <a:schemeClr val="accent3">
                              <a:hueOff val="-499813"/>
                              <a:satOff val="-5228"/>
                              <a:lumOff val="24899"/>
                            </a:schemeClr>
                          </a:solidFill>
                        </a:rPr>
                        <a:t>v</a:t>
                      </a:r>
                      <a:r>
                        <a:rPr b="1" baseline="-5999">
                          <a:solidFill>
                            <a:schemeClr val="accent3">
                              <a:hueOff val="-499813"/>
                              <a:satOff val="-5228"/>
                              <a:lumOff val="24899"/>
                            </a:schemeClr>
                          </a:solidFill>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247" name="Table"/>
          <p:cNvGraphicFramePr/>
          <p:nvPr/>
        </p:nvGraphicFramePr>
        <p:xfrm>
          <a:off x="763885" y="885189"/>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248" name="Operations:"/>
          <p:cNvSpPr/>
          <p:nvPr/>
        </p:nvSpPr>
        <p:spPr>
          <a:xfrm>
            <a:off x="593013" y="3906096"/>
            <a:ext cx="314213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3249" name="insert(k1,v1)…"/>
          <p:cNvSpPr/>
          <p:nvPr/>
        </p:nvSpPr>
        <p:spPr>
          <a:xfrm>
            <a:off x="359333" y="4469976"/>
            <a:ext cx="3784402" cy="3746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defRPr>
                <a:solidFill>
                  <a:schemeClr val="accent4">
                    <a:hueOff val="102361"/>
                    <a:satOff val="14118"/>
                    <a:lumOff val="10675"/>
                  </a:schemeClr>
                </a:solidFill>
              </a:defRPr>
            </a:pPr>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
        <p:nvSpPr>
          <p:cNvPr id="3250" name="Suppose H1(k3) = 2, H2(k3) = 10"/>
          <p:cNvSpPr/>
          <p:nvPr/>
        </p:nvSpPr>
        <p:spPr>
          <a:xfrm>
            <a:off x="4318000" y="3681729"/>
            <a:ext cx="828027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Suppose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3</a:t>
            </a:r>
            <a:r>
              <a:t>) = 2,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3</a:t>
            </a:r>
            <a:r>
              <a:t>) = 10</a:t>
            </a:r>
          </a:p>
        </p:txBody>
      </p:sp>
      <p:sp>
        <p:nvSpPr>
          <p:cNvPr id="3251" name="δ = H2(k3) mod 7 = 3"/>
          <p:cNvSpPr/>
          <p:nvPr/>
        </p:nvSpPr>
        <p:spPr>
          <a:xfrm>
            <a:off x="5323666" y="4362449"/>
            <a:ext cx="543594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δ =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3</a:t>
            </a:r>
            <a:r>
              <a:t>) mod 7 = 3</a:t>
            </a:r>
          </a:p>
        </p:txBody>
      </p:sp>
      <p:sp>
        <p:nvSpPr>
          <p:cNvPr id="3252" name="H1(k3) + 0*δ mod 7 = 2"/>
          <p:cNvSpPr/>
          <p:nvPr/>
        </p:nvSpPr>
        <p:spPr>
          <a:xfrm>
            <a:off x="5048408" y="5043170"/>
            <a:ext cx="598646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3</a:t>
            </a:r>
            <a:r>
              <a:t>) + 0*δ mod 7 = 2</a:t>
            </a:r>
          </a:p>
        </p:txBody>
      </p:sp>
      <p:sp>
        <p:nvSpPr>
          <p:cNvPr id="3253" name="Line"/>
          <p:cNvSpPr/>
          <p:nvPr/>
        </p:nvSpPr>
        <p:spPr>
          <a:xfrm flipV="1">
            <a:off x="4871719" y="2594930"/>
            <a:ext cx="1" cy="956728"/>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54" name="H1(k3) + 1*δ mod 7 = 5"/>
          <p:cNvSpPr/>
          <p:nvPr/>
        </p:nvSpPr>
        <p:spPr>
          <a:xfrm>
            <a:off x="5048408" y="5622395"/>
            <a:ext cx="598646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3</a:t>
            </a:r>
            <a:r>
              <a:t>) + 1*δ mod 7 = 5</a:t>
            </a:r>
          </a:p>
        </p:txBody>
      </p:sp>
      <p:sp>
        <p:nvSpPr>
          <p:cNvPr id="3258" name="Connection Line"/>
          <p:cNvSpPr/>
          <p:nvPr/>
        </p:nvSpPr>
        <p:spPr>
          <a:xfrm>
            <a:off x="5164627" y="2568588"/>
            <a:ext cx="4127778" cy="878322"/>
          </a:xfrm>
          <a:custGeom>
            <a:avLst/>
            <a:gdLst/>
            <a:ahLst/>
            <a:cxnLst>
              <a:cxn ang="0">
                <a:pos x="wd2" y="hd2"/>
              </a:cxn>
              <a:cxn ang="5400000">
                <a:pos x="wd2" y="hd2"/>
              </a:cxn>
              <a:cxn ang="10800000">
                <a:pos x="wd2" y="hd2"/>
              </a:cxn>
              <a:cxn ang="16200000">
                <a:pos x="wd2" y="hd2"/>
              </a:cxn>
            </a:cxnLst>
            <a:rect l="0" t="0" r="r" b="b"/>
            <a:pathLst>
              <a:path w="21600" h="16202" extrusionOk="0">
                <a:moveTo>
                  <a:pt x="21600" y="0"/>
                </a:moveTo>
                <a:cubicBezTo>
                  <a:pt x="13959" y="21375"/>
                  <a:pt x="6759" y="21600"/>
                  <a:pt x="0" y="674"/>
                </a:cubicBezTo>
              </a:path>
            </a:pathLst>
          </a:custGeom>
          <a:ln w="63500">
            <a:solidFill>
              <a:srgbClr val="FFFFFF"/>
            </a:solidFill>
            <a:miter lim="400000"/>
          </a:ln>
        </p:spPr>
        <p:txBody>
          <a:bodyPr/>
          <a:lstStyle/>
          <a:p>
            <a:endParaRPr/>
          </a:p>
        </p:txBody>
      </p:sp>
      <p:sp>
        <p:nvSpPr>
          <p:cNvPr id="3256" name="Line"/>
          <p:cNvSpPr/>
          <p:nvPr/>
        </p:nvSpPr>
        <p:spPr>
          <a:xfrm flipV="1">
            <a:off x="9117449" y="2482323"/>
            <a:ext cx="298332" cy="217946"/>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57" name="k3 already existed inside the hash table so update its value"/>
          <p:cNvSpPr/>
          <p:nvPr/>
        </p:nvSpPr>
        <p:spPr>
          <a:xfrm>
            <a:off x="3918969" y="7010269"/>
            <a:ext cx="9078338"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k</a:t>
            </a:r>
            <a:r>
              <a:rPr baseline="-5999"/>
              <a:t>3</a:t>
            </a:r>
            <a:r>
              <a:t> already existed inside the hash table so update its value</a:t>
            </a:r>
          </a:p>
        </p:txBody>
      </p:sp>
    </p:spTree>
  </p:cSld>
  <p:clrMapOvr>
    <a:masterClrMapping/>
  </p:clrMapOvr>
  <p:transition spd="med"/>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60" name="Table"/>
          <p:cNvGraphicFramePr/>
          <p:nvPr/>
        </p:nvGraphicFramePr>
        <p:xfrm>
          <a:off x="763885" y="1587923"/>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261" name="Table"/>
          <p:cNvGraphicFramePr/>
          <p:nvPr/>
        </p:nvGraphicFramePr>
        <p:xfrm>
          <a:off x="763885" y="885189"/>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262" name="Operations:"/>
          <p:cNvSpPr/>
          <p:nvPr/>
        </p:nvSpPr>
        <p:spPr>
          <a:xfrm>
            <a:off x="593013" y="3906096"/>
            <a:ext cx="314213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3263" name="insert(k1,v1)…"/>
          <p:cNvSpPr/>
          <p:nvPr/>
        </p:nvSpPr>
        <p:spPr>
          <a:xfrm>
            <a:off x="359333" y="4469976"/>
            <a:ext cx="3784402" cy="3746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defRPr>
                <a:solidFill>
                  <a:schemeClr val="accent4">
                    <a:hueOff val="102361"/>
                    <a:satOff val="14118"/>
                    <a:lumOff val="10675"/>
                  </a:schemeClr>
                </a:solidFill>
              </a:defRPr>
            </a:pPr>
            <a:r>
              <a:t>insert(k</a:t>
            </a:r>
            <a:r>
              <a:rPr baseline="-5999"/>
              <a:t>6</a:t>
            </a:r>
            <a:r>
              <a:t>,v</a:t>
            </a:r>
            <a:r>
              <a:rPr baseline="-5999"/>
              <a:t>6</a:t>
            </a:r>
            <a:r>
              <a:t>)</a:t>
            </a:r>
          </a:p>
          <a:p>
            <a:pPr algn="l"/>
            <a:r>
              <a:t>insert(k</a:t>
            </a:r>
            <a:r>
              <a:rPr baseline="-5999"/>
              <a:t>7</a:t>
            </a:r>
            <a:r>
              <a:t>,v</a:t>
            </a:r>
            <a:r>
              <a:rPr baseline="-5999"/>
              <a:t>7</a:t>
            </a:r>
            <a:r>
              <a:t>)</a:t>
            </a:r>
          </a:p>
        </p:txBody>
      </p:sp>
    </p:spTree>
  </p:cSld>
  <p:clrMapOvr>
    <a:masterClrMapping/>
  </p:clrMapOvr>
  <p:transition spd="med"/>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65" name="Table"/>
          <p:cNvGraphicFramePr/>
          <p:nvPr/>
        </p:nvGraphicFramePr>
        <p:xfrm>
          <a:off x="763885" y="1587923"/>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266" name="Table"/>
          <p:cNvGraphicFramePr/>
          <p:nvPr/>
        </p:nvGraphicFramePr>
        <p:xfrm>
          <a:off x="763885" y="885189"/>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267" name="Operations:"/>
          <p:cNvSpPr/>
          <p:nvPr/>
        </p:nvSpPr>
        <p:spPr>
          <a:xfrm>
            <a:off x="593013" y="3906096"/>
            <a:ext cx="314213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3268" name="insert(k1,v1)…"/>
          <p:cNvSpPr/>
          <p:nvPr/>
        </p:nvSpPr>
        <p:spPr>
          <a:xfrm>
            <a:off x="359333" y="4469976"/>
            <a:ext cx="3784402" cy="3746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defRPr>
                <a:solidFill>
                  <a:schemeClr val="accent4">
                    <a:hueOff val="102361"/>
                    <a:satOff val="14118"/>
                    <a:lumOff val="10675"/>
                  </a:schemeClr>
                </a:solidFill>
              </a:defRPr>
            </a:pPr>
            <a:r>
              <a:t>insert(k</a:t>
            </a:r>
            <a:r>
              <a:rPr baseline="-5999"/>
              <a:t>6</a:t>
            </a:r>
            <a:r>
              <a:t>,v</a:t>
            </a:r>
            <a:r>
              <a:rPr baseline="-5999"/>
              <a:t>6</a:t>
            </a:r>
            <a:r>
              <a:t>)</a:t>
            </a:r>
          </a:p>
          <a:p>
            <a:pPr algn="l"/>
            <a:r>
              <a:t>insert(k</a:t>
            </a:r>
            <a:r>
              <a:rPr baseline="-5999"/>
              <a:t>7</a:t>
            </a:r>
            <a:r>
              <a:t>,v</a:t>
            </a:r>
            <a:r>
              <a:rPr baseline="-5999"/>
              <a:t>7</a:t>
            </a:r>
            <a:r>
              <a:t>)</a:t>
            </a:r>
          </a:p>
        </p:txBody>
      </p:sp>
      <p:sp>
        <p:nvSpPr>
          <p:cNvPr id="3269" name="Suppose H1(k6) = 3, H2(k6) = 23"/>
          <p:cNvSpPr/>
          <p:nvPr/>
        </p:nvSpPr>
        <p:spPr>
          <a:xfrm>
            <a:off x="4318000" y="3681729"/>
            <a:ext cx="828027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Suppose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6</a:t>
            </a:r>
            <a:r>
              <a:t>) = 3,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6</a:t>
            </a:r>
            <a:r>
              <a:t>) = 23</a:t>
            </a:r>
          </a:p>
        </p:txBody>
      </p:sp>
    </p:spTree>
  </p:cSld>
  <p:clrMapOvr>
    <a:masterClrMapping/>
  </p:clrMapOvr>
  <p:transition spd="med"/>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71" name="Table"/>
          <p:cNvGraphicFramePr/>
          <p:nvPr/>
        </p:nvGraphicFramePr>
        <p:xfrm>
          <a:off x="763885" y="1587923"/>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272" name="Table"/>
          <p:cNvGraphicFramePr/>
          <p:nvPr/>
        </p:nvGraphicFramePr>
        <p:xfrm>
          <a:off x="763885" y="885189"/>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273" name="Operations:"/>
          <p:cNvSpPr/>
          <p:nvPr/>
        </p:nvSpPr>
        <p:spPr>
          <a:xfrm>
            <a:off x="593013" y="3906096"/>
            <a:ext cx="314213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3274" name="insert(k1,v1)…"/>
          <p:cNvSpPr/>
          <p:nvPr/>
        </p:nvSpPr>
        <p:spPr>
          <a:xfrm>
            <a:off x="359333" y="4469976"/>
            <a:ext cx="3784402" cy="3746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defRPr>
                <a:solidFill>
                  <a:schemeClr val="accent4">
                    <a:hueOff val="102361"/>
                    <a:satOff val="14118"/>
                    <a:lumOff val="10675"/>
                  </a:schemeClr>
                </a:solidFill>
              </a:defRPr>
            </a:pPr>
            <a:r>
              <a:t>insert(k</a:t>
            </a:r>
            <a:r>
              <a:rPr baseline="-5999"/>
              <a:t>6</a:t>
            </a:r>
            <a:r>
              <a:t>,v</a:t>
            </a:r>
            <a:r>
              <a:rPr baseline="-5999"/>
              <a:t>6</a:t>
            </a:r>
            <a:r>
              <a:t>)</a:t>
            </a:r>
          </a:p>
          <a:p>
            <a:pPr algn="l"/>
            <a:r>
              <a:t>insert(k</a:t>
            </a:r>
            <a:r>
              <a:rPr baseline="-5999"/>
              <a:t>7</a:t>
            </a:r>
            <a:r>
              <a:t>,v</a:t>
            </a:r>
            <a:r>
              <a:rPr baseline="-5999"/>
              <a:t>7</a:t>
            </a:r>
            <a:r>
              <a:t>)</a:t>
            </a:r>
          </a:p>
        </p:txBody>
      </p:sp>
      <p:sp>
        <p:nvSpPr>
          <p:cNvPr id="3275" name="Suppose H1(k6) = 3, H2(k6) = 23"/>
          <p:cNvSpPr/>
          <p:nvPr/>
        </p:nvSpPr>
        <p:spPr>
          <a:xfrm>
            <a:off x="4318000" y="3681729"/>
            <a:ext cx="828027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Suppose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6</a:t>
            </a:r>
            <a:r>
              <a:t>) = 3,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6</a:t>
            </a:r>
            <a:r>
              <a:t>) = 23</a:t>
            </a:r>
          </a:p>
        </p:txBody>
      </p:sp>
      <p:sp>
        <p:nvSpPr>
          <p:cNvPr id="3276" name="δ = H2(k6) mod 7 = 2"/>
          <p:cNvSpPr/>
          <p:nvPr/>
        </p:nvSpPr>
        <p:spPr>
          <a:xfrm>
            <a:off x="5323666" y="4362449"/>
            <a:ext cx="543594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δ =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6</a:t>
            </a:r>
            <a:r>
              <a:t>) mod 7 = 2</a:t>
            </a:r>
          </a:p>
        </p:txBody>
      </p:sp>
    </p:spTree>
  </p:cSld>
  <p:clrMapOvr>
    <a:masterClrMapping/>
  </p:clrMapOvr>
  <p:transition spd="med"/>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78" name="Table"/>
          <p:cNvGraphicFramePr/>
          <p:nvPr/>
        </p:nvGraphicFramePr>
        <p:xfrm>
          <a:off x="763885" y="1587923"/>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279" name="Table"/>
          <p:cNvGraphicFramePr/>
          <p:nvPr/>
        </p:nvGraphicFramePr>
        <p:xfrm>
          <a:off x="763885" y="885189"/>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280" name="Operations:"/>
          <p:cNvSpPr/>
          <p:nvPr/>
        </p:nvSpPr>
        <p:spPr>
          <a:xfrm>
            <a:off x="593013" y="3906096"/>
            <a:ext cx="314213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3281" name="insert(k1,v1)…"/>
          <p:cNvSpPr/>
          <p:nvPr/>
        </p:nvSpPr>
        <p:spPr>
          <a:xfrm>
            <a:off x="359333" y="4469976"/>
            <a:ext cx="3784402" cy="3746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defRPr>
                <a:solidFill>
                  <a:schemeClr val="accent4">
                    <a:hueOff val="102361"/>
                    <a:satOff val="14118"/>
                    <a:lumOff val="10675"/>
                  </a:schemeClr>
                </a:solidFill>
              </a:defRPr>
            </a:pPr>
            <a:r>
              <a:t>insert(k</a:t>
            </a:r>
            <a:r>
              <a:rPr baseline="-5999"/>
              <a:t>6</a:t>
            </a:r>
            <a:r>
              <a:t>,v</a:t>
            </a:r>
            <a:r>
              <a:rPr baseline="-5999"/>
              <a:t>6</a:t>
            </a:r>
            <a:r>
              <a:t>)</a:t>
            </a:r>
          </a:p>
          <a:p>
            <a:pPr algn="l"/>
            <a:r>
              <a:t>insert(k</a:t>
            </a:r>
            <a:r>
              <a:rPr baseline="-5999"/>
              <a:t>7</a:t>
            </a:r>
            <a:r>
              <a:t>,v</a:t>
            </a:r>
            <a:r>
              <a:rPr baseline="-5999"/>
              <a:t>7</a:t>
            </a:r>
            <a:r>
              <a:t>)</a:t>
            </a:r>
          </a:p>
        </p:txBody>
      </p:sp>
      <p:sp>
        <p:nvSpPr>
          <p:cNvPr id="3282" name="Suppose H1(k6) = 3, H2(k6) = 23"/>
          <p:cNvSpPr/>
          <p:nvPr/>
        </p:nvSpPr>
        <p:spPr>
          <a:xfrm>
            <a:off x="4318000" y="3681729"/>
            <a:ext cx="828027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Suppose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6</a:t>
            </a:r>
            <a:r>
              <a:t>) = 3,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6</a:t>
            </a:r>
            <a:r>
              <a:t>) = 23</a:t>
            </a:r>
          </a:p>
        </p:txBody>
      </p:sp>
      <p:sp>
        <p:nvSpPr>
          <p:cNvPr id="3283" name="δ = H2(k6) mod 7 = 2"/>
          <p:cNvSpPr/>
          <p:nvPr/>
        </p:nvSpPr>
        <p:spPr>
          <a:xfrm>
            <a:off x="5323666" y="4362449"/>
            <a:ext cx="543594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δ =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6</a:t>
            </a:r>
            <a:r>
              <a:t>) mod 7 = 2</a:t>
            </a:r>
          </a:p>
        </p:txBody>
      </p:sp>
      <p:sp>
        <p:nvSpPr>
          <p:cNvPr id="3284" name="H1(k6) + 0*δ mod 7 = 3"/>
          <p:cNvSpPr/>
          <p:nvPr/>
        </p:nvSpPr>
        <p:spPr>
          <a:xfrm>
            <a:off x="5048408" y="5043170"/>
            <a:ext cx="598646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6</a:t>
            </a:r>
            <a:r>
              <a:t>) + 0*δ mod 7 = 3</a:t>
            </a:r>
          </a:p>
        </p:txBody>
      </p:sp>
      <p:sp>
        <p:nvSpPr>
          <p:cNvPr id="3285" name="Line"/>
          <p:cNvSpPr/>
          <p:nvPr/>
        </p:nvSpPr>
        <p:spPr>
          <a:xfrm flipV="1">
            <a:off x="6502400" y="2538465"/>
            <a:ext cx="1" cy="663100"/>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86" name="Bucket at index 3 is full so keep probing!"/>
          <p:cNvSpPr/>
          <p:nvPr/>
        </p:nvSpPr>
        <p:spPr>
          <a:xfrm>
            <a:off x="4449440" y="6527800"/>
            <a:ext cx="7793634"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Bucket at index 3 is full so keep probing!</a:t>
            </a:r>
          </a:p>
        </p:txBody>
      </p:sp>
    </p:spTree>
  </p:cSld>
  <p:clrMapOvr>
    <a:masterClrMapping/>
  </p:clrMapOvr>
  <p:transition spd="med"/>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88" name="Table"/>
          <p:cNvGraphicFramePr/>
          <p:nvPr/>
        </p:nvGraphicFramePr>
        <p:xfrm>
          <a:off x="763885" y="1587923"/>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289" name="Table"/>
          <p:cNvGraphicFramePr/>
          <p:nvPr/>
        </p:nvGraphicFramePr>
        <p:xfrm>
          <a:off x="763885" y="885189"/>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290" name="Operations:"/>
          <p:cNvSpPr/>
          <p:nvPr/>
        </p:nvSpPr>
        <p:spPr>
          <a:xfrm>
            <a:off x="593013" y="3906096"/>
            <a:ext cx="314213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3291" name="insert(k1,v1)…"/>
          <p:cNvSpPr/>
          <p:nvPr/>
        </p:nvSpPr>
        <p:spPr>
          <a:xfrm>
            <a:off x="359333" y="4469976"/>
            <a:ext cx="3784402" cy="3746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defRPr>
                <a:solidFill>
                  <a:schemeClr val="accent4">
                    <a:hueOff val="102361"/>
                    <a:satOff val="14118"/>
                    <a:lumOff val="10675"/>
                  </a:schemeClr>
                </a:solidFill>
              </a:defRPr>
            </a:pPr>
            <a:r>
              <a:t>insert(k</a:t>
            </a:r>
            <a:r>
              <a:rPr baseline="-5999"/>
              <a:t>6</a:t>
            </a:r>
            <a:r>
              <a:t>,v</a:t>
            </a:r>
            <a:r>
              <a:rPr baseline="-5999"/>
              <a:t>6</a:t>
            </a:r>
            <a:r>
              <a:t>)</a:t>
            </a:r>
          </a:p>
          <a:p>
            <a:pPr algn="l"/>
            <a:r>
              <a:t>insert(k</a:t>
            </a:r>
            <a:r>
              <a:rPr baseline="-5999"/>
              <a:t>7</a:t>
            </a:r>
            <a:r>
              <a:t>,v</a:t>
            </a:r>
            <a:r>
              <a:rPr baseline="-5999"/>
              <a:t>7</a:t>
            </a:r>
            <a:r>
              <a:t>)</a:t>
            </a:r>
          </a:p>
        </p:txBody>
      </p:sp>
      <p:sp>
        <p:nvSpPr>
          <p:cNvPr id="3292" name="Suppose H1(k6) = 3, H2(k6) = 23"/>
          <p:cNvSpPr/>
          <p:nvPr/>
        </p:nvSpPr>
        <p:spPr>
          <a:xfrm>
            <a:off x="4318000" y="3681729"/>
            <a:ext cx="828027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Suppose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6</a:t>
            </a:r>
            <a:r>
              <a:t>) = 3,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6</a:t>
            </a:r>
            <a:r>
              <a:t>) = 23</a:t>
            </a:r>
          </a:p>
        </p:txBody>
      </p:sp>
      <p:sp>
        <p:nvSpPr>
          <p:cNvPr id="3293" name="δ = H2(k6) mod 7 = 2"/>
          <p:cNvSpPr/>
          <p:nvPr/>
        </p:nvSpPr>
        <p:spPr>
          <a:xfrm>
            <a:off x="5323666" y="4362449"/>
            <a:ext cx="543594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δ =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6</a:t>
            </a:r>
            <a:r>
              <a:t>) mod 7 = 2</a:t>
            </a:r>
          </a:p>
        </p:txBody>
      </p:sp>
      <p:sp>
        <p:nvSpPr>
          <p:cNvPr id="3294" name="H1(k6) + 0*δ mod 7 = 3"/>
          <p:cNvSpPr/>
          <p:nvPr/>
        </p:nvSpPr>
        <p:spPr>
          <a:xfrm>
            <a:off x="5048408" y="5043170"/>
            <a:ext cx="598646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6</a:t>
            </a:r>
            <a:r>
              <a:t>) + 0*δ mod 7 = 3</a:t>
            </a:r>
          </a:p>
        </p:txBody>
      </p:sp>
      <p:sp>
        <p:nvSpPr>
          <p:cNvPr id="3295" name="H1(k6) + 1*δ mod 7 = 5"/>
          <p:cNvSpPr/>
          <p:nvPr/>
        </p:nvSpPr>
        <p:spPr>
          <a:xfrm>
            <a:off x="5048408" y="5602075"/>
            <a:ext cx="598646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6</a:t>
            </a:r>
            <a:r>
              <a:t>) + 1*δ mod 7 = 5</a:t>
            </a:r>
          </a:p>
        </p:txBody>
      </p:sp>
      <p:sp>
        <p:nvSpPr>
          <p:cNvPr id="3296" name="Line"/>
          <p:cNvSpPr/>
          <p:nvPr/>
        </p:nvSpPr>
        <p:spPr>
          <a:xfrm flipV="1">
            <a:off x="6502400" y="2538465"/>
            <a:ext cx="1" cy="663100"/>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00" name="Connection Line"/>
          <p:cNvSpPr/>
          <p:nvPr/>
        </p:nvSpPr>
        <p:spPr>
          <a:xfrm>
            <a:off x="6811578" y="2553110"/>
            <a:ext cx="2475152" cy="683060"/>
          </a:xfrm>
          <a:custGeom>
            <a:avLst/>
            <a:gdLst/>
            <a:ahLst/>
            <a:cxnLst>
              <a:cxn ang="0">
                <a:pos x="wd2" y="hd2"/>
              </a:cxn>
              <a:cxn ang="5400000">
                <a:pos x="wd2" y="hd2"/>
              </a:cxn>
              <a:cxn ang="10800000">
                <a:pos x="wd2" y="hd2"/>
              </a:cxn>
              <a:cxn ang="16200000">
                <a:pos x="wd2" y="hd2"/>
              </a:cxn>
            </a:cxnLst>
            <a:rect l="0" t="0" r="r" b="b"/>
            <a:pathLst>
              <a:path w="21600" h="16203" extrusionOk="0">
                <a:moveTo>
                  <a:pt x="21600" y="0"/>
                </a:moveTo>
                <a:cubicBezTo>
                  <a:pt x="14778" y="21328"/>
                  <a:pt x="7578" y="21600"/>
                  <a:pt x="0" y="815"/>
                </a:cubicBezTo>
              </a:path>
            </a:pathLst>
          </a:custGeom>
          <a:ln w="50800">
            <a:solidFill>
              <a:srgbClr val="FFFFFF"/>
            </a:solidFill>
            <a:miter lim="400000"/>
          </a:ln>
        </p:spPr>
        <p:txBody>
          <a:bodyPr/>
          <a:lstStyle/>
          <a:p>
            <a:endParaRPr/>
          </a:p>
        </p:txBody>
      </p:sp>
      <p:sp>
        <p:nvSpPr>
          <p:cNvPr id="3298" name="Line"/>
          <p:cNvSpPr/>
          <p:nvPr/>
        </p:nvSpPr>
        <p:spPr>
          <a:xfrm flipV="1">
            <a:off x="9148008" y="2485628"/>
            <a:ext cx="215703" cy="21665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99" name="Bucket at index 5 is full so keep probing!"/>
          <p:cNvSpPr/>
          <p:nvPr/>
        </p:nvSpPr>
        <p:spPr>
          <a:xfrm>
            <a:off x="4449440" y="6527800"/>
            <a:ext cx="7793634"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Bucket at index 5 is full so keep probing!</a:t>
            </a:r>
          </a:p>
        </p:txBody>
      </p:sp>
    </p:spTree>
  </p:cSld>
  <p:clrMapOvr>
    <a:masterClrMapping/>
  </p:clrMapOvr>
  <p:transition spd="med"/>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02" name="Table"/>
          <p:cNvGraphicFramePr/>
          <p:nvPr/>
        </p:nvGraphicFramePr>
        <p:xfrm>
          <a:off x="763885" y="1587923"/>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303" name="Table"/>
          <p:cNvGraphicFramePr/>
          <p:nvPr/>
        </p:nvGraphicFramePr>
        <p:xfrm>
          <a:off x="763885" y="885189"/>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304" name="Operations:"/>
          <p:cNvSpPr/>
          <p:nvPr/>
        </p:nvSpPr>
        <p:spPr>
          <a:xfrm>
            <a:off x="593013" y="3906096"/>
            <a:ext cx="314213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3305" name="insert(k1,v1)…"/>
          <p:cNvSpPr/>
          <p:nvPr/>
        </p:nvSpPr>
        <p:spPr>
          <a:xfrm>
            <a:off x="359333" y="4469976"/>
            <a:ext cx="3784402" cy="3746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defRPr>
                <a:solidFill>
                  <a:schemeClr val="accent4">
                    <a:hueOff val="102361"/>
                    <a:satOff val="14118"/>
                    <a:lumOff val="10675"/>
                  </a:schemeClr>
                </a:solidFill>
              </a:defRPr>
            </a:pPr>
            <a:r>
              <a:t>insert(k</a:t>
            </a:r>
            <a:r>
              <a:rPr baseline="-5999"/>
              <a:t>6</a:t>
            </a:r>
            <a:r>
              <a:t>,v</a:t>
            </a:r>
            <a:r>
              <a:rPr baseline="-5999"/>
              <a:t>6</a:t>
            </a:r>
            <a:r>
              <a:t>)</a:t>
            </a:r>
          </a:p>
          <a:p>
            <a:pPr algn="l"/>
            <a:r>
              <a:t>insert(k</a:t>
            </a:r>
            <a:r>
              <a:rPr baseline="-5999"/>
              <a:t>7</a:t>
            </a:r>
            <a:r>
              <a:t>,v</a:t>
            </a:r>
            <a:r>
              <a:rPr baseline="-5999"/>
              <a:t>7</a:t>
            </a:r>
            <a:r>
              <a:t>)</a:t>
            </a:r>
          </a:p>
        </p:txBody>
      </p:sp>
      <p:sp>
        <p:nvSpPr>
          <p:cNvPr id="3306" name="Suppose H1(k6) = 3, H2(k6) = 23"/>
          <p:cNvSpPr/>
          <p:nvPr/>
        </p:nvSpPr>
        <p:spPr>
          <a:xfrm>
            <a:off x="4318000" y="3681729"/>
            <a:ext cx="828027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Suppose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6</a:t>
            </a:r>
            <a:r>
              <a:t>) = 3,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6</a:t>
            </a:r>
            <a:r>
              <a:t>) = 23</a:t>
            </a:r>
          </a:p>
        </p:txBody>
      </p:sp>
      <p:sp>
        <p:nvSpPr>
          <p:cNvPr id="3307" name="δ = H2(k6) mod 7 = 2"/>
          <p:cNvSpPr/>
          <p:nvPr/>
        </p:nvSpPr>
        <p:spPr>
          <a:xfrm>
            <a:off x="5323666" y="4362449"/>
            <a:ext cx="543594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δ =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6</a:t>
            </a:r>
            <a:r>
              <a:t>) mod 7 = 2</a:t>
            </a:r>
          </a:p>
        </p:txBody>
      </p:sp>
      <p:sp>
        <p:nvSpPr>
          <p:cNvPr id="3308" name="H1(k6) + 0*δ mod 7 = 3"/>
          <p:cNvSpPr/>
          <p:nvPr/>
        </p:nvSpPr>
        <p:spPr>
          <a:xfrm>
            <a:off x="5048408" y="5043170"/>
            <a:ext cx="598646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6</a:t>
            </a:r>
            <a:r>
              <a:t>) + 0*δ mod 7 = 3</a:t>
            </a:r>
          </a:p>
        </p:txBody>
      </p:sp>
      <p:sp>
        <p:nvSpPr>
          <p:cNvPr id="3309" name="H1(k6) + 1*δ mod 7 = 5"/>
          <p:cNvSpPr/>
          <p:nvPr/>
        </p:nvSpPr>
        <p:spPr>
          <a:xfrm>
            <a:off x="5048408" y="5602075"/>
            <a:ext cx="598646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6</a:t>
            </a:r>
            <a:r>
              <a:t>) + 1*δ mod 7 = 5</a:t>
            </a:r>
          </a:p>
        </p:txBody>
      </p:sp>
      <p:sp>
        <p:nvSpPr>
          <p:cNvPr id="3310" name="H1(k6) + 2*δ mod 7 = 0"/>
          <p:cNvSpPr/>
          <p:nvPr/>
        </p:nvSpPr>
        <p:spPr>
          <a:xfrm>
            <a:off x="5048408" y="6145636"/>
            <a:ext cx="598646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6</a:t>
            </a:r>
            <a:r>
              <a:t>) + 2*δ mod 7 = 0</a:t>
            </a:r>
          </a:p>
        </p:txBody>
      </p:sp>
      <p:sp>
        <p:nvSpPr>
          <p:cNvPr id="3311" name="Line"/>
          <p:cNvSpPr/>
          <p:nvPr/>
        </p:nvSpPr>
        <p:spPr>
          <a:xfrm flipV="1">
            <a:off x="6502400" y="2538465"/>
            <a:ext cx="1" cy="663100"/>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16" name="Connection Line"/>
          <p:cNvSpPr/>
          <p:nvPr/>
        </p:nvSpPr>
        <p:spPr>
          <a:xfrm>
            <a:off x="6811578" y="2553110"/>
            <a:ext cx="2475152" cy="683060"/>
          </a:xfrm>
          <a:custGeom>
            <a:avLst/>
            <a:gdLst/>
            <a:ahLst/>
            <a:cxnLst>
              <a:cxn ang="0">
                <a:pos x="wd2" y="hd2"/>
              </a:cxn>
              <a:cxn ang="5400000">
                <a:pos x="wd2" y="hd2"/>
              </a:cxn>
              <a:cxn ang="10800000">
                <a:pos x="wd2" y="hd2"/>
              </a:cxn>
              <a:cxn ang="16200000">
                <a:pos x="wd2" y="hd2"/>
              </a:cxn>
            </a:cxnLst>
            <a:rect l="0" t="0" r="r" b="b"/>
            <a:pathLst>
              <a:path w="21600" h="16203" extrusionOk="0">
                <a:moveTo>
                  <a:pt x="21600" y="0"/>
                </a:moveTo>
                <a:cubicBezTo>
                  <a:pt x="14778" y="21328"/>
                  <a:pt x="7578" y="21600"/>
                  <a:pt x="0" y="815"/>
                </a:cubicBezTo>
              </a:path>
            </a:pathLst>
          </a:custGeom>
          <a:ln w="50800">
            <a:solidFill>
              <a:srgbClr val="FFFFFF"/>
            </a:solidFill>
            <a:miter lim="400000"/>
          </a:ln>
        </p:spPr>
        <p:txBody>
          <a:bodyPr/>
          <a:lstStyle/>
          <a:p>
            <a:endParaRPr/>
          </a:p>
        </p:txBody>
      </p:sp>
      <p:sp>
        <p:nvSpPr>
          <p:cNvPr id="3313" name="Line"/>
          <p:cNvSpPr/>
          <p:nvPr/>
        </p:nvSpPr>
        <p:spPr>
          <a:xfrm flipV="1">
            <a:off x="9148008" y="2485628"/>
            <a:ext cx="215703" cy="21665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17" name="Connection Line"/>
          <p:cNvSpPr/>
          <p:nvPr/>
        </p:nvSpPr>
        <p:spPr>
          <a:xfrm>
            <a:off x="2031755" y="221360"/>
            <a:ext cx="7444195" cy="1155502"/>
          </a:xfrm>
          <a:custGeom>
            <a:avLst/>
            <a:gdLst/>
            <a:ahLst/>
            <a:cxnLst>
              <a:cxn ang="0">
                <a:pos x="wd2" y="hd2"/>
              </a:cxn>
              <a:cxn ang="5400000">
                <a:pos x="wd2" y="hd2"/>
              </a:cxn>
              <a:cxn ang="10800000">
                <a:pos x="wd2" y="hd2"/>
              </a:cxn>
              <a:cxn ang="16200000">
                <a:pos x="wd2" y="hd2"/>
              </a:cxn>
            </a:cxnLst>
            <a:rect l="0" t="0" r="r" b="b"/>
            <a:pathLst>
              <a:path w="21600" h="16204" extrusionOk="0">
                <a:moveTo>
                  <a:pt x="0" y="15222"/>
                </a:moveTo>
                <a:cubicBezTo>
                  <a:pt x="6850" y="-5396"/>
                  <a:pt x="14050" y="-5069"/>
                  <a:pt x="21600" y="16204"/>
                </a:cubicBezTo>
              </a:path>
            </a:pathLst>
          </a:custGeom>
          <a:ln w="50800">
            <a:solidFill>
              <a:srgbClr val="FFFFFF"/>
            </a:solidFill>
            <a:miter lim="400000"/>
          </a:ln>
        </p:spPr>
        <p:txBody>
          <a:bodyPr/>
          <a:lstStyle/>
          <a:p>
            <a:endParaRPr/>
          </a:p>
        </p:txBody>
      </p:sp>
      <p:sp>
        <p:nvSpPr>
          <p:cNvPr id="3315" name="Line"/>
          <p:cNvSpPr/>
          <p:nvPr/>
        </p:nvSpPr>
        <p:spPr>
          <a:xfrm flipH="1">
            <a:off x="1839369" y="1278113"/>
            <a:ext cx="238027" cy="15741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Outline"/>
          <p:cNvSpPr>
            <a:spLocks noGrp="1"/>
          </p:cNvSpPr>
          <p:nvPr>
            <p:ph type="title"/>
          </p:nvPr>
        </p:nvSpPr>
        <p:spPr>
          <a:xfrm>
            <a:off x="952500" y="-5328"/>
            <a:ext cx="11099800" cy="1421763"/>
          </a:xfrm>
          <a:prstGeom prst="rect">
            <a:avLst/>
          </a:prstGeom>
        </p:spPr>
        <p:txBody>
          <a:bodyPr/>
          <a:lstStyle>
            <a:lvl1pPr>
              <a:defRPr b="1"/>
            </a:lvl1pPr>
          </a:lstStyle>
          <a:p>
            <a:r>
              <a:rPr lang="zh-CN" altLang="en-US" dirty="0"/>
              <a:t>大纲</a:t>
            </a:r>
            <a:endParaRPr dirty="0"/>
          </a:p>
        </p:txBody>
      </p:sp>
      <p:sp>
        <p:nvSpPr>
          <p:cNvPr id="126" name="Open addressing techniques implementation details:…"/>
          <p:cNvSpPr>
            <a:spLocks noGrp="1"/>
          </p:cNvSpPr>
          <p:nvPr>
            <p:ph type="body" idx="1"/>
          </p:nvPr>
        </p:nvSpPr>
        <p:spPr>
          <a:xfrm>
            <a:off x="1244987" y="1187297"/>
            <a:ext cx="11099801" cy="8014299"/>
          </a:xfrm>
          <a:prstGeom prst="rect">
            <a:avLst/>
          </a:prstGeom>
        </p:spPr>
        <p:txBody>
          <a:bodyPr>
            <a:normAutofit/>
          </a:bodyPr>
          <a:lstStyle/>
          <a:p>
            <a:pPr marL="262254" indent="-262254" defTabSz="344677">
              <a:spcBef>
                <a:spcPts val="2300"/>
              </a:spcBef>
              <a:defRPr sz="2773"/>
            </a:pPr>
            <a:r>
              <a:rPr lang="zh-CN" altLang="en-US" sz="3200" dirty="0">
                <a:latin typeface="+mj-ea"/>
              </a:rPr>
              <a:t>开放地址技术实现细节</a:t>
            </a:r>
            <a:r>
              <a:rPr sz="3200" dirty="0">
                <a:latin typeface="+mj-ea"/>
              </a:rPr>
              <a:t>:</a:t>
            </a:r>
          </a:p>
          <a:p>
            <a:pPr marL="524509" lvl="1" indent="-262254" defTabSz="344677">
              <a:spcBef>
                <a:spcPts val="2300"/>
              </a:spcBef>
              <a:defRPr sz="2773" b="1">
                <a:solidFill>
                  <a:schemeClr val="accent2">
                    <a:satOff val="-13916"/>
                    <a:lumOff val="13989"/>
                  </a:schemeClr>
                </a:solidFill>
              </a:defRPr>
            </a:pPr>
            <a:r>
              <a:rPr lang="zh-CN" altLang="en-US" dirty="0"/>
              <a:t>线性探测</a:t>
            </a:r>
            <a:r>
              <a:rPr dirty="0"/>
              <a:t>Linear probing</a:t>
            </a:r>
          </a:p>
          <a:p>
            <a:pPr marL="786764" lvl="2" indent="-262254" defTabSz="344677">
              <a:spcBef>
                <a:spcPts val="2300"/>
              </a:spcBef>
              <a:defRPr sz="2773"/>
            </a:pPr>
            <a:r>
              <a:rPr lang="zh-CN" altLang="en-US" sz="2400" dirty="0"/>
              <a:t>什么是线性探测</a:t>
            </a:r>
            <a:r>
              <a:rPr sz="2400" dirty="0"/>
              <a:t>?</a:t>
            </a:r>
          </a:p>
          <a:p>
            <a:pPr marL="786764" lvl="2" indent="-262254" defTabSz="344677">
              <a:spcBef>
                <a:spcPts val="2300"/>
              </a:spcBef>
              <a:defRPr sz="2773"/>
            </a:pPr>
            <a:r>
              <a:rPr lang="en-US" sz="2400" dirty="0" err="1"/>
              <a:t>死循环混沌</a:t>
            </a:r>
            <a:r>
              <a:rPr sz="2400" dirty="0" err="1"/>
              <a:t>Chaos</a:t>
            </a:r>
            <a:r>
              <a:rPr sz="2400" dirty="0"/>
              <a:t> with cycles</a:t>
            </a:r>
          </a:p>
          <a:p>
            <a:pPr marL="786764" lvl="2" indent="-262254" defTabSz="344677">
              <a:spcBef>
                <a:spcPts val="2300"/>
              </a:spcBef>
              <a:defRPr sz="2773"/>
            </a:pPr>
            <a:r>
              <a:rPr lang="zh-CN" altLang="en-US" sz="2400" dirty="0"/>
              <a:t>线性探测插入样例</a:t>
            </a:r>
            <a:endParaRPr sz="2400" dirty="0"/>
          </a:p>
          <a:p>
            <a:pPr marL="786764" lvl="2" indent="-262254" defTabSz="344677">
              <a:spcBef>
                <a:spcPts val="2300"/>
              </a:spcBef>
              <a:defRPr sz="2773"/>
            </a:pPr>
            <a:r>
              <a:rPr lang="en-US" sz="2400" dirty="0" err="1"/>
              <a:t>哈希表修改大小</a:t>
            </a:r>
            <a:r>
              <a:rPr lang="en-US" sz="2400" dirty="0"/>
              <a:t>(resizing)</a:t>
            </a:r>
            <a:r>
              <a:rPr lang="en-US" sz="2400" dirty="0" err="1"/>
              <a:t>和更新值</a:t>
            </a:r>
            <a:endParaRPr sz="2400" dirty="0"/>
          </a:p>
          <a:p>
            <a:pPr marL="524509" lvl="1" indent="-262254" defTabSz="344677">
              <a:spcBef>
                <a:spcPts val="2300"/>
              </a:spcBef>
              <a:defRPr sz="2773" b="1">
                <a:solidFill>
                  <a:schemeClr val="accent2">
                    <a:satOff val="-13916"/>
                    <a:lumOff val="13989"/>
                  </a:schemeClr>
                </a:solidFill>
              </a:defRPr>
            </a:pPr>
            <a:r>
              <a:rPr lang="en-US" dirty="0" err="1"/>
              <a:t>平方探测法</a:t>
            </a:r>
            <a:r>
              <a:rPr dirty="0" err="1"/>
              <a:t>Quadratic</a:t>
            </a:r>
            <a:r>
              <a:rPr dirty="0"/>
              <a:t> probing</a:t>
            </a:r>
          </a:p>
          <a:p>
            <a:pPr marL="786764" lvl="2" indent="-262254" defTabSz="344677">
              <a:spcBef>
                <a:spcPts val="2300"/>
              </a:spcBef>
              <a:defRPr sz="2773"/>
            </a:pPr>
            <a:r>
              <a:rPr lang="zh-CN" altLang="en-US" sz="2400" dirty="0"/>
              <a:t>什么是平方探测法</a:t>
            </a:r>
            <a:r>
              <a:rPr sz="2400" dirty="0"/>
              <a:t>?</a:t>
            </a:r>
          </a:p>
          <a:p>
            <a:pPr marL="786764" lvl="2" indent="-262254" defTabSz="344677">
              <a:spcBef>
                <a:spcPts val="2300"/>
              </a:spcBef>
              <a:defRPr sz="2773"/>
            </a:pPr>
            <a:r>
              <a:rPr lang="zh-CN" altLang="en-US" sz="2400" dirty="0"/>
              <a:t>探测序列周期的问题</a:t>
            </a:r>
            <a:endParaRPr sz="2400" dirty="0"/>
          </a:p>
          <a:p>
            <a:pPr marL="786764" lvl="2" indent="-262254" defTabSz="344677">
              <a:spcBef>
                <a:spcPts val="2300"/>
              </a:spcBef>
              <a:defRPr sz="2773"/>
            </a:pPr>
            <a:r>
              <a:rPr lang="zh-CN" altLang="en-US" sz="2400" dirty="0"/>
              <a:t>平方探测的不同方式</a:t>
            </a:r>
            <a:endParaRPr sz="2400" dirty="0"/>
          </a:p>
          <a:p>
            <a:pPr marL="786764" lvl="2" indent="-262254" defTabSz="344677">
              <a:spcBef>
                <a:spcPts val="2300"/>
              </a:spcBef>
              <a:defRPr sz="2773"/>
            </a:pPr>
            <a:r>
              <a:rPr lang="zh-CN" altLang="en-US" sz="2400" dirty="0"/>
              <a:t>插入和修改大小</a:t>
            </a:r>
            <a:r>
              <a:rPr lang="en-US" altLang="zh-CN" sz="2400" dirty="0"/>
              <a:t>(resize)</a:t>
            </a:r>
            <a:r>
              <a:rPr lang="zh-CN" altLang="en-US" sz="2400" dirty="0"/>
              <a:t>的样例</a:t>
            </a:r>
            <a:endParaRPr sz="2400" dirty="0"/>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4" name="Table"/>
          <p:cNvGraphicFramePr/>
          <p:nvPr/>
        </p:nvGraphicFramePr>
        <p:xfrm>
          <a:off x="8547100" y="1352550"/>
          <a:ext cx="4389585" cy="7837181"/>
        </p:xfrm>
        <a:graphic>
          <a:graphicData uri="http://schemas.openxmlformats.org/drawingml/2006/table">
            <a:tbl>
              <a:tblPr>
                <a:tableStyleId>{4C3C2611-4C71-4FC5-86AE-919BDF0F9419}</a:tableStyleId>
              </a:tblPr>
              <a:tblGrid>
                <a:gridCol w="647234">
                  <a:extLst>
                    <a:ext uri="{9D8B030D-6E8A-4147-A177-3AD203B41FA5}">
                      <a16:colId xmlns:a16="http://schemas.microsoft.com/office/drawing/2014/main" val="20000"/>
                    </a:ext>
                  </a:extLst>
                </a:gridCol>
                <a:gridCol w="1015255">
                  <a:extLst>
                    <a:ext uri="{9D8B030D-6E8A-4147-A177-3AD203B41FA5}">
                      <a16:colId xmlns:a16="http://schemas.microsoft.com/office/drawing/2014/main" val="20001"/>
                    </a:ext>
                  </a:extLst>
                </a:gridCol>
                <a:gridCol w="2727096">
                  <a:extLst>
                    <a:ext uri="{9D8B030D-6E8A-4147-A177-3AD203B41FA5}">
                      <a16:colId xmlns:a16="http://schemas.microsoft.com/office/drawing/2014/main" val="20002"/>
                    </a:ext>
                  </a:extLst>
                </a:gridCol>
              </a:tblGrid>
              <a:tr h="712471">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Key</a:t>
                      </a:r>
                    </a:p>
                  </a:txBody>
                  <a:tcPr marL="50800" marR="50800" marT="50800" marB="50800" anchor="ctr" horzOverflow="overflow">
                    <a:lnT w="12700">
                      <a:solidFill>
                        <a:srgbClr val="D6D6D6"/>
                      </a:solidFill>
                      <a:miter lim="400000"/>
                    </a:lnT>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Value</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solidFill>
                        <a:srgbClr val="D6D6D6"/>
                      </a:solidFill>
                      <a:miter lim="400000"/>
                    </a:lnL>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solidFill>
                        <a:srgbClr val="D6D6D6"/>
                      </a:solidFill>
                      <a:miter lim="400000"/>
                    </a:lnL>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solidFill>
                        <a:srgbClr val="D6D6D6"/>
                      </a:solidFill>
                      <a:miter lim="400000"/>
                    </a:lnL>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5"/>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solidFill>
                        <a:srgbClr val="D6D6D6"/>
                      </a:solidFill>
                      <a:miter lim="400000"/>
                    </a:lnL>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6"/>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solidFill>
                        <a:srgbClr val="D6D6D6"/>
                      </a:solidFill>
                      <a:miter lim="400000"/>
                    </a:lnL>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7"/>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8"/>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solidFill>
                        <a:srgbClr val="D6D6D6"/>
                      </a:solidFill>
                      <a:miter lim="400000"/>
                    </a:lnL>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9"/>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B w="12700">
                      <a:solidFill>
                        <a:srgbClr val="D6D6D6"/>
                      </a:solidFill>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10"/>
                  </a:ext>
                </a:extLst>
              </a:tr>
            </a:tbl>
          </a:graphicData>
        </a:graphic>
      </p:graphicFrame>
      <p:sp>
        <p:nvSpPr>
          <p:cNvPr id="275" name="H(x) = x² + 3 mod 10"/>
          <p:cNvSpPr/>
          <p:nvPr/>
        </p:nvSpPr>
        <p:spPr>
          <a:xfrm>
            <a:off x="1448122" y="4248794"/>
            <a:ext cx="5619453"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dirty="0">
                <a:solidFill>
                  <a:schemeClr val="accent5">
                    <a:hueOff val="101205"/>
                    <a:satOff val="-13598"/>
                    <a:lumOff val="23877"/>
                  </a:schemeClr>
                </a:solidFill>
              </a:rPr>
              <a:t>H</a:t>
            </a:r>
            <a:r>
              <a:rPr dirty="0"/>
              <a:t>(x) = x² + 3 mod 10</a:t>
            </a:r>
          </a:p>
        </p:txBody>
      </p:sp>
      <p:sp>
        <p:nvSpPr>
          <p:cNvPr id="276" name="Suppose we’re inserting (integer, string) key-value pairs into the table representing rankings of users to their usernames from an online programming competition and we’re using the hash function:"/>
          <p:cNvSpPr/>
          <p:nvPr/>
        </p:nvSpPr>
        <p:spPr>
          <a:xfrm>
            <a:off x="59134" y="1525043"/>
            <a:ext cx="8397429" cy="2410916"/>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000"/>
            </a:lvl1pPr>
          </a:lstStyle>
          <a:p>
            <a:r>
              <a:rPr lang="en-US" dirty="0" err="1"/>
              <a:t>假定我们要插入哈希表的键值对是</a:t>
            </a:r>
            <a:r>
              <a:rPr lang="en-US" dirty="0"/>
              <a:t>(integer, string)</a:t>
            </a:r>
            <a:r>
              <a:rPr lang="zh-CN" altLang="en-US" dirty="0"/>
              <a:t>，它表示参加某个线上编程竞赛的学生的排名和姓名之间的映射。</a:t>
            </a:r>
            <a:endParaRPr lang="en-US" altLang="zh-CN" dirty="0"/>
          </a:p>
          <a:p>
            <a:endParaRPr lang="en-US" dirty="0"/>
          </a:p>
          <a:p>
            <a:r>
              <a:rPr lang="zh-CN" altLang="en-US" dirty="0"/>
              <a:t>我们使用下面的哈希函数</a:t>
            </a:r>
            <a:r>
              <a:rPr dirty="0"/>
              <a:t>:</a:t>
            </a:r>
          </a:p>
        </p:txBody>
      </p:sp>
      <p:sp>
        <p:nvSpPr>
          <p:cNvPr id="277" name="How does a hash table work?"/>
          <p:cNvSpPr>
            <a:spLocks noGrp="1"/>
          </p:cNvSpPr>
          <p:nvPr>
            <p:ph type="title"/>
          </p:nvPr>
        </p:nvSpPr>
        <p:spPr>
          <a:xfrm>
            <a:off x="436909" y="142907"/>
            <a:ext cx="12130981" cy="1166544"/>
          </a:xfrm>
          <a:prstGeom prst="rect">
            <a:avLst/>
          </a:prstGeom>
        </p:spPr>
        <p:txBody>
          <a:bodyPr/>
          <a:lstStyle>
            <a:lvl1pPr defTabSz="420624">
              <a:defRPr sz="5760" b="1"/>
            </a:lvl1pPr>
          </a:lstStyle>
          <a:p>
            <a:r>
              <a:rPr lang="zh-CN" altLang="en-US" dirty="0"/>
              <a:t>哈希表是如何工作的</a:t>
            </a:r>
            <a:r>
              <a:rPr dirty="0"/>
              <a:t>?</a:t>
            </a:r>
          </a:p>
        </p:txBody>
      </p:sp>
    </p:spTree>
  </p:cSld>
  <p:clrMapOvr>
    <a:masterClrMapping/>
  </p:clrMapOvr>
  <p:transition spd="med"/>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19" name="Table"/>
          <p:cNvGraphicFramePr/>
          <p:nvPr/>
        </p:nvGraphicFramePr>
        <p:xfrm>
          <a:off x="763885" y="1587923"/>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320" name="Table"/>
          <p:cNvGraphicFramePr/>
          <p:nvPr/>
        </p:nvGraphicFramePr>
        <p:xfrm>
          <a:off x="763885" y="885189"/>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321" name="The maximum threshold on this table was five key-value pairs, so it’s time to resize."/>
          <p:cNvSpPr/>
          <p:nvPr/>
        </p:nvSpPr>
        <p:spPr>
          <a:xfrm>
            <a:off x="251953" y="3359679"/>
            <a:ext cx="12500894"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The maximum threshold on this table was five key-value pairs, so it’s time to resize.</a:t>
            </a:r>
          </a:p>
        </p:txBody>
      </p:sp>
      <p:sp>
        <p:nvSpPr>
          <p:cNvPr id="3322" name="To resize one strategy is compute 2N and find the next prime above this value."/>
          <p:cNvSpPr/>
          <p:nvPr/>
        </p:nvSpPr>
        <p:spPr>
          <a:xfrm>
            <a:off x="600844" y="5029200"/>
            <a:ext cx="11803113"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To resize one strategy is compute 2N and find the next prime above this value.</a:t>
            </a:r>
          </a:p>
        </p:txBody>
      </p:sp>
      <p:sp>
        <p:nvSpPr>
          <p:cNvPr id="3323" name="In this case 2N = 14 and the next prime above 14 is 17, so 17 is the new table size."/>
          <p:cNvSpPr/>
          <p:nvPr/>
        </p:nvSpPr>
        <p:spPr>
          <a:xfrm>
            <a:off x="298152" y="6934200"/>
            <a:ext cx="12408496"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In this case 2N = 14 and the next prime above 14 is 17, so 17 is the new table size.</a:t>
            </a:r>
          </a:p>
        </p:txBody>
      </p:sp>
    </p:spTree>
  </p:cSld>
  <p:clrMapOvr>
    <a:masterClrMapping/>
  </p:clrMapOvr>
  <p:transition spd="med"/>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25" name="Table"/>
          <p:cNvGraphicFramePr/>
          <p:nvPr/>
        </p:nvGraphicFramePr>
        <p:xfrm>
          <a:off x="763885" y="724323"/>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326" name="Table"/>
          <p:cNvGraphicFramePr/>
          <p:nvPr/>
        </p:nvGraphicFramePr>
        <p:xfrm>
          <a:off x="763885" y="21589"/>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327" name="Table"/>
          <p:cNvGraphicFramePr/>
          <p:nvPr/>
        </p:nvGraphicFramePr>
        <p:xfrm>
          <a:off x="292100" y="2793826"/>
          <a:ext cx="12433300" cy="1130995"/>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328" name="Table"/>
          <p:cNvGraphicFramePr/>
          <p:nvPr/>
        </p:nvGraphicFramePr>
        <p:xfrm>
          <a:off x="631353" y="39110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329" name="Table"/>
          <p:cNvGraphicFramePr/>
          <p:nvPr/>
        </p:nvGraphicFramePr>
        <p:xfrm>
          <a:off x="292100" y="1930226"/>
          <a:ext cx="12433301" cy="1130995"/>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330" name="Table"/>
          <p:cNvGraphicFramePr/>
          <p:nvPr/>
        </p:nvGraphicFramePr>
        <p:xfrm>
          <a:off x="720253" y="48254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32" name="Table"/>
          <p:cNvGraphicFramePr/>
          <p:nvPr/>
        </p:nvGraphicFramePr>
        <p:xfrm>
          <a:off x="763885" y="724323"/>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333" name="Table"/>
          <p:cNvGraphicFramePr/>
          <p:nvPr/>
        </p:nvGraphicFramePr>
        <p:xfrm>
          <a:off x="763885" y="21589"/>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334" name="Table"/>
          <p:cNvGraphicFramePr/>
          <p:nvPr/>
        </p:nvGraphicFramePr>
        <p:xfrm>
          <a:off x="292100" y="2793826"/>
          <a:ext cx="12433300" cy="1130995"/>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335" name="Table"/>
          <p:cNvGraphicFramePr/>
          <p:nvPr/>
        </p:nvGraphicFramePr>
        <p:xfrm>
          <a:off x="631353" y="39110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336" name="Table"/>
          <p:cNvGraphicFramePr/>
          <p:nvPr/>
        </p:nvGraphicFramePr>
        <p:xfrm>
          <a:off x="292100" y="1930226"/>
          <a:ext cx="12433301" cy="1130995"/>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337" name="Table"/>
          <p:cNvGraphicFramePr/>
          <p:nvPr/>
        </p:nvGraphicFramePr>
        <p:xfrm>
          <a:off x="720253" y="48254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338" name="Line"/>
          <p:cNvSpPr/>
          <p:nvPr/>
        </p:nvSpPr>
        <p:spPr>
          <a:xfrm flipV="1">
            <a:off x="1562100" y="1679451"/>
            <a:ext cx="0" cy="52313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39" name="From before, H1(k6) = 3, H2(k6) = 23"/>
          <p:cNvSpPr/>
          <p:nvPr/>
        </p:nvSpPr>
        <p:spPr>
          <a:xfrm>
            <a:off x="1432817" y="5721349"/>
            <a:ext cx="965656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From before,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6</a:t>
            </a:r>
            <a:r>
              <a:t>) = 3,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6</a:t>
            </a:r>
            <a:r>
              <a:t>) = 23</a:t>
            </a:r>
          </a:p>
        </p:txBody>
      </p:sp>
    </p:spTree>
  </p:cSld>
  <p:clrMapOvr>
    <a:masterClrMapping/>
  </p:clrMapOvr>
  <p:transition spd="med"/>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41" name="Table"/>
          <p:cNvGraphicFramePr/>
          <p:nvPr/>
        </p:nvGraphicFramePr>
        <p:xfrm>
          <a:off x="763885" y="724323"/>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342" name="Table"/>
          <p:cNvGraphicFramePr/>
          <p:nvPr/>
        </p:nvGraphicFramePr>
        <p:xfrm>
          <a:off x="763885" y="21589"/>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343" name="Table"/>
          <p:cNvGraphicFramePr/>
          <p:nvPr/>
        </p:nvGraphicFramePr>
        <p:xfrm>
          <a:off x="292100" y="2793826"/>
          <a:ext cx="12433300" cy="1130995"/>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344" name="Table"/>
          <p:cNvGraphicFramePr/>
          <p:nvPr/>
        </p:nvGraphicFramePr>
        <p:xfrm>
          <a:off x="631353" y="39110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345" name="Table"/>
          <p:cNvGraphicFramePr/>
          <p:nvPr/>
        </p:nvGraphicFramePr>
        <p:xfrm>
          <a:off x="292100" y="1930226"/>
          <a:ext cx="12433301" cy="1130995"/>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346" name="Table"/>
          <p:cNvGraphicFramePr/>
          <p:nvPr/>
        </p:nvGraphicFramePr>
        <p:xfrm>
          <a:off x="720253" y="48254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347" name="Line"/>
          <p:cNvSpPr/>
          <p:nvPr/>
        </p:nvSpPr>
        <p:spPr>
          <a:xfrm flipV="1">
            <a:off x="1562100" y="1679451"/>
            <a:ext cx="0" cy="52313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48" name="From before, H1(k6) = 3, H2(k6) = 23"/>
          <p:cNvSpPr/>
          <p:nvPr/>
        </p:nvSpPr>
        <p:spPr>
          <a:xfrm>
            <a:off x="1432817" y="5721349"/>
            <a:ext cx="965656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From before,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6</a:t>
            </a:r>
            <a:r>
              <a:t>) = 3,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6</a:t>
            </a:r>
            <a:r>
              <a:t>) = 23</a:t>
            </a:r>
          </a:p>
        </p:txBody>
      </p:sp>
      <p:sp>
        <p:nvSpPr>
          <p:cNvPr id="3349" name="δ = H2(k6) mod 17 = 6"/>
          <p:cNvSpPr/>
          <p:nvPr/>
        </p:nvSpPr>
        <p:spPr>
          <a:xfrm>
            <a:off x="3646797" y="6375313"/>
            <a:ext cx="571120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δ =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6</a:t>
            </a:r>
            <a:r>
              <a:t>) mod 17 = 6</a:t>
            </a:r>
          </a:p>
        </p:txBody>
      </p:sp>
    </p:spTree>
  </p:cSld>
  <p:clrMapOvr>
    <a:masterClrMapping/>
  </p:clrMapOvr>
  <p:transition spd="med"/>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51" name="Table"/>
          <p:cNvGraphicFramePr/>
          <p:nvPr/>
        </p:nvGraphicFramePr>
        <p:xfrm>
          <a:off x="763885" y="724323"/>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352" name="Table"/>
          <p:cNvGraphicFramePr/>
          <p:nvPr/>
        </p:nvGraphicFramePr>
        <p:xfrm>
          <a:off x="763885" y="21589"/>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353" name="Table"/>
          <p:cNvGraphicFramePr/>
          <p:nvPr/>
        </p:nvGraphicFramePr>
        <p:xfrm>
          <a:off x="292100" y="2793826"/>
          <a:ext cx="12433300" cy="1130995"/>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354" name="Table"/>
          <p:cNvGraphicFramePr/>
          <p:nvPr/>
        </p:nvGraphicFramePr>
        <p:xfrm>
          <a:off x="631353" y="39110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355" name="Table"/>
          <p:cNvGraphicFramePr/>
          <p:nvPr/>
        </p:nvGraphicFramePr>
        <p:xfrm>
          <a:off x="292100" y="1930226"/>
          <a:ext cx="12433301" cy="1130995"/>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356" name="Table"/>
          <p:cNvGraphicFramePr/>
          <p:nvPr/>
        </p:nvGraphicFramePr>
        <p:xfrm>
          <a:off x="720253" y="48254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357" name="Line"/>
          <p:cNvSpPr/>
          <p:nvPr/>
        </p:nvSpPr>
        <p:spPr>
          <a:xfrm flipV="1">
            <a:off x="1562100" y="1679451"/>
            <a:ext cx="0" cy="52313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58" name="From before, H1(k6) = 3, H2(k6) = 23"/>
          <p:cNvSpPr/>
          <p:nvPr/>
        </p:nvSpPr>
        <p:spPr>
          <a:xfrm>
            <a:off x="1432817" y="5721349"/>
            <a:ext cx="965656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From before,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6</a:t>
            </a:r>
            <a:r>
              <a:t>) = 3,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6</a:t>
            </a:r>
            <a:r>
              <a:t>) = 23</a:t>
            </a:r>
          </a:p>
        </p:txBody>
      </p:sp>
      <p:sp>
        <p:nvSpPr>
          <p:cNvPr id="3359" name="δ = H2(k6) mod 17 = 6"/>
          <p:cNvSpPr/>
          <p:nvPr/>
        </p:nvSpPr>
        <p:spPr>
          <a:xfrm>
            <a:off x="3646797" y="6375313"/>
            <a:ext cx="571120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δ =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6</a:t>
            </a:r>
            <a:r>
              <a:t>) mod 17 = 6</a:t>
            </a:r>
          </a:p>
        </p:txBody>
      </p:sp>
      <p:sp>
        <p:nvSpPr>
          <p:cNvPr id="3360" name="H1(k6) + 0*δ mod 17 = 3"/>
          <p:cNvSpPr/>
          <p:nvPr/>
        </p:nvSpPr>
        <p:spPr>
          <a:xfrm>
            <a:off x="3371540" y="7029276"/>
            <a:ext cx="6261721"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6</a:t>
            </a:r>
            <a:r>
              <a:t>) + 0*δ mod 17 = 3</a:t>
            </a:r>
          </a:p>
        </p:txBody>
      </p:sp>
      <p:sp>
        <p:nvSpPr>
          <p:cNvPr id="3361" name="Line"/>
          <p:cNvSpPr/>
          <p:nvPr/>
        </p:nvSpPr>
        <p:spPr>
          <a:xfrm>
            <a:off x="1940669" y="1688455"/>
            <a:ext cx="2853284" cy="1342579"/>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63" name="Table"/>
          <p:cNvGraphicFramePr/>
          <p:nvPr/>
        </p:nvGraphicFramePr>
        <p:xfrm>
          <a:off x="763885" y="724323"/>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364" name="Table"/>
          <p:cNvGraphicFramePr/>
          <p:nvPr/>
        </p:nvGraphicFramePr>
        <p:xfrm>
          <a:off x="763885" y="21589"/>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365" name="Table"/>
          <p:cNvGraphicFramePr/>
          <p:nvPr/>
        </p:nvGraphicFramePr>
        <p:xfrm>
          <a:off x="292100" y="2793826"/>
          <a:ext cx="12433300" cy="1130995"/>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366" name="Table"/>
          <p:cNvGraphicFramePr/>
          <p:nvPr/>
        </p:nvGraphicFramePr>
        <p:xfrm>
          <a:off x="631353" y="39110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367" name="Table"/>
          <p:cNvGraphicFramePr/>
          <p:nvPr/>
        </p:nvGraphicFramePr>
        <p:xfrm>
          <a:off x="292100" y="1930226"/>
          <a:ext cx="12433301" cy="1130995"/>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368" name="Table"/>
          <p:cNvGraphicFramePr/>
          <p:nvPr/>
        </p:nvGraphicFramePr>
        <p:xfrm>
          <a:off x="720253" y="48254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369" name="Line"/>
          <p:cNvSpPr/>
          <p:nvPr/>
        </p:nvSpPr>
        <p:spPr>
          <a:xfrm flipV="1">
            <a:off x="1562100" y="1679451"/>
            <a:ext cx="0" cy="52313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71" name="Table"/>
          <p:cNvGraphicFramePr/>
          <p:nvPr/>
        </p:nvGraphicFramePr>
        <p:xfrm>
          <a:off x="763885" y="724323"/>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372" name="Table"/>
          <p:cNvGraphicFramePr/>
          <p:nvPr/>
        </p:nvGraphicFramePr>
        <p:xfrm>
          <a:off x="763885" y="21589"/>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373" name="Table"/>
          <p:cNvGraphicFramePr/>
          <p:nvPr/>
        </p:nvGraphicFramePr>
        <p:xfrm>
          <a:off x="292100" y="2793826"/>
          <a:ext cx="12433300" cy="1130995"/>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374" name="Table"/>
          <p:cNvGraphicFramePr/>
          <p:nvPr/>
        </p:nvGraphicFramePr>
        <p:xfrm>
          <a:off x="631353" y="39110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375" name="Table"/>
          <p:cNvGraphicFramePr/>
          <p:nvPr/>
        </p:nvGraphicFramePr>
        <p:xfrm>
          <a:off x="292100" y="1930226"/>
          <a:ext cx="12433301" cy="1130995"/>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376" name="Table"/>
          <p:cNvGraphicFramePr/>
          <p:nvPr/>
        </p:nvGraphicFramePr>
        <p:xfrm>
          <a:off x="720253" y="48254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377" name="Line"/>
          <p:cNvSpPr/>
          <p:nvPr/>
        </p:nvSpPr>
        <p:spPr>
          <a:xfrm flipV="1">
            <a:off x="3200400" y="1692151"/>
            <a:ext cx="1" cy="52313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79" name="Table"/>
          <p:cNvGraphicFramePr/>
          <p:nvPr/>
        </p:nvGraphicFramePr>
        <p:xfrm>
          <a:off x="763885" y="724323"/>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380" name="Table"/>
          <p:cNvGraphicFramePr/>
          <p:nvPr/>
        </p:nvGraphicFramePr>
        <p:xfrm>
          <a:off x="763885" y="21589"/>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381" name="Table"/>
          <p:cNvGraphicFramePr/>
          <p:nvPr/>
        </p:nvGraphicFramePr>
        <p:xfrm>
          <a:off x="292100" y="2793826"/>
          <a:ext cx="12433300" cy="1130995"/>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382" name="Table"/>
          <p:cNvGraphicFramePr/>
          <p:nvPr/>
        </p:nvGraphicFramePr>
        <p:xfrm>
          <a:off x="631353" y="39110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383" name="Table"/>
          <p:cNvGraphicFramePr/>
          <p:nvPr/>
        </p:nvGraphicFramePr>
        <p:xfrm>
          <a:off x="292100" y="1930226"/>
          <a:ext cx="12433301" cy="1130995"/>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384" name="Table"/>
          <p:cNvGraphicFramePr/>
          <p:nvPr/>
        </p:nvGraphicFramePr>
        <p:xfrm>
          <a:off x="720253" y="48254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385" name="Line"/>
          <p:cNvSpPr/>
          <p:nvPr/>
        </p:nvSpPr>
        <p:spPr>
          <a:xfrm flipV="1">
            <a:off x="4813300" y="1679860"/>
            <a:ext cx="1" cy="52313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87" name="Table"/>
          <p:cNvGraphicFramePr/>
          <p:nvPr/>
        </p:nvGraphicFramePr>
        <p:xfrm>
          <a:off x="763885" y="724323"/>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388" name="Table"/>
          <p:cNvGraphicFramePr/>
          <p:nvPr/>
        </p:nvGraphicFramePr>
        <p:xfrm>
          <a:off x="763885" y="21589"/>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389" name="Table"/>
          <p:cNvGraphicFramePr/>
          <p:nvPr/>
        </p:nvGraphicFramePr>
        <p:xfrm>
          <a:off x="292100" y="2793826"/>
          <a:ext cx="12433300" cy="1130995"/>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390" name="Table"/>
          <p:cNvGraphicFramePr/>
          <p:nvPr/>
        </p:nvGraphicFramePr>
        <p:xfrm>
          <a:off x="631353" y="39110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391" name="Table"/>
          <p:cNvGraphicFramePr/>
          <p:nvPr/>
        </p:nvGraphicFramePr>
        <p:xfrm>
          <a:off x="292100" y="1930226"/>
          <a:ext cx="12433301" cy="1130995"/>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392" name="Table"/>
          <p:cNvGraphicFramePr/>
          <p:nvPr/>
        </p:nvGraphicFramePr>
        <p:xfrm>
          <a:off x="720253" y="48254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393" name="Table"/>
          <p:cNvGraphicFramePr/>
          <p:nvPr/>
        </p:nvGraphicFramePr>
        <p:xfrm>
          <a:off x="720253" y="48254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394" name="From before, H1(k2) = 2, H2(k2) = -79"/>
          <p:cNvSpPr/>
          <p:nvPr/>
        </p:nvSpPr>
        <p:spPr>
          <a:xfrm>
            <a:off x="1295189" y="5721349"/>
            <a:ext cx="9931822"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From before,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2</a:t>
            </a:r>
            <a:r>
              <a:t>) = 2,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2</a:t>
            </a:r>
            <a:r>
              <a:t>) = -79</a:t>
            </a:r>
          </a:p>
        </p:txBody>
      </p:sp>
      <p:sp>
        <p:nvSpPr>
          <p:cNvPr id="3395" name="Line"/>
          <p:cNvSpPr/>
          <p:nvPr/>
        </p:nvSpPr>
        <p:spPr>
          <a:xfrm flipV="1">
            <a:off x="4813300" y="1679860"/>
            <a:ext cx="1" cy="52313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97" name="Table"/>
          <p:cNvGraphicFramePr/>
          <p:nvPr/>
        </p:nvGraphicFramePr>
        <p:xfrm>
          <a:off x="763885" y="724323"/>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398" name="Table"/>
          <p:cNvGraphicFramePr/>
          <p:nvPr/>
        </p:nvGraphicFramePr>
        <p:xfrm>
          <a:off x="763885" y="21589"/>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399" name="Table"/>
          <p:cNvGraphicFramePr/>
          <p:nvPr/>
        </p:nvGraphicFramePr>
        <p:xfrm>
          <a:off x="292100" y="2793826"/>
          <a:ext cx="12433300" cy="1130995"/>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400" name="Table"/>
          <p:cNvGraphicFramePr/>
          <p:nvPr/>
        </p:nvGraphicFramePr>
        <p:xfrm>
          <a:off x="631353" y="39110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401" name="Table"/>
          <p:cNvGraphicFramePr/>
          <p:nvPr/>
        </p:nvGraphicFramePr>
        <p:xfrm>
          <a:off x="292100" y="1930226"/>
          <a:ext cx="12433301" cy="1130995"/>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402" name="Table"/>
          <p:cNvGraphicFramePr/>
          <p:nvPr/>
        </p:nvGraphicFramePr>
        <p:xfrm>
          <a:off x="720253" y="48254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403" name="Table"/>
          <p:cNvGraphicFramePr/>
          <p:nvPr/>
        </p:nvGraphicFramePr>
        <p:xfrm>
          <a:off x="720253" y="48254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404" name="From before, H1(k2) = 2, H2(k2) = -79"/>
          <p:cNvSpPr/>
          <p:nvPr/>
        </p:nvSpPr>
        <p:spPr>
          <a:xfrm>
            <a:off x="1295189" y="5721349"/>
            <a:ext cx="9931822"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From before,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2</a:t>
            </a:r>
            <a:r>
              <a:t>) = 2,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2</a:t>
            </a:r>
            <a:r>
              <a:t>) = -79</a:t>
            </a:r>
          </a:p>
        </p:txBody>
      </p:sp>
      <p:sp>
        <p:nvSpPr>
          <p:cNvPr id="3405" name="δ = H2(k2) mod 17 = 6"/>
          <p:cNvSpPr/>
          <p:nvPr/>
        </p:nvSpPr>
        <p:spPr>
          <a:xfrm>
            <a:off x="3646797" y="6375313"/>
            <a:ext cx="571120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δ =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2</a:t>
            </a:r>
            <a:r>
              <a:t>) mod 17 = 6</a:t>
            </a:r>
          </a:p>
        </p:txBody>
      </p:sp>
      <p:sp>
        <p:nvSpPr>
          <p:cNvPr id="3406" name="Line"/>
          <p:cNvSpPr/>
          <p:nvPr/>
        </p:nvSpPr>
        <p:spPr>
          <a:xfrm flipV="1">
            <a:off x="4813300" y="1679860"/>
            <a:ext cx="1" cy="52313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9" name="Table"/>
          <p:cNvGraphicFramePr/>
          <p:nvPr/>
        </p:nvGraphicFramePr>
        <p:xfrm>
          <a:off x="8547100" y="1352550"/>
          <a:ext cx="4389585" cy="7837181"/>
        </p:xfrm>
        <a:graphic>
          <a:graphicData uri="http://schemas.openxmlformats.org/drawingml/2006/table">
            <a:tbl>
              <a:tblPr>
                <a:tableStyleId>{4C3C2611-4C71-4FC5-86AE-919BDF0F9419}</a:tableStyleId>
              </a:tblPr>
              <a:tblGrid>
                <a:gridCol w="647234">
                  <a:extLst>
                    <a:ext uri="{9D8B030D-6E8A-4147-A177-3AD203B41FA5}">
                      <a16:colId xmlns:a16="http://schemas.microsoft.com/office/drawing/2014/main" val="20000"/>
                    </a:ext>
                  </a:extLst>
                </a:gridCol>
                <a:gridCol w="1015255">
                  <a:extLst>
                    <a:ext uri="{9D8B030D-6E8A-4147-A177-3AD203B41FA5}">
                      <a16:colId xmlns:a16="http://schemas.microsoft.com/office/drawing/2014/main" val="20001"/>
                    </a:ext>
                  </a:extLst>
                </a:gridCol>
                <a:gridCol w="2727096">
                  <a:extLst>
                    <a:ext uri="{9D8B030D-6E8A-4147-A177-3AD203B41FA5}">
                      <a16:colId xmlns:a16="http://schemas.microsoft.com/office/drawing/2014/main" val="20002"/>
                    </a:ext>
                  </a:extLst>
                </a:gridCol>
              </a:tblGrid>
              <a:tr h="712471">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Key</a:t>
                      </a:r>
                    </a:p>
                  </a:txBody>
                  <a:tcPr marL="50800" marR="50800" marT="50800" marB="50800" anchor="ctr" horzOverflow="overflow">
                    <a:lnT w="12700">
                      <a:solidFill>
                        <a:srgbClr val="D6D6D6"/>
                      </a:solidFill>
                      <a:miter lim="400000"/>
                    </a:lnT>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Value</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solidFill>
                        <a:srgbClr val="D6D6D6"/>
                      </a:solidFill>
                      <a:miter lim="400000"/>
                    </a:lnL>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tc>
                <a:tc>
                  <a:txBody>
                    <a:bodyPr/>
                    <a:lstStyle/>
                    <a:p>
                      <a:pPr defTabSz="914400">
                        <a:defRPr>
                          <a:solidFill>
                            <a:srgbClr val="000000"/>
                          </a:solidFill>
                        </a:defRPr>
                      </a:pPr>
                      <a:r>
                        <a:rPr sz="2800" b="1">
                          <a:solidFill>
                            <a:srgbClr val="FFFFFF"/>
                          </a:solidFill>
                          <a:latin typeface="Helvetica"/>
                          <a:ea typeface="Helvetica"/>
                          <a:cs typeface="Helvetica"/>
                          <a:sym typeface="Helvetica"/>
                        </a:rPr>
                        <a:t>“byte-eater”</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solidFill>
                        <a:srgbClr val="D6D6D6"/>
                      </a:solidFill>
                      <a:miter lim="400000"/>
                    </a:lnL>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solidFill>
                        <a:srgbClr val="D6D6D6"/>
                      </a:solidFill>
                      <a:miter lim="400000"/>
                    </a:lnL>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5"/>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solidFill>
                        <a:srgbClr val="D6D6D6"/>
                      </a:solidFill>
                      <a:miter lim="400000"/>
                    </a:lnL>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6"/>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solidFill>
                        <a:srgbClr val="D6D6D6"/>
                      </a:solidFill>
                      <a:miter lim="400000"/>
                    </a:lnL>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7"/>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8"/>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solidFill>
                        <a:srgbClr val="D6D6D6"/>
                      </a:solidFill>
                      <a:miter lim="400000"/>
                    </a:lnL>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9"/>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B w="12700">
                      <a:solidFill>
                        <a:srgbClr val="D6D6D6"/>
                      </a:solidFill>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10"/>
                  </a:ext>
                </a:extLst>
              </a:tr>
            </a:tbl>
          </a:graphicData>
        </a:graphic>
      </p:graphicFrame>
      <p:sp>
        <p:nvSpPr>
          <p:cNvPr id="281" name="To insert (3, “byte-eater”) we hash the key (the rank) and find out where it goes in the table"/>
          <p:cNvSpPr/>
          <p:nvPr/>
        </p:nvSpPr>
        <p:spPr>
          <a:xfrm>
            <a:off x="419695" y="5214996"/>
            <a:ext cx="7676307" cy="1764586"/>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lang="en-US" dirty="0" err="1"/>
              <a:t>为了</a:t>
            </a:r>
            <a:r>
              <a:rPr lang="zh-CN" altLang="en-US" b="1" dirty="0">
                <a:solidFill>
                  <a:srgbClr val="E9A432"/>
                </a:solidFill>
              </a:rPr>
              <a:t>插入</a:t>
            </a:r>
            <a:r>
              <a:rPr b="1" dirty="0">
                <a:solidFill>
                  <a:schemeClr val="accent4">
                    <a:hueOff val="102361"/>
                    <a:satOff val="14118"/>
                    <a:lumOff val="10675"/>
                  </a:schemeClr>
                </a:solidFill>
              </a:rPr>
              <a:t>insert</a:t>
            </a:r>
            <a:r>
              <a:rPr dirty="0"/>
              <a:t>(3, “byte-eater”)</a:t>
            </a:r>
            <a:r>
              <a:rPr lang="zh-CN" altLang="en-US" dirty="0"/>
              <a:t>，我们对</a:t>
            </a:r>
            <a:r>
              <a:rPr lang="en-US" altLang="zh-CN" dirty="0"/>
              <a:t>rank</a:t>
            </a:r>
            <a:r>
              <a:rPr lang="zh-CN" altLang="en-US" dirty="0"/>
              <a:t>进行哈希，看它应该落在哈希表的哪个位置。</a:t>
            </a:r>
            <a:endParaRPr dirty="0"/>
          </a:p>
        </p:txBody>
      </p:sp>
      <p:sp>
        <p:nvSpPr>
          <p:cNvPr id="282" name="H(3) = (3² + 3) mod 10 = 2"/>
          <p:cNvSpPr/>
          <p:nvPr/>
        </p:nvSpPr>
        <p:spPr>
          <a:xfrm>
            <a:off x="622349" y="7988239"/>
            <a:ext cx="727099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(3) = (3² + 3) mod 10 = 2</a:t>
            </a:r>
          </a:p>
        </p:txBody>
      </p:sp>
      <p:sp>
        <p:nvSpPr>
          <p:cNvPr id="283" name="Line"/>
          <p:cNvSpPr/>
          <p:nvPr/>
        </p:nvSpPr>
        <p:spPr>
          <a:xfrm flipV="1">
            <a:off x="7832576" y="4068316"/>
            <a:ext cx="1000622" cy="3929013"/>
          </a:xfrm>
          <a:prstGeom prst="line">
            <a:avLst/>
          </a:prstGeom>
          <a:ln w="889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1" name="H(x) = x² + 3 mod 10">
            <a:extLst>
              <a:ext uri="{FF2B5EF4-FFF2-40B4-BE49-F238E27FC236}">
                <a16:creationId xmlns:a16="http://schemas.microsoft.com/office/drawing/2014/main" id="{252F389B-C4AB-F34C-8506-5531633E59D9}"/>
              </a:ext>
            </a:extLst>
          </p:cNvPr>
          <p:cNvSpPr/>
          <p:nvPr/>
        </p:nvSpPr>
        <p:spPr>
          <a:xfrm>
            <a:off x="1448122" y="4248794"/>
            <a:ext cx="5619453"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dirty="0">
                <a:solidFill>
                  <a:schemeClr val="accent5">
                    <a:hueOff val="101205"/>
                    <a:satOff val="-13598"/>
                    <a:lumOff val="23877"/>
                  </a:schemeClr>
                </a:solidFill>
              </a:rPr>
              <a:t>H</a:t>
            </a:r>
            <a:r>
              <a:rPr dirty="0"/>
              <a:t>(x) = x² + 3 mod 10</a:t>
            </a:r>
          </a:p>
        </p:txBody>
      </p:sp>
      <p:sp>
        <p:nvSpPr>
          <p:cNvPr id="12" name="Suppose we’re inserting (integer, string) key-value pairs into the table representing rankings of users to their usernames from an online programming competition and we’re using the hash function:">
            <a:extLst>
              <a:ext uri="{FF2B5EF4-FFF2-40B4-BE49-F238E27FC236}">
                <a16:creationId xmlns:a16="http://schemas.microsoft.com/office/drawing/2014/main" id="{F4D68790-0094-9442-B066-694174344B78}"/>
              </a:ext>
            </a:extLst>
          </p:cNvPr>
          <p:cNvSpPr/>
          <p:nvPr/>
        </p:nvSpPr>
        <p:spPr>
          <a:xfrm>
            <a:off x="59134" y="1525043"/>
            <a:ext cx="8397429" cy="2410916"/>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000"/>
            </a:lvl1pPr>
          </a:lstStyle>
          <a:p>
            <a:r>
              <a:rPr lang="en-US" dirty="0" err="1"/>
              <a:t>假定我们要插入哈希表的键值对是</a:t>
            </a:r>
            <a:r>
              <a:rPr lang="en-US" dirty="0"/>
              <a:t>(integer, string)</a:t>
            </a:r>
            <a:r>
              <a:rPr lang="zh-CN" altLang="en-US" dirty="0"/>
              <a:t>，它表示参加某个线上编程竞赛的学生的排名和姓名之间的映射。</a:t>
            </a:r>
            <a:endParaRPr lang="en-US" altLang="zh-CN" dirty="0"/>
          </a:p>
          <a:p>
            <a:endParaRPr lang="en-US" dirty="0"/>
          </a:p>
          <a:p>
            <a:r>
              <a:rPr lang="zh-CN" altLang="en-US" dirty="0"/>
              <a:t>我们使用下面的哈希函数</a:t>
            </a:r>
            <a:r>
              <a:rPr dirty="0"/>
              <a:t>:</a:t>
            </a:r>
          </a:p>
        </p:txBody>
      </p:sp>
      <p:sp>
        <p:nvSpPr>
          <p:cNvPr id="13" name="How does a hash table work?">
            <a:extLst>
              <a:ext uri="{FF2B5EF4-FFF2-40B4-BE49-F238E27FC236}">
                <a16:creationId xmlns:a16="http://schemas.microsoft.com/office/drawing/2014/main" id="{DDD50044-9037-ED4E-837A-A6A5D146FEB3}"/>
              </a:ext>
            </a:extLst>
          </p:cNvPr>
          <p:cNvSpPr>
            <a:spLocks noGrp="1"/>
          </p:cNvSpPr>
          <p:nvPr>
            <p:ph type="title"/>
          </p:nvPr>
        </p:nvSpPr>
        <p:spPr>
          <a:xfrm>
            <a:off x="436909" y="142907"/>
            <a:ext cx="12130981" cy="1166544"/>
          </a:xfrm>
          <a:prstGeom prst="rect">
            <a:avLst/>
          </a:prstGeom>
        </p:spPr>
        <p:txBody>
          <a:bodyPr/>
          <a:lstStyle>
            <a:lvl1pPr defTabSz="420624">
              <a:defRPr sz="5760" b="1"/>
            </a:lvl1pPr>
          </a:lstStyle>
          <a:p>
            <a:r>
              <a:rPr lang="zh-CN" altLang="en-US" dirty="0"/>
              <a:t>哈希表是如何工作的</a:t>
            </a:r>
            <a:r>
              <a:rPr dirty="0"/>
              <a:t>?</a:t>
            </a:r>
          </a:p>
        </p:txBody>
      </p:sp>
    </p:spTree>
  </p:cSld>
  <p:clrMapOvr>
    <a:masterClrMapping/>
  </p:clrMapOvr>
  <p:transition spd="med"/>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08" name="Table"/>
          <p:cNvGraphicFramePr/>
          <p:nvPr/>
        </p:nvGraphicFramePr>
        <p:xfrm>
          <a:off x="763885" y="724323"/>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409" name="Table"/>
          <p:cNvGraphicFramePr/>
          <p:nvPr/>
        </p:nvGraphicFramePr>
        <p:xfrm>
          <a:off x="763885" y="21589"/>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410" name="Table"/>
          <p:cNvGraphicFramePr/>
          <p:nvPr/>
        </p:nvGraphicFramePr>
        <p:xfrm>
          <a:off x="292100" y="2793826"/>
          <a:ext cx="12433300" cy="1130995"/>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411" name="Table"/>
          <p:cNvGraphicFramePr/>
          <p:nvPr/>
        </p:nvGraphicFramePr>
        <p:xfrm>
          <a:off x="631353" y="39110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412" name="Table"/>
          <p:cNvGraphicFramePr/>
          <p:nvPr/>
        </p:nvGraphicFramePr>
        <p:xfrm>
          <a:off x="292100" y="1930226"/>
          <a:ext cx="12433301" cy="1130995"/>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413" name="Table"/>
          <p:cNvGraphicFramePr/>
          <p:nvPr/>
        </p:nvGraphicFramePr>
        <p:xfrm>
          <a:off x="720253" y="48254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414" name="Table"/>
          <p:cNvGraphicFramePr/>
          <p:nvPr/>
        </p:nvGraphicFramePr>
        <p:xfrm>
          <a:off x="720253" y="48254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415" name="From before, H1(k2) = 2, H2(k2) = -79"/>
          <p:cNvSpPr/>
          <p:nvPr/>
        </p:nvSpPr>
        <p:spPr>
          <a:xfrm>
            <a:off x="1295189" y="5721349"/>
            <a:ext cx="9931822"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From before,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2</a:t>
            </a:r>
            <a:r>
              <a:t>) = 2,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2</a:t>
            </a:r>
            <a:r>
              <a:t>) = -79</a:t>
            </a:r>
          </a:p>
        </p:txBody>
      </p:sp>
      <p:sp>
        <p:nvSpPr>
          <p:cNvPr id="3416" name="δ = H2(k2) mod 17 = 6"/>
          <p:cNvSpPr/>
          <p:nvPr/>
        </p:nvSpPr>
        <p:spPr>
          <a:xfrm>
            <a:off x="3646797" y="6375313"/>
            <a:ext cx="571120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δ =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2</a:t>
            </a:r>
            <a:r>
              <a:t>) mod 17 = 6</a:t>
            </a:r>
          </a:p>
        </p:txBody>
      </p:sp>
      <p:sp>
        <p:nvSpPr>
          <p:cNvPr id="3417" name="H1(k2) + 0*δ mod 17 = 2"/>
          <p:cNvSpPr/>
          <p:nvPr/>
        </p:nvSpPr>
        <p:spPr>
          <a:xfrm>
            <a:off x="3371540" y="7029276"/>
            <a:ext cx="6261721"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2</a:t>
            </a:r>
            <a:r>
              <a:t>) + 0*δ mod 17 = 2</a:t>
            </a:r>
          </a:p>
        </p:txBody>
      </p:sp>
      <p:sp>
        <p:nvSpPr>
          <p:cNvPr id="3418" name="Line"/>
          <p:cNvSpPr/>
          <p:nvPr/>
        </p:nvSpPr>
        <p:spPr>
          <a:xfrm flipV="1">
            <a:off x="4813300" y="1679860"/>
            <a:ext cx="1" cy="52313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19" name="Line"/>
          <p:cNvSpPr/>
          <p:nvPr/>
        </p:nvSpPr>
        <p:spPr>
          <a:xfrm flipH="1">
            <a:off x="4081462" y="1676204"/>
            <a:ext cx="325439" cy="1498266"/>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21" name="Table"/>
          <p:cNvGraphicFramePr/>
          <p:nvPr/>
        </p:nvGraphicFramePr>
        <p:xfrm>
          <a:off x="763885" y="724323"/>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422" name="Table"/>
          <p:cNvGraphicFramePr/>
          <p:nvPr/>
        </p:nvGraphicFramePr>
        <p:xfrm>
          <a:off x="763885" y="21589"/>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423" name="Table"/>
          <p:cNvGraphicFramePr/>
          <p:nvPr/>
        </p:nvGraphicFramePr>
        <p:xfrm>
          <a:off x="292100" y="2793826"/>
          <a:ext cx="12433300" cy="1130995"/>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424" name="Table"/>
          <p:cNvGraphicFramePr/>
          <p:nvPr/>
        </p:nvGraphicFramePr>
        <p:xfrm>
          <a:off x="631353" y="39110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425" name="Table"/>
          <p:cNvGraphicFramePr/>
          <p:nvPr/>
        </p:nvGraphicFramePr>
        <p:xfrm>
          <a:off x="292100" y="1930226"/>
          <a:ext cx="12433301" cy="1130995"/>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426" name="Table"/>
          <p:cNvGraphicFramePr/>
          <p:nvPr/>
        </p:nvGraphicFramePr>
        <p:xfrm>
          <a:off x="720253" y="48254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427" name="Table"/>
          <p:cNvGraphicFramePr/>
          <p:nvPr/>
        </p:nvGraphicFramePr>
        <p:xfrm>
          <a:off x="720253" y="48254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428" name="Line"/>
          <p:cNvSpPr/>
          <p:nvPr/>
        </p:nvSpPr>
        <p:spPr>
          <a:xfrm flipV="1">
            <a:off x="4813300" y="1679860"/>
            <a:ext cx="1" cy="52313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30" name="Table"/>
          <p:cNvGraphicFramePr/>
          <p:nvPr/>
        </p:nvGraphicFramePr>
        <p:xfrm>
          <a:off x="763885" y="724323"/>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431" name="Table"/>
          <p:cNvGraphicFramePr/>
          <p:nvPr/>
        </p:nvGraphicFramePr>
        <p:xfrm>
          <a:off x="763885" y="21589"/>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432" name="Table"/>
          <p:cNvGraphicFramePr/>
          <p:nvPr/>
        </p:nvGraphicFramePr>
        <p:xfrm>
          <a:off x="292100" y="2793826"/>
          <a:ext cx="12433300" cy="1130995"/>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433" name="Table"/>
          <p:cNvGraphicFramePr/>
          <p:nvPr/>
        </p:nvGraphicFramePr>
        <p:xfrm>
          <a:off x="631353" y="39110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434" name="Table"/>
          <p:cNvGraphicFramePr/>
          <p:nvPr/>
        </p:nvGraphicFramePr>
        <p:xfrm>
          <a:off x="292100" y="1930226"/>
          <a:ext cx="12433301" cy="1130995"/>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435" name="Table"/>
          <p:cNvGraphicFramePr/>
          <p:nvPr/>
        </p:nvGraphicFramePr>
        <p:xfrm>
          <a:off x="720253" y="48254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436" name="Table"/>
          <p:cNvGraphicFramePr/>
          <p:nvPr/>
        </p:nvGraphicFramePr>
        <p:xfrm>
          <a:off x="720253" y="48254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437" name="Line"/>
          <p:cNvSpPr/>
          <p:nvPr/>
        </p:nvSpPr>
        <p:spPr>
          <a:xfrm flipV="1">
            <a:off x="6502400" y="1679860"/>
            <a:ext cx="1" cy="52313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39" name="Table"/>
          <p:cNvGraphicFramePr/>
          <p:nvPr/>
        </p:nvGraphicFramePr>
        <p:xfrm>
          <a:off x="763885" y="724323"/>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440" name="Table"/>
          <p:cNvGraphicFramePr/>
          <p:nvPr/>
        </p:nvGraphicFramePr>
        <p:xfrm>
          <a:off x="763885" y="21589"/>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441" name="Table"/>
          <p:cNvGraphicFramePr/>
          <p:nvPr/>
        </p:nvGraphicFramePr>
        <p:xfrm>
          <a:off x="292100" y="2793826"/>
          <a:ext cx="12433300" cy="1130995"/>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442" name="Table"/>
          <p:cNvGraphicFramePr/>
          <p:nvPr/>
        </p:nvGraphicFramePr>
        <p:xfrm>
          <a:off x="631353" y="39110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443" name="Table"/>
          <p:cNvGraphicFramePr/>
          <p:nvPr/>
        </p:nvGraphicFramePr>
        <p:xfrm>
          <a:off x="292100" y="1930226"/>
          <a:ext cx="12433301" cy="1130995"/>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444" name="Table"/>
          <p:cNvGraphicFramePr/>
          <p:nvPr/>
        </p:nvGraphicFramePr>
        <p:xfrm>
          <a:off x="720253" y="48254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445" name="Table"/>
          <p:cNvGraphicFramePr/>
          <p:nvPr/>
        </p:nvGraphicFramePr>
        <p:xfrm>
          <a:off x="720253" y="48254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446" name="Line"/>
          <p:cNvSpPr/>
          <p:nvPr/>
        </p:nvSpPr>
        <p:spPr>
          <a:xfrm flipV="1">
            <a:off x="6502400" y="1679860"/>
            <a:ext cx="1" cy="52313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47" name="From before, H1(k4) = 2, H2(k4) = 7"/>
          <p:cNvSpPr/>
          <p:nvPr/>
        </p:nvSpPr>
        <p:spPr>
          <a:xfrm>
            <a:off x="1570446" y="5721349"/>
            <a:ext cx="938130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From before,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4</a:t>
            </a:r>
            <a:r>
              <a:t>) = 2,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4</a:t>
            </a:r>
            <a:r>
              <a:t>) = 7</a:t>
            </a:r>
          </a:p>
        </p:txBody>
      </p:sp>
    </p:spTree>
  </p:cSld>
  <p:clrMapOvr>
    <a:masterClrMapping/>
  </p:clrMapOvr>
  <p:transition spd="med"/>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49" name="Table"/>
          <p:cNvGraphicFramePr/>
          <p:nvPr/>
        </p:nvGraphicFramePr>
        <p:xfrm>
          <a:off x="763885" y="724323"/>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450" name="Table"/>
          <p:cNvGraphicFramePr/>
          <p:nvPr/>
        </p:nvGraphicFramePr>
        <p:xfrm>
          <a:off x="763885" y="21589"/>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451" name="Table"/>
          <p:cNvGraphicFramePr/>
          <p:nvPr/>
        </p:nvGraphicFramePr>
        <p:xfrm>
          <a:off x="292100" y="2793826"/>
          <a:ext cx="12433300" cy="1130995"/>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452" name="Table"/>
          <p:cNvGraphicFramePr/>
          <p:nvPr/>
        </p:nvGraphicFramePr>
        <p:xfrm>
          <a:off x="631353" y="39110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453" name="Table"/>
          <p:cNvGraphicFramePr/>
          <p:nvPr/>
        </p:nvGraphicFramePr>
        <p:xfrm>
          <a:off x="292100" y="1930226"/>
          <a:ext cx="12433301" cy="1130995"/>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454" name="Table"/>
          <p:cNvGraphicFramePr/>
          <p:nvPr/>
        </p:nvGraphicFramePr>
        <p:xfrm>
          <a:off x="720253" y="48254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455" name="Table"/>
          <p:cNvGraphicFramePr/>
          <p:nvPr/>
        </p:nvGraphicFramePr>
        <p:xfrm>
          <a:off x="720253" y="48254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456" name="Line"/>
          <p:cNvSpPr/>
          <p:nvPr/>
        </p:nvSpPr>
        <p:spPr>
          <a:xfrm flipV="1">
            <a:off x="6502400" y="1679860"/>
            <a:ext cx="1" cy="52313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57" name="From before, H1(k4) = 2, H2(k4) = 7"/>
          <p:cNvSpPr/>
          <p:nvPr/>
        </p:nvSpPr>
        <p:spPr>
          <a:xfrm>
            <a:off x="1570446" y="5721349"/>
            <a:ext cx="938130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From before,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4</a:t>
            </a:r>
            <a:r>
              <a:t>) = 2,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4</a:t>
            </a:r>
            <a:r>
              <a:t>) = 7</a:t>
            </a:r>
          </a:p>
        </p:txBody>
      </p:sp>
      <p:sp>
        <p:nvSpPr>
          <p:cNvPr id="3458" name="δ = H2(k4) mod 17 = 7"/>
          <p:cNvSpPr/>
          <p:nvPr/>
        </p:nvSpPr>
        <p:spPr>
          <a:xfrm>
            <a:off x="3646797" y="6375313"/>
            <a:ext cx="571120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δ =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4</a:t>
            </a:r>
            <a:r>
              <a:t>) mod 17 = 7</a:t>
            </a:r>
          </a:p>
        </p:txBody>
      </p:sp>
    </p:spTree>
  </p:cSld>
  <p:clrMapOvr>
    <a:masterClrMapping/>
  </p:clrMapOvr>
  <p:transition spd="med"/>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60" name="Table"/>
          <p:cNvGraphicFramePr/>
          <p:nvPr/>
        </p:nvGraphicFramePr>
        <p:xfrm>
          <a:off x="763885" y="724323"/>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461" name="Table"/>
          <p:cNvGraphicFramePr/>
          <p:nvPr/>
        </p:nvGraphicFramePr>
        <p:xfrm>
          <a:off x="763885" y="21589"/>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462" name="Table"/>
          <p:cNvGraphicFramePr/>
          <p:nvPr/>
        </p:nvGraphicFramePr>
        <p:xfrm>
          <a:off x="292100" y="2793826"/>
          <a:ext cx="12433300" cy="1130995"/>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463" name="Table"/>
          <p:cNvGraphicFramePr/>
          <p:nvPr/>
        </p:nvGraphicFramePr>
        <p:xfrm>
          <a:off x="631353" y="39110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464" name="Table"/>
          <p:cNvGraphicFramePr/>
          <p:nvPr/>
        </p:nvGraphicFramePr>
        <p:xfrm>
          <a:off x="292100" y="1930226"/>
          <a:ext cx="12433301" cy="1130995"/>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465" name="Table"/>
          <p:cNvGraphicFramePr/>
          <p:nvPr/>
        </p:nvGraphicFramePr>
        <p:xfrm>
          <a:off x="720253" y="48254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466" name="Table"/>
          <p:cNvGraphicFramePr/>
          <p:nvPr/>
        </p:nvGraphicFramePr>
        <p:xfrm>
          <a:off x="720253" y="48254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467" name="Line"/>
          <p:cNvSpPr/>
          <p:nvPr/>
        </p:nvSpPr>
        <p:spPr>
          <a:xfrm flipV="1">
            <a:off x="6502400" y="1679860"/>
            <a:ext cx="1" cy="52313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68" name="From before, H1(k4) = 2, H2(k4) = 7"/>
          <p:cNvSpPr/>
          <p:nvPr/>
        </p:nvSpPr>
        <p:spPr>
          <a:xfrm>
            <a:off x="1570446" y="5721349"/>
            <a:ext cx="938130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From before,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4</a:t>
            </a:r>
            <a:r>
              <a:t>) = 2,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4</a:t>
            </a:r>
            <a:r>
              <a:t>) = 7</a:t>
            </a:r>
          </a:p>
        </p:txBody>
      </p:sp>
      <p:sp>
        <p:nvSpPr>
          <p:cNvPr id="3469" name="δ = H2(k4) mod 17 = 7"/>
          <p:cNvSpPr/>
          <p:nvPr/>
        </p:nvSpPr>
        <p:spPr>
          <a:xfrm>
            <a:off x="3646797" y="6375313"/>
            <a:ext cx="571120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δ =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4</a:t>
            </a:r>
            <a:r>
              <a:t>) mod 17 = 7</a:t>
            </a:r>
          </a:p>
        </p:txBody>
      </p:sp>
      <p:sp>
        <p:nvSpPr>
          <p:cNvPr id="3470" name="H1(k4) + 0*δ mod 17 = 2"/>
          <p:cNvSpPr/>
          <p:nvPr/>
        </p:nvSpPr>
        <p:spPr>
          <a:xfrm>
            <a:off x="3371540" y="7029276"/>
            <a:ext cx="6261721"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4</a:t>
            </a:r>
            <a:r>
              <a:t>) + 0*δ mod 17 = 2</a:t>
            </a:r>
          </a:p>
        </p:txBody>
      </p:sp>
      <p:sp>
        <p:nvSpPr>
          <p:cNvPr id="3471" name="Line"/>
          <p:cNvSpPr/>
          <p:nvPr/>
        </p:nvSpPr>
        <p:spPr>
          <a:xfrm flipH="1">
            <a:off x="3909119" y="1686160"/>
            <a:ext cx="2264223" cy="1451707"/>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72" name="Collision at bucket 2 so keep probing"/>
          <p:cNvSpPr/>
          <p:nvPr/>
        </p:nvSpPr>
        <p:spPr>
          <a:xfrm>
            <a:off x="1441883" y="8146529"/>
            <a:ext cx="10298833"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Collision at bucket 2 so keep probing</a:t>
            </a:r>
          </a:p>
        </p:txBody>
      </p:sp>
    </p:spTree>
  </p:cSld>
  <p:clrMapOvr>
    <a:masterClrMapping/>
  </p:clrMapOvr>
  <p:transition spd="med"/>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74" name="Table"/>
          <p:cNvGraphicFramePr/>
          <p:nvPr/>
        </p:nvGraphicFramePr>
        <p:xfrm>
          <a:off x="763885" y="724323"/>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475" name="Table"/>
          <p:cNvGraphicFramePr/>
          <p:nvPr/>
        </p:nvGraphicFramePr>
        <p:xfrm>
          <a:off x="763885" y="21589"/>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476" name="Table"/>
          <p:cNvGraphicFramePr/>
          <p:nvPr/>
        </p:nvGraphicFramePr>
        <p:xfrm>
          <a:off x="292100" y="2793826"/>
          <a:ext cx="12433300" cy="1130995"/>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477" name="Table"/>
          <p:cNvGraphicFramePr/>
          <p:nvPr/>
        </p:nvGraphicFramePr>
        <p:xfrm>
          <a:off x="631353" y="39110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478" name="Table"/>
          <p:cNvGraphicFramePr/>
          <p:nvPr/>
        </p:nvGraphicFramePr>
        <p:xfrm>
          <a:off x="292100" y="1930226"/>
          <a:ext cx="12433301" cy="1130995"/>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479" name="Table"/>
          <p:cNvGraphicFramePr/>
          <p:nvPr/>
        </p:nvGraphicFramePr>
        <p:xfrm>
          <a:off x="720253" y="48254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480" name="Table"/>
          <p:cNvGraphicFramePr/>
          <p:nvPr/>
        </p:nvGraphicFramePr>
        <p:xfrm>
          <a:off x="720253" y="48254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481" name="Line"/>
          <p:cNvSpPr/>
          <p:nvPr/>
        </p:nvSpPr>
        <p:spPr>
          <a:xfrm flipV="1">
            <a:off x="6502400" y="1679860"/>
            <a:ext cx="1" cy="52313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82" name="From before, H1(k4) = 2, H2(k4) = 7"/>
          <p:cNvSpPr/>
          <p:nvPr/>
        </p:nvSpPr>
        <p:spPr>
          <a:xfrm>
            <a:off x="1570446" y="5721349"/>
            <a:ext cx="938130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From before,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4</a:t>
            </a:r>
            <a:r>
              <a:t>) = 2,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4</a:t>
            </a:r>
            <a:r>
              <a:t>) = 7</a:t>
            </a:r>
          </a:p>
        </p:txBody>
      </p:sp>
      <p:sp>
        <p:nvSpPr>
          <p:cNvPr id="3483" name="δ = H2(k4) mod 17 = 7"/>
          <p:cNvSpPr/>
          <p:nvPr/>
        </p:nvSpPr>
        <p:spPr>
          <a:xfrm>
            <a:off x="3646797" y="6375313"/>
            <a:ext cx="571120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δ =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4</a:t>
            </a:r>
            <a:r>
              <a:t>) mod 17 = 7</a:t>
            </a:r>
          </a:p>
        </p:txBody>
      </p:sp>
      <p:sp>
        <p:nvSpPr>
          <p:cNvPr id="3484" name="H1(k4) + 0*δ mod 17 = 2"/>
          <p:cNvSpPr/>
          <p:nvPr/>
        </p:nvSpPr>
        <p:spPr>
          <a:xfrm>
            <a:off x="3371540" y="7029276"/>
            <a:ext cx="6261721"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4</a:t>
            </a:r>
            <a:r>
              <a:t>) + 0*δ mod 17 = 2</a:t>
            </a:r>
          </a:p>
        </p:txBody>
      </p:sp>
      <p:sp>
        <p:nvSpPr>
          <p:cNvPr id="3485" name="Line"/>
          <p:cNvSpPr/>
          <p:nvPr/>
        </p:nvSpPr>
        <p:spPr>
          <a:xfrm flipH="1">
            <a:off x="3909119" y="1686160"/>
            <a:ext cx="2264223" cy="1451707"/>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86" name="H1(k4) + 1*δ mod 17 = 9"/>
          <p:cNvSpPr/>
          <p:nvPr/>
        </p:nvSpPr>
        <p:spPr>
          <a:xfrm>
            <a:off x="3371540" y="7631386"/>
            <a:ext cx="6261721"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4</a:t>
            </a:r>
            <a:r>
              <a:t>) + 1*δ mod 17 = 9</a:t>
            </a:r>
          </a:p>
        </p:txBody>
      </p:sp>
      <p:sp>
        <p:nvSpPr>
          <p:cNvPr id="3487" name="Line"/>
          <p:cNvSpPr/>
          <p:nvPr/>
        </p:nvSpPr>
        <p:spPr>
          <a:xfrm flipH="1">
            <a:off x="1821358" y="3665832"/>
            <a:ext cx="1436887" cy="651160"/>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89" name="Table"/>
          <p:cNvGraphicFramePr/>
          <p:nvPr/>
        </p:nvGraphicFramePr>
        <p:xfrm>
          <a:off x="763885" y="724323"/>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490" name="Table"/>
          <p:cNvGraphicFramePr/>
          <p:nvPr/>
        </p:nvGraphicFramePr>
        <p:xfrm>
          <a:off x="763885" y="21589"/>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491" name="Table"/>
          <p:cNvGraphicFramePr/>
          <p:nvPr/>
        </p:nvGraphicFramePr>
        <p:xfrm>
          <a:off x="292100" y="2793826"/>
          <a:ext cx="12433300" cy="1130995"/>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492" name="Table"/>
          <p:cNvGraphicFramePr/>
          <p:nvPr/>
        </p:nvGraphicFramePr>
        <p:xfrm>
          <a:off x="631353" y="39110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493" name="Table"/>
          <p:cNvGraphicFramePr/>
          <p:nvPr/>
        </p:nvGraphicFramePr>
        <p:xfrm>
          <a:off x="292100" y="1930226"/>
          <a:ext cx="12433301" cy="1130995"/>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494" name="Table"/>
          <p:cNvGraphicFramePr/>
          <p:nvPr/>
        </p:nvGraphicFramePr>
        <p:xfrm>
          <a:off x="720253" y="48254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495" name="Table"/>
          <p:cNvGraphicFramePr/>
          <p:nvPr/>
        </p:nvGraphicFramePr>
        <p:xfrm>
          <a:off x="720253" y="48254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496" name="Line"/>
          <p:cNvSpPr/>
          <p:nvPr/>
        </p:nvSpPr>
        <p:spPr>
          <a:xfrm flipV="1">
            <a:off x="6502400" y="1679860"/>
            <a:ext cx="1" cy="52313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98" name="Table"/>
          <p:cNvGraphicFramePr/>
          <p:nvPr/>
        </p:nvGraphicFramePr>
        <p:xfrm>
          <a:off x="763885" y="724323"/>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499" name="Table"/>
          <p:cNvGraphicFramePr/>
          <p:nvPr/>
        </p:nvGraphicFramePr>
        <p:xfrm>
          <a:off x="763885" y="21589"/>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500" name="Table"/>
          <p:cNvGraphicFramePr/>
          <p:nvPr/>
        </p:nvGraphicFramePr>
        <p:xfrm>
          <a:off x="292100" y="2793826"/>
          <a:ext cx="12433300" cy="1130995"/>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501" name="Table"/>
          <p:cNvGraphicFramePr/>
          <p:nvPr/>
        </p:nvGraphicFramePr>
        <p:xfrm>
          <a:off x="631353" y="39110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502" name="Table"/>
          <p:cNvGraphicFramePr/>
          <p:nvPr/>
        </p:nvGraphicFramePr>
        <p:xfrm>
          <a:off x="292100" y="1930226"/>
          <a:ext cx="12433301" cy="1130995"/>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503" name="Table"/>
          <p:cNvGraphicFramePr/>
          <p:nvPr/>
        </p:nvGraphicFramePr>
        <p:xfrm>
          <a:off x="720253" y="48254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504" name="Table"/>
          <p:cNvGraphicFramePr/>
          <p:nvPr/>
        </p:nvGraphicFramePr>
        <p:xfrm>
          <a:off x="720253" y="48254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505" name="Line"/>
          <p:cNvSpPr/>
          <p:nvPr/>
        </p:nvSpPr>
        <p:spPr>
          <a:xfrm flipV="1">
            <a:off x="8127999" y="1679860"/>
            <a:ext cx="1" cy="52313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07" name="Table"/>
          <p:cNvGraphicFramePr/>
          <p:nvPr/>
        </p:nvGraphicFramePr>
        <p:xfrm>
          <a:off x="763885" y="724323"/>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508" name="Table"/>
          <p:cNvGraphicFramePr/>
          <p:nvPr/>
        </p:nvGraphicFramePr>
        <p:xfrm>
          <a:off x="763885" y="21589"/>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509" name="Table"/>
          <p:cNvGraphicFramePr/>
          <p:nvPr/>
        </p:nvGraphicFramePr>
        <p:xfrm>
          <a:off x="292100" y="2793826"/>
          <a:ext cx="12433300" cy="1130995"/>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510" name="Table"/>
          <p:cNvGraphicFramePr/>
          <p:nvPr/>
        </p:nvGraphicFramePr>
        <p:xfrm>
          <a:off x="631353" y="39110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511" name="Table"/>
          <p:cNvGraphicFramePr/>
          <p:nvPr/>
        </p:nvGraphicFramePr>
        <p:xfrm>
          <a:off x="292100" y="1930226"/>
          <a:ext cx="12433301" cy="1130995"/>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512" name="Table"/>
          <p:cNvGraphicFramePr/>
          <p:nvPr/>
        </p:nvGraphicFramePr>
        <p:xfrm>
          <a:off x="720253" y="48254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513" name="Table"/>
          <p:cNvGraphicFramePr/>
          <p:nvPr/>
        </p:nvGraphicFramePr>
        <p:xfrm>
          <a:off x="720253" y="48254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514" name="Line"/>
          <p:cNvSpPr/>
          <p:nvPr/>
        </p:nvSpPr>
        <p:spPr>
          <a:xfrm flipV="1">
            <a:off x="8127999" y="1679860"/>
            <a:ext cx="1" cy="52313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15" name="From before, H1(k1) = 2, H2(k1) = 34"/>
          <p:cNvSpPr/>
          <p:nvPr/>
        </p:nvSpPr>
        <p:spPr>
          <a:xfrm>
            <a:off x="1432817" y="5721349"/>
            <a:ext cx="965656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From before,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1</a:t>
            </a:r>
            <a:r>
              <a:t>) = 2,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1</a:t>
            </a:r>
            <a:r>
              <a:t>) = 34</a:t>
            </a: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7" name="Table"/>
          <p:cNvGraphicFramePr/>
          <p:nvPr/>
        </p:nvGraphicFramePr>
        <p:xfrm>
          <a:off x="8547100" y="1352550"/>
          <a:ext cx="4389585" cy="7837181"/>
        </p:xfrm>
        <a:graphic>
          <a:graphicData uri="http://schemas.openxmlformats.org/drawingml/2006/table">
            <a:tbl>
              <a:tblPr>
                <a:tableStyleId>{4C3C2611-4C71-4FC5-86AE-919BDF0F9419}</a:tableStyleId>
              </a:tblPr>
              <a:tblGrid>
                <a:gridCol w="647234">
                  <a:extLst>
                    <a:ext uri="{9D8B030D-6E8A-4147-A177-3AD203B41FA5}">
                      <a16:colId xmlns:a16="http://schemas.microsoft.com/office/drawing/2014/main" val="20000"/>
                    </a:ext>
                  </a:extLst>
                </a:gridCol>
                <a:gridCol w="1015255">
                  <a:extLst>
                    <a:ext uri="{9D8B030D-6E8A-4147-A177-3AD203B41FA5}">
                      <a16:colId xmlns:a16="http://schemas.microsoft.com/office/drawing/2014/main" val="20001"/>
                    </a:ext>
                  </a:extLst>
                </a:gridCol>
                <a:gridCol w="2727096">
                  <a:extLst>
                    <a:ext uri="{9D8B030D-6E8A-4147-A177-3AD203B41FA5}">
                      <a16:colId xmlns:a16="http://schemas.microsoft.com/office/drawing/2014/main" val="20002"/>
                    </a:ext>
                  </a:extLst>
                </a:gridCol>
              </a:tblGrid>
              <a:tr h="712471">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Key</a:t>
                      </a:r>
                    </a:p>
                  </a:txBody>
                  <a:tcPr marL="50800" marR="50800" marT="50800" marB="50800" anchor="ctr" horzOverflow="overflow">
                    <a:lnT w="12700">
                      <a:solidFill>
                        <a:srgbClr val="D6D6D6"/>
                      </a:solidFill>
                      <a:miter lim="400000"/>
                    </a:lnT>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Value</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solidFill>
                        <a:srgbClr val="D6D6D6"/>
                      </a:solidFill>
                      <a:miter lim="400000"/>
                    </a:lnL>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tc>
                <a:tc>
                  <a:txBody>
                    <a:bodyPr/>
                    <a:lstStyle/>
                    <a:p>
                      <a:pPr defTabSz="914400">
                        <a:defRPr>
                          <a:solidFill>
                            <a:srgbClr val="000000"/>
                          </a:solidFill>
                        </a:defRPr>
                      </a:pPr>
                      <a:r>
                        <a:rPr sz="2800" b="1">
                          <a:solidFill>
                            <a:srgbClr val="FFFFFF"/>
                          </a:solidFill>
                          <a:latin typeface="Helvetica"/>
                          <a:ea typeface="Helvetica"/>
                          <a:cs typeface="Helvetica"/>
                          <a:sym typeface="Helvetica"/>
                        </a:rPr>
                        <a:t>“byte-eater”</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solidFill>
                        <a:srgbClr val="D6D6D6"/>
                      </a:solidFill>
                      <a:miter lim="400000"/>
                    </a:lnL>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tc>
                <a:tc>
                  <a:txBody>
                    <a:bodyPr/>
                    <a:lstStyle/>
                    <a:p>
                      <a:pPr defTabSz="914400">
                        <a:defRPr>
                          <a:solidFill>
                            <a:srgbClr val="000000"/>
                          </a:solidFill>
                        </a:defRPr>
                      </a:pPr>
                      <a:r>
                        <a:rPr sz="2800" b="1">
                          <a:solidFill>
                            <a:srgbClr val="FFFFFF"/>
                          </a:solidFill>
                          <a:latin typeface="Helvetica"/>
                          <a:ea typeface="Helvetica"/>
                          <a:cs typeface="Helvetica"/>
                          <a:sym typeface="Helvetica"/>
                        </a:rPr>
                        <a:t>“will.fiset”</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5"/>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solidFill>
                        <a:srgbClr val="D6D6D6"/>
                      </a:solidFill>
                      <a:miter lim="400000"/>
                    </a:lnL>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6"/>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solidFill>
                        <a:srgbClr val="D6D6D6"/>
                      </a:solidFill>
                      <a:miter lim="400000"/>
                    </a:lnL>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7"/>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8"/>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solidFill>
                        <a:srgbClr val="D6D6D6"/>
                      </a:solidFill>
                      <a:miter lim="400000"/>
                    </a:lnL>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9"/>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B w="12700">
                      <a:solidFill>
                        <a:srgbClr val="D6D6D6"/>
                      </a:solidFill>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10"/>
                  </a:ext>
                </a:extLst>
              </a:tr>
            </a:tbl>
          </a:graphicData>
        </a:graphic>
      </p:graphicFrame>
      <p:sp>
        <p:nvSpPr>
          <p:cNvPr id="290" name="To insert (1, “will.fiset”) we hash the key (the rank) and find out where it goes in the table"/>
          <p:cNvSpPr/>
          <p:nvPr/>
        </p:nvSpPr>
        <p:spPr>
          <a:xfrm>
            <a:off x="419695" y="4937998"/>
            <a:ext cx="7676307" cy="2318583"/>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lang="zh-CN" altLang="en-US" dirty="0"/>
              <a:t>为了</a:t>
            </a:r>
            <a:r>
              <a:rPr lang="zh-CN" altLang="en-US" b="1" dirty="0">
                <a:solidFill>
                  <a:srgbClr val="E9A432"/>
                </a:solidFill>
              </a:rPr>
              <a:t>插入</a:t>
            </a:r>
            <a:r>
              <a:rPr lang="en-US" altLang="zh-CN" b="1" dirty="0">
                <a:solidFill>
                  <a:schemeClr val="accent4">
                    <a:hueOff val="102361"/>
                    <a:satOff val="14118"/>
                    <a:lumOff val="10675"/>
                  </a:schemeClr>
                </a:solidFill>
              </a:rPr>
              <a:t>insert</a:t>
            </a:r>
          </a:p>
          <a:p>
            <a:r>
              <a:rPr lang="en-US" altLang="zh-CN" dirty="0"/>
              <a:t>(1, “</a:t>
            </a:r>
            <a:r>
              <a:rPr lang="en-US" altLang="zh-CN" dirty="0" err="1"/>
              <a:t>will.fiset</a:t>
            </a:r>
            <a:r>
              <a:rPr lang="en-US" altLang="zh-CN" dirty="0"/>
              <a:t>”)</a:t>
            </a:r>
            <a:r>
              <a:rPr lang="zh-CN" altLang="en-US" dirty="0"/>
              <a:t>，我们对</a:t>
            </a:r>
            <a:r>
              <a:rPr lang="en-US" altLang="zh-CN" dirty="0"/>
              <a:t>rank</a:t>
            </a:r>
            <a:r>
              <a:rPr lang="zh-CN" altLang="en-US" dirty="0"/>
              <a:t>进行哈希，看它应该落在哈希表的哪个位置。</a:t>
            </a:r>
          </a:p>
        </p:txBody>
      </p:sp>
      <p:sp>
        <p:nvSpPr>
          <p:cNvPr id="291" name="H(1) = (1² + 3) mod 10 = 4"/>
          <p:cNvSpPr/>
          <p:nvPr/>
        </p:nvSpPr>
        <p:spPr>
          <a:xfrm>
            <a:off x="622349" y="7988239"/>
            <a:ext cx="727099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(1) = (1² + 3) mod 10 = 4</a:t>
            </a:r>
          </a:p>
        </p:txBody>
      </p:sp>
      <p:sp>
        <p:nvSpPr>
          <p:cNvPr id="292" name="Line"/>
          <p:cNvSpPr/>
          <p:nvPr/>
        </p:nvSpPr>
        <p:spPr>
          <a:xfrm flipV="1">
            <a:off x="7832576" y="5512742"/>
            <a:ext cx="883692" cy="2484587"/>
          </a:xfrm>
          <a:prstGeom prst="line">
            <a:avLst/>
          </a:prstGeom>
          <a:ln w="889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1" name="H(x) = x² + 3 mod 10">
            <a:extLst>
              <a:ext uri="{FF2B5EF4-FFF2-40B4-BE49-F238E27FC236}">
                <a16:creationId xmlns:a16="http://schemas.microsoft.com/office/drawing/2014/main" id="{841538C6-023B-734A-A33A-BA655A138737}"/>
              </a:ext>
            </a:extLst>
          </p:cNvPr>
          <p:cNvSpPr/>
          <p:nvPr/>
        </p:nvSpPr>
        <p:spPr>
          <a:xfrm>
            <a:off x="1448122" y="4248794"/>
            <a:ext cx="5619453"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dirty="0">
                <a:solidFill>
                  <a:schemeClr val="accent5">
                    <a:hueOff val="101205"/>
                    <a:satOff val="-13598"/>
                    <a:lumOff val="23877"/>
                  </a:schemeClr>
                </a:solidFill>
              </a:rPr>
              <a:t>H</a:t>
            </a:r>
            <a:r>
              <a:rPr dirty="0"/>
              <a:t>(x) = x² + 3 mod 10</a:t>
            </a:r>
          </a:p>
        </p:txBody>
      </p:sp>
      <p:sp>
        <p:nvSpPr>
          <p:cNvPr id="12" name="Suppose we’re inserting (integer, string) key-value pairs into the table representing rankings of users to their usernames from an online programming competition and we’re using the hash function:">
            <a:extLst>
              <a:ext uri="{FF2B5EF4-FFF2-40B4-BE49-F238E27FC236}">
                <a16:creationId xmlns:a16="http://schemas.microsoft.com/office/drawing/2014/main" id="{3A59F0ED-D399-8D4A-994C-DC59A5C01579}"/>
              </a:ext>
            </a:extLst>
          </p:cNvPr>
          <p:cNvSpPr/>
          <p:nvPr/>
        </p:nvSpPr>
        <p:spPr>
          <a:xfrm>
            <a:off x="59134" y="1525043"/>
            <a:ext cx="8397429" cy="2410916"/>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000"/>
            </a:lvl1pPr>
          </a:lstStyle>
          <a:p>
            <a:r>
              <a:rPr lang="en-US" dirty="0" err="1"/>
              <a:t>假定我们要插入哈希表的键值对是</a:t>
            </a:r>
            <a:r>
              <a:rPr lang="en-US" dirty="0"/>
              <a:t>(integer, string)</a:t>
            </a:r>
            <a:r>
              <a:rPr lang="zh-CN" altLang="en-US" dirty="0"/>
              <a:t>，它表示参加某个线上编程竞赛的学生的排名和姓名之间的映射。</a:t>
            </a:r>
            <a:endParaRPr lang="en-US" altLang="zh-CN" dirty="0"/>
          </a:p>
          <a:p>
            <a:endParaRPr lang="en-US" dirty="0"/>
          </a:p>
          <a:p>
            <a:r>
              <a:rPr lang="zh-CN" altLang="en-US" dirty="0"/>
              <a:t>我们使用下面的哈希函数</a:t>
            </a:r>
            <a:r>
              <a:rPr dirty="0"/>
              <a:t>:</a:t>
            </a:r>
          </a:p>
        </p:txBody>
      </p:sp>
      <p:sp>
        <p:nvSpPr>
          <p:cNvPr id="13" name="How does a hash table work?">
            <a:extLst>
              <a:ext uri="{FF2B5EF4-FFF2-40B4-BE49-F238E27FC236}">
                <a16:creationId xmlns:a16="http://schemas.microsoft.com/office/drawing/2014/main" id="{83340763-795E-D947-8CB4-06A39CBABAC7}"/>
              </a:ext>
            </a:extLst>
          </p:cNvPr>
          <p:cNvSpPr>
            <a:spLocks noGrp="1"/>
          </p:cNvSpPr>
          <p:nvPr>
            <p:ph type="title"/>
          </p:nvPr>
        </p:nvSpPr>
        <p:spPr>
          <a:xfrm>
            <a:off x="436909" y="142907"/>
            <a:ext cx="12130981" cy="1166544"/>
          </a:xfrm>
          <a:prstGeom prst="rect">
            <a:avLst/>
          </a:prstGeom>
        </p:spPr>
        <p:txBody>
          <a:bodyPr/>
          <a:lstStyle>
            <a:lvl1pPr defTabSz="420624">
              <a:defRPr sz="5760" b="1"/>
            </a:lvl1pPr>
          </a:lstStyle>
          <a:p>
            <a:r>
              <a:rPr lang="zh-CN" altLang="en-US" dirty="0"/>
              <a:t>哈希表是如何工作的</a:t>
            </a:r>
            <a:r>
              <a:rPr dirty="0"/>
              <a:t>?</a:t>
            </a:r>
          </a:p>
        </p:txBody>
      </p:sp>
    </p:spTree>
  </p:cSld>
  <p:clrMapOvr>
    <a:masterClrMapping/>
  </p:clrMapOvr>
  <p:transition spd="med"/>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17" name="Table"/>
          <p:cNvGraphicFramePr/>
          <p:nvPr/>
        </p:nvGraphicFramePr>
        <p:xfrm>
          <a:off x="763885" y="724323"/>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518" name="Table"/>
          <p:cNvGraphicFramePr/>
          <p:nvPr/>
        </p:nvGraphicFramePr>
        <p:xfrm>
          <a:off x="763885" y="21589"/>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519" name="Table"/>
          <p:cNvGraphicFramePr/>
          <p:nvPr/>
        </p:nvGraphicFramePr>
        <p:xfrm>
          <a:off x="292100" y="2793826"/>
          <a:ext cx="12433300" cy="1130995"/>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520" name="Table"/>
          <p:cNvGraphicFramePr/>
          <p:nvPr/>
        </p:nvGraphicFramePr>
        <p:xfrm>
          <a:off x="631353" y="39110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521" name="Table"/>
          <p:cNvGraphicFramePr/>
          <p:nvPr/>
        </p:nvGraphicFramePr>
        <p:xfrm>
          <a:off x="292100" y="1930226"/>
          <a:ext cx="12433301" cy="1130995"/>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522" name="Table"/>
          <p:cNvGraphicFramePr/>
          <p:nvPr/>
        </p:nvGraphicFramePr>
        <p:xfrm>
          <a:off x="720253" y="48254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523" name="Table"/>
          <p:cNvGraphicFramePr/>
          <p:nvPr/>
        </p:nvGraphicFramePr>
        <p:xfrm>
          <a:off x="720253" y="48254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524" name="Line"/>
          <p:cNvSpPr/>
          <p:nvPr/>
        </p:nvSpPr>
        <p:spPr>
          <a:xfrm flipV="1">
            <a:off x="8127999" y="1679860"/>
            <a:ext cx="1" cy="52313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25" name="From before, H1(k1) = 2, H2(k1) = 34"/>
          <p:cNvSpPr/>
          <p:nvPr/>
        </p:nvSpPr>
        <p:spPr>
          <a:xfrm>
            <a:off x="1432817" y="5721349"/>
            <a:ext cx="965656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From before,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1</a:t>
            </a:r>
            <a:r>
              <a:t>) = 2,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1</a:t>
            </a:r>
            <a:r>
              <a:t>) = 34</a:t>
            </a:r>
          </a:p>
        </p:txBody>
      </p:sp>
      <p:sp>
        <p:nvSpPr>
          <p:cNvPr id="3526" name="δ = H2(k1) mod 17 = 0"/>
          <p:cNvSpPr/>
          <p:nvPr/>
        </p:nvSpPr>
        <p:spPr>
          <a:xfrm>
            <a:off x="3646797" y="6375313"/>
            <a:ext cx="571120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δ =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1</a:t>
            </a:r>
            <a:r>
              <a:t>) mod 17 = 0</a:t>
            </a:r>
          </a:p>
        </p:txBody>
      </p:sp>
    </p:spTree>
  </p:cSld>
  <p:clrMapOvr>
    <a:masterClrMapping/>
  </p:clrMapOvr>
  <p:transition spd="med"/>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28" name="Table"/>
          <p:cNvGraphicFramePr/>
          <p:nvPr/>
        </p:nvGraphicFramePr>
        <p:xfrm>
          <a:off x="763885" y="724323"/>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529" name="Table"/>
          <p:cNvGraphicFramePr/>
          <p:nvPr/>
        </p:nvGraphicFramePr>
        <p:xfrm>
          <a:off x="763885" y="21589"/>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530" name="Table"/>
          <p:cNvGraphicFramePr/>
          <p:nvPr/>
        </p:nvGraphicFramePr>
        <p:xfrm>
          <a:off x="292100" y="2793826"/>
          <a:ext cx="12433300" cy="1130995"/>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531" name="Table"/>
          <p:cNvGraphicFramePr/>
          <p:nvPr/>
        </p:nvGraphicFramePr>
        <p:xfrm>
          <a:off x="631353" y="39110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532" name="Table"/>
          <p:cNvGraphicFramePr/>
          <p:nvPr/>
        </p:nvGraphicFramePr>
        <p:xfrm>
          <a:off x="292100" y="1930226"/>
          <a:ext cx="12433301" cy="1130995"/>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533" name="Table"/>
          <p:cNvGraphicFramePr/>
          <p:nvPr/>
        </p:nvGraphicFramePr>
        <p:xfrm>
          <a:off x="720253" y="48254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534" name="Table"/>
          <p:cNvGraphicFramePr/>
          <p:nvPr/>
        </p:nvGraphicFramePr>
        <p:xfrm>
          <a:off x="720253" y="48254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535" name="Line"/>
          <p:cNvSpPr/>
          <p:nvPr/>
        </p:nvSpPr>
        <p:spPr>
          <a:xfrm flipV="1">
            <a:off x="8127999" y="1679860"/>
            <a:ext cx="1" cy="52313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36" name="From before, H1(k1) = 2, H2(k1) = 34"/>
          <p:cNvSpPr/>
          <p:nvPr/>
        </p:nvSpPr>
        <p:spPr>
          <a:xfrm>
            <a:off x="1432817" y="5721349"/>
            <a:ext cx="965656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From before,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1</a:t>
            </a:r>
            <a:r>
              <a:t>) = 2,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1</a:t>
            </a:r>
            <a:r>
              <a:t>) = 34</a:t>
            </a:r>
          </a:p>
        </p:txBody>
      </p:sp>
      <p:sp>
        <p:nvSpPr>
          <p:cNvPr id="3537" name="δ = H2(k1) mod 17 = 0"/>
          <p:cNvSpPr/>
          <p:nvPr/>
        </p:nvSpPr>
        <p:spPr>
          <a:xfrm>
            <a:off x="3646797" y="6375313"/>
            <a:ext cx="571120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δ =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1</a:t>
            </a:r>
            <a:r>
              <a:t>) mod 17 = 0</a:t>
            </a:r>
          </a:p>
        </p:txBody>
      </p:sp>
      <p:sp>
        <p:nvSpPr>
          <p:cNvPr id="3538" name="δ = 0, so set δ = 1"/>
          <p:cNvSpPr/>
          <p:nvPr/>
        </p:nvSpPr>
        <p:spPr>
          <a:xfrm>
            <a:off x="3830302" y="7029276"/>
            <a:ext cx="534419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δ = 0, so set δ = 1</a:t>
            </a:r>
          </a:p>
        </p:txBody>
      </p:sp>
    </p:spTree>
  </p:cSld>
  <p:clrMapOvr>
    <a:masterClrMapping/>
  </p:clrMapOvr>
  <p:transition spd="med"/>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40" name="Table"/>
          <p:cNvGraphicFramePr/>
          <p:nvPr/>
        </p:nvGraphicFramePr>
        <p:xfrm>
          <a:off x="763885" y="724323"/>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541" name="Table"/>
          <p:cNvGraphicFramePr/>
          <p:nvPr/>
        </p:nvGraphicFramePr>
        <p:xfrm>
          <a:off x="763885" y="21589"/>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542" name="Table"/>
          <p:cNvGraphicFramePr/>
          <p:nvPr/>
        </p:nvGraphicFramePr>
        <p:xfrm>
          <a:off x="292100" y="2793826"/>
          <a:ext cx="12433300" cy="1130995"/>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543" name="Table"/>
          <p:cNvGraphicFramePr/>
          <p:nvPr/>
        </p:nvGraphicFramePr>
        <p:xfrm>
          <a:off x="631353" y="39110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544" name="Table"/>
          <p:cNvGraphicFramePr/>
          <p:nvPr/>
        </p:nvGraphicFramePr>
        <p:xfrm>
          <a:off x="292100" y="1930226"/>
          <a:ext cx="12433301" cy="1130995"/>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545" name="Table"/>
          <p:cNvGraphicFramePr/>
          <p:nvPr/>
        </p:nvGraphicFramePr>
        <p:xfrm>
          <a:off x="720253" y="48254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546" name="Table"/>
          <p:cNvGraphicFramePr/>
          <p:nvPr/>
        </p:nvGraphicFramePr>
        <p:xfrm>
          <a:off x="720253" y="48254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547" name="Line"/>
          <p:cNvSpPr/>
          <p:nvPr/>
        </p:nvSpPr>
        <p:spPr>
          <a:xfrm flipV="1">
            <a:off x="8127999" y="1679860"/>
            <a:ext cx="1" cy="52313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48" name="From before, H1(k1) = 2, H2(k1) = 34"/>
          <p:cNvSpPr/>
          <p:nvPr/>
        </p:nvSpPr>
        <p:spPr>
          <a:xfrm>
            <a:off x="1432817" y="5721349"/>
            <a:ext cx="965656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From before,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1</a:t>
            </a:r>
            <a:r>
              <a:t>) = 2,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1</a:t>
            </a:r>
            <a:r>
              <a:t>) = 34</a:t>
            </a:r>
          </a:p>
        </p:txBody>
      </p:sp>
      <p:sp>
        <p:nvSpPr>
          <p:cNvPr id="3549" name="δ = 1"/>
          <p:cNvSpPr/>
          <p:nvPr/>
        </p:nvSpPr>
        <p:spPr>
          <a:xfrm>
            <a:off x="5757105" y="6375313"/>
            <a:ext cx="149059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δ = 1</a:t>
            </a:r>
          </a:p>
        </p:txBody>
      </p:sp>
    </p:spTree>
  </p:cSld>
  <p:clrMapOvr>
    <a:masterClrMapping/>
  </p:clrMapOvr>
  <p:transition spd="med"/>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51" name="Table"/>
          <p:cNvGraphicFramePr/>
          <p:nvPr/>
        </p:nvGraphicFramePr>
        <p:xfrm>
          <a:off x="763885" y="724323"/>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552" name="Table"/>
          <p:cNvGraphicFramePr/>
          <p:nvPr/>
        </p:nvGraphicFramePr>
        <p:xfrm>
          <a:off x="763885" y="21589"/>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553" name="Table"/>
          <p:cNvGraphicFramePr/>
          <p:nvPr/>
        </p:nvGraphicFramePr>
        <p:xfrm>
          <a:off x="292100" y="2793826"/>
          <a:ext cx="12433300" cy="1130995"/>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554" name="Table"/>
          <p:cNvGraphicFramePr/>
          <p:nvPr/>
        </p:nvGraphicFramePr>
        <p:xfrm>
          <a:off x="631353" y="39110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555" name="Table"/>
          <p:cNvGraphicFramePr/>
          <p:nvPr/>
        </p:nvGraphicFramePr>
        <p:xfrm>
          <a:off x="292100" y="1930226"/>
          <a:ext cx="12433301" cy="1130995"/>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556" name="Table"/>
          <p:cNvGraphicFramePr/>
          <p:nvPr/>
        </p:nvGraphicFramePr>
        <p:xfrm>
          <a:off x="720253" y="48254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557" name="Table"/>
          <p:cNvGraphicFramePr/>
          <p:nvPr/>
        </p:nvGraphicFramePr>
        <p:xfrm>
          <a:off x="720253" y="48254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558" name="Line"/>
          <p:cNvSpPr/>
          <p:nvPr/>
        </p:nvSpPr>
        <p:spPr>
          <a:xfrm flipV="1">
            <a:off x="8127999" y="1679860"/>
            <a:ext cx="1" cy="52313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59" name="From before, H1(k1) = 2, H2(k1) = 34"/>
          <p:cNvSpPr/>
          <p:nvPr/>
        </p:nvSpPr>
        <p:spPr>
          <a:xfrm>
            <a:off x="1432817" y="5721349"/>
            <a:ext cx="965656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From before,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1</a:t>
            </a:r>
            <a:r>
              <a:t>) = 2,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1</a:t>
            </a:r>
            <a:r>
              <a:t>) = 34</a:t>
            </a:r>
          </a:p>
        </p:txBody>
      </p:sp>
      <p:sp>
        <p:nvSpPr>
          <p:cNvPr id="3560" name="δ = 1"/>
          <p:cNvSpPr/>
          <p:nvPr/>
        </p:nvSpPr>
        <p:spPr>
          <a:xfrm>
            <a:off x="5757105" y="6375313"/>
            <a:ext cx="149059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δ = 1</a:t>
            </a:r>
          </a:p>
        </p:txBody>
      </p:sp>
      <p:sp>
        <p:nvSpPr>
          <p:cNvPr id="3561" name="H1(k1) + 0*δ mod 17 = 2"/>
          <p:cNvSpPr/>
          <p:nvPr/>
        </p:nvSpPr>
        <p:spPr>
          <a:xfrm>
            <a:off x="3371540" y="7029276"/>
            <a:ext cx="6261721"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1</a:t>
            </a:r>
            <a:r>
              <a:t>) + 0*δ mod 17 = 2</a:t>
            </a:r>
          </a:p>
        </p:txBody>
      </p:sp>
      <p:sp>
        <p:nvSpPr>
          <p:cNvPr id="3562" name="Line"/>
          <p:cNvSpPr/>
          <p:nvPr/>
        </p:nvSpPr>
        <p:spPr>
          <a:xfrm flipH="1">
            <a:off x="3965921" y="1641594"/>
            <a:ext cx="3891311" cy="1353197"/>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63" name="Collision at bucket 2 in new table so keep probing"/>
          <p:cNvSpPr/>
          <p:nvPr/>
        </p:nvSpPr>
        <p:spPr>
          <a:xfrm>
            <a:off x="1653220" y="7876827"/>
            <a:ext cx="9215760"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Collision at bucket 2 in new table so keep probing</a:t>
            </a:r>
          </a:p>
        </p:txBody>
      </p:sp>
    </p:spTree>
  </p:cSld>
  <p:clrMapOvr>
    <a:masterClrMapping/>
  </p:clrMapOvr>
  <p:transition spd="med"/>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65" name="Table"/>
          <p:cNvGraphicFramePr/>
          <p:nvPr/>
        </p:nvGraphicFramePr>
        <p:xfrm>
          <a:off x="763885" y="724323"/>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566" name="Table"/>
          <p:cNvGraphicFramePr/>
          <p:nvPr/>
        </p:nvGraphicFramePr>
        <p:xfrm>
          <a:off x="763885" y="21589"/>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567" name="Table"/>
          <p:cNvGraphicFramePr/>
          <p:nvPr/>
        </p:nvGraphicFramePr>
        <p:xfrm>
          <a:off x="292100" y="2793826"/>
          <a:ext cx="12433300" cy="1130995"/>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568" name="Table"/>
          <p:cNvGraphicFramePr/>
          <p:nvPr/>
        </p:nvGraphicFramePr>
        <p:xfrm>
          <a:off x="631353" y="39110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569" name="Table"/>
          <p:cNvGraphicFramePr/>
          <p:nvPr/>
        </p:nvGraphicFramePr>
        <p:xfrm>
          <a:off x="292100" y="1930226"/>
          <a:ext cx="12433301" cy="1130995"/>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570" name="Table"/>
          <p:cNvGraphicFramePr/>
          <p:nvPr/>
        </p:nvGraphicFramePr>
        <p:xfrm>
          <a:off x="720253" y="48254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571" name="Table"/>
          <p:cNvGraphicFramePr/>
          <p:nvPr/>
        </p:nvGraphicFramePr>
        <p:xfrm>
          <a:off x="720253" y="48254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572" name="Line"/>
          <p:cNvSpPr/>
          <p:nvPr/>
        </p:nvSpPr>
        <p:spPr>
          <a:xfrm flipV="1">
            <a:off x="8127999" y="1679860"/>
            <a:ext cx="1" cy="52313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73" name="From before, H1(k1) = 2, H2(k1) = 34"/>
          <p:cNvSpPr/>
          <p:nvPr/>
        </p:nvSpPr>
        <p:spPr>
          <a:xfrm>
            <a:off x="1432817" y="5721349"/>
            <a:ext cx="965656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From before,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1</a:t>
            </a:r>
            <a:r>
              <a:t>) = 2,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1</a:t>
            </a:r>
            <a:r>
              <a:t>) = 34</a:t>
            </a:r>
          </a:p>
        </p:txBody>
      </p:sp>
      <p:sp>
        <p:nvSpPr>
          <p:cNvPr id="3574" name="δ = 1"/>
          <p:cNvSpPr/>
          <p:nvPr/>
        </p:nvSpPr>
        <p:spPr>
          <a:xfrm>
            <a:off x="5757105" y="6375313"/>
            <a:ext cx="149059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δ = 1</a:t>
            </a:r>
          </a:p>
        </p:txBody>
      </p:sp>
      <p:sp>
        <p:nvSpPr>
          <p:cNvPr id="3575" name="H1(k1) + 0*δ mod 17 = 2"/>
          <p:cNvSpPr/>
          <p:nvPr/>
        </p:nvSpPr>
        <p:spPr>
          <a:xfrm>
            <a:off x="3371540" y="7029276"/>
            <a:ext cx="6261721"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1</a:t>
            </a:r>
            <a:r>
              <a:t>) + 0*δ mod 17 = 2</a:t>
            </a:r>
          </a:p>
        </p:txBody>
      </p:sp>
      <p:sp>
        <p:nvSpPr>
          <p:cNvPr id="3576" name="Line"/>
          <p:cNvSpPr/>
          <p:nvPr/>
        </p:nvSpPr>
        <p:spPr>
          <a:xfrm flipH="1">
            <a:off x="3965921" y="1641594"/>
            <a:ext cx="3891311" cy="1353197"/>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77" name="H1(k1) + 1*δ mod 17 = 3"/>
          <p:cNvSpPr/>
          <p:nvPr/>
        </p:nvSpPr>
        <p:spPr>
          <a:xfrm>
            <a:off x="3371540" y="7556239"/>
            <a:ext cx="6261721"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1</a:t>
            </a:r>
            <a:r>
              <a:t>) + 1*δ mod 17 = 3</a:t>
            </a:r>
          </a:p>
        </p:txBody>
      </p:sp>
      <p:sp>
        <p:nvSpPr>
          <p:cNvPr id="3578" name="Line"/>
          <p:cNvSpPr/>
          <p:nvPr/>
        </p:nvSpPr>
        <p:spPr>
          <a:xfrm>
            <a:off x="3949699" y="3714290"/>
            <a:ext cx="1063044"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79" name="Collision at bucket 3 in new table so keep probing"/>
          <p:cNvSpPr/>
          <p:nvPr/>
        </p:nvSpPr>
        <p:spPr>
          <a:xfrm>
            <a:off x="1653220" y="8221169"/>
            <a:ext cx="9215760"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Collision at bucket 3 in new table so keep probing</a:t>
            </a:r>
          </a:p>
        </p:txBody>
      </p:sp>
    </p:spTree>
  </p:cSld>
  <p:clrMapOvr>
    <a:masterClrMapping/>
  </p:clrMapOvr>
  <p:transition spd="med"/>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81" name="Table"/>
          <p:cNvGraphicFramePr/>
          <p:nvPr/>
        </p:nvGraphicFramePr>
        <p:xfrm>
          <a:off x="763885" y="724323"/>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582" name="Table"/>
          <p:cNvGraphicFramePr/>
          <p:nvPr/>
        </p:nvGraphicFramePr>
        <p:xfrm>
          <a:off x="763885" y="21589"/>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583" name="Table"/>
          <p:cNvGraphicFramePr/>
          <p:nvPr/>
        </p:nvGraphicFramePr>
        <p:xfrm>
          <a:off x="292100" y="2793826"/>
          <a:ext cx="12433300" cy="1130995"/>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584" name="Table"/>
          <p:cNvGraphicFramePr/>
          <p:nvPr/>
        </p:nvGraphicFramePr>
        <p:xfrm>
          <a:off x="631353" y="39110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585" name="Table"/>
          <p:cNvGraphicFramePr/>
          <p:nvPr/>
        </p:nvGraphicFramePr>
        <p:xfrm>
          <a:off x="292100" y="1930226"/>
          <a:ext cx="12433301" cy="1130995"/>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586" name="Table"/>
          <p:cNvGraphicFramePr/>
          <p:nvPr/>
        </p:nvGraphicFramePr>
        <p:xfrm>
          <a:off x="720253" y="48254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587" name="Table"/>
          <p:cNvGraphicFramePr/>
          <p:nvPr/>
        </p:nvGraphicFramePr>
        <p:xfrm>
          <a:off x="720253" y="48254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588" name="Line"/>
          <p:cNvSpPr/>
          <p:nvPr/>
        </p:nvSpPr>
        <p:spPr>
          <a:xfrm flipV="1">
            <a:off x="8127999" y="1679860"/>
            <a:ext cx="1" cy="52313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89" name="From before, H1(k1) = 2, H2(k1) = 34"/>
          <p:cNvSpPr/>
          <p:nvPr/>
        </p:nvSpPr>
        <p:spPr>
          <a:xfrm>
            <a:off x="1432817" y="5721349"/>
            <a:ext cx="965656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From before,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1</a:t>
            </a:r>
            <a:r>
              <a:t>) = 2,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1</a:t>
            </a:r>
            <a:r>
              <a:t>) = 34</a:t>
            </a:r>
          </a:p>
        </p:txBody>
      </p:sp>
      <p:sp>
        <p:nvSpPr>
          <p:cNvPr id="3590" name="δ = 1"/>
          <p:cNvSpPr/>
          <p:nvPr/>
        </p:nvSpPr>
        <p:spPr>
          <a:xfrm>
            <a:off x="5757105" y="6375313"/>
            <a:ext cx="149059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δ = 1</a:t>
            </a:r>
          </a:p>
        </p:txBody>
      </p:sp>
      <p:sp>
        <p:nvSpPr>
          <p:cNvPr id="3591" name="H1(k1) + 0*δ mod 17 = 2"/>
          <p:cNvSpPr/>
          <p:nvPr/>
        </p:nvSpPr>
        <p:spPr>
          <a:xfrm>
            <a:off x="3371540" y="7029276"/>
            <a:ext cx="6261721"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1</a:t>
            </a:r>
            <a:r>
              <a:t>) + 0*δ mod 17 = 2</a:t>
            </a:r>
          </a:p>
        </p:txBody>
      </p:sp>
      <p:sp>
        <p:nvSpPr>
          <p:cNvPr id="3592" name="Line"/>
          <p:cNvSpPr/>
          <p:nvPr/>
        </p:nvSpPr>
        <p:spPr>
          <a:xfrm flipH="1">
            <a:off x="3965921" y="1641594"/>
            <a:ext cx="3891311" cy="1353197"/>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93" name="H1(k1) + 1*δ mod 17 = 3"/>
          <p:cNvSpPr/>
          <p:nvPr/>
        </p:nvSpPr>
        <p:spPr>
          <a:xfrm>
            <a:off x="3371540" y="7556239"/>
            <a:ext cx="6261721"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1</a:t>
            </a:r>
            <a:r>
              <a:t>) + 1*δ mod 17 = 3</a:t>
            </a:r>
          </a:p>
        </p:txBody>
      </p:sp>
      <p:sp>
        <p:nvSpPr>
          <p:cNvPr id="3594" name="Line"/>
          <p:cNvSpPr/>
          <p:nvPr/>
        </p:nvSpPr>
        <p:spPr>
          <a:xfrm>
            <a:off x="3949699" y="3714290"/>
            <a:ext cx="1063044"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95" name="Line"/>
          <p:cNvSpPr/>
          <p:nvPr/>
        </p:nvSpPr>
        <p:spPr>
          <a:xfrm>
            <a:off x="5270499" y="3714290"/>
            <a:ext cx="1063044"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96" name="H1(k1) + 2*δ mod 17 = 4"/>
          <p:cNvSpPr/>
          <p:nvPr/>
        </p:nvSpPr>
        <p:spPr>
          <a:xfrm>
            <a:off x="3371540" y="8048277"/>
            <a:ext cx="6261721"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1</a:t>
            </a:r>
            <a:r>
              <a:t>) + 2*δ mod 17 = 4</a:t>
            </a:r>
          </a:p>
        </p:txBody>
      </p:sp>
    </p:spTree>
  </p:cSld>
  <p:clrMapOvr>
    <a:masterClrMapping/>
  </p:clrMapOvr>
  <p:transition spd="med"/>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98" name="Table"/>
          <p:cNvGraphicFramePr/>
          <p:nvPr/>
        </p:nvGraphicFramePr>
        <p:xfrm>
          <a:off x="763885" y="724323"/>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599" name="Table"/>
          <p:cNvGraphicFramePr/>
          <p:nvPr/>
        </p:nvGraphicFramePr>
        <p:xfrm>
          <a:off x="763885" y="21589"/>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600" name="Table"/>
          <p:cNvGraphicFramePr/>
          <p:nvPr/>
        </p:nvGraphicFramePr>
        <p:xfrm>
          <a:off x="292100" y="2793826"/>
          <a:ext cx="12433300" cy="1130995"/>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601" name="Table"/>
          <p:cNvGraphicFramePr/>
          <p:nvPr/>
        </p:nvGraphicFramePr>
        <p:xfrm>
          <a:off x="631353" y="39110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602" name="Table"/>
          <p:cNvGraphicFramePr/>
          <p:nvPr/>
        </p:nvGraphicFramePr>
        <p:xfrm>
          <a:off x="292100" y="1930226"/>
          <a:ext cx="12433301" cy="1130995"/>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603" name="Table"/>
          <p:cNvGraphicFramePr/>
          <p:nvPr/>
        </p:nvGraphicFramePr>
        <p:xfrm>
          <a:off x="720253" y="48254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604" name="Table"/>
          <p:cNvGraphicFramePr/>
          <p:nvPr/>
        </p:nvGraphicFramePr>
        <p:xfrm>
          <a:off x="720253" y="48254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605" name="Line"/>
          <p:cNvSpPr/>
          <p:nvPr/>
        </p:nvSpPr>
        <p:spPr>
          <a:xfrm flipV="1">
            <a:off x="8127999" y="1679860"/>
            <a:ext cx="1" cy="52313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07" name="Table"/>
          <p:cNvGraphicFramePr/>
          <p:nvPr/>
        </p:nvGraphicFramePr>
        <p:xfrm>
          <a:off x="763885" y="724323"/>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608" name="Table"/>
          <p:cNvGraphicFramePr/>
          <p:nvPr/>
        </p:nvGraphicFramePr>
        <p:xfrm>
          <a:off x="763885" y="21589"/>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609" name="Table"/>
          <p:cNvGraphicFramePr/>
          <p:nvPr/>
        </p:nvGraphicFramePr>
        <p:xfrm>
          <a:off x="292100" y="2793826"/>
          <a:ext cx="12433300" cy="1130995"/>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610" name="Table"/>
          <p:cNvGraphicFramePr/>
          <p:nvPr/>
        </p:nvGraphicFramePr>
        <p:xfrm>
          <a:off x="631353" y="39110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611" name="Table"/>
          <p:cNvGraphicFramePr/>
          <p:nvPr/>
        </p:nvGraphicFramePr>
        <p:xfrm>
          <a:off x="292100" y="1930226"/>
          <a:ext cx="12433301" cy="1130995"/>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612" name="Table"/>
          <p:cNvGraphicFramePr/>
          <p:nvPr/>
        </p:nvGraphicFramePr>
        <p:xfrm>
          <a:off x="720253" y="48254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613" name="Table"/>
          <p:cNvGraphicFramePr/>
          <p:nvPr/>
        </p:nvGraphicFramePr>
        <p:xfrm>
          <a:off x="720253" y="48254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614" name="Line"/>
          <p:cNvSpPr/>
          <p:nvPr/>
        </p:nvSpPr>
        <p:spPr>
          <a:xfrm flipV="1">
            <a:off x="9753599" y="1679860"/>
            <a:ext cx="1" cy="52313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16" name="Table"/>
          <p:cNvGraphicFramePr/>
          <p:nvPr/>
        </p:nvGraphicFramePr>
        <p:xfrm>
          <a:off x="763885" y="724323"/>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617" name="Table"/>
          <p:cNvGraphicFramePr/>
          <p:nvPr/>
        </p:nvGraphicFramePr>
        <p:xfrm>
          <a:off x="763885" y="21589"/>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618" name="Table"/>
          <p:cNvGraphicFramePr/>
          <p:nvPr/>
        </p:nvGraphicFramePr>
        <p:xfrm>
          <a:off x="292100" y="2793826"/>
          <a:ext cx="12433300" cy="1130995"/>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619" name="Table"/>
          <p:cNvGraphicFramePr/>
          <p:nvPr/>
        </p:nvGraphicFramePr>
        <p:xfrm>
          <a:off x="631353" y="39110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620" name="Table"/>
          <p:cNvGraphicFramePr/>
          <p:nvPr/>
        </p:nvGraphicFramePr>
        <p:xfrm>
          <a:off x="292100" y="1930226"/>
          <a:ext cx="12433301" cy="1130995"/>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621" name="Table"/>
          <p:cNvGraphicFramePr/>
          <p:nvPr/>
        </p:nvGraphicFramePr>
        <p:xfrm>
          <a:off x="720253" y="48254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622" name="Table"/>
          <p:cNvGraphicFramePr/>
          <p:nvPr/>
        </p:nvGraphicFramePr>
        <p:xfrm>
          <a:off x="720253" y="48254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623" name="Line"/>
          <p:cNvSpPr/>
          <p:nvPr/>
        </p:nvSpPr>
        <p:spPr>
          <a:xfrm flipV="1">
            <a:off x="9753599" y="1679860"/>
            <a:ext cx="1" cy="52313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24" name="From before, H1(k3) = 2, H2(k3) = 10"/>
          <p:cNvSpPr/>
          <p:nvPr/>
        </p:nvSpPr>
        <p:spPr>
          <a:xfrm>
            <a:off x="1432817" y="5721349"/>
            <a:ext cx="965656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From before,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3</a:t>
            </a:r>
            <a:r>
              <a:t>) = 2,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3</a:t>
            </a:r>
            <a:r>
              <a:t>) = 10</a:t>
            </a:r>
          </a:p>
        </p:txBody>
      </p:sp>
    </p:spTree>
  </p:cSld>
  <p:clrMapOvr>
    <a:masterClrMapping/>
  </p:clrMapOvr>
  <p:transition spd="med"/>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26" name="Table"/>
          <p:cNvGraphicFramePr/>
          <p:nvPr/>
        </p:nvGraphicFramePr>
        <p:xfrm>
          <a:off x="763885" y="724323"/>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627" name="Table"/>
          <p:cNvGraphicFramePr/>
          <p:nvPr/>
        </p:nvGraphicFramePr>
        <p:xfrm>
          <a:off x="763885" y="21589"/>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628" name="Table"/>
          <p:cNvGraphicFramePr/>
          <p:nvPr/>
        </p:nvGraphicFramePr>
        <p:xfrm>
          <a:off x="292100" y="2793826"/>
          <a:ext cx="12433300" cy="1130995"/>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629" name="Table"/>
          <p:cNvGraphicFramePr/>
          <p:nvPr/>
        </p:nvGraphicFramePr>
        <p:xfrm>
          <a:off x="631353" y="39110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630" name="Table"/>
          <p:cNvGraphicFramePr/>
          <p:nvPr/>
        </p:nvGraphicFramePr>
        <p:xfrm>
          <a:off x="292100" y="1930226"/>
          <a:ext cx="12433301" cy="1130995"/>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631" name="Table"/>
          <p:cNvGraphicFramePr/>
          <p:nvPr/>
        </p:nvGraphicFramePr>
        <p:xfrm>
          <a:off x="720253" y="48254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632" name="Table"/>
          <p:cNvGraphicFramePr/>
          <p:nvPr/>
        </p:nvGraphicFramePr>
        <p:xfrm>
          <a:off x="720253" y="48254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633" name="Line"/>
          <p:cNvSpPr/>
          <p:nvPr/>
        </p:nvSpPr>
        <p:spPr>
          <a:xfrm flipV="1">
            <a:off x="9753599" y="1679860"/>
            <a:ext cx="1" cy="52313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34" name="δ = H2(k3) mod 17 = 10"/>
          <p:cNvSpPr/>
          <p:nvPr/>
        </p:nvSpPr>
        <p:spPr>
          <a:xfrm>
            <a:off x="3509168" y="6375313"/>
            <a:ext cx="598646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δ =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3</a:t>
            </a:r>
            <a:r>
              <a:t>) mod 17 = 10</a:t>
            </a:r>
          </a:p>
        </p:txBody>
      </p:sp>
      <p:sp>
        <p:nvSpPr>
          <p:cNvPr id="3635" name="From before, H1(k3) = 2, H2(k3) = 10"/>
          <p:cNvSpPr/>
          <p:nvPr/>
        </p:nvSpPr>
        <p:spPr>
          <a:xfrm>
            <a:off x="1432817" y="5721349"/>
            <a:ext cx="965656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From before,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3</a:t>
            </a:r>
            <a:r>
              <a:t>) = 2,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3</a:t>
            </a:r>
            <a:r>
              <a:t>) = 10</a:t>
            </a: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5" name="Table"/>
          <p:cNvGraphicFramePr/>
          <p:nvPr/>
        </p:nvGraphicFramePr>
        <p:xfrm>
          <a:off x="8547100" y="1352550"/>
          <a:ext cx="4389585" cy="7837181"/>
        </p:xfrm>
        <a:graphic>
          <a:graphicData uri="http://schemas.openxmlformats.org/drawingml/2006/table">
            <a:tbl>
              <a:tblPr>
                <a:tableStyleId>{4C3C2611-4C71-4FC5-86AE-919BDF0F9419}</a:tableStyleId>
              </a:tblPr>
              <a:tblGrid>
                <a:gridCol w="647234">
                  <a:extLst>
                    <a:ext uri="{9D8B030D-6E8A-4147-A177-3AD203B41FA5}">
                      <a16:colId xmlns:a16="http://schemas.microsoft.com/office/drawing/2014/main" val="20000"/>
                    </a:ext>
                  </a:extLst>
                </a:gridCol>
                <a:gridCol w="1015255">
                  <a:extLst>
                    <a:ext uri="{9D8B030D-6E8A-4147-A177-3AD203B41FA5}">
                      <a16:colId xmlns:a16="http://schemas.microsoft.com/office/drawing/2014/main" val="20001"/>
                    </a:ext>
                  </a:extLst>
                </a:gridCol>
                <a:gridCol w="2727096">
                  <a:extLst>
                    <a:ext uri="{9D8B030D-6E8A-4147-A177-3AD203B41FA5}">
                      <a16:colId xmlns:a16="http://schemas.microsoft.com/office/drawing/2014/main" val="20002"/>
                    </a:ext>
                  </a:extLst>
                </a:gridCol>
              </a:tblGrid>
              <a:tr h="712471">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Key</a:t>
                      </a:r>
                    </a:p>
                  </a:txBody>
                  <a:tcPr marL="50800" marR="50800" marT="50800" marB="50800" anchor="ctr" horzOverflow="overflow">
                    <a:lnT w="12700">
                      <a:solidFill>
                        <a:srgbClr val="D6D6D6"/>
                      </a:solidFill>
                      <a:miter lim="400000"/>
                    </a:lnT>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Value</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solidFill>
                        <a:srgbClr val="D6D6D6"/>
                      </a:solidFill>
                      <a:miter lim="400000"/>
                    </a:lnL>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tc>
                <a:tc>
                  <a:txBody>
                    <a:bodyPr/>
                    <a:lstStyle/>
                    <a:p>
                      <a:pPr defTabSz="914400">
                        <a:defRPr>
                          <a:solidFill>
                            <a:srgbClr val="000000"/>
                          </a:solidFill>
                        </a:defRPr>
                      </a:pPr>
                      <a:r>
                        <a:rPr sz="2800" b="1">
                          <a:solidFill>
                            <a:srgbClr val="FFFFFF"/>
                          </a:solidFill>
                          <a:latin typeface="Helvetica"/>
                          <a:ea typeface="Helvetica"/>
                          <a:cs typeface="Helvetica"/>
                          <a:sym typeface="Helvetica"/>
                        </a:rPr>
                        <a:t>“byte-eater”</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solidFill>
                        <a:srgbClr val="D6D6D6"/>
                      </a:solidFill>
                      <a:miter lim="400000"/>
                    </a:lnL>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tc>
                <a:tc>
                  <a:txBody>
                    <a:bodyPr/>
                    <a:lstStyle/>
                    <a:p>
                      <a:pPr defTabSz="914400">
                        <a:defRPr>
                          <a:solidFill>
                            <a:srgbClr val="000000"/>
                          </a:solidFill>
                        </a:defRPr>
                      </a:pPr>
                      <a:r>
                        <a:rPr sz="2800" b="1">
                          <a:solidFill>
                            <a:srgbClr val="FFFFFF"/>
                          </a:solidFill>
                          <a:latin typeface="Helvetica"/>
                          <a:ea typeface="Helvetica"/>
                          <a:cs typeface="Helvetica"/>
                          <a:sym typeface="Helvetica"/>
                        </a:rPr>
                        <a:t>“will.fiset”</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5"/>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solidFill>
                        <a:srgbClr val="D6D6D6"/>
                      </a:solidFill>
                      <a:miter lim="400000"/>
                    </a:lnL>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6"/>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solidFill>
                        <a:srgbClr val="D6D6D6"/>
                      </a:solidFill>
                      <a:miter lim="400000"/>
                    </a:lnL>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7"/>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32</a:t>
                      </a:r>
                    </a:p>
                  </a:txBody>
                  <a:tcPr marL="50800" marR="50800" marT="50800" marB="50800" anchor="ctr" horzOverflow="overflow"/>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“Lauren425”</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8"/>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solidFill>
                        <a:srgbClr val="D6D6D6"/>
                      </a:solidFill>
                      <a:miter lim="400000"/>
                    </a:lnL>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9"/>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B w="12700">
                      <a:solidFill>
                        <a:srgbClr val="D6D6D6"/>
                      </a:solidFill>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10"/>
                  </a:ext>
                </a:extLst>
              </a:tr>
            </a:tbl>
          </a:graphicData>
        </a:graphic>
      </p:graphicFrame>
      <p:sp>
        <p:nvSpPr>
          <p:cNvPr id="298" name="To insert (32, “Lauren425”) we hash the key (the rank) and find out where it goes in the table"/>
          <p:cNvSpPr/>
          <p:nvPr/>
        </p:nvSpPr>
        <p:spPr>
          <a:xfrm>
            <a:off x="419695" y="4937998"/>
            <a:ext cx="7676307" cy="2318583"/>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p>
            <a:r>
              <a:rPr lang="zh-CN" altLang="en-US" dirty="0"/>
              <a:t>为了</a:t>
            </a:r>
            <a:r>
              <a:rPr lang="zh-CN" altLang="en-US" b="1" dirty="0">
                <a:solidFill>
                  <a:srgbClr val="E9A432"/>
                </a:solidFill>
              </a:rPr>
              <a:t>插入</a:t>
            </a:r>
            <a:r>
              <a:rPr lang="en-US" altLang="zh-CN" b="1" dirty="0">
                <a:solidFill>
                  <a:schemeClr val="accent4">
                    <a:hueOff val="102361"/>
                    <a:satOff val="14118"/>
                    <a:lumOff val="10675"/>
                  </a:schemeClr>
                </a:solidFill>
              </a:rPr>
              <a:t>insert</a:t>
            </a:r>
          </a:p>
          <a:p>
            <a:r>
              <a:rPr lang="en-US" altLang="zh-CN" dirty="0"/>
              <a:t>(32, “Lauren425”)</a:t>
            </a:r>
            <a:r>
              <a:rPr lang="zh-CN" altLang="en-US" dirty="0"/>
              <a:t>，我们对</a:t>
            </a:r>
            <a:r>
              <a:rPr lang="en-US" altLang="zh-CN" dirty="0"/>
              <a:t>rank</a:t>
            </a:r>
            <a:r>
              <a:rPr lang="zh-CN" altLang="en-US" dirty="0"/>
              <a:t>进行哈希，看它应该落在哈希表的哪个位置。</a:t>
            </a:r>
          </a:p>
        </p:txBody>
      </p:sp>
      <p:sp>
        <p:nvSpPr>
          <p:cNvPr id="299" name="H(1) = (32² + 3) mod 10 = 7"/>
          <p:cNvSpPr/>
          <p:nvPr/>
        </p:nvSpPr>
        <p:spPr>
          <a:xfrm>
            <a:off x="484720" y="7988239"/>
            <a:ext cx="7546257"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(1) = (32² + 3) mod 10 = 7</a:t>
            </a:r>
          </a:p>
        </p:txBody>
      </p:sp>
      <p:sp>
        <p:nvSpPr>
          <p:cNvPr id="300" name="Line"/>
          <p:cNvSpPr/>
          <p:nvPr/>
        </p:nvSpPr>
        <p:spPr>
          <a:xfrm flipV="1">
            <a:off x="8023076" y="7599412"/>
            <a:ext cx="676375" cy="512217"/>
          </a:xfrm>
          <a:prstGeom prst="line">
            <a:avLst/>
          </a:prstGeom>
          <a:ln w="889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1" name="H(x) = x² + 3 mod 10">
            <a:extLst>
              <a:ext uri="{FF2B5EF4-FFF2-40B4-BE49-F238E27FC236}">
                <a16:creationId xmlns:a16="http://schemas.microsoft.com/office/drawing/2014/main" id="{9344F90F-46B4-5A41-8213-8C6D0407CD6C}"/>
              </a:ext>
            </a:extLst>
          </p:cNvPr>
          <p:cNvSpPr/>
          <p:nvPr/>
        </p:nvSpPr>
        <p:spPr>
          <a:xfrm>
            <a:off x="1448122" y="4248794"/>
            <a:ext cx="5619453"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dirty="0">
                <a:solidFill>
                  <a:schemeClr val="accent5">
                    <a:hueOff val="101205"/>
                    <a:satOff val="-13598"/>
                    <a:lumOff val="23877"/>
                  </a:schemeClr>
                </a:solidFill>
              </a:rPr>
              <a:t>H</a:t>
            </a:r>
            <a:r>
              <a:rPr dirty="0"/>
              <a:t>(x) = x² + 3 mod 10</a:t>
            </a:r>
          </a:p>
        </p:txBody>
      </p:sp>
      <p:sp>
        <p:nvSpPr>
          <p:cNvPr id="12" name="Suppose we’re inserting (integer, string) key-value pairs into the table representing rankings of users to their usernames from an online programming competition and we’re using the hash function:">
            <a:extLst>
              <a:ext uri="{FF2B5EF4-FFF2-40B4-BE49-F238E27FC236}">
                <a16:creationId xmlns:a16="http://schemas.microsoft.com/office/drawing/2014/main" id="{62455FFD-E537-9D4E-9362-FA373B0F0847}"/>
              </a:ext>
            </a:extLst>
          </p:cNvPr>
          <p:cNvSpPr/>
          <p:nvPr/>
        </p:nvSpPr>
        <p:spPr>
          <a:xfrm>
            <a:off x="59134" y="1525043"/>
            <a:ext cx="8397429" cy="2410916"/>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000"/>
            </a:lvl1pPr>
          </a:lstStyle>
          <a:p>
            <a:r>
              <a:rPr lang="en-US" dirty="0" err="1"/>
              <a:t>假定我们要插入哈希表的键值对是</a:t>
            </a:r>
            <a:r>
              <a:rPr lang="en-US" dirty="0"/>
              <a:t>(integer, string)</a:t>
            </a:r>
            <a:r>
              <a:rPr lang="zh-CN" altLang="en-US" dirty="0"/>
              <a:t>，它表示参加某个线上编程竞赛的学生的排名和姓名之间的映射。</a:t>
            </a:r>
            <a:endParaRPr lang="en-US" altLang="zh-CN" dirty="0"/>
          </a:p>
          <a:p>
            <a:endParaRPr lang="en-US" dirty="0"/>
          </a:p>
          <a:p>
            <a:r>
              <a:rPr lang="zh-CN" altLang="en-US" dirty="0"/>
              <a:t>我们使用下面的哈希函数</a:t>
            </a:r>
            <a:r>
              <a:rPr dirty="0"/>
              <a:t>:</a:t>
            </a:r>
          </a:p>
        </p:txBody>
      </p:sp>
      <p:sp>
        <p:nvSpPr>
          <p:cNvPr id="13" name="How does a hash table work?">
            <a:extLst>
              <a:ext uri="{FF2B5EF4-FFF2-40B4-BE49-F238E27FC236}">
                <a16:creationId xmlns:a16="http://schemas.microsoft.com/office/drawing/2014/main" id="{8DAE83FE-55F9-7845-B168-298141A825B8}"/>
              </a:ext>
            </a:extLst>
          </p:cNvPr>
          <p:cNvSpPr>
            <a:spLocks noGrp="1"/>
          </p:cNvSpPr>
          <p:nvPr>
            <p:ph type="title"/>
          </p:nvPr>
        </p:nvSpPr>
        <p:spPr>
          <a:xfrm>
            <a:off x="436909" y="142907"/>
            <a:ext cx="12130981" cy="1166544"/>
          </a:xfrm>
          <a:prstGeom prst="rect">
            <a:avLst/>
          </a:prstGeom>
        </p:spPr>
        <p:txBody>
          <a:bodyPr/>
          <a:lstStyle>
            <a:lvl1pPr defTabSz="420624">
              <a:defRPr sz="5760" b="1"/>
            </a:lvl1pPr>
          </a:lstStyle>
          <a:p>
            <a:r>
              <a:rPr lang="zh-CN" altLang="en-US" dirty="0"/>
              <a:t>哈希表是如何工作的</a:t>
            </a:r>
            <a:r>
              <a:rPr dirty="0"/>
              <a:t>?</a:t>
            </a:r>
          </a:p>
        </p:txBody>
      </p:sp>
    </p:spTree>
  </p:cSld>
  <p:clrMapOvr>
    <a:masterClrMapping/>
  </p:clrMapOvr>
  <p:transition spd="med"/>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37" name="Table"/>
          <p:cNvGraphicFramePr/>
          <p:nvPr/>
        </p:nvGraphicFramePr>
        <p:xfrm>
          <a:off x="763885" y="724323"/>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638" name="Table"/>
          <p:cNvGraphicFramePr/>
          <p:nvPr/>
        </p:nvGraphicFramePr>
        <p:xfrm>
          <a:off x="763885" y="21589"/>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639" name="Table"/>
          <p:cNvGraphicFramePr/>
          <p:nvPr/>
        </p:nvGraphicFramePr>
        <p:xfrm>
          <a:off x="292100" y="2793826"/>
          <a:ext cx="12433300" cy="1130995"/>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640" name="Table"/>
          <p:cNvGraphicFramePr/>
          <p:nvPr/>
        </p:nvGraphicFramePr>
        <p:xfrm>
          <a:off x="631353" y="39110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641" name="Table"/>
          <p:cNvGraphicFramePr/>
          <p:nvPr/>
        </p:nvGraphicFramePr>
        <p:xfrm>
          <a:off x="292100" y="1930226"/>
          <a:ext cx="12433301" cy="1130995"/>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642" name="Table"/>
          <p:cNvGraphicFramePr/>
          <p:nvPr/>
        </p:nvGraphicFramePr>
        <p:xfrm>
          <a:off x="720253" y="48254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643" name="Table"/>
          <p:cNvGraphicFramePr/>
          <p:nvPr/>
        </p:nvGraphicFramePr>
        <p:xfrm>
          <a:off x="720253" y="48254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644" name="Line"/>
          <p:cNvSpPr/>
          <p:nvPr/>
        </p:nvSpPr>
        <p:spPr>
          <a:xfrm flipV="1">
            <a:off x="9753599" y="1679860"/>
            <a:ext cx="1" cy="52313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45" name="H1(k3) + 0*δ mod 17 = 2"/>
          <p:cNvSpPr/>
          <p:nvPr/>
        </p:nvSpPr>
        <p:spPr>
          <a:xfrm>
            <a:off x="3371540" y="7029276"/>
            <a:ext cx="6261721"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3</a:t>
            </a:r>
            <a:r>
              <a:t>) + 0*δ mod 17 = 2</a:t>
            </a:r>
          </a:p>
        </p:txBody>
      </p:sp>
      <p:sp>
        <p:nvSpPr>
          <p:cNvPr id="3646" name="Line"/>
          <p:cNvSpPr/>
          <p:nvPr/>
        </p:nvSpPr>
        <p:spPr>
          <a:xfrm flipH="1">
            <a:off x="3923009" y="1697136"/>
            <a:ext cx="5461249" cy="1359893"/>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47" name="Collision again at bucket 2 so keep probing!"/>
          <p:cNvSpPr/>
          <p:nvPr/>
        </p:nvSpPr>
        <p:spPr>
          <a:xfrm>
            <a:off x="478482" y="7854602"/>
            <a:ext cx="1222563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Collision again at bucket 2 so keep probing!</a:t>
            </a:r>
          </a:p>
        </p:txBody>
      </p:sp>
      <p:sp>
        <p:nvSpPr>
          <p:cNvPr id="3648" name="δ = H2(k3) mod 17 = 10"/>
          <p:cNvSpPr/>
          <p:nvPr/>
        </p:nvSpPr>
        <p:spPr>
          <a:xfrm>
            <a:off x="3509168" y="6375313"/>
            <a:ext cx="598646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δ =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3</a:t>
            </a:r>
            <a:r>
              <a:t>) mod 17 = 10</a:t>
            </a:r>
          </a:p>
        </p:txBody>
      </p:sp>
      <p:sp>
        <p:nvSpPr>
          <p:cNvPr id="3649" name="From before, H1(k3) = 2, H2(k3) = 10"/>
          <p:cNvSpPr/>
          <p:nvPr/>
        </p:nvSpPr>
        <p:spPr>
          <a:xfrm>
            <a:off x="1432817" y="5721349"/>
            <a:ext cx="965656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From before,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3</a:t>
            </a:r>
            <a:r>
              <a:t>) = 2,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3</a:t>
            </a:r>
            <a:r>
              <a:t>) = 10</a:t>
            </a:r>
          </a:p>
        </p:txBody>
      </p:sp>
    </p:spTree>
  </p:cSld>
  <p:clrMapOvr>
    <a:masterClrMapping/>
  </p:clrMapOvr>
  <p:transition spd="med"/>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51" name="Table"/>
          <p:cNvGraphicFramePr/>
          <p:nvPr/>
        </p:nvGraphicFramePr>
        <p:xfrm>
          <a:off x="763885" y="724323"/>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652" name="Table"/>
          <p:cNvGraphicFramePr/>
          <p:nvPr/>
        </p:nvGraphicFramePr>
        <p:xfrm>
          <a:off x="763885" y="21589"/>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653" name="Table"/>
          <p:cNvGraphicFramePr/>
          <p:nvPr/>
        </p:nvGraphicFramePr>
        <p:xfrm>
          <a:off x="292100" y="2793826"/>
          <a:ext cx="12433300" cy="1130995"/>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654" name="Table"/>
          <p:cNvGraphicFramePr/>
          <p:nvPr/>
        </p:nvGraphicFramePr>
        <p:xfrm>
          <a:off x="631353" y="39110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655" name="Table"/>
          <p:cNvGraphicFramePr/>
          <p:nvPr/>
        </p:nvGraphicFramePr>
        <p:xfrm>
          <a:off x="292100" y="1930226"/>
          <a:ext cx="12433301" cy="1130995"/>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656" name="Table"/>
          <p:cNvGraphicFramePr/>
          <p:nvPr/>
        </p:nvGraphicFramePr>
        <p:xfrm>
          <a:off x="720253" y="48254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657" name="Table"/>
          <p:cNvGraphicFramePr/>
          <p:nvPr/>
        </p:nvGraphicFramePr>
        <p:xfrm>
          <a:off x="720253" y="48254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658" name="Line"/>
          <p:cNvSpPr/>
          <p:nvPr/>
        </p:nvSpPr>
        <p:spPr>
          <a:xfrm flipV="1">
            <a:off x="9753599" y="1679860"/>
            <a:ext cx="1" cy="52313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59" name="H1(k3) + 1*δ mod 17 = 12"/>
          <p:cNvSpPr/>
          <p:nvPr/>
        </p:nvSpPr>
        <p:spPr>
          <a:xfrm>
            <a:off x="3399011" y="7657839"/>
            <a:ext cx="653697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3</a:t>
            </a:r>
            <a:r>
              <a:t>) + 1*δ mod 17 = 12</a:t>
            </a:r>
          </a:p>
        </p:txBody>
      </p:sp>
      <p:sp>
        <p:nvSpPr>
          <p:cNvPr id="3660" name="Line"/>
          <p:cNvSpPr/>
          <p:nvPr/>
        </p:nvSpPr>
        <p:spPr>
          <a:xfrm flipH="1">
            <a:off x="3923009" y="1697136"/>
            <a:ext cx="5461249" cy="1359893"/>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61" name="Line"/>
          <p:cNvSpPr/>
          <p:nvPr/>
        </p:nvSpPr>
        <p:spPr>
          <a:xfrm>
            <a:off x="3950443" y="3729037"/>
            <a:ext cx="1440856" cy="578843"/>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62" name="H1(k3) + 0*δ mod 17 = 2"/>
          <p:cNvSpPr/>
          <p:nvPr/>
        </p:nvSpPr>
        <p:spPr>
          <a:xfrm>
            <a:off x="3371540" y="7029276"/>
            <a:ext cx="6261721"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3</a:t>
            </a:r>
            <a:r>
              <a:t>) + 0*δ mod 17 = 2</a:t>
            </a:r>
          </a:p>
        </p:txBody>
      </p:sp>
      <p:sp>
        <p:nvSpPr>
          <p:cNvPr id="3663" name="δ = H2(k3) mod 17 = 10"/>
          <p:cNvSpPr/>
          <p:nvPr/>
        </p:nvSpPr>
        <p:spPr>
          <a:xfrm>
            <a:off x="3509168" y="6375313"/>
            <a:ext cx="598646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δ =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3</a:t>
            </a:r>
            <a:r>
              <a:t>) mod 17 = 10</a:t>
            </a:r>
          </a:p>
        </p:txBody>
      </p:sp>
      <p:sp>
        <p:nvSpPr>
          <p:cNvPr id="3664" name="From before, H1(k3) = 2, H2(k3) = 10"/>
          <p:cNvSpPr/>
          <p:nvPr/>
        </p:nvSpPr>
        <p:spPr>
          <a:xfrm>
            <a:off x="1432817" y="5721349"/>
            <a:ext cx="965656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From before,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3</a:t>
            </a:r>
            <a:r>
              <a:t>) = 2,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3</a:t>
            </a:r>
            <a:r>
              <a:t>) = 10</a:t>
            </a:r>
          </a:p>
        </p:txBody>
      </p:sp>
    </p:spTree>
  </p:cSld>
  <p:clrMapOvr>
    <a:masterClrMapping/>
  </p:clrMapOvr>
  <p:transition spd="med"/>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66" name="Table"/>
          <p:cNvGraphicFramePr/>
          <p:nvPr/>
        </p:nvGraphicFramePr>
        <p:xfrm>
          <a:off x="763885" y="724323"/>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667" name="Table"/>
          <p:cNvGraphicFramePr/>
          <p:nvPr/>
        </p:nvGraphicFramePr>
        <p:xfrm>
          <a:off x="763885" y="21589"/>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668" name="Table"/>
          <p:cNvGraphicFramePr/>
          <p:nvPr/>
        </p:nvGraphicFramePr>
        <p:xfrm>
          <a:off x="292100" y="2793826"/>
          <a:ext cx="12433300" cy="1130995"/>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669" name="Table"/>
          <p:cNvGraphicFramePr/>
          <p:nvPr/>
        </p:nvGraphicFramePr>
        <p:xfrm>
          <a:off x="631353" y="39110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670" name="Table"/>
          <p:cNvGraphicFramePr/>
          <p:nvPr/>
        </p:nvGraphicFramePr>
        <p:xfrm>
          <a:off x="292100" y="1930226"/>
          <a:ext cx="12433301" cy="1130995"/>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671" name="Table"/>
          <p:cNvGraphicFramePr/>
          <p:nvPr/>
        </p:nvGraphicFramePr>
        <p:xfrm>
          <a:off x="720253" y="48254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672" name="Table"/>
          <p:cNvGraphicFramePr/>
          <p:nvPr/>
        </p:nvGraphicFramePr>
        <p:xfrm>
          <a:off x="720253" y="48254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673" name="Line"/>
          <p:cNvSpPr/>
          <p:nvPr/>
        </p:nvSpPr>
        <p:spPr>
          <a:xfrm flipV="1">
            <a:off x="9753599" y="1679860"/>
            <a:ext cx="1" cy="52313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75" name="Table"/>
          <p:cNvGraphicFramePr/>
          <p:nvPr/>
        </p:nvGraphicFramePr>
        <p:xfrm>
          <a:off x="763885" y="724323"/>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676" name="Table"/>
          <p:cNvGraphicFramePr/>
          <p:nvPr/>
        </p:nvGraphicFramePr>
        <p:xfrm>
          <a:off x="763885" y="21589"/>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677" name="Table"/>
          <p:cNvGraphicFramePr/>
          <p:nvPr/>
        </p:nvGraphicFramePr>
        <p:xfrm>
          <a:off x="292100" y="2793826"/>
          <a:ext cx="12433300" cy="1130995"/>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678" name="Table"/>
          <p:cNvGraphicFramePr/>
          <p:nvPr/>
        </p:nvGraphicFramePr>
        <p:xfrm>
          <a:off x="631353" y="39110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679" name="Table"/>
          <p:cNvGraphicFramePr/>
          <p:nvPr/>
        </p:nvGraphicFramePr>
        <p:xfrm>
          <a:off x="292100" y="1930226"/>
          <a:ext cx="12433301" cy="1130995"/>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680" name="Table"/>
          <p:cNvGraphicFramePr/>
          <p:nvPr/>
        </p:nvGraphicFramePr>
        <p:xfrm>
          <a:off x="720253" y="48254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681" name="Table"/>
          <p:cNvGraphicFramePr/>
          <p:nvPr/>
        </p:nvGraphicFramePr>
        <p:xfrm>
          <a:off x="720253" y="48254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682" name="Line"/>
          <p:cNvSpPr/>
          <p:nvPr/>
        </p:nvSpPr>
        <p:spPr>
          <a:xfrm flipV="1">
            <a:off x="11417299" y="1679860"/>
            <a:ext cx="1" cy="52313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84" name="Table"/>
          <p:cNvGraphicFramePr/>
          <p:nvPr/>
        </p:nvGraphicFramePr>
        <p:xfrm>
          <a:off x="292100" y="1003126"/>
          <a:ext cx="12433301" cy="1130995"/>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685" name="Table"/>
          <p:cNvGraphicFramePr/>
          <p:nvPr/>
        </p:nvGraphicFramePr>
        <p:xfrm>
          <a:off x="631353" y="21203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686" name="Table"/>
          <p:cNvGraphicFramePr/>
          <p:nvPr/>
        </p:nvGraphicFramePr>
        <p:xfrm>
          <a:off x="292100" y="139526"/>
          <a:ext cx="12433301" cy="1130995"/>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687" name="Table"/>
          <p:cNvGraphicFramePr/>
          <p:nvPr/>
        </p:nvGraphicFramePr>
        <p:xfrm>
          <a:off x="720253" y="30347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688" name="Table"/>
          <p:cNvGraphicFramePr/>
          <p:nvPr/>
        </p:nvGraphicFramePr>
        <p:xfrm>
          <a:off x="720253" y="30347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689" name="Operations:"/>
          <p:cNvSpPr/>
          <p:nvPr/>
        </p:nvSpPr>
        <p:spPr>
          <a:xfrm>
            <a:off x="567613" y="4261696"/>
            <a:ext cx="314213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3690" name="insert(k1,v1)…"/>
          <p:cNvSpPr/>
          <p:nvPr/>
        </p:nvSpPr>
        <p:spPr>
          <a:xfrm>
            <a:off x="333933" y="4825576"/>
            <a:ext cx="3784402" cy="3746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defRPr>
                <a:solidFill>
                  <a:schemeClr val="accent4">
                    <a:hueOff val="102361"/>
                    <a:satOff val="14118"/>
                    <a:lumOff val="10675"/>
                  </a:schemeClr>
                </a:solidFill>
              </a:defRPr>
            </a:pPr>
            <a:r>
              <a:t>insert(k</a:t>
            </a:r>
            <a:r>
              <a:rPr baseline="-5999"/>
              <a:t>7</a:t>
            </a:r>
            <a:r>
              <a:t>,v</a:t>
            </a:r>
            <a:r>
              <a:rPr baseline="-5999"/>
              <a:t>7</a:t>
            </a:r>
            <a:r>
              <a:t>)</a:t>
            </a:r>
          </a:p>
        </p:txBody>
      </p:sp>
      <p:sp>
        <p:nvSpPr>
          <p:cNvPr id="3691" name="Suppose H1(k7) = 15, H2(k7) = 3"/>
          <p:cNvSpPr/>
          <p:nvPr/>
        </p:nvSpPr>
        <p:spPr>
          <a:xfrm>
            <a:off x="4127562" y="4247802"/>
            <a:ext cx="8280277"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7</a:t>
            </a:r>
            <a:r>
              <a:t>) = 15,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7</a:t>
            </a:r>
            <a:r>
              <a:t>) = 3</a:t>
            </a:r>
          </a:p>
        </p:txBody>
      </p:sp>
    </p:spTree>
  </p:cSld>
  <p:clrMapOvr>
    <a:masterClrMapping/>
  </p:clrMapOvr>
  <p:transition spd="med"/>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93" name="Table"/>
          <p:cNvGraphicFramePr/>
          <p:nvPr/>
        </p:nvGraphicFramePr>
        <p:xfrm>
          <a:off x="292100" y="1003126"/>
          <a:ext cx="12433301" cy="1130995"/>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694" name="Table"/>
          <p:cNvGraphicFramePr/>
          <p:nvPr/>
        </p:nvGraphicFramePr>
        <p:xfrm>
          <a:off x="631353" y="21203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695" name="Table"/>
          <p:cNvGraphicFramePr/>
          <p:nvPr/>
        </p:nvGraphicFramePr>
        <p:xfrm>
          <a:off x="292100" y="139526"/>
          <a:ext cx="12433301" cy="1130995"/>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696" name="Table"/>
          <p:cNvGraphicFramePr/>
          <p:nvPr/>
        </p:nvGraphicFramePr>
        <p:xfrm>
          <a:off x="720253" y="30347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697" name="Table"/>
          <p:cNvGraphicFramePr/>
          <p:nvPr/>
        </p:nvGraphicFramePr>
        <p:xfrm>
          <a:off x="720253" y="30347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698" name="Operations:"/>
          <p:cNvSpPr/>
          <p:nvPr/>
        </p:nvSpPr>
        <p:spPr>
          <a:xfrm>
            <a:off x="567613" y="4261696"/>
            <a:ext cx="314213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3699" name="insert(k1,v1)…"/>
          <p:cNvSpPr/>
          <p:nvPr/>
        </p:nvSpPr>
        <p:spPr>
          <a:xfrm>
            <a:off x="333933" y="4825576"/>
            <a:ext cx="3784402" cy="3746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defRPr>
                <a:solidFill>
                  <a:schemeClr val="accent4">
                    <a:hueOff val="102361"/>
                    <a:satOff val="14118"/>
                    <a:lumOff val="10675"/>
                  </a:schemeClr>
                </a:solidFill>
              </a:defRPr>
            </a:pPr>
            <a:r>
              <a:t>insert(k</a:t>
            </a:r>
            <a:r>
              <a:rPr baseline="-5999"/>
              <a:t>7</a:t>
            </a:r>
            <a:r>
              <a:t>,v</a:t>
            </a:r>
            <a:r>
              <a:rPr baseline="-5999"/>
              <a:t>7</a:t>
            </a:r>
            <a:r>
              <a:t>)</a:t>
            </a:r>
          </a:p>
        </p:txBody>
      </p:sp>
      <p:sp>
        <p:nvSpPr>
          <p:cNvPr id="3700" name="Suppose H1(k7) = 15, H2(k7) = 3"/>
          <p:cNvSpPr/>
          <p:nvPr/>
        </p:nvSpPr>
        <p:spPr>
          <a:xfrm>
            <a:off x="4127562" y="4247802"/>
            <a:ext cx="8280277"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7</a:t>
            </a:r>
            <a:r>
              <a:t>) = 15,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7</a:t>
            </a:r>
            <a:r>
              <a:t>) = 3</a:t>
            </a:r>
          </a:p>
        </p:txBody>
      </p:sp>
      <p:sp>
        <p:nvSpPr>
          <p:cNvPr id="3701" name="δ = H2(k7) mod 17 = 3"/>
          <p:cNvSpPr/>
          <p:nvPr/>
        </p:nvSpPr>
        <p:spPr>
          <a:xfrm>
            <a:off x="5412097" y="4964831"/>
            <a:ext cx="571120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δ =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7</a:t>
            </a:r>
            <a:r>
              <a:t>) mod 17 = 3</a:t>
            </a:r>
          </a:p>
        </p:txBody>
      </p:sp>
    </p:spTree>
  </p:cSld>
  <p:clrMapOvr>
    <a:masterClrMapping/>
  </p:clrMapOvr>
  <p:transition spd="med"/>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03" name="Table"/>
          <p:cNvGraphicFramePr/>
          <p:nvPr/>
        </p:nvGraphicFramePr>
        <p:xfrm>
          <a:off x="292100" y="1003126"/>
          <a:ext cx="12433301" cy="1130995"/>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704" name="Table"/>
          <p:cNvGraphicFramePr/>
          <p:nvPr/>
        </p:nvGraphicFramePr>
        <p:xfrm>
          <a:off x="631353" y="21203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7</a:t>
                      </a:r>
                      <a:r>
                        <a:t>,v</a:t>
                      </a:r>
                      <a:r>
                        <a:rPr baseline="-5999"/>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705" name="Table"/>
          <p:cNvGraphicFramePr/>
          <p:nvPr/>
        </p:nvGraphicFramePr>
        <p:xfrm>
          <a:off x="292100" y="139526"/>
          <a:ext cx="12433301" cy="1130995"/>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706" name="Table"/>
          <p:cNvGraphicFramePr/>
          <p:nvPr/>
        </p:nvGraphicFramePr>
        <p:xfrm>
          <a:off x="720253" y="30347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707" name="Table"/>
          <p:cNvGraphicFramePr/>
          <p:nvPr/>
        </p:nvGraphicFramePr>
        <p:xfrm>
          <a:off x="720253" y="30347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708" name="Operations:"/>
          <p:cNvSpPr/>
          <p:nvPr/>
        </p:nvSpPr>
        <p:spPr>
          <a:xfrm>
            <a:off x="567613" y="4261696"/>
            <a:ext cx="314213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3709" name="insert(k1,v1)…"/>
          <p:cNvSpPr/>
          <p:nvPr/>
        </p:nvSpPr>
        <p:spPr>
          <a:xfrm>
            <a:off x="333933" y="4825576"/>
            <a:ext cx="3784402" cy="3746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defRPr>
                <a:solidFill>
                  <a:schemeClr val="accent4">
                    <a:hueOff val="102361"/>
                    <a:satOff val="14118"/>
                    <a:lumOff val="10675"/>
                  </a:schemeClr>
                </a:solidFill>
              </a:defRPr>
            </a:pPr>
            <a:r>
              <a:t>insert(k</a:t>
            </a:r>
            <a:r>
              <a:rPr baseline="-5999"/>
              <a:t>7</a:t>
            </a:r>
            <a:r>
              <a:t>,v</a:t>
            </a:r>
            <a:r>
              <a:rPr baseline="-5999"/>
              <a:t>7</a:t>
            </a:r>
            <a:r>
              <a:t>)</a:t>
            </a:r>
          </a:p>
        </p:txBody>
      </p:sp>
      <p:sp>
        <p:nvSpPr>
          <p:cNvPr id="3710" name="Suppose H1(k7) = 15, H2(k7) = 3"/>
          <p:cNvSpPr/>
          <p:nvPr/>
        </p:nvSpPr>
        <p:spPr>
          <a:xfrm>
            <a:off x="4127562" y="4247802"/>
            <a:ext cx="8280277"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7</a:t>
            </a:r>
            <a:r>
              <a:t>) = 15,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7</a:t>
            </a:r>
            <a:r>
              <a:t>) = 3</a:t>
            </a:r>
          </a:p>
        </p:txBody>
      </p:sp>
      <p:sp>
        <p:nvSpPr>
          <p:cNvPr id="3711" name="δ = H2(k7) mod 17 = 3"/>
          <p:cNvSpPr/>
          <p:nvPr/>
        </p:nvSpPr>
        <p:spPr>
          <a:xfrm>
            <a:off x="5412097" y="4964831"/>
            <a:ext cx="571120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δ =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7</a:t>
            </a:r>
            <a:r>
              <a:t>) mod 17 = 3</a:t>
            </a:r>
          </a:p>
        </p:txBody>
      </p:sp>
      <p:sp>
        <p:nvSpPr>
          <p:cNvPr id="3712" name="H1(k7) + 0*δ mod 17 = 15"/>
          <p:cNvSpPr/>
          <p:nvPr/>
        </p:nvSpPr>
        <p:spPr>
          <a:xfrm>
            <a:off x="4783311" y="5681860"/>
            <a:ext cx="653697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7</a:t>
            </a:r>
            <a:r>
              <a:t>) + 0*δ mod 17 = 15</a:t>
            </a:r>
          </a:p>
        </p:txBody>
      </p:sp>
      <p:sp>
        <p:nvSpPr>
          <p:cNvPr id="3713" name="Line"/>
          <p:cNvSpPr/>
          <p:nvPr/>
        </p:nvSpPr>
        <p:spPr>
          <a:xfrm flipV="1">
            <a:off x="10680699" y="2953079"/>
            <a:ext cx="1" cy="72872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15" name="Table"/>
          <p:cNvGraphicFramePr/>
          <p:nvPr/>
        </p:nvGraphicFramePr>
        <p:xfrm>
          <a:off x="292100" y="1003126"/>
          <a:ext cx="12433301" cy="1130995"/>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716" name="Table"/>
          <p:cNvGraphicFramePr/>
          <p:nvPr/>
        </p:nvGraphicFramePr>
        <p:xfrm>
          <a:off x="631353" y="21203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7</a:t>
                      </a:r>
                      <a:r>
                        <a:t>,v</a:t>
                      </a:r>
                      <a:r>
                        <a:rPr baseline="-5999"/>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717" name="Table"/>
          <p:cNvGraphicFramePr/>
          <p:nvPr/>
        </p:nvGraphicFramePr>
        <p:xfrm>
          <a:off x="292100" y="139526"/>
          <a:ext cx="12433301" cy="1130995"/>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718" name="Table"/>
          <p:cNvGraphicFramePr/>
          <p:nvPr/>
        </p:nvGraphicFramePr>
        <p:xfrm>
          <a:off x="720253" y="30347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719" name="Table"/>
          <p:cNvGraphicFramePr/>
          <p:nvPr/>
        </p:nvGraphicFramePr>
        <p:xfrm>
          <a:off x="720253" y="30347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720" name="Operations:"/>
          <p:cNvSpPr/>
          <p:nvPr/>
        </p:nvSpPr>
        <p:spPr>
          <a:xfrm>
            <a:off x="567613" y="4261696"/>
            <a:ext cx="314213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3721" name="insert(k1,v1)…"/>
          <p:cNvSpPr/>
          <p:nvPr/>
        </p:nvSpPr>
        <p:spPr>
          <a:xfrm>
            <a:off x="333933" y="4825576"/>
            <a:ext cx="3784402" cy="3746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Tree>
  </p:cSld>
  <p:clrMapOvr>
    <a:masterClrMapping/>
  </p:clrMapOvr>
  <p:transition spd="med"/>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3" name="Next Video:…"/>
          <p:cNvSpPr>
            <a:spLocks noGrp="1"/>
          </p:cNvSpPr>
          <p:nvPr>
            <p:ph type="title"/>
          </p:nvPr>
        </p:nvSpPr>
        <p:spPr>
          <a:xfrm>
            <a:off x="0" y="-106710"/>
            <a:ext cx="13004800" cy="1832968"/>
          </a:xfrm>
          <a:prstGeom prst="rect">
            <a:avLst/>
          </a:prstGeom>
        </p:spPr>
        <p:txBody>
          <a:bodyPr>
            <a:normAutofit fontScale="90000"/>
          </a:bodyPr>
          <a:lstStyle/>
          <a:p>
            <a:pPr defTabSz="531622">
              <a:defRPr sz="5824" b="1"/>
            </a:pPr>
            <a:r>
              <a:t>Next Video: </a:t>
            </a:r>
          </a:p>
          <a:p>
            <a:pPr defTabSz="531622">
              <a:defRPr sz="5824" b="1"/>
            </a:pPr>
            <a:r>
              <a:t>Removing from a hash table</a:t>
            </a:r>
          </a:p>
        </p:txBody>
      </p:sp>
      <p:sp>
        <p:nvSpPr>
          <p:cNvPr id="3724" name="Double hashing implementation source code and tests can all be found at:"/>
          <p:cNvSpPr/>
          <p:nvPr/>
        </p:nvSpPr>
        <p:spPr>
          <a:xfrm>
            <a:off x="97352" y="7332944"/>
            <a:ext cx="12810096" cy="1497904"/>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lvl1pPr defTabSz="332993">
              <a:defRPr sz="4560"/>
            </a:lvl1pPr>
          </a:lstStyle>
          <a:p>
            <a:r>
              <a:t>Double hashing implementation source code and tests can all be found at:</a:t>
            </a:r>
          </a:p>
        </p:txBody>
      </p:sp>
      <p:sp>
        <p:nvSpPr>
          <p:cNvPr id="3725" name="github.com/williamfiset/data-structures"/>
          <p:cNvSpPr/>
          <p:nvPr/>
        </p:nvSpPr>
        <p:spPr>
          <a:xfrm>
            <a:off x="779530" y="8782701"/>
            <a:ext cx="11445740" cy="660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3800" b="1" u="sng">
                <a:hlinkClick r:id="rId2"/>
              </a:defRPr>
            </a:lvl1pPr>
          </a:lstStyle>
          <a:p>
            <a:pPr>
              <a:defRPr u="none"/>
            </a:pPr>
            <a:r>
              <a:rPr u="sng">
                <a:hlinkClick r:id="rId2"/>
              </a:rPr>
              <a:t>github.com/williamfiset/data-structures</a:t>
            </a:r>
          </a:p>
        </p:txBody>
      </p:sp>
    </p:spTree>
  </p:cSld>
  <p:clrMapOvr>
    <a:masterClrMapping/>
  </p:clrMapOvr>
  <p:transition spd="med"/>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 name="Hash table (HT)…"/>
          <p:cNvSpPr>
            <a:spLocks noGrp="1"/>
          </p:cNvSpPr>
          <p:nvPr>
            <p:ph type="title"/>
          </p:nvPr>
        </p:nvSpPr>
        <p:spPr>
          <a:xfrm>
            <a:off x="-360336" y="793384"/>
            <a:ext cx="13725473" cy="4620964"/>
          </a:xfrm>
          <a:prstGeom prst="rect">
            <a:avLst/>
          </a:prstGeom>
        </p:spPr>
        <p:txBody>
          <a:bodyPr/>
          <a:lstStyle/>
          <a:p>
            <a:pPr>
              <a:defRPr sz="9700"/>
            </a:pPr>
            <a:r>
              <a:t>Hash table (HT) </a:t>
            </a:r>
          </a:p>
          <a:p>
            <a:pPr>
              <a:defRPr sz="9700"/>
            </a:pPr>
            <a:r>
              <a:t>Removing elements</a:t>
            </a:r>
          </a:p>
          <a:p>
            <a:pPr>
              <a:defRPr sz="9700"/>
            </a:pPr>
            <a:r>
              <a:t>open addressing</a:t>
            </a:r>
          </a:p>
        </p:txBody>
      </p:sp>
      <p:sp>
        <p:nvSpPr>
          <p:cNvPr id="3728" name="A quick guide to removing key-value pairs in a hash table via open addressing"/>
          <p:cNvSpPr/>
          <p:nvPr/>
        </p:nvSpPr>
        <p:spPr>
          <a:xfrm>
            <a:off x="566724" y="5733353"/>
            <a:ext cx="11871351"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A quick guide to removing key-value pairs in a hash table via open addressing </a:t>
            </a:r>
          </a:p>
        </p:txBody>
      </p:sp>
      <p:sp>
        <p:nvSpPr>
          <p:cNvPr id="3729" name="William Fiset"/>
          <p:cNvSpPr/>
          <p:nvPr/>
        </p:nvSpPr>
        <p:spPr>
          <a:xfrm>
            <a:off x="4656075" y="7195359"/>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b="1"/>
            </a:lvl1pPr>
          </a:lstStyle>
          <a:p>
            <a:r>
              <a:t>William Fiset</a:t>
            </a: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3" name="Table"/>
          <p:cNvGraphicFramePr/>
          <p:nvPr/>
        </p:nvGraphicFramePr>
        <p:xfrm>
          <a:off x="8547100" y="1352550"/>
          <a:ext cx="4389585" cy="7837181"/>
        </p:xfrm>
        <a:graphic>
          <a:graphicData uri="http://schemas.openxmlformats.org/drawingml/2006/table">
            <a:tbl>
              <a:tblPr>
                <a:tableStyleId>{4C3C2611-4C71-4FC5-86AE-919BDF0F9419}</a:tableStyleId>
              </a:tblPr>
              <a:tblGrid>
                <a:gridCol w="647234">
                  <a:extLst>
                    <a:ext uri="{9D8B030D-6E8A-4147-A177-3AD203B41FA5}">
                      <a16:colId xmlns:a16="http://schemas.microsoft.com/office/drawing/2014/main" val="20000"/>
                    </a:ext>
                  </a:extLst>
                </a:gridCol>
                <a:gridCol w="1015255">
                  <a:extLst>
                    <a:ext uri="{9D8B030D-6E8A-4147-A177-3AD203B41FA5}">
                      <a16:colId xmlns:a16="http://schemas.microsoft.com/office/drawing/2014/main" val="20001"/>
                    </a:ext>
                  </a:extLst>
                </a:gridCol>
                <a:gridCol w="2727096">
                  <a:extLst>
                    <a:ext uri="{9D8B030D-6E8A-4147-A177-3AD203B41FA5}">
                      <a16:colId xmlns:a16="http://schemas.microsoft.com/office/drawing/2014/main" val="20002"/>
                    </a:ext>
                  </a:extLst>
                </a:gridCol>
              </a:tblGrid>
              <a:tr h="712471">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Key</a:t>
                      </a:r>
                    </a:p>
                  </a:txBody>
                  <a:tcPr marL="50800" marR="50800" marT="50800" marB="50800" anchor="ctr" horzOverflow="overflow">
                    <a:lnT w="12700">
                      <a:solidFill>
                        <a:srgbClr val="D6D6D6"/>
                      </a:solidFill>
                      <a:miter lim="400000"/>
                    </a:lnT>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Value</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solidFill>
                        <a:srgbClr val="D6D6D6"/>
                      </a:solidFill>
                      <a:miter lim="400000"/>
                    </a:lnL>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tc>
                <a:tc>
                  <a:txBody>
                    <a:bodyPr/>
                    <a:lstStyle/>
                    <a:p>
                      <a:pPr defTabSz="914400">
                        <a:defRPr>
                          <a:solidFill>
                            <a:srgbClr val="000000"/>
                          </a:solidFill>
                        </a:defRPr>
                      </a:pPr>
                      <a:r>
                        <a:rPr sz="2800" b="1">
                          <a:solidFill>
                            <a:srgbClr val="FFFFFF"/>
                          </a:solidFill>
                          <a:latin typeface="Helvetica"/>
                          <a:ea typeface="Helvetica"/>
                          <a:cs typeface="Helvetica"/>
                          <a:sym typeface="Helvetica"/>
                        </a:rPr>
                        <a:t>“byte-eater”</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solidFill>
                        <a:srgbClr val="D6D6D6"/>
                      </a:solidFill>
                      <a:miter lim="400000"/>
                    </a:lnL>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tc>
                <a:tc>
                  <a:txBody>
                    <a:bodyPr/>
                    <a:lstStyle/>
                    <a:p>
                      <a:pPr defTabSz="914400">
                        <a:defRPr>
                          <a:solidFill>
                            <a:srgbClr val="000000"/>
                          </a:solidFill>
                        </a:defRPr>
                      </a:pPr>
                      <a:r>
                        <a:rPr sz="2800" b="1">
                          <a:solidFill>
                            <a:srgbClr val="FFFFFF"/>
                          </a:solidFill>
                          <a:latin typeface="Helvetica"/>
                          <a:ea typeface="Helvetica"/>
                          <a:cs typeface="Helvetica"/>
                          <a:sym typeface="Helvetica"/>
                        </a:rPr>
                        <a:t>“will.fiset”</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5"/>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solidFill>
                        <a:srgbClr val="D6D6D6"/>
                      </a:solidFill>
                      <a:miter lim="400000"/>
                    </a:lnL>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6"/>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solidFill>
                        <a:srgbClr val="D6D6D6"/>
                      </a:solidFill>
                      <a:miter lim="400000"/>
                    </a:lnL>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7"/>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32</a:t>
                      </a:r>
                    </a:p>
                  </a:txBody>
                  <a:tcPr marL="50800" marR="50800" marT="50800" marB="50800" anchor="ctr" horzOverflow="overflow"/>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“Lauren425”</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8"/>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tc>
                <a:tc>
                  <a:txBody>
                    <a:bodyPr/>
                    <a:lstStyle/>
                    <a:p>
                      <a:pPr defTabSz="914400">
                        <a:defRPr>
                          <a:solidFill>
                            <a:srgbClr val="000000"/>
                          </a:solidFill>
                        </a:defRPr>
                      </a:pPr>
                      <a:r>
                        <a:rPr sz="2700" b="1">
                          <a:solidFill>
                            <a:srgbClr val="FFFFFF"/>
                          </a:solidFill>
                          <a:latin typeface="Helvetica"/>
                          <a:ea typeface="Helvetica"/>
                          <a:cs typeface="Helvetica"/>
                          <a:sym typeface="Helvetica"/>
                        </a:rPr>
                        <a:t>“ternarywizard"</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9"/>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B w="12700">
                      <a:solidFill>
                        <a:srgbClr val="D6D6D6"/>
                      </a:solidFill>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10"/>
                  </a:ext>
                </a:extLst>
              </a:tr>
            </a:tbl>
          </a:graphicData>
        </a:graphic>
      </p:graphicFrame>
      <p:sp>
        <p:nvSpPr>
          <p:cNvPr id="306" name="To insert (5, “ternarywizard”) we hash the key (the rank) and find out where it goes in the table"/>
          <p:cNvSpPr/>
          <p:nvPr/>
        </p:nvSpPr>
        <p:spPr>
          <a:xfrm>
            <a:off x="296291" y="4946203"/>
            <a:ext cx="7923114" cy="2318583"/>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p>
            <a:r>
              <a:rPr lang="zh-CN" altLang="en-US" dirty="0"/>
              <a:t>为了</a:t>
            </a:r>
            <a:r>
              <a:rPr lang="zh-CN" altLang="en-US" b="1" dirty="0">
                <a:solidFill>
                  <a:srgbClr val="E9A432"/>
                </a:solidFill>
              </a:rPr>
              <a:t>插入</a:t>
            </a:r>
            <a:r>
              <a:rPr lang="en-US" altLang="zh-CN" b="1" dirty="0">
                <a:solidFill>
                  <a:schemeClr val="accent4">
                    <a:hueOff val="102361"/>
                    <a:satOff val="14118"/>
                    <a:lumOff val="10675"/>
                  </a:schemeClr>
                </a:solidFill>
              </a:rPr>
              <a:t>insert</a:t>
            </a:r>
          </a:p>
          <a:p>
            <a:r>
              <a:rPr lang="en-US" altLang="zh-CN" dirty="0"/>
              <a:t>(5, “</a:t>
            </a:r>
            <a:r>
              <a:rPr lang="en-US" altLang="zh-CN" dirty="0" err="1"/>
              <a:t>ternarywizard</a:t>
            </a:r>
            <a:r>
              <a:rPr lang="en-US" altLang="zh-CN" dirty="0"/>
              <a:t>”)</a:t>
            </a:r>
            <a:r>
              <a:rPr lang="zh-CN" altLang="en-US" dirty="0"/>
              <a:t>，我们对</a:t>
            </a:r>
            <a:r>
              <a:rPr lang="en-US" altLang="zh-CN" dirty="0"/>
              <a:t>rank</a:t>
            </a:r>
            <a:r>
              <a:rPr lang="zh-CN" altLang="en-US" dirty="0"/>
              <a:t>进行哈希，看它应该落在哈希表的哪个位置</a:t>
            </a:r>
            <a:endParaRPr dirty="0"/>
          </a:p>
        </p:txBody>
      </p:sp>
      <p:sp>
        <p:nvSpPr>
          <p:cNvPr id="307" name="H(5) = (5² + 3) mod 10 = 8"/>
          <p:cNvSpPr/>
          <p:nvPr/>
        </p:nvSpPr>
        <p:spPr>
          <a:xfrm>
            <a:off x="622349" y="7988239"/>
            <a:ext cx="727099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(5) = (5² + 3) mod 10 = 8</a:t>
            </a:r>
          </a:p>
        </p:txBody>
      </p:sp>
      <p:sp>
        <p:nvSpPr>
          <p:cNvPr id="308" name="Line"/>
          <p:cNvSpPr/>
          <p:nvPr/>
        </p:nvSpPr>
        <p:spPr>
          <a:xfrm flipV="1">
            <a:off x="7934176" y="8199477"/>
            <a:ext cx="762056" cy="55563"/>
          </a:xfrm>
          <a:prstGeom prst="line">
            <a:avLst/>
          </a:prstGeom>
          <a:ln w="889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1" name="H(x) = x² + 3 mod 10">
            <a:extLst>
              <a:ext uri="{FF2B5EF4-FFF2-40B4-BE49-F238E27FC236}">
                <a16:creationId xmlns:a16="http://schemas.microsoft.com/office/drawing/2014/main" id="{653DE52D-600B-984A-A238-411E9BA9C6C0}"/>
              </a:ext>
            </a:extLst>
          </p:cNvPr>
          <p:cNvSpPr/>
          <p:nvPr/>
        </p:nvSpPr>
        <p:spPr>
          <a:xfrm>
            <a:off x="1448122" y="4248794"/>
            <a:ext cx="5619453"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dirty="0">
                <a:solidFill>
                  <a:schemeClr val="accent5">
                    <a:hueOff val="101205"/>
                    <a:satOff val="-13598"/>
                    <a:lumOff val="23877"/>
                  </a:schemeClr>
                </a:solidFill>
              </a:rPr>
              <a:t>H</a:t>
            </a:r>
            <a:r>
              <a:rPr dirty="0"/>
              <a:t>(x) = x² + 3 mod 10</a:t>
            </a:r>
          </a:p>
        </p:txBody>
      </p:sp>
      <p:sp>
        <p:nvSpPr>
          <p:cNvPr id="12" name="Suppose we’re inserting (integer, string) key-value pairs into the table representing rankings of users to their usernames from an online programming competition and we’re using the hash function:">
            <a:extLst>
              <a:ext uri="{FF2B5EF4-FFF2-40B4-BE49-F238E27FC236}">
                <a16:creationId xmlns:a16="http://schemas.microsoft.com/office/drawing/2014/main" id="{BA586DE4-8DD6-BB4A-9D21-28974D367E7B}"/>
              </a:ext>
            </a:extLst>
          </p:cNvPr>
          <p:cNvSpPr/>
          <p:nvPr/>
        </p:nvSpPr>
        <p:spPr>
          <a:xfrm>
            <a:off x="59134" y="1525043"/>
            <a:ext cx="8397429" cy="2410916"/>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000"/>
            </a:lvl1pPr>
          </a:lstStyle>
          <a:p>
            <a:r>
              <a:rPr lang="en-US" dirty="0" err="1"/>
              <a:t>假定我们要插入哈希表的键值对是</a:t>
            </a:r>
            <a:r>
              <a:rPr lang="en-US" dirty="0"/>
              <a:t>(integer, string)</a:t>
            </a:r>
            <a:r>
              <a:rPr lang="zh-CN" altLang="en-US" dirty="0"/>
              <a:t>，它表示参加某个线上编程竞赛的学生的排名和姓名之间的映射。</a:t>
            </a:r>
            <a:endParaRPr lang="en-US" altLang="zh-CN" dirty="0"/>
          </a:p>
          <a:p>
            <a:endParaRPr lang="en-US" dirty="0"/>
          </a:p>
          <a:p>
            <a:r>
              <a:rPr lang="zh-CN" altLang="en-US" dirty="0"/>
              <a:t>我们使用下面的哈希函数</a:t>
            </a:r>
            <a:r>
              <a:rPr dirty="0"/>
              <a:t>:</a:t>
            </a:r>
          </a:p>
        </p:txBody>
      </p:sp>
      <p:sp>
        <p:nvSpPr>
          <p:cNvPr id="13" name="How does a hash table work?">
            <a:extLst>
              <a:ext uri="{FF2B5EF4-FFF2-40B4-BE49-F238E27FC236}">
                <a16:creationId xmlns:a16="http://schemas.microsoft.com/office/drawing/2014/main" id="{C0877064-5279-A547-968D-BF646BD1052B}"/>
              </a:ext>
            </a:extLst>
          </p:cNvPr>
          <p:cNvSpPr>
            <a:spLocks noGrp="1"/>
          </p:cNvSpPr>
          <p:nvPr>
            <p:ph type="title"/>
          </p:nvPr>
        </p:nvSpPr>
        <p:spPr>
          <a:xfrm>
            <a:off x="436909" y="142907"/>
            <a:ext cx="12130981" cy="1166544"/>
          </a:xfrm>
          <a:prstGeom prst="rect">
            <a:avLst/>
          </a:prstGeom>
        </p:spPr>
        <p:txBody>
          <a:bodyPr/>
          <a:lstStyle>
            <a:lvl1pPr defTabSz="420624">
              <a:defRPr sz="5760" b="1"/>
            </a:lvl1pPr>
          </a:lstStyle>
          <a:p>
            <a:r>
              <a:rPr lang="zh-CN" altLang="en-US" dirty="0"/>
              <a:t>哈希表是如何工作的</a:t>
            </a:r>
            <a:r>
              <a:rPr dirty="0"/>
              <a:t>?</a:t>
            </a:r>
          </a:p>
        </p:txBody>
      </p:sp>
    </p:spTree>
  </p:cSld>
  <p:clrMapOvr>
    <a:masterClrMapping/>
  </p:clrMapOvr>
  <p:transition spd="med"/>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1" name="Issues with removing"/>
          <p:cNvSpPr>
            <a:spLocks noGrp="1"/>
          </p:cNvSpPr>
          <p:nvPr>
            <p:ph type="title"/>
          </p:nvPr>
        </p:nvSpPr>
        <p:spPr>
          <a:xfrm>
            <a:off x="0" y="-55880"/>
            <a:ext cx="13004801" cy="1188319"/>
          </a:xfrm>
          <a:prstGeom prst="rect">
            <a:avLst/>
          </a:prstGeom>
        </p:spPr>
        <p:txBody>
          <a:bodyPr>
            <a:normAutofit fontScale="90000"/>
          </a:bodyPr>
          <a:lstStyle>
            <a:lvl1pPr defTabSz="537463">
              <a:defRPr sz="7360" b="1"/>
            </a:lvl1pPr>
          </a:lstStyle>
          <a:p>
            <a:r>
              <a:t>Issues with removing</a:t>
            </a:r>
          </a:p>
        </p:txBody>
      </p:sp>
      <p:sp>
        <p:nvSpPr>
          <p:cNvPr id="3732" name="Suppose we have an empty hash table and we’re using linear probing with P(x) = x as our probing function."/>
          <p:cNvSpPr/>
          <p:nvPr/>
        </p:nvSpPr>
        <p:spPr>
          <a:xfrm>
            <a:off x="920167" y="4413250"/>
            <a:ext cx="11481867" cy="16637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Suppose we have an empty hash table and we’re using linear probing with </a:t>
            </a:r>
            <a:r>
              <a:rPr b="1">
                <a:solidFill>
                  <a:schemeClr val="accent6">
                    <a:hueOff val="-241736"/>
                    <a:satOff val="29413"/>
                    <a:lumOff val="20727"/>
                  </a:schemeClr>
                </a:solidFill>
              </a:rPr>
              <a:t>P</a:t>
            </a:r>
            <a:r>
              <a:t>(x) = x as our probing function. </a:t>
            </a:r>
          </a:p>
        </p:txBody>
      </p:sp>
      <p:graphicFrame>
        <p:nvGraphicFramePr>
          <p:cNvPr id="3733" name="Table"/>
          <p:cNvGraphicFramePr/>
          <p:nvPr/>
        </p:nvGraphicFramePr>
        <p:xfrm>
          <a:off x="1070316" y="1600200"/>
          <a:ext cx="10876868" cy="1389807"/>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734" name="Table"/>
          <p:cNvGraphicFramePr/>
          <p:nvPr/>
        </p:nvGraphicFramePr>
        <p:xfrm>
          <a:off x="1070316" y="644946"/>
          <a:ext cx="10876868" cy="1389808"/>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6" name="Issues with removing"/>
          <p:cNvSpPr>
            <a:spLocks noGrp="1"/>
          </p:cNvSpPr>
          <p:nvPr>
            <p:ph type="title"/>
          </p:nvPr>
        </p:nvSpPr>
        <p:spPr>
          <a:xfrm>
            <a:off x="0" y="-55880"/>
            <a:ext cx="13004801" cy="1188319"/>
          </a:xfrm>
          <a:prstGeom prst="rect">
            <a:avLst/>
          </a:prstGeom>
        </p:spPr>
        <p:txBody>
          <a:bodyPr>
            <a:normAutofit fontScale="90000"/>
          </a:bodyPr>
          <a:lstStyle>
            <a:lvl1pPr defTabSz="537463">
              <a:defRPr sz="7360" b="1"/>
            </a:lvl1pPr>
          </a:lstStyle>
          <a:p>
            <a:r>
              <a:t>Issues with removing</a:t>
            </a:r>
          </a:p>
        </p:txBody>
      </p:sp>
      <p:graphicFrame>
        <p:nvGraphicFramePr>
          <p:cNvPr id="3737" name="Table"/>
          <p:cNvGraphicFramePr/>
          <p:nvPr/>
        </p:nvGraphicFramePr>
        <p:xfrm>
          <a:off x="1070316" y="1600200"/>
          <a:ext cx="10876868" cy="1389807"/>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738" name="Operations:…"/>
          <p:cNvSpPr/>
          <p:nvPr/>
        </p:nvSpPr>
        <p:spPr>
          <a:xfrm>
            <a:off x="-139601" y="4394200"/>
            <a:ext cx="3784402"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a:p>
            <a:r>
              <a:t>insert(k</a:t>
            </a:r>
            <a:r>
              <a:rPr baseline="-5999"/>
              <a:t>1</a:t>
            </a:r>
            <a:r>
              <a:t>,v</a:t>
            </a:r>
            <a:r>
              <a:rPr baseline="-5999"/>
              <a:t>1</a:t>
            </a:r>
            <a:r>
              <a:t>)</a:t>
            </a:r>
          </a:p>
          <a:p>
            <a:r>
              <a:t>insert(k</a:t>
            </a:r>
            <a:r>
              <a:rPr baseline="-5999"/>
              <a:t>2</a:t>
            </a:r>
            <a:r>
              <a:t>,v</a:t>
            </a:r>
            <a:r>
              <a:rPr baseline="-5999"/>
              <a:t>2</a:t>
            </a:r>
            <a:r>
              <a:t>)</a:t>
            </a:r>
          </a:p>
          <a:p>
            <a:r>
              <a:t>insert(k</a:t>
            </a:r>
            <a:r>
              <a:rPr baseline="-5999"/>
              <a:t>3</a:t>
            </a:r>
            <a:r>
              <a:t>,v</a:t>
            </a:r>
            <a:r>
              <a:rPr baseline="-5999"/>
              <a:t>3</a:t>
            </a:r>
            <a:r>
              <a:t>)</a:t>
            </a:r>
          </a:p>
          <a:p>
            <a:r>
              <a:t>remove(k</a:t>
            </a:r>
            <a:r>
              <a:rPr baseline="-5999"/>
              <a:t>2</a:t>
            </a:r>
            <a:r>
              <a:t>)</a:t>
            </a:r>
          </a:p>
          <a:p>
            <a:r>
              <a:t>getValue(k</a:t>
            </a:r>
            <a:r>
              <a:rPr baseline="-5999"/>
              <a:t>3</a:t>
            </a:r>
            <a:r>
              <a:t>)</a:t>
            </a:r>
          </a:p>
        </p:txBody>
      </p:sp>
      <p:sp>
        <p:nvSpPr>
          <p:cNvPr id="3739" name="Assume for the sake of argument that H(k1) = H(k2) = H(k3) = 1"/>
          <p:cNvSpPr/>
          <p:nvPr/>
        </p:nvSpPr>
        <p:spPr>
          <a:xfrm>
            <a:off x="4087353" y="5435600"/>
            <a:ext cx="8904909"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Assume for the sake of argument that </a:t>
            </a:r>
            <a:r>
              <a:rPr b="1">
                <a:solidFill>
                  <a:schemeClr val="accent5">
                    <a:hueOff val="101205"/>
                    <a:satOff val="-13598"/>
                    <a:lumOff val="23877"/>
                  </a:schemeClr>
                </a:solidFill>
              </a:rPr>
              <a:t>H</a:t>
            </a:r>
            <a:r>
              <a:t>(k</a:t>
            </a:r>
            <a:r>
              <a:rPr baseline="-5999"/>
              <a:t>1</a:t>
            </a:r>
            <a:r>
              <a:t>) = </a:t>
            </a:r>
            <a:r>
              <a:rPr b="1">
                <a:solidFill>
                  <a:schemeClr val="accent5">
                    <a:hueOff val="101205"/>
                    <a:satOff val="-13598"/>
                    <a:lumOff val="23877"/>
                  </a:schemeClr>
                </a:solidFill>
              </a:rPr>
              <a:t>H</a:t>
            </a:r>
            <a:r>
              <a:t>(k</a:t>
            </a:r>
            <a:r>
              <a:rPr baseline="-5999"/>
              <a:t>2</a:t>
            </a:r>
            <a:r>
              <a:t>) = </a:t>
            </a:r>
            <a:r>
              <a:rPr b="1">
                <a:solidFill>
                  <a:schemeClr val="accent5">
                    <a:hueOff val="101205"/>
                    <a:satOff val="-13598"/>
                    <a:lumOff val="23877"/>
                  </a:schemeClr>
                </a:solidFill>
              </a:rPr>
              <a:t>H</a:t>
            </a:r>
            <a:r>
              <a:t>(k</a:t>
            </a:r>
            <a:r>
              <a:rPr baseline="-5999"/>
              <a:t>3</a:t>
            </a:r>
            <a:r>
              <a:t>) = 1</a:t>
            </a:r>
          </a:p>
        </p:txBody>
      </p:sp>
      <p:sp>
        <p:nvSpPr>
          <p:cNvPr id="3740" name="Recall that P(x) = x, N = 8"/>
          <p:cNvSpPr/>
          <p:nvPr/>
        </p:nvSpPr>
        <p:spPr>
          <a:xfrm>
            <a:off x="2826183" y="3743462"/>
            <a:ext cx="8059317"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Recall that </a:t>
            </a:r>
            <a:r>
              <a:rPr b="1">
                <a:solidFill>
                  <a:schemeClr val="accent6">
                    <a:hueOff val="-241736"/>
                    <a:satOff val="29413"/>
                    <a:lumOff val="20727"/>
                  </a:schemeClr>
                </a:solidFill>
              </a:rPr>
              <a:t>P</a:t>
            </a:r>
            <a:r>
              <a:t>(x) = x, N = 8</a:t>
            </a:r>
          </a:p>
        </p:txBody>
      </p:sp>
      <p:graphicFrame>
        <p:nvGraphicFramePr>
          <p:cNvPr id="3741" name="Table"/>
          <p:cNvGraphicFramePr/>
          <p:nvPr/>
        </p:nvGraphicFramePr>
        <p:xfrm>
          <a:off x="1070316" y="644946"/>
          <a:ext cx="10876868" cy="1389808"/>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3" name="Issues with removing"/>
          <p:cNvSpPr>
            <a:spLocks noGrp="1"/>
          </p:cNvSpPr>
          <p:nvPr>
            <p:ph type="title"/>
          </p:nvPr>
        </p:nvSpPr>
        <p:spPr>
          <a:xfrm>
            <a:off x="0" y="-55880"/>
            <a:ext cx="13004801" cy="1188319"/>
          </a:xfrm>
          <a:prstGeom prst="rect">
            <a:avLst/>
          </a:prstGeom>
        </p:spPr>
        <p:txBody>
          <a:bodyPr>
            <a:normAutofit fontScale="90000"/>
          </a:bodyPr>
          <a:lstStyle>
            <a:lvl1pPr defTabSz="537463">
              <a:defRPr sz="7360" b="1"/>
            </a:lvl1pPr>
          </a:lstStyle>
          <a:p>
            <a:r>
              <a:t>Issues with removing</a:t>
            </a:r>
          </a:p>
        </p:txBody>
      </p:sp>
      <p:graphicFrame>
        <p:nvGraphicFramePr>
          <p:cNvPr id="3744" name="Table"/>
          <p:cNvGraphicFramePr/>
          <p:nvPr/>
        </p:nvGraphicFramePr>
        <p:xfrm>
          <a:off x="1070316" y="1600200"/>
          <a:ext cx="10876868" cy="1389807"/>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745" name="Operations:…"/>
          <p:cNvSpPr/>
          <p:nvPr/>
        </p:nvSpPr>
        <p:spPr>
          <a:xfrm>
            <a:off x="-139601" y="4394200"/>
            <a:ext cx="3784402"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a:p>
            <a:pPr>
              <a:defRPr>
                <a:solidFill>
                  <a:schemeClr val="accent4">
                    <a:hueOff val="102361"/>
                    <a:satOff val="14118"/>
                    <a:lumOff val="10675"/>
                  </a:schemeClr>
                </a:solidFill>
              </a:defRPr>
            </a:pPr>
            <a:r>
              <a:t>insert(k</a:t>
            </a:r>
            <a:r>
              <a:rPr baseline="-5999"/>
              <a:t>1</a:t>
            </a:r>
            <a:r>
              <a:t>,v</a:t>
            </a:r>
            <a:r>
              <a:rPr baseline="-5999"/>
              <a:t>1</a:t>
            </a:r>
            <a:r>
              <a:t>)</a:t>
            </a:r>
          </a:p>
          <a:p>
            <a:r>
              <a:t>insert(k</a:t>
            </a:r>
            <a:r>
              <a:rPr baseline="-5999"/>
              <a:t>2</a:t>
            </a:r>
            <a:r>
              <a:t>,v</a:t>
            </a:r>
            <a:r>
              <a:rPr baseline="-5999"/>
              <a:t>2</a:t>
            </a:r>
            <a:r>
              <a:t>)</a:t>
            </a:r>
          </a:p>
          <a:p>
            <a:r>
              <a:t>insert(k</a:t>
            </a:r>
            <a:r>
              <a:rPr baseline="-5999"/>
              <a:t>3</a:t>
            </a:r>
            <a:r>
              <a:t>,v</a:t>
            </a:r>
            <a:r>
              <a:rPr baseline="-5999"/>
              <a:t>3</a:t>
            </a:r>
            <a:r>
              <a:t>)</a:t>
            </a:r>
          </a:p>
          <a:p>
            <a:r>
              <a:t>remove(k</a:t>
            </a:r>
            <a:r>
              <a:rPr baseline="-5999"/>
              <a:t>2</a:t>
            </a:r>
            <a:r>
              <a:t>)</a:t>
            </a:r>
          </a:p>
          <a:p>
            <a:r>
              <a:t>getValue(k</a:t>
            </a:r>
            <a:r>
              <a:rPr baseline="-5999"/>
              <a:t>3</a:t>
            </a:r>
            <a:r>
              <a:t>)</a:t>
            </a:r>
          </a:p>
        </p:txBody>
      </p:sp>
      <p:sp>
        <p:nvSpPr>
          <p:cNvPr id="3746" name="Recall that P(x) = x, N = 8"/>
          <p:cNvSpPr/>
          <p:nvPr/>
        </p:nvSpPr>
        <p:spPr>
          <a:xfrm>
            <a:off x="2826183" y="3743462"/>
            <a:ext cx="8059317"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Recall that </a:t>
            </a:r>
            <a:r>
              <a:rPr b="1">
                <a:solidFill>
                  <a:schemeClr val="accent6">
                    <a:hueOff val="-241736"/>
                    <a:satOff val="29413"/>
                    <a:lumOff val="20727"/>
                  </a:schemeClr>
                </a:solidFill>
              </a:rPr>
              <a:t>P</a:t>
            </a:r>
            <a:r>
              <a:t>(x) = x, N = 8</a:t>
            </a:r>
          </a:p>
        </p:txBody>
      </p:sp>
      <p:sp>
        <p:nvSpPr>
          <p:cNvPr id="3747" name="H(k1) = 1"/>
          <p:cNvSpPr/>
          <p:nvPr/>
        </p:nvSpPr>
        <p:spPr>
          <a:xfrm>
            <a:off x="6395466" y="4565649"/>
            <a:ext cx="249986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1</a:t>
            </a:r>
            <a:r>
              <a:t>) = 1</a:t>
            </a:r>
          </a:p>
        </p:txBody>
      </p:sp>
      <p:graphicFrame>
        <p:nvGraphicFramePr>
          <p:cNvPr id="3748" name="Table"/>
          <p:cNvGraphicFramePr/>
          <p:nvPr/>
        </p:nvGraphicFramePr>
        <p:xfrm>
          <a:off x="1070316" y="644946"/>
          <a:ext cx="10876868" cy="1389808"/>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0" name="Issues with removing"/>
          <p:cNvSpPr>
            <a:spLocks noGrp="1"/>
          </p:cNvSpPr>
          <p:nvPr>
            <p:ph type="title"/>
          </p:nvPr>
        </p:nvSpPr>
        <p:spPr>
          <a:xfrm>
            <a:off x="0" y="-55880"/>
            <a:ext cx="13004801" cy="1188319"/>
          </a:xfrm>
          <a:prstGeom prst="rect">
            <a:avLst/>
          </a:prstGeom>
        </p:spPr>
        <p:txBody>
          <a:bodyPr>
            <a:normAutofit fontScale="90000"/>
          </a:bodyPr>
          <a:lstStyle>
            <a:lvl1pPr defTabSz="537463">
              <a:defRPr sz="7360" b="1"/>
            </a:lvl1pPr>
          </a:lstStyle>
          <a:p>
            <a:r>
              <a:t>Issues with removing</a:t>
            </a:r>
          </a:p>
        </p:txBody>
      </p:sp>
      <p:graphicFrame>
        <p:nvGraphicFramePr>
          <p:cNvPr id="3751" name="Table"/>
          <p:cNvGraphicFramePr/>
          <p:nvPr/>
        </p:nvGraphicFramePr>
        <p:xfrm>
          <a:off x="1070316" y="1600200"/>
          <a:ext cx="10876868" cy="1389807"/>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752" name="Operations:…"/>
          <p:cNvSpPr/>
          <p:nvPr/>
        </p:nvSpPr>
        <p:spPr>
          <a:xfrm>
            <a:off x="-139601" y="4394200"/>
            <a:ext cx="3784402"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a:p>
            <a:pPr>
              <a:defRPr>
                <a:solidFill>
                  <a:schemeClr val="accent4">
                    <a:hueOff val="102361"/>
                    <a:satOff val="14118"/>
                    <a:lumOff val="10675"/>
                  </a:schemeClr>
                </a:solidFill>
              </a:defRPr>
            </a:pPr>
            <a:r>
              <a:t>insert(k</a:t>
            </a:r>
            <a:r>
              <a:rPr baseline="-5999"/>
              <a:t>1</a:t>
            </a:r>
            <a:r>
              <a:t>,v</a:t>
            </a:r>
            <a:r>
              <a:rPr baseline="-5999"/>
              <a:t>1</a:t>
            </a:r>
            <a:r>
              <a:t>)</a:t>
            </a:r>
          </a:p>
          <a:p>
            <a:r>
              <a:t>insert(k</a:t>
            </a:r>
            <a:r>
              <a:rPr baseline="-5999"/>
              <a:t>2</a:t>
            </a:r>
            <a:r>
              <a:t>,v</a:t>
            </a:r>
            <a:r>
              <a:rPr baseline="-5999"/>
              <a:t>2</a:t>
            </a:r>
            <a:r>
              <a:t>)</a:t>
            </a:r>
          </a:p>
          <a:p>
            <a:r>
              <a:t>insert(k</a:t>
            </a:r>
            <a:r>
              <a:rPr baseline="-5999"/>
              <a:t>3</a:t>
            </a:r>
            <a:r>
              <a:t>,v</a:t>
            </a:r>
            <a:r>
              <a:rPr baseline="-5999"/>
              <a:t>3</a:t>
            </a:r>
            <a:r>
              <a:t>)</a:t>
            </a:r>
          </a:p>
          <a:p>
            <a:r>
              <a:t>remove(k</a:t>
            </a:r>
            <a:r>
              <a:rPr baseline="-5999"/>
              <a:t>2</a:t>
            </a:r>
            <a:r>
              <a:t>)</a:t>
            </a:r>
          </a:p>
          <a:p>
            <a:r>
              <a:t>getValue(k</a:t>
            </a:r>
            <a:r>
              <a:rPr baseline="-5999"/>
              <a:t>3</a:t>
            </a:r>
            <a:r>
              <a:t>)</a:t>
            </a:r>
          </a:p>
        </p:txBody>
      </p:sp>
      <p:sp>
        <p:nvSpPr>
          <p:cNvPr id="3753" name="Recall that P(x) = x, N = 8"/>
          <p:cNvSpPr/>
          <p:nvPr/>
        </p:nvSpPr>
        <p:spPr>
          <a:xfrm>
            <a:off x="2826183" y="3743462"/>
            <a:ext cx="8059317"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Recall that </a:t>
            </a:r>
            <a:r>
              <a:rPr b="1">
                <a:solidFill>
                  <a:schemeClr val="accent6">
                    <a:hueOff val="-241736"/>
                    <a:satOff val="29413"/>
                    <a:lumOff val="20727"/>
                  </a:schemeClr>
                </a:solidFill>
              </a:rPr>
              <a:t>P</a:t>
            </a:r>
            <a:r>
              <a:t>(x) = x, N = 8</a:t>
            </a:r>
          </a:p>
        </p:txBody>
      </p:sp>
      <p:sp>
        <p:nvSpPr>
          <p:cNvPr id="3754" name="H(k1) = 1"/>
          <p:cNvSpPr/>
          <p:nvPr/>
        </p:nvSpPr>
        <p:spPr>
          <a:xfrm>
            <a:off x="6395466" y="4565649"/>
            <a:ext cx="249986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1</a:t>
            </a:r>
            <a:r>
              <a:t>) = 1</a:t>
            </a:r>
          </a:p>
        </p:txBody>
      </p:sp>
      <p:sp>
        <p:nvSpPr>
          <p:cNvPr id="3755" name="H(k1) + P(0) mod N = 1"/>
          <p:cNvSpPr/>
          <p:nvPr/>
        </p:nvSpPr>
        <p:spPr>
          <a:xfrm>
            <a:off x="4695192" y="5248137"/>
            <a:ext cx="60782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1</a:t>
            </a:r>
            <a:r>
              <a:t>) + </a:t>
            </a:r>
            <a:r>
              <a:rPr b="1">
                <a:solidFill>
                  <a:schemeClr val="accent6">
                    <a:hueOff val="-241736"/>
                    <a:satOff val="29413"/>
                    <a:lumOff val="20727"/>
                  </a:schemeClr>
                </a:solidFill>
              </a:rPr>
              <a:t>P</a:t>
            </a:r>
            <a:r>
              <a:t>(0) mod N = 1</a:t>
            </a:r>
          </a:p>
        </p:txBody>
      </p:sp>
      <p:sp>
        <p:nvSpPr>
          <p:cNvPr id="3756" name="1  +   0  mod 8 = 1"/>
          <p:cNvSpPr/>
          <p:nvPr/>
        </p:nvSpPr>
        <p:spPr>
          <a:xfrm>
            <a:off x="5156200" y="5797549"/>
            <a:ext cx="5619453"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 1  +   0  mod 8 = 1</a:t>
            </a:r>
          </a:p>
        </p:txBody>
      </p:sp>
      <p:graphicFrame>
        <p:nvGraphicFramePr>
          <p:cNvPr id="3757" name="Table"/>
          <p:cNvGraphicFramePr/>
          <p:nvPr/>
        </p:nvGraphicFramePr>
        <p:xfrm>
          <a:off x="1070316" y="644946"/>
          <a:ext cx="10876868" cy="1389808"/>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9" name="Issues with removing"/>
          <p:cNvSpPr>
            <a:spLocks noGrp="1"/>
          </p:cNvSpPr>
          <p:nvPr>
            <p:ph type="title"/>
          </p:nvPr>
        </p:nvSpPr>
        <p:spPr>
          <a:xfrm>
            <a:off x="0" y="-55880"/>
            <a:ext cx="13004801" cy="1188319"/>
          </a:xfrm>
          <a:prstGeom prst="rect">
            <a:avLst/>
          </a:prstGeom>
        </p:spPr>
        <p:txBody>
          <a:bodyPr>
            <a:normAutofit fontScale="90000"/>
          </a:bodyPr>
          <a:lstStyle>
            <a:lvl1pPr defTabSz="537463">
              <a:defRPr sz="7360" b="1"/>
            </a:lvl1pPr>
          </a:lstStyle>
          <a:p>
            <a:r>
              <a:t>Issues with removing</a:t>
            </a:r>
          </a:p>
        </p:txBody>
      </p:sp>
      <p:graphicFrame>
        <p:nvGraphicFramePr>
          <p:cNvPr id="3760" name="Table"/>
          <p:cNvGraphicFramePr/>
          <p:nvPr/>
        </p:nvGraphicFramePr>
        <p:xfrm>
          <a:off x="1070316" y="1600200"/>
          <a:ext cx="10876868" cy="1389807"/>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761" name="Operations:…"/>
          <p:cNvSpPr/>
          <p:nvPr/>
        </p:nvSpPr>
        <p:spPr>
          <a:xfrm>
            <a:off x="-139601" y="4394200"/>
            <a:ext cx="3784402"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a:p>
            <a:pPr>
              <a:defRPr>
                <a:solidFill>
                  <a:schemeClr val="accent4">
                    <a:hueOff val="102361"/>
                    <a:satOff val="14118"/>
                    <a:lumOff val="10675"/>
                  </a:schemeClr>
                </a:solidFill>
              </a:defRPr>
            </a:pPr>
            <a:r>
              <a:t>insert(k</a:t>
            </a:r>
            <a:r>
              <a:rPr baseline="-5999"/>
              <a:t>1</a:t>
            </a:r>
            <a:r>
              <a:t>,v</a:t>
            </a:r>
            <a:r>
              <a:rPr baseline="-5999"/>
              <a:t>1</a:t>
            </a:r>
            <a:r>
              <a:t>)</a:t>
            </a:r>
          </a:p>
          <a:p>
            <a:r>
              <a:t>insert(k</a:t>
            </a:r>
            <a:r>
              <a:rPr baseline="-5999"/>
              <a:t>2</a:t>
            </a:r>
            <a:r>
              <a:t>,v</a:t>
            </a:r>
            <a:r>
              <a:rPr baseline="-5999"/>
              <a:t>2</a:t>
            </a:r>
            <a:r>
              <a:t>)</a:t>
            </a:r>
          </a:p>
          <a:p>
            <a:r>
              <a:t>insert(k</a:t>
            </a:r>
            <a:r>
              <a:rPr baseline="-5999"/>
              <a:t>3</a:t>
            </a:r>
            <a:r>
              <a:t>,v</a:t>
            </a:r>
            <a:r>
              <a:rPr baseline="-5999"/>
              <a:t>3</a:t>
            </a:r>
            <a:r>
              <a:t>)</a:t>
            </a:r>
          </a:p>
          <a:p>
            <a:r>
              <a:t>remove(k</a:t>
            </a:r>
            <a:r>
              <a:rPr baseline="-5999"/>
              <a:t>2</a:t>
            </a:r>
            <a:r>
              <a:t>)</a:t>
            </a:r>
          </a:p>
          <a:p>
            <a:r>
              <a:t>getValue(k</a:t>
            </a:r>
            <a:r>
              <a:rPr baseline="-5999"/>
              <a:t>3</a:t>
            </a:r>
            <a:r>
              <a:t>)</a:t>
            </a:r>
          </a:p>
        </p:txBody>
      </p:sp>
      <p:sp>
        <p:nvSpPr>
          <p:cNvPr id="3762" name="Recall that P(x) = x, N = 8"/>
          <p:cNvSpPr/>
          <p:nvPr/>
        </p:nvSpPr>
        <p:spPr>
          <a:xfrm>
            <a:off x="2826183" y="3743462"/>
            <a:ext cx="8059317"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Recall that </a:t>
            </a:r>
            <a:r>
              <a:rPr b="1">
                <a:solidFill>
                  <a:schemeClr val="accent6">
                    <a:hueOff val="-241736"/>
                    <a:satOff val="29413"/>
                    <a:lumOff val="20727"/>
                  </a:schemeClr>
                </a:solidFill>
              </a:rPr>
              <a:t>P</a:t>
            </a:r>
            <a:r>
              <a:t>(x) = x, N = 8</a:t>
            </a:r>
          </a:p>
        </p:txBody>
      </p:sp>
      <p:sp>
        <p:nvSpPr>
          <p:cNvPr id="3763" name="H(k1) = 1"/>
          <p:cNvSpPr/>
          <p:nvPr/>
        </p:nvSpPr>
        <p:spPr>
          <a:xfrm>
            <a:off x="6395466" y="4565649"/>
            <a:ext cx="249986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1</a:t>
            </a:r>
            <a:r>
              <a:t>) = 1</a:t>
            </a:r>
          </a:p>
        </p:txBody>
      </p:sp>
      <p:sp>
        <p:nvSpPr>
          <p:cNvPr id="3764" name="H(k1) + P(0) mod N = 1"/>
          <p:cNvSpPr/>
          <p:nvPr/>
        </p:nvSpPr>
        <p:spPr>
          <a:xfrm>
            <a:off x="4695192" y="5248137"/>
            <a:ext cx="60782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1</a:t>
            </a:r>
            <a:r>
              <a:t>) + </a:t>
            </a:r>
            <a:r>
              <a:rPr b="1">
                <a:solidFill>
                  <a:schemeClr val="accent6">
                    <a:hueOff val="-241736"/>
                    <a:satOff val="29413"/>
                    <a:lumOff val="20727"/>
                  </a:schemeClr>
                </a:solidFill>
              </a:rPr>
              <a:t>P</a:t>
            </a:r>
            <a:r>
              <a:t>(0) mod N = 1</a:t>
            </a:r>
          </a:p>
        </p:txBody>
      </p:sp>
      <p:sp>
        <p:nvSpPr>
          <p:cNvPr id="3765" name="1  +   0  mod 8 = 1"/>
          <p:cNvSpPr/>
          <p:nvPr/>
        </p:nvSpPr>
        <p:spPr>
          <a:xfrm>
            <a:off x="5156200" y="5797549"/>
            <a:ext cx="5619453"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 1  +   0  mod 8 = 1</a:t>
            </a:r>
          </a:p>
        </p:txBody>
      </p:sp>
      <p:graphicFrame>
        <p:nvGraphicFramePr>
          <p:cNvPr id="3766" name="Table"/>
          <p:cNvGraphicFramePr/>
          <p:nvPr/>
        </p:nvGraphicFramePr>
        <p:xfrm>
          <a:off x="1070316" y="644946"/>
          <a:ext cx="10876868" cy="1389808"/>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767" name="Line"/>
          <p:cNvSpPr/>
          <p:nvPr/>
        </p:nvSpPr>
        <p:spPr>
          <a:xfrm flipV="1">
            <a:off x="3098799" y="3051313"/>
            <a:ext cx="1" cy="624494"/>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9" name="Issues with removing"/>
          <p:cNvSpPr>
            <a:spLocks noGrp="1"/>
          </p:cNvSpPr>
          <p:nvPr>
            <p:ph type="title"/>
          </p:nvPr>
        </p:nvSpPr>
        <p:spPr>
          <a:xfrm>
            <a:off x="0" y="-55880"/>
            <a:ext cx="13004801" cy="1188319"/>
          </a:xfrm>
          <a:prstGeom prst="rect">
            <a:avLst/>
          </a:prstGeom>
        </p:spPr>
        <p:txBody>
          <a:bodyPr>
            <a:normAutofit fontScale="90000"/>
          </a:bodyPr>
          <a:lstStyle>
            <a:lvl1pPr defTabSz="537463">
              <a:defRPr sz="7360" b="1"/>
            </a:lvl1pPr>
          </a:lstStyle>
          <a:p>
            <a:r>
              <a:t>Issues with removing</a:t>
            </a:r>
          </a:p>
        </p:txBody>
      </p:sp>
      <p:graphicFrame>
        <p:nvGraphicFramePr>
          <p:cNvPr id="3770" name="Table"/>
          <p:cNvGraphicFramePr/>
          <p:nvPr/>
        </p:nvGraphicFramePr>
        <p:xfrm>
          <a:off x="1070316" y="1600200"/>
          <a:ext cx="10876868" cy="1389807"/>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771" name="Operations:…"/>
          <p:cNvSpPr/>
          <p:nvPr/>
        </p:nvSpPr>
        <p:spPr>
          <a:xfrm>
            <a:off x="-139601" y="4394200"/>
            <a:ext cx="3784402"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a:p>
            <a:r>
              <a:t>insert(k</a:t>
            </a:r>
            <a:r>
              <a:rPr baseline="-5999"/>
              <a:t>1</a:t>
            </a:r>
            <a:r>
              <a:t>,v</a:t>
            </a:r>
            <a:r>
              <a:rPr baseline="-5999"/>
              <a:t>1</a:t>
            </a:r>
            <a:r>
              <a:t>)</a:t>
            </a:r>
          </a:p>
          <a:p>
            <a:pPr>
              <a:defRPr>
                <a:solidFill>
                  <a:schemeClr val="accent4">
                    <a:hueOff val="102361"/>
                    <a:satOff val="14118"/>
                    <a:lumOff val="10675"/>
                  </a:schemeClr>
                </a:solidFill>
              </a:defRPr>
            </a:pPr>
            <a:r>
              <a:t>insert(k</a:t>
            </a:r>
            <a:r>
              <a:rPr baseline="-5999"/>
              <a:t>2</a:t>
            </a:r>
            <a:r>
              <a:t>,v</a:t>
            </a:r>
            <a:r>
              <a:rPr baseline="-5999"/>
              <a:t>2</a:t>
            </a:r>
            <a:r>
              <a:t>)</a:t>
            </a:r>
          </a:p>
          <a:p>
            <a:r>
              <a:t>insert(k</a:t>
            </a:r>
            <a:r>
              <a:rPr baseline="-5999"/>
              <a:t>3</a:t>
            </a:r>
            <a:r>
              <a:t>,v</a:t>
            </a:r>
            <a:r>
              <a:rPr baseline="-5999"/>
              <a:t>3</a:t>
            </a:r>
            <a:r>
              <a:t>)</a:t>
            </a:r>
          </a:p>
          <a:p>
            <a:r>
              <a:t>remove(k</a:t>
            </a:r>
            <a:r>
              <a:rPr baseline="-5999"/>
              <a:t>2</a:t>
            </a:r>
            <a:r>
              <a:t>)</a:t>
            </a:r>
          </a:p>
          <a:p>
            <a:r>
              <a:t>getValue(k</a:t>
            </a:r>
            <a:r>
              <a:rPr baseline="-5999"/>
              <a:t>3</a:t>
            </a:r>
            <a:r>
              <a:t>)</a:t>
            </a:r>
          </a:p>
        </p:txBody>
      </p:sp>
      <p:sp>
        <p:nvSpPr>
          <p:cNvPr id="3772" name="Recall that P(x) = x, N = 8"/>
          <p:cNvSpPr/>
          <p:nvPr/>
        </p:nvSpPr>
        <p:spPr>
          <a:xfrm>
            <a:off x="2826183" y="3743462"/>
            <a:ext cx="8059317"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Recall that </a:t>
            </a:r>
            <a:r>
              <a:rPr b="1">
                <a:solidFill>
                  <a:schemeClr val="accent6">
                    <a:hueOff val="-241736"/>
                    <a:satOff val="29413"/>
                    <a:lumOff val="20727"/>
                  </a:schemeClr>
                </a:solidFill>
              </a:rPr>
              <a:t>P</a:t>
            </a:r>
            <a:r>
              <a:t>(x) = x, N = 8</a:t>
            </a:r>
          </a:p>
        </p:txBody>
      </p:sp>
      <p:sp>
        <p:nvSpPr>
          <p:cNvPr id="3773" name="H(k2) = 1"/>
          <p:cNvSpPr/>
          <p:nvPr/>
        </p:nvSpPr>
        <p:spPr>
          <a:xfrm>
            <a:off x="6395466" y="4565649"/>
            <a:ext cx="249986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2</a:t>
            </a:r>
            <a:r>
              <a:t>) = 1</a:t>
            </a:r>
          </a:p>
        </p:txBody>
      </p:sp>
      <p:graphicFrame>
        <p:nvGraphicFramePr>
          <p:cNvPr id="3774" name="Table"/>
          <p:cNvGraphicFramePr/>
          <p:nvPr/>
        </p:nvGraphicFramePr>
        <p:xfrm>
          <a:off x="1070316" y="644946"/>
          <a:ext cx="10876868" cy="1389808"/>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775" name="H(k2) + P(0) mod N = 1"/>
          <p:cNvSpPr/>
          <p:nvPr/>
        </p:nvSpPr>
        <p:spPr>
          <a:xfrm>
            <a:off x="4695192" y="5248137"/>
            <a:ext cx="60782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2</a:t>
            </a:r>
            <a:r>
              <a:t>) + </a:t>
            </a:r>
            <a:r>
              <a:rPr b="1">
                <a:solidFill>
                  <a:schemeClr val="accent6">
                    <a:hueOff val="-241736"/>
                    <a:satOff val="29413"/>
                    <a:lumOff val="20727"/>
                  </a:schemeClr>
                </a:solidFill>
              </a:rPr>
              <a:t>P</a:t>
            </a:r>
            <a:r>
              <a:t>(0) mod N = 1</a:t>
            </a:r>
          </a:p>
        </p:txBody>
      </p:sp>
      <p:sp>
        <p:nvSpPr>
          <p:cNvPr id="3776" name="1  +   0  mod 8 = 1"/>
          <p:cNvSpPr/>
          <p:nvPr/>
        </p:nvSpPr>
        <p:spPr>
          <a:xfrm>
            <a:off x="5156200" y="5797549"/>
            <a:ext cx="5619453"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 1  +   0  mod 8 = 1</a:t>
            </a:r>
          </a:p>
        </p:txBody>
      </p:sp>
    </p:spTree>
  </p:cSld>
  <p:clrMapOvr>
    <a:masterClrMapping/>
  </p:clrMapOvr>
  <p:transition spd="med"/>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 name="Issues with removing"/>
          <p:cNvSpPr>
            <a:spLocks noGrp="1"/>
          </p:cNvSpPr>
          <p:nvPr>
            <p:ph type="title"/>
          </p:nvPr>
        </p:nvSpPr>
        <p:spPr>
          <a:xfrm>
            <a:off x="0" y="-55880"/>
            <a:ext cx="13004801" cy="1188319"/>
          </a:xfrm>
          <a:prstGeom prst="rect">
            <a:avLst/>
          </a:prstGeom>
        </p:spPr>
        <p:txBody>
          <a:bodyPr>
            <a:normAutofit fontScale="90000"/>
          </a:bodyPr>
          <a:lstStyle>
            <a:lvl1pPr defTabSz="537463">
              <a:defRPr sz="7360" b="1"/>
            </a:lvl1pPr>
          </a:lstStyle>
          <a:p>
            <a:r>
              <a:t>Issues with removing</a:t>
            </a:r>
          </a:p>
        </p:txBody>
      </p:sp>
      <p:graphicFrame>
        <p:nvGraphicFramePr>
          <p:cNvPr id="3779" name="Table"/>
          <p:cNvGraphicFramePr/>
          <p:nvPr/>
        </p:nvGraphicFramePr>
        <p:xfrm>
          <a:off x="1070316" y="1600200"/>
          <a:ext cx="10876868" cy="1389807"/>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780" name="Operations:…"/>
          <p:cNvSpPr/>
          <p:nvPr/>
        </p:nvSpPr>
        <p:spPr>
          <a:xfrm>
            <a:off x="-139601" y="4394200"/>
            <a:ext cx="3784402"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a:p>
            <a:r>
              <a:t>insert(k</a:t>
            </a:r>
            <a:r>
              <a:rPr baseline="-5999"/>
              <a:t>1</a:t>
            </a:r>
            <a:r>
              <a:t>,v</a:t>
            </a:r>
            <a:r>
              <a:rPr baseline="-5999"/>
              <a:t>1</a:t>
            </a:r>
            <a:r>
              <a:t>)</a:t>
            </a:r>
          </a:p>
          <a:p>
            <a:pPr>
              <a:defRPr>
                <a:solidFill>
                  <a:schemeClr val="accent4">
                    <a:hueOff val="102361"/>
                    <a:satOff val="14118"/>
                    <a:lumOff val="10675"/>
                  </a:schemeClr>
                </a:solidFill>
              </a:defRPr>
            </a:pPr>
            <a:r>
              <a:t>insert(k</a:t>
            </a:r>
            <a:r>
              <a:rPr baseline="-5999"/>
              <a:t>2</a:t>
            </a:r>
            <a:r>
              <a:t>,v</a:t>
            </a:r>
            <a:r>
              <a:rPr baseline="-5999"/>
              <a:t>2</a:t>
            </a:r>
            <a:r>
              <a:t>)</a:t>
            </a:r>
          </a:p>
          <a:p>
            <a:r>
              <a:t>insert(k</a:t>
            </a:r>
            <a:r>
              <a:rPr baseline="-5999"/>
              <a:t>3</a:t>
            </a:r>
            <a:r>
              <a:t>,v</a:t>
            </a:r>
            <a:r>
              <a:rPr baseline="-5999"/>
              <a:t>3</a:t>
            </a:r>
            <a:r>
              <a:t>)</a:t>
            </a:r>
          </a:p>
          <a:p>
            <a:r>
              <a:t>remove(k</a:t>
            </a:r>
            <a:r>
              <a:rPr baseline="-5999"/>
              <a:t>2</a:t>
            </a:r>
            <a:r>
              <a:t>)</a:t>
            </a:r>
          </a:p>
          <a:p>
            <a:r>
              <a:t>getValue(k</a:t>
            </a:r>
            <a:r>
              <a:rPr baseline="-5999"/>
              <a:t>3</a:t>
            </a:r>
            <a:r>
              <a:t>)</a:t>
            </a:r>
          </a:p>
        </p:txBody>
      </p:sp>
      <p:sp>
        <p:nvSpPr>
          <p:cNvPr id="3781" name="Recall that P(x) = x, N = 8"/>
          <p:cNvSpPr/>
          <p:nvPr/>
        </p:nvSpPr>
        <p:spPr>
          <a:xfrm>
            <a:off x="2826183" y="3743462"/>
            <a:ext cx="8059317"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Recall that </a:t>
            </a:r>
            <a:r>
              <a:rPr b="1">
                <a:solidFill>
                  <a:schemeClr val="accent6">
                    <a:hueOff val="-241736"/>
                    <a:satOff val="29413"/>
                    <a:lumOff val="20727"/>
                  </a:schemeClr>
                </a:solidFill>
              </a:rPr>
              <a:t>P</a:t>
            </a:r>
            <a:r>
              <a:t>(x) = x, N = 8</a:t>
            </a:r>
          </a:p>
        </p:txBody>
      </p:sp>
      <p:sp>
        <p:nvSpPr>
          <p:cNvPr id="3782" name="H(k2) = 1"/>
          <p:cNvSpPr/>
          <p:nvPr/>
        </p:nvSpPr>
        <p:spPr>
          <a:xfrm>
            <a:off x="6395466" y="4565649"/>
            <a:ext cx="249986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2</a:t>
            </a:r>
            <a:r>
              <a:t>) = 1</a:t>
            </a:r>
          </a:p>
        </p:txBody>
      </p:sp>
      <p:graphicFrame>
        <p:nvGraphicFramePr>
          <p:cNvPr id="3783" name="Table"/>
          <p:cNvGraphicFramePr/>
          <p:nvPr/>
        </p:nvGraphicFramePr>
        <p:xfrm>
          <a:off x="1070316" y="644946"/>
          <a:ext cx="10876868" cy="1389808"/>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784" name="H(k2) + P(0) mod N = 1"/>
          <p:cNvSpPr/>
          <p:nvPr/>
        </p:nvSpPr>
        <p:spPr>
          <a:xfrm>
            <a:off x="4695192" y="5248137"/>
            <a:ext cx="60782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2</a:t>
            </a:r>
            <a:r>
              <a:t>) + </a:t>
            </a:r>
            <a:r>
              <a:rPr b="1">
                <a:solidFill>
                  <a:schemeClr val="accent6">
                    <a:hueOff val="-241736"/>
                    <a:satOff val="29413"/>
                    <a:lumOff val="20727"/>
                  </a:schemeClr>
                </a:solidFill>
              </a:rPr>
              <a:t>P</a:t>
            </a:r>
            <a:r>
              <a:t>(0) mod N = 1</a:t>
            </a:r>
          </a:p>
        </p:txBody>
      </p:sp>
      <p:sp>
        <p:nvSpPr>
          <p:cNvPr id="3785" name="1  +   0  mod 8 = 1"/>
          <p:cNvSpPr/>
          <p:nvPr/>
        </p:nvSpPr>
        <p:spPr>
          <a:xfrm>
            <a:off x="5156200" y="5797549"/>
            <a:ext cx="5619453"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 1  +   0  mod 8 = 1</a:t>
            </a:r>
          </a:p>
        </p:txBody>
      </p:sp>
      <p:sp>
        <p:nvSpPr>
          <p:cNvPr id="3786" name="Bucket 1 is occupied, so keep probing."/>
          <p:cNvSpPr/>
          <p:nvPr/>
        </p:nvSpPr>
        <p:spPr>
          <a:xfrm>
            <a:off x="2066255" y="8134917"/>
            <a:ext cx="1057409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Bucket 1 is occupied, so keep probing.</a:t>
            </a:r>
          </a:p>
        </p:txBody>
      </p:sp>
      <p:sp>
        <p:nvSpPr>
          <p:cNvPr id="3787" name="Line"/>
          <p:cNvSpPr/>
          <p:nvPr/>
        </p:nvSpPr>
        <p:spPr>
          <a:xfrm flipV="1">
            <a:off x="3098799" y="3051313"/>
            <a:ext cx="1" cy="624494"/>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 name="Issues with removing"/>
          <p:cNvSpPr>
            <a:spLocks noGrp="1"/>
          </p:cNvSpPr>
          <p:nvPr>
            <p:ph type="title"/>
          </p:nvPr>
        </p:nvSpPr>
        <p:spPr>
          <a:xfrm>
            <a:off x="0" y="-55880"/>
            <a:ext cx="13004801" cy="1188319"/>
          </a:xfrm>
          <a:prstGeom prst="rect">
            <a:avLst/>
          </a:prstGeom>
        </p:spPr>
        <p:txBody>
          <a:bodyPr>
            <a:normAutofit fontScale="90000"/>
          </a:bodyPr>
          <a:lstStyle>
            <a:lvl1pPr defTabSz="537463">
              <a:defRPr sz="7360" b="1"/>
            </a:lvl1pPr>
          </a:lstStyle>
          <a:p>
            <a:r>
              <a:t>Issues with removing</a:t>
            </a:r>
          </a:p>
        </p:txBody>
      </p:sp>
      <p:graphicFrame>
        <p:nvGraphicFramePr>
          <p:cNvPr id="3790" name="Table"/>
          <p:cNvGraphicFramePr/>
          <p:nvPr/>
        </p:nvGraphicFramePr>
        <p:xfrm>
          <a:off x="1070316" y="1600200"/>
          <a:ext cx="10876868" cy="1389807"/>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791" name="Operations:…"/>
          <p:cNvSpPr/>
          <p:nvPr/>
        </p:nvSpPr>
        <p:spPr>
          <a:xfrm>
            <a:off x="-139601" y="4394200"/>
            <a:ext cx="3784402"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a:p>
            <a:r>
              <a:t>insert(k</a:t>
            </a:r>
            <a:r>
              <a:rPr baseline="-5999"/>
              <a:t>1</a:t>
            </a:r>
            <a:r>
              <a:t>,v</a:t>
            </a:r>
            <a:r>
              <a:rPr baseline="-5999"/>
              <a:t>1</a:t>
            </a:r>
            <a:r>
              <a:t>)</a:t>
            </a:r>
          </a:p>
          <a:p>
            <a:pPr>
              <a:defRPr>
                <a:solidFill>
                  <a:schemeClr val="accent4">
                    <a:hueOff val="102361"/>
                    <a:satOff val="14118"/>
                    <a:lumOff val="10675"/>
                  </a:schemeClr>
                </a:solidFill>
              </a:defRPr>
            </a:pPr>
            <a:r>
              <a:t>insert(k</a:t>
            </a:r>
            <a:r>
              <a:rPr baseline="-5999"/>
              <a:t>2</a:t>
            </a:r>
            <a:r>
              <a:t>,v</a:t>
            </a:r>
            <a:r>
              <a:rPr baseline="-5999"/>
              <a:t>2</a:t>
            </a:r>
            <a:r>
              <a:t>)</a:t>
            </a:r>
          </a:p>
          <a:p>
            <a:r>
              <a:t>insert(k</a:t>
            </a:r>
            <a:r>
              <a:rPr baseline="-5999"/>
              <a:t>3</a:t>
            </a:r>
            <a:r>
              <a:t>,v</a:t>
            </a:r>
            <a:r>
              <a:rPr baseline="-5999"/>
              <a:t>3</a:t>
            </a:r>
            <a:r>
              <a:t>)</a:t>
            </a:r>
          </a:p>
          <a:p>
            <a:r>
              <a:t>remove(k</a:t>
            </a:r>
            <a:r>
              <a:rPr baseline="-5999"/>
              <a:t>2</a:t>
            </a:r>
            <a:r>
              <a:t>)</a:t>
            </a:r>
          </a:p>
          <a:p>
            <a:r>
              <a:t>getValue(k</a:t>
            </a:r>
            <a:r>
              <a:rPr baseline="-5999"/>
              <a:t>3</a:t>
            </a:r>
            <a:r>
              <a:t>)</a:t>
            </a:r>
          </a:p>
        </p:txBody>
      </p:sp>
      <p:sp>
        <p:nvSpPr>
          <p:cNvPr id="3792" name="Recall that P(x) = x, N = 8"/>
          <p:cNvSpPr/>
          <p:nvPr/>
        </p:nvSpPr>
        <p:spPr>
          <a:xfrm>
            <a:off x="2826183" y="3743462"/>
            <a:ext cx="8059317"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Recall that </a:t>
            </a:r>
            <a:r>
              <a:rPr b="1">
                <a:solidFill>
                  <a:schemeClr val="accent6">
                    <a:hueOff val="-241736"/>
                    <a:satOff val="29413"/>
                    <a:lumOff val="20727"/>
                  </a:schemeClr>
                </a:solidFill>
              </a:rPr>
              <a:t>P</a:t>
            </a:r>
            <a:r>
              <a:t>(x) = x, N = 8</a:t>
            </a:r>
          </a:p>
        </p:txBody>
      </p:sp>
      <p:sp>
        <p:nvSpPr>
          <p:cNvPr id="3793" name="H(k2) = 1"/>
          <p:cNvSpPr/>
          <p:nvPr/>
        </p:nvSpPr>
        <p:spPr>
          <a:xfrm>
            <a:off x="6395466" y="4565649"/>
            <a:ext cx="249986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2</a:t>
            </a:r>
            <a:r>
              <a:t>) = 1</a:t>
            </a:r>
          </a:p>
        </p:txBody>
      </p:sp>
      <p:graphicFrame>
        <p:nvGraphicFramePr>
          <p:cNvPr id="3794" name="Table"/>
          <p:cNvGraphicFramePr/>
          <p:nvPr/>
        </p:nvGraphicFramePr>
        <p:xfrm>
          <a:off x="1070316" y="644946"/>
          <a:ext cx="10876868" cy="1389808"/>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795" name="H(k2) + P(0) mod N = 1"/>
          <p:cNvSpPr/>
          <p:nvPr/>
        </p:nvSpPr>
        <p:spPr>
          <a:xfrm>
            <a:off x="4695192" y="5248137"/>
            <a:ext cx="60782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2</a:t>
            </a:r>
            <a:r>
              <a:t>) + </a:t>
            </a:r>
            <a:r>
              <a:rPr b="1">
                <a:solidFill>
                  <a:schemeClr val="accent6">
                    <a:hueOff val="-241736"/>
                    <a:satOff val="29413"/>
                    <a:lumOff val="20727"/>
                  </a:schemeClr>
                </a:solidFill>
              </a:rPr>
              <a:t>P</a:t>
            </a:r>
            <a:r>
              <a:t>(0) mod N = 1</a:t>
            </a:r>
          </a:p>
        </p:txBody>
      </p:sp>
      <p:sp>
        <p:nvSpPr>
          <p:cNvPr id="3796" name="1  +   0  mod 8 = 1"/>
          <p:cNvSpPr/>
          <p:nvPr/>
        </p:nvSpPr>
        <p:spPr>
          <a:xfrm>
            <a:off x="5156200" y="5797549"/>
            <a:ext cx="5619453"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 1  +   0  mod 8 = 1</a:t>
            </a:r>
          </a:p>
        </p:txBody>
      </p:sp>
      <p:sp>
        <p:nvSpPr>
          <p:cNvPr id="3797" name="Line"/>
          <p:cNvSpPr/>
          <p:nvPr/>
        </p:nvSpPr>
        <p:spPr>
          <a:xfrm flipV="1">
            <a:off x="3098799" y="3051313"/>
            <a:ext cx="1" cy="624494"/>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98" name="H(k2) + P(1) mod N = 2"/>
          <p:cNvSpPr/>
          <p:nvPr/>
        </p:nvSpPr>
        <p:spPr>
          <a:xfrm>
            <a:off x="4694070" y="6416820"/>
            <a:ext cx="60782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rPr b="1">
                <a:solidFill>
                  <a:schemeClr val="accent5">
                    <a:hueOff val="101205"/>
                    <a:satOff val="-13598"/>
                    <a:lumOff val="23877"/>
                  </a:schemeClr>
                </a:solidFill>
              </a:rPr>
              <a:t>H</a:t>
            </a:r>
            <a:r>
              <a:t>(k</a:t>
            </a:r>
            <a:r>
              <a:rPr baseline="-5999"/>
              <a:t>2</a:t>
            </a:r>
            <a:r>
              <a:t>) + </a:t>
            </a:r>
            <a:r>
              <a:rPr b="1">
                <a:solidFill>
                  <a:schemeClr val="accent6">
                    <a:hueOff val="-241736"/>
                    <a:satOff val="29413"/>
                    <a:lumOff val="20727"/>
                  </a:schemeClr>
                </a:solidFill>
              </a:rPr>
              <a:t>P</a:t>
            </a:r>
            <a:r>
              <a:t>(1) mod N = 2</a:t>
            </a:r>
          </a:p>
        </p:txBody>
      </p:sp>
      <p:sp>
        <p:nvSpPr>
          <p:cNvPr id="3799" name="1  +   1  mod 8 = 2"/>
          <p:cNvSpPr/>
          <p:nvPr/>
        </p:nvSpPr>
        <p:spPr>
          <a:xfrm>
            <a:off x="5155077" y="6966233"/>
            <a:ext cx="5619453"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 1  +   1  mod 8 = 2</a:t>
            </a:r>
          </a:p>
        </p:txBody>
      </p:sp>
      <p:grpSp>
        <p:nvGrpSpPr>
          <p:cNvPr id="3802" name="Group"/>
          <p:cNvGrpSpPr/>
          <p:nvPr/>
        </p:nvGrpSpPr>
        <p:grpSpPr>
          <a:xfrm rot="232890">
            <a:off x="3412671" y="3041969"/>
            <a:ext cx="1012020" cy="558579"/>
            <a:chOff x="0" y="0"/>
            <a:chExt cx="1012018" cy="558577"/>
          </a:xfrm>
        </p:grpSpPr>
        <p:sp>
          <p:nvSpPr>
            <p:cNvPr id="3803" name="Connection Line"/>
            <p:cNvSpPr/>
            <p:nvPr/>
          </p:nvSpPr>
          <p:spPr>
            <a:xfrm>
              <a:off x="0" y="181069"/>
              <a:ext cx="894606" cy="377509"/>
            </a:xfrm>
            <a:custGeom>
              <a:avLst/>
              <a:gdLst/>
              <a:ahLst/>
              <a:cxnLst>
                <a:cxn ang="0">
                  <a:pos x="wd2" y="hd2"/>
                </a:cxn>
                <a:cxn ang="5400000">
                  <a:pos x="wd2" y="hd2"/>
                </a:cxn>
                <a:cxn ang="10800000">
                  <a:pos x="wd2" y="hd2"/>
                </a:cxn>
                <a:cxn ang="16200000">
                  <a:pos x="wd2" y="hd2"/>
                </a:cxn>
              </a:cxnLst>
              <a:rect l="0" t="0" r="r" b="b"/>
              <a:pathLst>
                <a:path w="21600" h="16200" extrusionOk="0">
                  <a:moveTo>
                    <a:pt x="21600" y="168"/>
                  </a:moveTo>
                  <a:cubicBezTo>
                    <a:pt x="13011" y="21600"/>
                    <a:pt x="5811" y="21544"/>
                    <a:pt x="0" y="0"/>
                  </a:cubicBezTo>
                </a:path>
              </a:pathLst>
            </a:custGeom>
            <a:noFill/>
            <a:ln w="63500" cap="flat">
              <a:solidFill>
                <a:srgbClr val="FFFFFF"/>
              </a:solidFill>
              <a:prstDash val="solid"/>
              <a:miter lim="400000"/>
            </a:ln>
            <a:effectLst/>
          </p:spPr>
          <p:txBody>
            <a:bodyPr/>
            <a:lstStyle/>
            <a:p>
              <a:endParaRPr/>
            </a:p>
          </p:txBody>
        </p:sp>
        <p:sp>
          <p:nvSpPr>
            <p:cNvPr id="3801" name="Line"/>
            <p:cNvSpPr/>
            <p:nvPr/>
          </p:nvSpPr>
          <p:spPr>
            <a:xfrm flipV="1">
              <a:off x="871223" y="-1"/>
              <a:ext cx="140796" cy="228558"/>
            </a:xfrm>
            <a:prstGeom prst="line">
              <a:avLst/>
            </a:prstGeom>
            <a:noFill/>
            <a:ln w="635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Tree>
  </p:cSld>
  <p:clrMapOvr>
    <a:masterClrMapping/>
  </p:clrMapOvr>
  <p:transition spd="med"/>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5" name="Issues with removing"/>
          <p:cNvSpPr>
            <a:spLocks noGrp="1"/>
          </p:cNvSpPr>
          <p:nvPr>
            <p:ph type="title"/>
          </p:nvPr>
        </p:nvSpPr>
        <p:spPr>
          <a:xfrm>
            <a:off x="0" y="-55880"/>
            <a:ext cx="13004801" cy="1188319"/>
          </a:xfrm>
          <a:prstGeom prst="rect">
            <a:avLst/>
          </a:prstGeom>
        </p:spPr>
        <p:txBody>
          <a:bodyPr>
            <a:normAutofit fontScale="90000"/>
          </a:bodyPr>
          <a:lstStyle>
            <a:lvl1pPr defTabSz="537463">
              <a:defRPr sz="7360" b="1"/>
            </a:lvl1pPr>
          </a:lstStyle>
          <a:p>
            <a:r>
              <a:t>Issues with removing</a:t>
            </a:r>
          </a:p>
        </p:txBody>
      </p:sp>
      <p:graphicFrame>
        <p:nvGraphicFramePr>
          <p:cNvPr id="3806" name="Table"/>
          <p:cNvGraphicFramePr/>
          <p:nvPr/>
        </p:nvGraphicFramePr>
        <p:xfrm>
          <a:off x="1070316" y="1600200"/>
          <a:ext cx="10876868" cy="1389807"/>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807" name="Operations:…"/>
          <p:cNvSpPr/>
          <p:nvPr/>
        </p:nvSpPr>
        <p:spPr>
          <a:xfrm>
            <a:off x="-139601" y="4394200"/>
            <a:ext cx="3784402"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a:p>
            <a:r>
              <a:t>insert(k</a:t>
            </a:r>
            <a:r>
              <a:rPr baseline="-5999"/>
              <a:t>1</a:t>
            </a:r>
            <a:r>
              <a:t>,v</a:t>
            </a:r>
            <a:r>
              <a:rPr baseline="-5999"/>
              <a:t>1</a:t>
            </a:r>
            <a:r>
              <a:t>)</a:t>
            </a:r>
          </a:p>
          <a:p>
            <a:r>
              <a:t>insert(k</a:t>
            </a:r>
            <a:r>
              <a:rPr baseline="-5999"/>
              <a:t>2</a:t>
            </a:r>
            <a:r>
              <a:t>,v</a:t>
            </a:r>
            <a:r>
              <a:rPr baseline="-5999"/>
              <a:t>2</a:t>
            </a:r>
            <a:r>
              <a:t>)</a:t>
            </a:r>
          </a:p>
          <a:p>
            <a:pPr>
              <a:defRPr>
                <a:solidFill>
                  <a:schemeClr val="accent4">
                    <a:hueOff val="102361"/>
                    <a:satOff val="14118"/>
                    <a:lumOff val="10675"/>
                  </a:schemeClr>
                </a:solidFill>
              </a:defRPr>
            </a:pPr>
            <a:r>
              <a:t>insert(k</a:t>
            </a:r>
            <a:r>
              <a:rPr baseline="-5999"/>
              <a:t>3</a:t>
            </a:r>
            <a:r>
              <a:t>,v</a:t>
            </a:r>
            <a:r>
              <a:rPr baseline="-5999"/>
              <a:t>3</a:t>
            </a:r>
            <a:r>
              <a:t>)</a:t>
            </a:r>
          </a:p>
          <a:p>
            <a:r>
              <a:t>remove(k</a:t>
            </a:r>
            <a:r>
              <a:rPr baseline="-5999"/>
              <a:t>2</a:t>
            </a:r>
            <a:r>
              <a:t>)</a:t>
            </a:r>
          </a:p>
          <a:p>
            <a:r>
              <a:t>getValue(k</a:t>
            </a:r>
            <a:r>
              <a:rPr baseline="-5999"/>
              <a:t>3</a:t>
            </a:r>
            <a:r>
              <a:t>)</a:t>
            </a:r>
          </a:p>
        </p:txBody>
      </p:sp>
      <p:sp>
        <p:nvSpPr>
          <p:cNvPr id="3808" name="Recall that P(x) = x, N = 8"/>
          <p:cNvSpPr/>
          <p:nvPr/>
        </p:nvSpPr>
        <p:spPr>
          <a:xfrm>
            <a:off x="2826183" y="3743462"/>
            <a:ext cx="8059317"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Recall that </a:t>
            </a:r>
            <a:r>
              <a:rPr b="1">
                <a:solidFill>
                  <a:schemeClr val="accent6">
                    <a:hueOff val="-241736"/>
                    <a:satOff val="29413"/>
                    <a:lumOff val="20727"/>
                  </a:schemeClr>
                </a:solidFill>
              </a:rPr>
              <a:t>P</a:t>
            </a:r>
            <a:r>
              <a:t>(x) = x, N = 8</a:t>
            </a:r>
          </a:p>
        </p:txBody>
      </p:sp>
      <p:sp>
        <p:nvSpPr>
          <p:cNvPr id="3809" name="H(k3) = 1"/>
          <p:cNvSpPr/>
          <p:nvPr/>
        </p:nvSpPr>
        <p:spPr>
          <a:xfrm>
            <a:off x="6395466" y="4565649"/>
            <a:ext cx="249986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3</a:t>
            </a:r>
            <a:r>
              <a:t>) = 1</a:t>
            </a:r>
          </a:p>
        </p:txBody>
      </p:sp>
      <p:graphicFrame>
        <p:nvGraphicFramePr>
          <p:cNvPr id="3810" name="Table"/>
          <p:cNvGraphicFramePr/>
          <p:nvPr/>
        </p:nvGraphicFramePr>
        <p:xfrm>
          <a:off x="1070316" y="644946"/>
          <a:ext cx="10876868" cy="1389808"/>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2" name="Issues with removing"/>
          <p:cNvSpPr>
            <a:spLocks noGrp="1"/>
          </p:cNvSpPr>
          <p:nvPr>
            <p:ph type="title"/>
          </p:nvPr>
        </p:nvSpPr>
        <p:spPr>
          <a:xfrm>
            <a:off x="0" y="-55880"/>
            <a:ext cx="13004801" cy="1188319"/>
          </a:xfrm>
          <a:prstGeom prst="rect">
            <a:avLst/>
          </a:prstGeom>
        </p:spPr>
        <p:txBody>
          <a:bodyPr>
            <a:normAutofit fontScale="90000"/>
          </a:bodyPr>
          <a:lstStyle>
            <a:lvl1pPr defTabSz="537463">
              <a:defRPr sz="7360" b="1"/>
            </a:lvl1pPr>
          </a:lstStyle>
          <a:p>
            <a:r>
              <a:t>Issues with removing</a:t>
            </a:r>
          </a:p>
        </p:txBody>
      </p:sp>
      <p:graphicFrame>
        <p:nvGraphicFramePr>
          <p:cNvPr id="3813" name="Table"/>
          <p:cNvGraphicFramePr/>
          <p:nvPr/>
        </p:nvGraphicFramePr>
        <p:xfrm>
          <a:off x="1070316" y="1600200"/>
          <a:ext cx="10876868" cy="1389807"/>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814" name="Operations:…"/>
          <p:cNvSpPr/>
          <p:nvPr/>
        </p:nvSpPr>
        <p:spPr>
          <a:xfrm>
            <a:off x="-139601" y="4394200"/>
            <a:ext cx="3784402"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a:p>
            <a:r>
              <a:t>insert(k</a:t>
            </a:r>
            <a:r>
              <a:rPr baseline="-5999"/>
              <a:t>1</a:t>
            </a:r>
            <a:r>
              <a:t>,v</a:t>
            </a:r>
            <a:r>
              <a:rPr baseline="-5999"/>
              <a:t>1</a:t>
            </a:r>
            <a:r>
              <a:t>)</a:t>
            </a:r>
          </a:p>
          <a:p>
            <a:r>
              <a:t>insert(k</a:t>
            </a:r>
            <a:r>
              <a:rPr baseline="-5999"/>
              <a:t>2</a:t>
            </a:r>
            <a:r>
              <a:t>,v</a:t>
            </a:r>
            <a:r>
              <a:rPr baseline="-5999"/>
              <a:t>2</a:t>
            </a:r>
            <a:r>
              <a:t>)</a:t>
            </a:r>
          </a:p>
          <a:p>
            <a:pPr>
              <a:defRPr>
                <a:solidFill>
                  <a:schemeClr val="accent4">
                    <a:hueOff val="102361"/>
                    <a:satOff val="14118"/>
                    <a:lumOff val="10675"/>
                  </a:schemeClr>
                </a:solidFill>
              </a:defRPr>
            </a:pPr>
            <a:r>
              <a:t>insert(k</a:t>
            </a:r>
            <a:r>
              <a:rPr baseline="-5999"/>
              <a:t>3</a:t>
            </a:r>
            <a:r>
              <a:t>,v</a:t>
            </a:r>
            <a:r>
              <a:rPr baseline="-5999"/>
              <a:t>3</a:t>
            </a:r>
            <a:r>
              <a:t>)</a:t>
            </a:r>
          </a:p>
          <a:p>
            <a:r>
              <a:t>remove(k</a:t>
            </a:r>
            <a:r>
              <a:rPr baseline="-5999"/>
              <a:t>2</a:t>
            </a:r>
            <a:r>
              <a:t>)</a:t>
            </a:r>
          </a:p>
          <a:p>
            <a:r>
              <a:t>getValue(k</a:t>
            </a:r>
            <a:r>
              <a:rPr baseline="-5999"/>
              <a:t>3</a:t>
            </a:r>
            <a:r>
              <a:t>)</a:t>
            </a:r>
          </a:p>
        </p:txBody>
      </p:sp>
      <p:sp>
        <p:nvSpPr>
          <p:cNvPr id="3815" name="Recall that P(x) = x, N = 8"/>
          <p:cNvSpPr/>
          <p:nvPr/>
        </p:nvSpPr>
        <p:spPr>
          <a:xfrm>
            <a:off x="2826183" y="3743462"/>
            <a:ext cx="8059317"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Recall that </a:t>
            </a:r>
            <a:r>
              <a:rPr b="1">
                <a:solidFill>
                  <a:schemeClr val="accent6">
                    <a:hueOff val="-241736"/>
                    <a:satOff val="29413"/>
                    <a:lumOff val="20727"/>
                  </a:schemeClr>
                </a:solidFill>
              </a:rPr>
              <a:t>P</a:t>
            </a:r>
            <a:r>
              <a:t>(x) = x, N = 8</a:t>
            </a:r>
          </a:p>
        </p:txBody>
      </p:sp>
      <p:sp>
        <p:nvSpPr>
          <p:cNvPr id="3816" name="H(k3) = 1"/>
          <p:cNvSpPr/>
          <p:nvPr/>
        </p:nvSpPr>
        <p:spPr>
          <a:xfrm>
            <a:off x="6395466" y="4565649"/>
            <a:ext cx="249986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3</a:t>
            </a:r>
            <a:r>
              <a:t>) = 1</a:t>
            </a:r>
          </a:p>
        </p:txBody>
      </p:sp>
      <p:graphicFrame>
        <p:nvGraphicFramePr>
          <p:cNvPr id="3817" name="Table"/>
          <p:cNvGraphicFramePr/>
          <p:nvPr/>
        </p:nvGraphicFramePr>
        <p:xfrm>
          <a:off x="1070316" y="644946"/>
          <a:ext cx="10876868" cy="1389808"/>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818" name="H(k3) + P(0) mod N = 1"/>
          <p:cNvSpPr/>
          <p:nvPr/>
        </p:nvSpPr>
        <p:spPr>
          <a:xfrm>
            <a:off x="4715512" y="5125569"/>
            <a:ext cx="60782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3</a:t>
            </a:r>
            <a:r>
              <a:t>) + </a:t>
            </a:r>
            <a:r>
              <a:rPr b="1">
                <a:solidFill>
                  <a:schemeClr val="accent6">
                    <a:hueOff val="-241736"/>
                    <a:satOff val="29413"/>
                    <a:lumOff val="20727"/>
                  </a:schemeClr>
                </a:solidFill>
              </a:rPr>
              <a:t>P</a:t>
            </a:r>
            <a:r>
              <a:t>(0) mod N = 1</a:t>
            </a:r>
          </a:p>
        </p:txBody>
      </p:sp>
      <p:sp>
        <p:nvSpPr>
          <p:cNvPr id="3819" name="1  +   0  mod 8 = 1"/>
          <p:cNvSpPr/>
          <p:nvPr/>
        </p:nvSpPr>
        <p:spPr>
          <a:xfrm>
            <a:off x="5186679" y="5603862"/>
            <a:ext cx="561945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 1  +   0  mod 8 = 1</a:t>
            </a:r>
          </a:p>
        </p:txBody>
      </p:sp>
      <p:sp>
        <p:nvSpPr>
          <p:cNvPr id="3820" name="Line"/>
          <p:cNvSpPr/>
          <p:nvPr/>
        </p:nvSpPr>
        <p:spPr>
          <a:xfrm flipV="1">
            <a:off x="3098799" y="3051313"/>
            <a:ext cx="1" cy="624494"/>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21" name="Bucket 1 is occupied, so keep probing."/>
          <p:cNvSpPr/>
          <p:nvPr/>
        </p:nvSpPr>
        <p:spPr>
          <a:xfrm>
            <a:off x="2076415" y="8693717"/>
            <a:ext cx="1057409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Bucket 1 is occupied, so keep probing.</a:t>
            </a: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1" name="Table"/>
          <p:cNvGraphicFramePr/>
          <p:nvPr/>
        </p:nvGraphicFramePr>
        <p:xfrm>
          <a:off x="8547100" y="1352550"/>
          <a:ext cx="4389585" cy="7837181"/>
        </p:xfrm>
        <a:graphic>
          <a:graphicData uri="http://schemas.openxmlformats.org/drawingml/2006/table">
            <a:tbl>
              <a:tblPr>
                <a:tableStyleId>{4C3C2611-4C71-4FC5-86AE-919BDF0F9419}</a:tableStyleId>
              </a:tblPr>
              <a:tblGrid>
                <a:gridCol w="647234">
                  <a:extLst>
                    <a:ext uri="{9D8B030D-6E8A-4147-A177-3AD203B41FA5}">
                      <a16:colId xmlns:a16="http://schemas.microsoft.com/office/drawing/2014/main" val="20000"/>
                    </a:ext>
                  </a:extLst>
                </a:gridCol>
                <a:gridCol w="1015255">
                  <a:extLst>
                    <a:ext uri="{9D8B030D-6E8A-4147-A177-3AD203B41FA5}">
                      <a16:colId xmlns:a16="http://schemas.microsoft.com/office/drawing/2014/main" val="20001"/>
                    </a:ext>
                  </a:extLst>
                </a:gridCol>
                <a:gridCol w="2727096">
                  <a:extLst>
                    <a:ext uri="{9D8B030D-6E8A-4147-A177-3AD203B41FA5}">
                      <a16:colId xmlns:a16="http://schemas.microsoft.com/office/drawing/2014/main" val="20002"/>
                    </a:ext>
                  </a:extLst>
                </a:gridCol>
              </a:tblGrid>
              <a:tr h="712471">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Key</a:t>
                      </a:r>
                    </a:p>
                  </a:txBody>
                  <a:tcPr marL="50800" marR="50800" marT="50800" marB="50800" anchor="ctr" horzOverflow="overflow">
                    <a:lnT w="12700">
                      <a:solidFill>
                        <a:srgbClr val="D6D6D6"/>
                      </a:solidFill>
                      <a:miter lim="400000"/>
                    </a:lnT>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Value</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solidFill>
                        <a:srgbClr val="D6D6D6"/>
                      </a:solidFill>
                      <a:miter lim="400000"/>
                    </a:lnL>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tc>
                <a:tc>
                  <a:txBody>
                    <a:bodyPr/>
                    <a:lstStyle/>
                    <a:p>
                      <a:pPr defTabSz="914400">
                        <a:defRPr>
                          <a:solidFill>
                            <a:srgbClr val="000000"/>
                          </a:solidFill>
                        </a:defRPr>
                      </a:pPr>
                      <a:r>
                        <a:rPr sz="2800" b="1">
                          <a:solidFill>
                            <a:srgbClr val="FFFFFF"/>
                          </a:solidFill>
                          <a:latin typeface="Helvetica"/>
                          <a:ea typeface="Helvetica"/>
                          <a:cs typeface="Helvetica"/>
                          <a:sym typeface="Helvetica"/>
                        </a:rPr>
                        <a:t>“byte-eater”</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tc>
                <a:tc>
                  <a:txBody>
                    <a:bodyPr/>
                    <a:lstStyle/>
                    <a:p>
                      <a:pPr defTabSz="914400">
                        <a:defRPr>
                          <a:solidFill>
                            <a:srgbClr val="000000"/>
                          </a:solidFill>
                        </a:defRPr>
                      </a:pPr>
                      <a:r>
                        <a:rPr sz="2600" b="1">
                          <a:solidFill>
                            <a:srgbClr val="FFFFFF"/>
                          </a:solidFill>
                          <a:latin typeface="Helvetica"/>
                          <a:ea typeface="Helvetica"/>
                          <a:cs typeface="Helvetica"/>
                          <a:sym typeface="Helvetica"/>
                        </a:rPr>
                        <a:t>“orange-knight”</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tc>
                <a:tc>
                  <a:txBody>
                    <a:bodyPr/>
                    <a:lstStyle/>
                    <a:p>
                      <a:pPr defTabSz="914400">
                        <a:defRPr>
                          <a:solidFill>
                            <a:srgbClr val="000000"/>
                          </a:solidFill>
                        </a:defRPr>
                      </a:pPr>
                      <a:r>
                        <a:rPr sz="2800" b="1">
                          <a:solidFill>
                            <a:srgbClr val="FFFFFF"/>
                          </a:solidFill>
                          <a:latin typeface="Helvetica"/>
                          <a:ea typeface="Helvetica"/>
                          <a:cs typeface="Helvetica"/>
                          <a:sym typeface="Helvetica"/>
                        </a:rPr>
                        <a:t>“will.fiset”</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5"/>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solidFill>
                        <a:srgbClr val="D6D6D6"/>
                      </a:solidFill>
                      <a:miter lim="400000"/>
                    </a:lnL>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6"/>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solidFill>
                        <a:srgbClr val="D6D6D6"/>
                      </a:solidFill>
                      <a:miter lim="400000"/>
                    </a:lnL>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7"/>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32</a:t>
                      </a:r>
                    </a:p>
                  </a:txBody>
                  <a:tcPr marL="50800" marR="50800" marT="50800" marB="50800" anchor="ctr" horzOverflow="overflow"/>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“Lauren425”</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8"/>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tc>
                <a:tc>
                  <a:txBody>
                    <a:bodyPr/>
                    <a:lstStyle/>
                    <a:p>
                      <a:pPr defTabSz="914400">
                        <a:defRPr>
                          <a:solidFill>
                            <a:srgbClr val="000000"/>
                          </a:solidFill>
                        </a:defRPr>
                      </a:pPr>
                      <a:r>
                        <a:rPr sz="2700" b="1">
                          <a:solidFill>
                            <a:srgbClr val="FFFFFF"/>
                          </a:solidFill>
                          <a:latin typeface="Helvetica"/>
                          <a:ea typeface="Helvetica"/>
                          <a:cs typeface="Helvetica"/>
                          <a:sym typeface="Helvetica"/>
                        </a:rPr>
                        <a:t>“ternarywizard"</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9"/>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B w="12700">
                      <a:solidFill>
                        <a:srgbClr val="D6D6D6"/>
                      </a:solidFill>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10"/>
                  </a:ext>
                </a:extLst>
              </a:tr>
            </a:tbl>
          </a:graphicData>
        </a:graphic>
      </p:graphicFrame>
      <p:sp>
        <p:nvSpPr>
          <p:cNvPr id="314" name="To insert (10, “orange-knight”) we hash the key (the rank) and find out where it goes in the table"/>
          <p:cNvSpPr/>
          <p:nvPr/>
        </p:nvSpPr>
        <p:spPr>
          <a:xfrm>
            <a:off x="176740" y="4882506"/>
            <a:ext cx="7991866" cy="2318583"/>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p>
            <a:r>
              <a:rPr lang="zh-CN" altLang="en-US" dirty="0"/>
              <a:t>为了</a:t>
            </a:r>
            <a:r>
              <a:rPr lang="zh-CN" altLang="en-US" b="1" dirty="0">
                <a:solidFill>
                  <a:srgbClr val="E9A432"/>
                </a:solidFill>
              </a:rPr>
              <a:t>插入</a:t>
            </a:r>
            <a:r>
              <a:rPr lang="en" altLang="zh-CN" b="1" dirty="0">
                <a:solidFill>
                  <a:schemeClr val="accent4">
                    <a:hueOff val="102361"/>
                    <a:satOff val="14118"/>
                    <a:lumOff val="10675"/>
                  </a:schemeClr>
                </a:solidFill>
              </a:rPr>
              <a:t>insert</a:t>
            </a:r>
          </a:p>
          <a:p>
            <a:r>
              <a:rPr lang="en" altLang="zh-CN" dirty="0"/>
              <a:t>(10, “orange-knight”)</a:t>
            </a:r>
            <a:r>
              <a:rPr lang="zh-CN" altLang="en" dirty="0"/>
              <a:t>，</a:t>
            </a:r>
            <a:r>
              <a:rPr lang="zh-CN" altLang="en-US" dirty="0"/>
              <a:t>我们对</a:t>
            </a:r>
            <a:r>
              <a:rPr lang="en" altLang="zh-CN" dirty="0"/>
              <a:t>rank</a:t>
            </a:r>
            <a:r>
              <a:rPr lang="zh-CN" altLang="en-US" dirty="0"/>
              <a:t>进行哈希，看它应该落在哈希表的哪个位置</a:t>
            </a:r>
          </a:p>
        </p:txBody>
      </p:sp>
      <p:sp>
        <p:nvSpPr>
          <p:cNvPr id="315" name="Line"/>
          <p:cNvSpPr/>
          <p:nvPr/>
        </p:nvSpPr>
        <p:spPr>
          <a:xfrm flipV="1">
            <a:off x="8050311" y="4758392"/>
            <a:ext cx="757195" cy="3288805"/>
          </a:xfrm>
          <a:prstGeom prst="line">
            <a:avLst/>
          </a:prstGeom>
          <a:ln w="889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16" name="H(10) = (10² + 3) mod 10 = 3"/>
          <p:cNvSpPr/>
          <p:nvPr/>
        </p:nvSpPr>
        <p:spPr>
          <a:xfrm>
            <a:off x="347092" y="7988239"/>
            <a:ext cx="782151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(10) = (10² + 3) mod 10 = 3</a:t>
            </a:r>
          </a:p>
        </p:txBody>
      </p:sp>
      <p:sp>
        <p:nvSpPr>
          <p:cNvPr id="11" name="H(x) = x² + 3 mod 10">
            <a:extLst>
              <a:ext uri="{FF2B5EF4-FFF2-40B4-BE49-F238E27FC236}">
                <a16:creationId xmlns:a16="http://schemas.microsoft.com/office/drawing/2014/main" id="{CC793AF5-6501-564F-BDDC-767A86C1A769}"/>
              </a:ext>
            </a:extLst>
          </p:cNvPr>
          <p:cNvSpPr/>
          <p:nvPr/>
        </p:nvSpPr>
        <p:spPr>
          <a:xfrm>
            <a:off x="1448122" y="4248794"/>
            <a:ext cx="5619453"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dirty="0">
                <a:solidFill>
                  <a:schemeClr val="accent5">
                    <a:hueOff val="101205"/>
                    <a:satOff val="-13598"/>
                    <a:lumOff val="23877"/>
                  </a:schemeClr>
                </a:solidFill>
              </a:rPr>
              <a:t>H</a:t>
            </a:r>
            <a:r>
              <a:rPr dirty="0"/>
              <a:t>(x) = x² + 3 mod 10</a:t>
            </a:r>
          </a:p>
        </p:txBody>
      </p:sp>
      <p:sp>
        <p:nvSpPr>
          <p:cNvPr id="12" name="Suppose we’re inserting (integer, string) key-value pairs into the table representing rankings of users to their usernames from an online programming competition and we’re using the hash function:">
            <a:extLst>
              <a:ext uri="{FF2B5EF4-FFF2-40B4-BE49-F238E27FC236}">
                <a16:creationId xmlns:a16="http://schemas.microsoft.com/office/drawing/2014/main" id="{DFB85B9D-B083-B74C-A523-24092A3BACCB}"/>
              </a:ext>
            </a:extLst>
          </p:cNvPr>
          <p:cNvSpPr/>
          <p:nvPr/>
        </p:nvSpPr>
        <p:spPr>
          <a:xfrm>
            <a:off x="59134" y="1525043"/>
            <a:ext cx="8397429" cy="2410916"/>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000"/>
            </a:lvl1pPr>
          </a:lstStyle>
          <a:p>
            <a:r>
              <a:rPr lang="en-US" dirty="0" err="1"/>
              <a:t>假定我们要插入哈希表的键值对是</a:t>
            </a:r>
            <a:r>
              <a:rPr lang="en-US" dirty="0"/>
              <a:t>(integer, string)</a:t>
            </a:r>
            <a:r>
              <a:rPr lang="zh-CN" altLang="en-US" dirty="0"/>
              <a:t>，它表示参加某个线上编程竞赛的学生的排名和姓名之间的映射。</a:t>
            </a:r>
            <a:endParaRPr lang="en-US" altLang="zh-CN" dirty="0"/>
          </a:p>
          <a:p>
            <a:endParaRPr lang="en-US" dirty="0"/>
          </a:p>
          <a:p>
            <a:r>
              <a:rPr lang="zh-CN" altLang="en-US" dirty="0"/>
              <a:t>我们使用下面的哈希函数</a:t>
            </a:r>
            <a:r>
              <a:rPr dirty="0"/>
              <a:t>:</a:t>
            </a:r>
          </a:p>
        </p:txBody>
      </p:sp>
      <p:sp>
        <p:nvSpPr>
          <p:cNvPr id="13" name="How does a hash table work?">
            <a:extLst>
              <a:ext uri="{FF2B5EF4-FFF2-40B4-BE49-F238E27FC236}">
                <a16:creationId xmlns:a16="http://schemas.microsoft.com/office/drawing/2014/main" id="{945763CC-0388-BD45-8AB3-73844F518AFD}"/>
              </a:ext>
            </a:extLst>
          </p:cNvPr>
          <p:cNvSpPr>
            <a:spLocks noGrp="1"/>
          </p:cNvSpPr>
          <p:nvPr>
            <p:ph type="title"/>
          </p:nvPr>
        </p:nvSpPr>
        <p:spPr>
          <a:xfrm>
            <a:off x="436909" y="142907"/>
            <a:ext cx="12130981" cy="1166544"/>
          </a:xfrm>
          <a:prstGeom prst="rect">
            <a:avLst/>
          </a:prstGeom>
        </p:spPr>
        <p:txBody>
          <a:bodyPr/>
          <a:lstStyle>
            <a:lvl1pPr defTabSz="420624">
              <a:defRPr sz="5760" b="1"/>
            </a:lvl1pPr>
          </a:lstStyle>
          <a:p>
            <a:r>
              <a:rPr lang="zh-CN" altLang="en-US" dirty="0"/>
              <a:t>哈希表是如何工作的</a:t>
            </a:r>
            <a:r>
              <a:rPr dirty="0"/>
              <a:t>?</a:t>
            </a:r>
          </a:p>
        </p:txBody>
      </p:sp>
    </p:spTree>
  </p:cSld>
  <p:clrMapOvr>
    <a:masterClrMapping/>
  </p:clrMapOvr>
  <p:transition spd="med"/>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3" name="Issues with removing"/>
          <p:cNvSpPr>
            <a:spLocks noGrp="1"/>
          </p:cNvSpPr>
          <p:nvPr>
            <p:ph type="title"/>
          </p:nvPr>
        </p:nvSpPr>
        <p:spPr>
          <a:xfrm>
            <a:off x="0" y="-55880"/>
            <a:ext cx="13004801" cy="1188319"/>
          </a:xfrm>
          <a:prstGeom prst="rect">
            <a:avLst/>
          </a:prstGeom>
        </p:spPr>
        <p:txBody>
          <a:bodyPr>
            <a:normAutofit fontScale="90000"/>
          </a:bodyPr>
          <a:lstStyle>
            <a:lvl1pPr defTabSz="537463">
              <a:defRPr sz="7360" b="1"/>
            </a:lvl1pPr>
          </a:lstStyle>
          <a:p>
            <a:r>
              <a:t>Issues with removing</a:t>
            </a:r>
          </a:p>
        </p:txBody>
      </p:sp>
      <p:graphicFrame>
        <p:nvGraphicFramePr>
          <p:cNvPr id="3824" name="Table"/>
          <p:cNvGraphicFramePr/>
          <p:nvPr/>
        </p:nvGraphicFramePr>
        <p:xfrm>
          <a:off x="1070316" y="1600200"/>
          <a:ext cx="10876868" cy="1389807"/>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825" name="Operations:…"/>
          <p:cNvSpPr/>
          <p:nvPr/>
        </p:nvSpPr>
        <p:spPr>
          <a:xfrm>
            <a:off x="-139601" y="4394200"/>
            <a:ext cx="3784402"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a:p>
            <a:r>
              <a:t>insert(k</a:t>
            </a:r>
            <a:r>
              <a:rPr baseline="-5999"/>
              <a:t>1</a:t>
            </a:r>
            <a:r>
              <a:t>,v</a:t>
            </a:r>
            <a:r>
              <a:rPr baseline="-5999"/>
              <a:t>1</a:t>
            </a:r>
            <a:r>
              <a:t>)</a:t>
            </a:r>
          </a:p>
          <a:p>
            <a:r>
              <a:t>insert(k</a:t>
            </a:r>
            <a:r>
              <a:rPr baseline="-5999"/>
              <a:t>2</a:t>
            </a:r>
            <a:r>
              <a:t>,v</a:t>
            </a:r>
            <a:r>
              <a:rPr baseline="-5999"/>
              <a:t>2</a:t>
            </a:r>
            <a:r>
              <a:t>)</a:t>
            </a:r>
          </a:p>
          <a:p>
            <a:pPr>
              <a:defRPr>
                <a:solidFill>
                  <a:schemeClr val="accent4">
                    <a:hueOff val="102361"/>
                    <a:satOff val="14118"/>
                    <a:lumOff val="10675"/>
                  </a:schemeClr>
                </a:solidFill>
              </a:defRPr>
            </a:pPr>
            <a:r>
              <a:t>insert(k</a:t>
            </a:r>
            <a:r>
              <a:rPr baseline="-5999"/>
              <a:t>3</a:t>
            </a:r>
            <a:r>
              <a:t>,v</a:t>
            </a:r>
            <a:r>
              <a:rPr baseline="-5999"/>
              <a:t>3</a:t>
            </a:r>
            <a:r>
              <a:t>)</a:t>
            </a:r>
          </a:p>
          <a:p>
            <a:r>
              <a:t>remove(k</a:t>
            </a:r>
            <a:r>
              <a:rPr baseline="-5999"/>
              <a:t>2</a:t>
            </a:r>
            <a:r>
              <a:t>)</a:t>
            </a:r>
          </a:p>
          <a:p>
            <a:r>
              <a:t>getValue(k</a:t>
            </a:r>
            <a:r>
              <a:rPr baseline="-5999"/>
              <a:t>3</a:t>
            </a:r>
            <a:r>
              <a:t>)</a:t>
            </a:r>
          </a:p>
        </p:txBody>
      </p:sp>
      <p:sp>
        <p:nvSpPr>
          <p:cNvPr id="3826" name="Recall that P(x) = x, N = 8"/>
          <p:cNvSpPr/>
          <p:nvPr/>
        </p:nvSpPr>
        <p:spPr>
          <a:xfrm>
            <a:off x="2826183" y="3743462"/>
            <a:ext cx="8059317"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Recall that </a:t>
            </a:r>
            <a:r>
              <a:rPr b="1">
                <a:solidFill>
                  <a:schemeClr val="accent6">
                    <a:hueOff val="-241736"/>
                    <a:satOff val="29413"/>
                    <a:lumOff val="20727"/>
                  </a:schemeClr>
                </a:solidFill>
              </a:rPr>
              <a:t>P</a:t>
            </a:r>
            <a:r>
              <a:t>(x) = x, N = 8</a:t>
            </a:r>
          </a:p>
        </p:txBody>
      </p:sp>
      <p:sp>
        <p:nvSpPr>
          <p:cNvPr id="3827" name="H(k3) = 1"/>
          <p:cNvSpPr/>
          <p:nvPr/>
        </p:nvSpPr>
        <p:spPr>
          <a:xfrm>
            <a:off x="6395466" y="4565649"/>
            <a:ext cx="249986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3</a:t>
            </a:r>
            <a:r>
              <a:t>) = 1</a:t>
            </a:r>
          </a:p>
        </p:txBody>
      </p:sp>
      <p:graphicFrame>
        <p:nvGraphicFramePr>
          <p:cNvPr id="3828" name="Table"/>
          <p:cNvGraphicFramePr/>
          <p:nvPr/>
        </p:nvGraphicFramePr>
        <p:xfrm>
          <a:off x="1070316" y="644946"/>
          <a:ext cx="10876868" cy="1389808"/>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829" name="H(k3) + P(0) mod N = 1"/>
          <p:cNvSpPr/>
          <p:nvPr/>
        </p:nvSpPr>
        <p:spPr>
          <a:xfrm>
            <a:off x="4715512" y="5125569"/>
            <a:ext cx="60782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3</a:t>
            </a:r>
            <a:r>
              <a:t>) + </a:t>
            </a:r>
            <a:r>
              <a:rPr b="1">
                <a:solidFill>
                  <a:schemeClr val="accent6">
                    <a:hueOff val="-241736"/>
                    <a:satOff val="29413"/>
                    <a:lumOff val="20727"/>
                  </a:schemeClr>
                </a:solidFill>
              </a:rPr>
              <a:t>P</a:t>
            </a:r>
            <a:r>
              <a:t>(0) mod N = 1</a:t>
            </a:r>
          </a:p>
        </p:txBody>
      </p:sp>
      <p:sp>
        <p:nvSpPr>
          <p:cNvPr id="3830" name="1  +   0  mod 8 = 1"/>
          <p:cNvSpPr/>
          <p:nvPr/>
        </p:nvSpPr>
        <p:spPr>
          <a:xfrm>
            <a:off x="5186679" y="5603862"/>
            <a:ext cx="561945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 1  +   0  mod 8 = 1</a:t>
            </a:r>
          </a:p>
        </p:txBody>
      </p:sp>
      <p:sp>
        <p:nvSpPr>
          <p:cNvPr id="3831" name="Line"/>
          <p:cNvSpPr/>
          <p:nvPr/>
        </p:nvSpPr>
        <p:spPr>
          <a:xfrm flipV="1">
            <a:off x="3098799" y="3051313"/>
            <a:ext cx="1" cy="624494"/>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32" name="Bucket 2 is occupied, so keep probing."/>
          <p:cNvSpPr/>
          <p:nvPr/>
        </p:nvSpPr>
        <p:spPr>
          <a:xfrm>
            <a:off x="2076415" y="8693717"/>
            <a:ext cx="1057409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Bucket 2 is occupied, so keep probing.</a:t>
            </a:r>
          </a:p>
        </p:txBody>
      </p:sp>
      <p:sp>
        <p:nvSpPr>
          <p:cNvPr id="3833" name="H(k3) + P(1) mod N = 2"/>
          <p:cNvSpPr/>
          <p:nvPr/>
        </p:nvSpPr>
        <p:spPr>
          <a:xfrm>
            <a:off x="4714389" y="6193301"/>
            <a:ext cx="60782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rPr b="1">
                <a:solidFill>
                  <a:schemeClr val="accent5">
                    <a:hueOff val="101205"/>
                    <a:satOff val="-13598"/>
                    <a:lumOff val="23877"/>
                  </a:schemeClr>
                </a:solidFill>
              </a:rPr>
              <a:t>H</a:t>
            </a:r>
            <a:r>
              <a:t>(k</a:t>
            </a:r>
            <a:r>
              <a:rPr baseline="-5999"/>
              <a:t>3</a:t>
            </a:r>
            <a:r>
              <a:t>) + </a:t>
            </a:r>
            <a:r>
              <a:rPr b="1">
                <a:solidFill>
                  <a:schemeClr val="accent6">
                    <a:hueOff val="-241736"/>
                    <a:satOff val="29413"/>
                    <a:lumOff val="20727"/>
                  </a:schemeClr>
                </a:solidFill>
              </a:rPr>
              <a:t>P</a:t>
            </a:r>
            <a:r>
              <a:t>(1) mod N = 2</a:t>
            </a:r>
          </a:p>
        </p:txBody>
      </p:sp>
      <p:sp>
        <p:nvSpPr>
          <p:cNvPr id="3834" name="1  +   1  mod 8 = 2"/>
          <p:cNvSpPr/>
          <p:nvPr/>
        </p:nvSpPr>
        <p:spPr>
          <a:xfrm>
            <a:off x="5175397" y="6742714"/>
            <a:ext cx="5619453"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 1  +   1  mod 8 = 2</a:t>
            </a:r>
          </a:p>
        </p:txBody>
      </p:sp>
      <p:grpSp>
        <p:nvGrpSpPr>
          <p:cNvPr id="3837" name="Group"/>
          <p:cNvGrpSpPr/>
          <p:nvPr/>
        </p:nvGrpSpPr>
        <p:grpSpPr>
          <a:xfrm rot="232890">
            <a:off x="3412671" y="3041969"/>
            <a:ext cx="1012020" cy="558579"/>
            <a:chOff x="0" y="0"/>
            <a:chExt cx="1012018" cy="558577"/>
          </a:xfrm>
        </p:grpSpPr>
        <p:sp>
          <p:nvSpPr>
            <p:cNvPr id="3838" name="Connection Line"/>
            <p:cNvSpPr/>
            <p:nvPr/>
          </p:nvSpPr>
          <p:spPr>
            <a:xfrm>
              <a:off x="0" y="181069"/>
              <a:ext cx="894606" cy="377509"/>
            </a:xfrm>
            <a:custGeom>
              <a:avLst/>
              <a:gdLst/>
              <a:ahLst/>
              <a:cxnLst>
                <a:cxn ang="0">
                  <a:pos x="wd2" y="hd2"/>
                </a:cxn>
                <a:cxn ang="5400000">
                  <a:pos x="wd2" y="hd2"/>
                </a:cxn>
                <a:cxn ang="10800000">
                  <a:pos x="wd2" y="hd2"/>
                </a:cxn>
                <a:cxn ang="16200000">
                  <a:pos x="wd2" y="hd2"/>
                </a:cxn>
              </a:cxnLst>
              <a:rect l="0" t="0" r="r" b="b"/>
              <a:pathLst>
                <a:path w="21600" h="16200" extrusionOk="0">
                  <a:moveTo>
                    <a:pt x="21600" y="168"/>
                  </a:moveTo>
                  <a:cubicBezTo>
                    <a:pt x="13011" y="21600"/>
                    <a:pt x="5811" y="21544"/>
                    <a:pt x="0" y="0"/>
                  </a:cubicBezTo>
                </a:path>
              </a:pathLst>
            </a:custGeom>
            <a:noFill/>
            <a:ln w="63500" cap="flat">
              <a:solidFill>
                <a:srgbClr val="FFFFFF"/>
              </a:solidFill>
              <a:prstDash val="solid"/>
              <a:miter lim="400000"/>
            </a:ln>
            <a:effectLst/>
          </p:spPr>
          <p:txBody>
            <a:bodyPr/>
            <a:lstStyle/>
            <a:p>
              <a:endParaRPr/>
            </a:p>
          </p:txBody>
        </p:sp>
        <p:sp>
          <p:nvSpPr>
            <p:cNvPr id="3836" name="Line"/>
            <p:cNvSpPr/>
            <p:nvPr/>
          </p:nvSpPr>
          <p:spPr>
            <a:xfrm flipV="1">
              <a:off x="871223" y="-1"/>
              <a:ext cx="140796" cy="228558"/>
            </a:xfrm>
            <a:prstGeom prst="line">
              <a:avLst/>
            </a:prstGeom>
            <a:noFill/>
            <a:ln w="635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Tree>
  </p:cSld>
  <p:clrMapOvr>
    <a:masterClrMapping/>
  </p:clrMapOvr>
  <p:transition spd="med"/>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 name="Issues with removing"/>
          <p:cNvSpPr>
            <a:spLocks noGrp="1"/>
          </p:cNvSpPr>
          <p:nvPr>
            <p:ph type="title"/>
          </p:nvPr>
        </p:nvSpPr>
        <p:spPr>
          <a:xfrm>
            <a:off x="0" y="-55880"/>
            <a:ext cx="13004801" cy="1188319"/>
          </a:xfrm>
          <a:prstGeom prst="rect">
            <a:avLst/>
          </a:prstGeom>
        </p:spPr>
        <p:txBody>
          <a:bodyPr>
            <a:normAutofit fontScale="90000"/>
          </a:bodyPr>
          <a:lstStyle>
            <a:lvl1pPr defTabSz="537463">
              <a:defRPr sz="7360" b="1"/>
            </a:lvl1pPr>
          </a:lstStyle>
          <a:p>
            <a:r>
              <a:t>Issues with removing</a:t>
            </a:r>
          </a:p>
        </p:txBody>
      </p:sp>
      <p:graphicFrame>
        <p:nvGraphicFramePr>
          <p:cNvPr id="3841" name="Table"/>
          <p:cNvGraphicFramePr/>
          <p:nvPr/>
        </p:nvGraphicFramePr>
        <p:xfrm>
          <a:off x="1070316" y="1600200"/>
          <a:ext cx="10876868" cy="1389807"/>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842" name="Operations:…"/>
          <p:cNvSpPr/>
          <p:nvPr/>
        </p:nvSpPr>
        <p:spPr>
          <a:xfrm>
            <a:off x="-139601" y="4394200"/>
            <a:ext cx="3784402"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a:p>
            <a:r>
              <a:t>insert(k</a:t>
            </a:r>
            <a:r>
              <a:rPr baseline="-5999"/>
              <a:t>1</a:t>
            </a:r>
            <a:r>
              <a:t>,v</a:t>
            </a:r>
            <a:r>
              <a:rPr baseline="-5999"/>
              <a:t>1</a:t>
            </a:r>
            <a:r>
              <a:t>)</a:t>
            </a:r>
          </a:p>
          <a:p>
            <a:r>
              <a:t>insert(k</a:t>
            </a:r>
            <a:r>
              <a:rPr baseline="-5999"/>
              <a:t>2</a:t>
            </a:r>
            <a:r>
              <a:t>,v</a:t>
            </a:r>
            <a:r>
              <a:rPr baseline="-5999"/>
              <a:t>2</a:t>
            </a:r>
            <a:r>
              <a:t>)</a:t>
            </a:r>
          </a:p>
          <a:p>
            <a:pPr>
              <a:defRPr>
                <a:solidFill>
                  <a:schemeClr val="accent4">
                    <a:hueOff val="102361"/>
                    <a:satOff val="14118"/>
                    <a:lumOff val="10675"/>
                  </a:schemeClr>
                </a:solidFill>
              </a:defRPr>
            </a:pPr>
            <a:r>
              <a:t>insert(k</a:t>
            </a:r>
            <a:r>
              <a:rPr baseline="-5999"/>
              <a:t>3</a:t>
            </a:r>
            <a:r>
              <a:t>,v</a:t>
            </a:r>
            <a:r>
              <a:rPr baseline="-5999"/>
              <a:t>3</a:t>
            </a:r>
            <a:r>
              <a:t>)</a:t>
            </a:r>
          </a:p>
          <a:p>
            <a:r>
              <a:t>remove(k</a:t>
            </a:r>
            <a:r>
              <a:rPr baseline="-5999"/>
              <a:t>2</a:t>
            </a:r>
            <a:r>
              <a:t>)</a:t>
            </a:r>
          </a:p>
          <a:p>
            <a:r>
              <a:t>getValue(k</a:t>
            </a:r>
            <a:r>
              <a:rPr baseline="-5999"/>
              <a:t>3</a:t>
            </a:r>
            <a:r>
              <a:t>)</a:t>
            </a:r>
          </a:p>
        </p:txBody>
      </p:sp>
      <p:sp>
        <p:nvSpPr>
          <p:cNvPr id="3843" name="Recall that P(x) = x, N = 8"/>
          <p:cNvSpPr/>
          <p:nvPr/>
        </p:nvSpPr>
        <p:spPr>
          <a:xfrm>
            <a:off x="2826183" y="3743462"/>
            <a:ext cx="8059317"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Recall that </a:t>
            </a:r>
            <a:r>
              <a:rPr b="1">
                <a:solidFill>
                  <a:schemeClr val="accent6">
                    <a:hueOff val="-241736"/>
                    <a:satOff val="29413"/>
                    <a:lumOff val="20727"/>
                  </a:schemeClr>
                </a:solidFill>
              </a:rPr>
              <a:t>P</a:t>
            </a:r>
            <a:r>
              <a:t>(x) = x, N = 8</a:t>
            </a:r>
          </a:p>
        </p:txBody>
      </p:sp>
      <p:sp>
        <p:nvSpPr>
          <p:cNvPr id="3844" name="H(k3) = 1"/>
          <p:cNvSpPr/>
          <p:nvPr/>
        </p:nvSpPr>
        <p:spPr>
          <a:xfrm>
            <a:off x="6395466" y="4565649"/>
            <a:ext cx="249986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3</a:t>
            </a:r>
            <a:r>
              <a:t>) = 1</a:t>
            </a:r>
          </a:p>
        </p:txBody>
      </p:sp>
      <p:graphicFrame>
        <p:nvGraphicFramePr>
          <p:cNvPr id="3845" name="Table"/>
          <p:cNvGraphicFramePr/>
          <p:nvPr/>
        </p:nvGraphicFramePr>
        <p:xfrm>
          <a:off x="1070316" y="644946"/>
          <a:ext cx="10876868" cy="1389808"/>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846" name="H(k3) + P(0) mod N = 1"/>
          <p:cNvSpPr/>
          <p:nvPr/>
        </p:nvSpPr>
        <p:spPr>
          <a:xfrm>
            <a:off x="4715512" y="5125569"/>
            <a:ext cx="60782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3</a:t>
            </a:r>
            <a:r>
              <a:t>) + </a:t>
            </a:r>
            <a:r>
              <a:rPr b="1">
                <a:solidFill>
                  <a:schemeClr val="accent6">
                    <a:hueOff val="-241736"/>
                    <a:satOff val="29413"/>
                    <a:lumOff val="20727"/>
                  </a:schemeClr>
                </a:solidFill>
              </a:rPr>
              <a:t>P</a:t>
            </a:r>
            <a:r>
              <a:t>(0) mod N = 1</a:t>
            </a:r>
          </a:p>
        </p:txBody>
      </p:sp>
      <p:sp>
        <p:nvSpPr>
          <p:cNvPr id="3847" name="1  +   0  mod 8 = 1"/>
          <p:cNvSpPr/>
          <p:nvPr/>
        </p:nvSpPr>
        <p:spPr>
          <a:xfrm>
            <a:off x="5186679" y="5603862"/>
            <a:ext cx="561945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 1  +   0  mod 8 = 1</a:t>
            </a:r>
          </a:p>
        </p:txBody>
      </p:sp>
      <p:sp>
        <p:nvSpPr>
          <p:cNvPr id="3848" name="Line"/>
          <p:cNvSpPr/>
          <p:nvPr/>
        </p:nvSpPr>
        <p:spPr>
          <a:xfrm flipV="1">
            <a:off x="3098799" y="3051313"/>
            <a:ext cx="1" cy="624494"/>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49" name="H(k3) + P(1) mod N = 2"/>
          <p:cNvSpPr/>
          <p:nvPr/>
        </p:nvSpPr>
        <p:spPr>
          <a:xfrm>
            <a:off x="4714389" y="6193301"/>
            <a:ext cx="60782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rPr b="1">
                <a:solidFill>
                  <a:schemeClr val="accent5">
                    <a:hueOff val="101205"/>
                    <a:satOff val="-13598"/>
                    <a:lumOff val="23877"/>
                  </a:schemeClr>
                </a:solidFill>
              </a:rPr>
              <a:t>H</a:t>
            </a:r>
            <a:r>
              <a:t>(k</a:t>
            </a:r>
            <a:r>
              <a:rPr baseline="-5999"/>
              <a:t>3</a:t>
            </a:r>
            <a:r>
              <a:t>) + </a:t>
            </a:r>
            <a:r>
              <a:rPr b="1">
                <a:solidFill>
                  <a:schemeClr val="accent6">
                    <a:hueOff val="-241736"/>
                    <a:satOff val="29413"/>
                    <a:lumOff val="20727"/>
                  </a:schemeClr>
                </a:solidFill>
              </a:rPr>
              <a:t>P</a:t>
            </a:r>
            <a:r>
              <a:t>(1) mod N = 2</a:t>
            </a:r>
          </a:p>
        </p:txBody>
      </p:sp>
      <p:sp>
        <p:nvSpPr>
          <p:cNvPr id="3850" name="1  +   1  mod 8 = 2"/>
          <p:cNvSpPr/>
          <p:nvPr/>
        </p:nvSpPr>
        <p:spPr>
          <a:xfrm>
            <a:off x="5175397" y="6742714"/>
            <a:ext cx="5619453"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 1  +   1  mod 8 = 2</a:t>
            </a:r>
          </a:p>
        </p:txBody>
      </p:sp>
      <p:grpSp>
        <p:nvGrpSpPr>
          <p:cNvPr id="3853" name="Group"/>
          <p:cNvGrpSpPr/>
          <p:nvPr/>
        </p:nvGrpSpPr>
        <p:grpSpPr>
          <a:xfrm rot="232890">
            <a:off x="3412671" y="3041969"/>
            <a:ext cx="1012020" cy="558579"/>
            <a:chOff x="0" y="0"/>
            <a:chExt cx="1012018" cy="558577"/>
          </a:xfrm>
        </p:grpSpPr>
        <p:sp>
          <p:nvSpPr>
            <p:cNvPr id="3859" name="Connection Line"/>
            <p:cNvSpPr/>
            <p:nvPr/>
          </p:nvSpPr>
          <p:spPr>
            <a:xfrm>
              <a:off x="0" y="181069"/>
              <a:ext cx="894606" cy="377509"/>
            </a:xfrm>
            <a:custGeom>
              <a:avLst/>
              <a:gdLst/>
              <a:ahLst/>
              <a:cxnLst>
                <a:cxn ang="0">
                  <a:pos x="wd2" y="hd2"/>
                </a:cxn>
                <a:cxn ang="5400000">
                  <a:pos x="wd2" y="hd2"/>
                </a:cxn>
                <a:cxn ang="10800000">
                  <a:pos x="wd2" y="hd2"/>
                </a:cxn>
                <a:cxn ang="16200000">
                  <a:pos x="wd2" y="hd2"/>
                </a:cxn>
              </a:cxnLst>
              <a:rect l="0" t="0" r="r" b="b"/>
              <a:pathLst>
                <a:path w="21600" h="16200" extrusionOk="0">
                  <a:moveTo>
                    <a:pt x="21600" y="168"/>
                  </a:moveTo>
                  <a:cubicBezTo>
                    <a:pt x="13011" y="21600"/>
                    <a:pt x="5811" y="21544"/>
                    <a:pt x="0" y="0"/>
                  </a:cubicBezTo>
                </a:path>
              </a:pathLst>
            </a:custGeom>
            <a:noFill/>
            <a:ln w="63500" cap="flat">
              <a:solidFill>
                <a:srgbClr val="FFFFFF"/>
              </a:solidFill>
              <a:prstDash val="solid"/>
              <a:miter lim="400000"/>
            </a:ln>
            <a:effectLst/>
          </p:spPr>
          <p:txBody>
            <a:bodyPr/>
            <a:lstStyle/>
            <a:p>
              <a:endParaRPr/>
            </a:p>
          </p:txBody>
        </p:sp>
        <p:sp>
          <p:nvSpPr>
            <p:cNvPr id="3852" name="Line"/>
            <p:cNvSpPr/>
            <p:nvPr/>
          </p:nvSpPr>
          <p:spPr>
            <a:xfrm flipV="1">
              <a:off x="871223" y="-1"/>
              <a:ext cx="140796" cy="228558"/>
            </a:xfrm>
            <a:prstGeom prst="line">
              <a:avLst/>
            </a:prstGeom>
            <a:noFill/>
            <a:ln w="635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grpSp>
        <p:nvGrpSpPr>
          <p:cNvPr id="3856" name="Group"/>
          <p:cNvGrpSpPr/>
          <p:nvPr/>
        </p:nvGrpSpPr>
        <p:grpSpPr>
          <a:xfrm rot="232890">
            <a:off x="4626767" y="3041969"/>
            <a:ext cx="1012020" cy="558579"/>
            <a:chOff x="0" y="0"/>
            <a:chExt cx="1012018" cy="558577"/>
          </a:xfrm>
        </p:grpSpPr>
        <p:sp>
          <p:nvSpPr>
            <p:cNvPr id="3860" name="Connection Line"/>
            <p:cNvSpPr/>
            <p:nvPr/>
          </p:nvSpPr>
          <p:spPr>
            <a:xfrm>
              <a:off x="0" y="181069"/>
              <a:ext cx="894606" cy="377509"/>
            </a:xfrm>
            <a:custGeom>
              <a:avLst/>
              <a:gdLst/>
              <a:ahLst/>
              <a:cxnLst>
                <a:cxn ang="0">
                  <a:pos x="wd2" y="hd2"/>
                </a:cxn>
                <a:cxn ang="5400000">
                  <a:pos x="wd2" y="hd2"/>
                </a:cxn>
                <a:cxn ang="10800000">
                  <a:pos x="wd2" y="hd2"/>
                </a:cxn>
                <a:cxn ang="16200000">
                  <a:pos x="wd2" y="hd2"/>
                </a:cxn>
              </a:cxnLst>
              <a:rect l="0" t="0" r="r" b="b"/>
              <a:pathLst>
                <a:path w="21600" h="16200" extrusionOk="0">
                  <a:moveTo>
                    <a:pt x="21600" y="168"/>
                  </a:moveTo>
                  <a:cubicBezTo>
                    <a:pt x="13011" y="21600"/>
                    <a:pt x="5811" y="21544"/>
                    <a:pt x="0" y="0"/>
                  </a:cubicBezTo>
                </a:path>
              </a:pathLst>
            </a:custGeom>
            <a:noFill/>
            <a:ln w="63500" cap="flat">
              <a:solidFill>
                <a:srgbClr val="FFFFFF"/>
              </a:solidFill>
              <a:prstDash val="solid"/>
              <a:miter lim="400000"/>
            </a:ln>
            <a:effectLst/>
          </p:spPr>
          <p:txBody>
            <a:bodyPr/>
            <a:lstStyle/>
            <a:p>
              <a:endParaRPr/>
            </a:p>
          </p:txBody>
        </p:sp>
        <p:sp>
          <p:nvSpPr>
            <p:cNvPr id="3855" name="Line"/>
            <p:cNvSpPr/>
            <p:nvPr/>
          </p:nvSpPr>
          <p:spPr>
            <a:xfrm flipV="1">
              <a:off x="871223" y="-1"/>
              <a:ext cx="140796" cy="228558"/>
            </a:xfrm>
            <a:prstGeom prst="line">
              <a:avLst/>
            </a:prstGeom>
            <a:noFill/>
            <a:ln w="635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3857" name="H(k3) + P(2) mod N = 3"/>
          <p:cNvSpPr/>
          <p:nvPr/>
        </p:nvSpPr>
        <p:spPr>
          <a:xfrm>
            <a:off x="4714389" y="7261032"/>
            <a:ext cx="60782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rPr b="1">
                <a:solidFill>
                  <a:schemeClr val="accent5">
                    <a:hueOff val="101205"/>
                    <a:satOff val="-13598"/>
                    <a:lumOff val="23877"/>
                  </a:schemeClr>
                </a:solidFill>
              </a:rPr>
              <a:t>H</a:t>
            </a:r>
            <a:r>
              <a:t>(k</a:t>
            </a:r>
            <a:r>
              <a:rPr baseline="-5999"/>
              <a:t>3</a:t>
            </a:r>
            <a:r>
              <a:t>) + </a:t>
            </a:r>
            <a:r>
              <a:rPr b="1">
                <a:solidFill>
                  <a:schemeClr val="accent6">
                    <a:hueOff val="-241736"/>
                    <a:satOff val="29413"/>
                    <a:lumOff val="20727"/>
                  </a:schemeClr>
                </a:solidFill>
              </a:rPr>
              <a:t>P</a:t>
            </a:r>
            <a:r>
              <a:t>(2) mod N = 3</a:t>
            </a:r>
          </a:p>
        </p:txBody>
      </p:sp>
      <p:sp>
        <p:nvSpPr>
          <p:cNvPr id="3858" name="1  +   2  mod 8 = 3"/>
          <p:cNvSpPr/>
          <p:nvPr/>
        </p:nvSpPr>
        <p:spPr>
          <a:xfrm>
            <a:off x="5175397" y="7810445"/>
            <a:ext cx="5619453"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 1  +   2  mod 8 = 3</a:t>
            </a:r>
          </a:p>
        </p:txBody>
      </p:sp>
    </p:spTree>
  </p:cSld>
  <p:clrMapOvr>
    <a:masterClrMapping/>
  </p:clrMapOvr>
  <p:transition spd="med"/>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2" name="Issues with removing"/>
          <p:cNvSpPr>
            <a:spLocks noGrp="1"/>
          </p:cNvSpPr>
          <p:nvPr>
            <p:ph type="title"/>
          </p:nvPr>
        </p:nvSpPr>
        <p:spPr>
          <a:xfrm>
            <a:off x="0" y="-55880"/>
            <a:ext cx="13004801" cy="1188319"/>
          </a:xfrm>
          <a:prstGeom prst="rect">
            <a:avLst/>
          </a:prstGeom>
        </p:spPr>
        <p:txBody>
          <a:bodyPr>
            <a:normAutofit fontScale="90000"/>
          </a:bodyPr>
          <a:lstStyle>
            <a:lvl1pPr defTabSz="537463">
              <a:defRPr sz="7360" b="1"/>
            </a:lvl1pPr>
          </a:lstStyle>
          <a:p>
            <a:r>
              <a:t>Issues with removing</a:t>
            </a:r>
          </a:p>
        </p:txBody>
      </p:sp>
      <p:graphicFrame>
        <p:nvGraphicFramePr>
          <p:cNvPr id="3863" name="Table"/>
          <p:cNvGraphicFramePr/>
          <p:nvPr/>
        </p:nvGraphicFramePr>
        <p:xfrm>
          <a:off x="1070316" y="1600200"/>
          <a:ext cx="10876868" cy="1389807"/>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864" name="Operations:…"/>
          <p:cNvSpPr/>
          <p:nvPr/>
        </p:nvSpPr>
        <p:spPr>
          <a:xfrm>
            <a:off x="-139601" y="4394200"/>
            <a:ext cx="3784402"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a:p>
            <a:r>
              <a:t>insert(k</a:t>
            </a:r>
            <a:r>
              <a:rPr baseline="-5999"/>
              <a:t>1</a:t>
            </a:r>
            <a:r>
              <a:t>,v</a:t>
            </a:r>
            <a:r>
              <a:rPr baseline="-5999"/>
              <a:t>1</a:t>
            </a:r>
            <a:r>
              <a:t>)</a:t>
            </a:r>
          </a:p>
          <a:p>
            <a:r>
              <a:t>insert(k</a:t>
            </a:r>
            <a:r>
              <a:rPr baseline="-5999"/>
              <a:t>2</a:t>
            </a:r>
            <a:r>
              <a:t>,v</a:t>
            </a:r>
            <a:r>
              <a:rPr baseline="-5999"/>
              <a:t>2</a:t>
            </a:r>
            <a:r>
              <a:t>)</a:t>
            </a:r>
          </a:p>
          <a:p>
            <a:r>
              <a:t>insert(k</a:t>
            </a:r>
            <a:r>
              <a:rPr baseline="-5999"/>
              <a:t>3</a:t>
            </a:r>
            <a:r>
              <a:t>,v</a:t>
            </a:r>
            <a:r>
              <a:rPr baseline="-5999"/>
              <a:t>3</a:t>
            </a:r>
            <a:r>
              <a:t>)</a:t>
            </a:r>
          </a:p>
          <a:p>
            <a:pPr>
              <a:defRPr>
                <a:solidFill>
                  <a:schemeClr val="accent4">
                    <a:hueOff val="102361"/>
                    <a:satOff val="14118"/>
                    <a:lumOff val="10675"/>
                  </a:schemeClr>
                </a:solidFill>
              </a:defRPr>
            </a:pPr>
            <a:r>
              <a:t>remove(k</a:t>
            </a:r>
            <a:r>
              <a:rPr baseline="-5999"/>
              <a:t>2</a:t>
            </a:r>
            <a:r>
              <a:t>)</a:t>
            </a:r>
          </a:p>
          <a:p>
            <a:r>
              <a:t>getValue(k</a:t>
            </a:r>
            <a:r>
              <a:rPr baseline="-5999"/>
              <a:t>3</a:t>
            </a:r>
            <a:r>
              <a:t>)</a:t>
            </a:r>
          </a:p>
        </p:txBody>
      </p:sp>
      <p:sp>
        <p:nvSpPr>
          <p:cNvPr id="3865" name="Recall that P(x) = x, N = 8"/>
          <p:cNvSpPr/>
          <p:nvPr/>
        </p:nvSpPr>
        <p:spPr>
          <a:xfrm>
            <a:off x="2826183" y="3743462"/>
            <a:ext cx="8059317"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Recall that </a:t>
            </a:r>
            <a:r>
              <a:rPr b="1">
                <a:solidFill>
                  <a:schemeClr val="accent6">
                    <a:hueOff val="-241736"/>
                    <a:satOff val="29413"/>
                    <a:lumOff val="20727"/>
                  </a:schemeClr>
                </a:solidFill>
              </a:rPr>
              <a:t>P</a:t>
            </a:r>
            <a:r>
              <a:t>(x) = x, N = 8</a:t>
            </a:r>
          </a:p>
        </p:txBody>
      </p:sp>
      <p:graphicFrame>
        <p:nvGraphicFramePr>
          <p:cNvPr id="3866" name="Table"/>
          <p:cNvGraphicFramePr/>
          <p:nvPr/>
        </p:nvGraphicFramePr>
        <p:xfrm>
          <a:off x="1070316" y="644946"/>
          <a:ext cx="10876868" cy="1389808"/>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867" name="For this example we’ll use naive removing where we just clear the bucket and explore why that doesn’t quite work."/>
          <p:cNvSpPr/>
          <p:nvPr/>
        </p:nvSpPr>
        <p:spPr>
          <a:xfrm>
            <a:off x="3967417" y="4914899"/>
            <a:ext cx="8385985" cy="21844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For this example we’ll use naive removing where we just clear the bucket and explore why that doesn’t quite work.</a:t>
            </a:r>
          </a:p>
        </p:txBody>
      </p:sp>
    </p:spTree>
  </p:cSld>
  <p:clrMapOvr>
    <a:masterClrMapping/>
  </p:clrMapOvr>
  <p:transition spd="med"/>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9" name="Issues with removing"/>
          <p:cNvSpPr>
            <a:spLocks noGrp="1"/>
          </p:cNvSpPr>
          <p:nvPr>
            <p:ph type="title"/>
          </p:nvPr>
        </p:nvSpPr>
        <p:spPr>
          <a:xfrm>
            <a:off x="0" y="-55880"/>
            <a:ext cx="13004801" cy="1188319"/>
          </a:xfrm>
          <a:prstGeom prst="rect">
            <a:avLst/>
          </a:prstGeom>
        </p:spPr>
        <p:txBody>
          <a:bodyPr>
            <a:normAutofit fontScale="90000"/>
          </a:bodyPr>
          <a:lstStyle>
            <a:lvl1pPr defTabSz="537463">
              <a:defRPr sz="7360" b="1"/>
            </a:lvl1pPr>
          </a:lstStyle>
          <a:p>
            <a:r>
              <a:t>Issues with removing</a:t>
            </a:r>
          </a:p>
        </p:txBody>
      </p:sp>
      <p:graphicFrame>
        <p:nvGraphicFramePr>
          <p:cNvPr id="3870" name="Table"/>
          <p:cNvGraphicFramePr/>
          <p:nvPr/>
        </p:nvGraphicFramePr>
        <p:xfrm>
          <a:off x="1070316" y="1600200"/>
          <a:ext cx="10876868" cy="1389807"/>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871" name="Operations:…"/>
          <p:cNvSpPr/>
          <p:nvPr/>
        </p:nvSpPr>
        <p:spPr>
          <a:xfrm>
            <a:off x="-139601" y="4394200"/>
            <a:ext cx="3784402"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a:p>
            <a:r>
              <a:t>insert(k</a:t>
            </a:r>
            <a:r>
              <a:rPr baseline="-5999"/>
              <a:t>1</a:t>
            </a:r>
            <a:r>
              <a:t>,v</a:t>
            </a:r>
            <a:r>
              <a:rPr baseline="-5999"/>
              <a:t>1</a:t>
            </a:r>
            <a:r>
              <a:t>)</a:t>
            </a:r>
          </a:p>
          <a:p>
            <a:r>
              <a:t>insert(k</a:t>
            </a:r>
            <a:r>
              <a:rPr baseline="-5999"/>
              <a:t>2</a:t>
            </a:r>
            <a:r>
              <a:t>,v</a:t>
            </a:r>
            <a:r>
              <a:rPr baseline="-5999"/>
              <a:t>2</a:t>
            </a:r>
            <a:r>
              <a:t>)</a:t>
            </a:r>
          </a:p>
          <a:p>
            <a:r>
              <a:t>insert(k</a:t>
            </a:r>
            <a:r>
              <a:rPr baseline="-5999"/>
              <a:t>3</a:t>
            </a:r>
            <a:r>
              <a:t>,v</a:t>
            </a:r>
            <a:r>
              <a:rPr baseline="-5999"/>
              <a:t>3</a:t>
            </a:r>
            <a:r>
              <a:t>)</a:t>
            </a:r>
          </a:p>
          <a:p>
            <a:pPr>
              <a:defRPr>
                <a:solidFill>
                  <a:schemeClr val="accent4">
                    <a:hueOff val="102361"/>
                    <a:satOff val="14118"/>
                    <a:lumOff val="10675"/>
                  </a:schemeClr>
                </a:solidFill>
              </a:defRPr>
            </a:pPr>
            <a:r>
              <a:t>remove(k</a:t>
            </a:r>
            <a:r>
              <a:rPr baseline="-5999"/>
              <a:t>2</a:t>
            </a:r>
            <a:r>
              <a:t>)</a:t>
            </a:r>
          </a:p>
          <a:p>
            <a:r>
              <a:t>getValue(k</a:t>
            </a:r>
            <a:r>
              <a:rPr baseline="-5999"/>
              <a:t>3</a:t>
            </a:r>
            <a:r>
              <a:t>)</a:t>
            </a:r>
          </a:p>
        </p:txBody>
      </p:sp>
      <p:sp>
        <p:nvSpPr>
          <p:cNvPr id="3872" name="Recall that P(x) = x, N = 8"/>
          <p:cNvSpPr/>
          <p:nvPr/>
        </p:nvSpPr>
        <p:spPr>
          <a:xfrm>
            <a:off x="2826183" y="3743462"/>
            <a:ext cx="8059317"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Recall that </a:t>
            </a:r>
            <a:r>
              <a:rPr b="1">
                <a:solidFill>
                  <a:schemeClr val="accent6">
                    <a:hueOff val="-241736"/>
                    <a:satOff val="29413"/>
                    <a:lumOff val="20727"/>
                  </a:schemeClr>
                </a:solidFill>
              </a:rPr>
              <a:t>P</a:t>
            </a:r>
            <a:r>
              <a:t>(x) = x, N = 8</a:t>
            </a:r>
          </a:p>
        </p:txBody>
      </p:sp>
      <p:graphicFrame>
        <p:nvGraphicFramePr>
          <p:cNvPr id="3873" name="Table"/>
          <p:cNvGraphicFramePr/>
          <p:nvPr/>
        </p:nvGraphicFramePr>
        <p:xfrm>
          <a:off x="1070316" y="644946"/>
          <a:ext cx="10876868" cy="1389808"/>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874" name="H(k2) = 1"/>
          <p:cNvSpPr/>
          <p:nvPr/>
        </p:nvSpPr>
        <p:spPr>
          <a:xfrm>
            <a:off x="3896297" y="4565649"/>
            <a:ext cx="8385985"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b="1">
                <a:solidFill>
                  <a:schemeClr val="accent5">
                    <a:hueOff val="101205"/>
                    <a:satOff val="-13598"/>
                    <a:lumOff val="23877"/>
                  </a:schemeClr>
                </a:solidFill>
              </a:rPr>
              <a:t>H</a:t>
            </a:r>
            <a:r>
              <a:t>(k</a:t>
            </a:r>
            <a:r>
              <a:rPr baseline="-5999"/>
              <a:t>2</a:t>
            </a:r>
            <a:r>
              <a:t>) = 1</a:t>
            </a:r>
          </a:p>
        </p:txBody>
      </p:sp>
    </p:spTree>
  </p:cSld>
  <p:clrMapOvr>
    <a:masterClrMapping/>
  </p:clrMapOvr>
  <p:transition spd="med"/>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6" name="Issues with removing"/>
          <p:cNvSpPr>
            <a:spLocks noGrp="1"/>
          </p:cNvSpPr>
          <p:nvPr>
            <p:ph type="title"/>
          </p:nvPr>
        </p:nvSpPr>
        <p:spPr>
          <a:xfrm>
            <a:off x="0" y="-55880"/>
            <a:ext cx="13004801" cy="1188319"/>
          </a:xfrm>
          <a:prstGeom prst="rect">
            <a:avLst/>
          </a:prstGeom>
        </p:spPr>
        <p:txBody>
          <a:bodyPr>
            <a:normAutofit fontScale="90000"/>
          </a:bodyPr>
          <a:lstStyle>
            <a:lvl1pPr defTabSz="537463">
              <a:defRPr sz="7360" b="1"/>
            </a:lvl1pPr>
          </a:lstStyle>
          <a:p>
            <a:r>
              <a:t>Issues with removing</a:t>
            </a:r>
          </a:p>
        </p:txBody>
      </p:sp>
      <p:graphicFrame>
        <p:nvGraphicFramePr>
          <p:cNvPr id="3877" name="Table"/>
          <p:cNvGraphicFramePr/>
          <p:nvPr/>
        </p:nvGraphicFramePr>
        <p:xfrm>
          <a:off x="1070316" y="1600200"/>
          <a:ext cx="10876868" cy="1389807"/>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878" name="Operations:…"/>
          <p:cNvSpPr/>
          <p:nvPr/>
        </p:nvSpPr>
        <p:spPr>
          <a:xfrm>
            <a:off x="-139601" y="4394200"/>
            <a:ext cx="3784402"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a:p>
            <a:r>
              <a:t>insert(k</a:t>
            </a:r>
            <a:r>
              <a:rPr baseline="-5999"/>
              <a:t>1</a:t>
            </a:r>
            <a:r>
              <a:t>,v</a:t>
            </a:r>
            <a:r>
              <a:rPr baseline="-5999"/>
              <a:t>1</a:t>
            </a:r>
            <a:r>
              <a:t>)</a:t>
            </a:r>
          </a:p>
          <a:p>
            <a:r>
              <a:t>insert(k</a:t>
            </a:r>
            <a:r>
              <a:rPr baseline="-5999"/>
              <a:t>2</a:t>
            </a:r>
            <a:r>
              <a:t>,v</a:t>
            </a:r>
            <a:r>
              <a:rPr baseline="-5999"/>
              <a:t>2</a:t>
            </a:r>
            <a:r>
              <a:t>)</a:t>
            </a:r>
          </a:p>
          <a:p>
            <a:r>
              <a:t>insert(k</a:t>
            </a:r>
            <a:r>
              <a:rPr baseline="-5999"/>
              <a:t>3</a:t>
            </a:r>
            <a:r>
              <a:t>,v</a:t>
            </a:r>
            <a:r>
              <a:rPr baseline="-5999"/>
              <a:t>3</a:t>
            </a:r>
            <a:r>
              <a:t>)</a:t>
            </a:r>
          </a:p>
          <a:p>
            <a:pPr>
              <a:defRPr>
                <a:solidFill>
                  <a:schemeClr val="accent4">
                    <a:hueOff val="102361"/>
                    <a:satOff val="14118"/>
                    <a:lumOff val="10675"/>
                  </a:schemeClr>
                </a:solidFill>
              </a:defRPr>
            </a:pPr>
            <a:r>
              <a:t>remove(k</a:t>
            </a:r>
            <a:r>
              <a:rPr baseline="-5999"/>
              <a:t>2</a:t>
            </a:r>
            <a:r>
              <a:t>)</a:t>
            </a:r>
          </a:p>
          <a:p>
            <a:r>
              <a:t>getValue(k</a:t>
            </a:r>
            <a:r>
              <a:rPr baseline="-5999"/>
              <a:t>3</a:t>
            </a:r>
            <a:r>
              <a:t>)</a:t>
            </a:r>
          </a:p>
        </p:txBody>
      </p:sp>
      <p:sp>
        <p:nvSpPr>
          <p:cNvPr id="3879" name="Recall that P(x) = x, N = 8"/>
          <p:cNvSpPr/>
          <p:nvPr/>
        </p:nvSpPr>
        <p:spPr>
          <a:xfrm>
            <a:off x="2826183" y="3743462"/>
            <a:ext cx="8059317"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Recall that </a:t>
            </a:r>
            <a:r>
              <a:rPr b="1">
                <a:solidFill>
                  <a:schemeClr val="accent6">
                    <a:hueOff val="-241736"/>
                    <a:satOff val="29413"/>
                    <a:lumOff val="20727"/>
                  </a:schemeClr>
                </a:solidFill>
              </a:rPr>
              <a:t>P</a:t>
            </a:r>
            <a:r>
              <a:t>(x) = x, N = 8</a:t>
            </a:r>
          </a:p>
        </p:txBody>
      </p:sp>
      <p:graphicFrame>
        <p:nvGraphicFramePr>
          <p:cNvPr id="3880" name="Table"/>
          <p:cNvGraphicFramePr/>
          <p:nvPr/>
        </p:nvGraphicFramePr>
        <p:xfrm>
          <a:off x="1070316" y="644946"/>
          <a:ext cx="10876868" cy="1389808"/>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881" name="H(k2) = 1"/>
          <p:cNvSpPr/>
          <p:nvPr/>
        </p:nvSpPr>
        <p:spPr>
          <a:xfrm>
            <a:off x="3896297" y="4565649"/>
            <a:ext cx="8385985"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b="1">
                <a:solidFill>
                  <a:schemeClr val="accent5">
                    <a:hueOff val="101205"/>
                    <a:satOff val="-13598"/>
                    <a:lumOff val="23877"/>
                  </a:schemeClr>
                </a:solidFill>
              </a:rPr>
              <a:t>H</a:t>
            </a:r>
            <a:r>
              <a:t>(k</a:t>
            </a:r>
            <a:r>
              <a:rPr baseline="-5999"/>
              <a:t>2</a:t>
            </a:r>
            <a:r>
              <a:t>) = 1</a:t>
            </a:r>
          </a:p>
        </p:txBody>
      </p:sp>
      <p:sp>
        <p:nvSpPr>
          <p:cNvPr id="3882" name="H(k2) + P(0) mod N = 1"/>
          <p:cNvSpPr/>
          <p:nvPr/>
        </p:nvSpPr>
        <p:spPr>
          <a:xfrm>
            <a:off x="4715512" y="5125569"/>
            <a:ext cx="60782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2</a:t>
            </a:r>
            <a:r>
              <a:t>) + </a:t>
            </a:r>
            <a:r>
              <a:rPr b="1">
                <a:solidFill>
                  <a:schemeClr val="accent6">
                    <a:hueOff val="-241736"/>
                    <a:satOff val="29413"/>
                    <a:lumOff val="20727"/>
                  </a:schemeClr>
                </a:solidFill>
              </a:rPr>
              <a:t>P</a:t>
            </a:r>
            <a:r>
              <a:t>(0) mod N = 1</a:t>
            </a:r>
          </a:p>
        </p:txBody>
      </p:sp>
      <p:sp>
        <p:nvSpPr>
          <p:cNvPr id="3883" name="1  +   0  mod 8 = 1"/>
          <p:cNvSpPr/>
          <p:nvPr/>
        </p:nvSpPr>
        <p:spPr>
          <a:xfrm>
            <a:off x="5186679" y="5603862"/>
            <a:ext cx="561945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 1  +   0  mod 8 = 1</a:t>
            </a:r>
          </a:p>
        </p:txBody>
      </p:sp>
    </p:spTree>
  </p:cSld>
  <p:clrMapOvr>
    <a:masterClrMapping/>
  </p:clrMapOvr>
  <p:transition spd="med"/>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5" name="Issues with removing"/>
          <p:cNvSpPr>
            <a:spLocks noGrp="1"/>
          </p:cNvSpPr>
          <p:nvPr>
            <p:ph type="title"/>
          </p:nvPr>
        </p:nvSpPr>
        <p:spPr>
          <a:xfrm>
            <a:off x="0" y="-55880"/>
            <a:ext cx="13004801" cy="1188319"/>
          </a:xfrm>
          <a:prstGeom prst="rect">
            <a:avLst/>
          </a:prstGeom>
        </p:spPr>
        <p:txBody>
          <a:bodyPr>
            <a:normAutofit fontScale="90000"/>
          </a:bodyPr>
          <a:lstStyle>
            <a:lvl1pPr defTabSz="537463">
              <a:defRPr sz="7360" b="1"/>
            </a:lvl1pPr>
          </a:lstStyle>
          <a:p>
            <a:r>
              <a:t>Issues with removing</a:t>
            </a:r>
          </a:p>
        </p:txBody>
      </p:sp>
      <p:graphicFrame>
        <p:nvGraphicFramePr>
          <p:cNvPr id="3886" name="Table"/>
          <p:cNvGraphicFramePr/>
          <p:nvPr/>
        </p:nvGraphicFramePr>
        <p:xfrm>
          <a:off x="1070316" y="1600200"/>
          <a:ext cx="10876868" cy="1389807"/>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887" name="Operations:…"/>
          <p:cNvSpPr/>
          <p:nvPr/>
        </p:nvSpPr>
        <p:spPr>
          <a:xfrm>
            <a:off x="-139601" y="4394200"/>
            <a:ext cx="3784402"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a:p>
            <a:r>
              <a:t>insert(k</a:t>
            </a:r>
            <a:r>
              <a:rPr baseline="-5999"/>
              <a:t>1</a:t>
            </a:r>
            <a:r>
              <a:t>,v</a:t>
            </a:r>
            <a:r>
              <a:rPr baseline="-5999"/>
              <a:t>1</a:t>
            </a:r>
            <a:r>
              <a:t>)</a:t>
            </a:r>
          </a:p>
          <a:p>
            <a:r>
              <a:t>insert(k</a:t>
            </a:r>
            <a:r>
              <a:rPr baseline="-5999"/>
              <a:t>2</a:t>
            </a:r>
            <a:r>
              <a:t>,v</a:t>
            </a:r>
            <a:r>
              <a:rPr baseline="-5999"/>
              <a:t>2</a:t>
            </a:r>
            <a:r>
              <a:t>)</a:t>
            </a:r>
          </a:p>
          <a:p>
            <a:r>
              <a:t>insert(k</a:t>
            </a:r>
            <a:r>
              <a:rPr baseline="-5999"/>
              <a:t>3</a:t>
            </a:r>
            <a:r>
              <a:t>,v</a:t>
            </a:r>
            <a:r>
              <a:rPr baseline="-5999"/>
              <a:t>3</a:t>
            </a:r>
            <a:r>
              <a:t>)</a:t>
            </a:r>
          </a:p>
          <a:p>
            <a:pPr>
              <a:defRPr>
                <a:solidFill>
                  <a:schemeClr val="accent4">
                    <a:hueOff val="102361"/>
                    <a:satOff val="14118"/>
                    <a:lumOff val="10675"/>
                  </a:schemeClr>
                </a:solidFill>
              </a:defRPr>
            </a:pPr>
            <a:r>
              <a:t>remove(k</a:t>
            </a:r>
            <a:r>
              <a:rPr baseline="-5999"/>
              <a:t>2</a:t>
            </a:r>
            <a:r>
              <a:t>)</a:t>
            </a:r>
          </a:p>
          <a:p>
            <a:r>
              <a:t>getValue(k</a:t>
            </a:r>
            <a:r>
              <a:rPr baseline="-5999"/>
              <a:t>3</a:t>
            </a:r>
            <a:r>
              <a:t>)</a:t>
            </a:r>
          </a:p>
        </p:txBody>
      </p:sp>
      <p:sp>
        <p:nvSpPr>
          <p:cNvPr id="3888" name="Recall that P(x) = x, N = 8"/>
          <p:cNvSpPr/>
          <p:nvPr/>
        </p:nvSpPr>
        <p:spPr>
          <a:xfrm>
            <a:off x="2826183" y="3743462"/>
            <a:ext cx="8059317"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Recall that </a:t>
            </a:r>
            <a:r>
              <a:rPr b="1">
                <a:solidFill>
                  <a:schemeClr val="accent6">
                    <a:hueOff val="-241736"/>
                    <a:satOff val="29413"/>
                    <a:lumOff val="20727"/>
                  </a:schemeClr>
                </a:solidFill>
              </a:rPr>
              <a:t>P</a:t>
            </a:r>
            <a:r>
              <a:t>(x) = x, N = 8</a:t>
            </a:r>
          </a:p>
        </p:txBody>
      </p:sp>
      <p:graphicFrame>
        <p:nvGraphicFramePr>
          <p:cNvPr id="3889" name="Table"/>
          <p:cNvGraphicFramePr/>
          <p:nvPr/>
        </p:nvGraphicFramePr>
        <p:xfrm>
          <a:off x="1070316" y="644946"/>
          <a:ext cx="10876868" cy="1389808"/>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890" name="H(k2) = 1"/>
          <p:cNvSpPr/>
          <p:nvPr/>
        </p:nvSpPr>
        <p:spPr>
          <a:xfrm>
            <a:off x="3896297" y="4565649"/>
            <a:ext cx="8385985"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b="1">
                <a:solidFill>
                  <a:schemeClr val="accent5">
                    <a:hueOff val="101205"/>
                    <a:satOff val="-13598"/>
                    <a:lumOff val="23877"/>
                  </a:schemeClr>
                </a:solidFill>
              </a:rPr>
              <a:t>H</a:t>
            </a:r>
            <a:r>
              <a:t>(k</a:t>
            </a:r>
            <a:r>
              <a:rPr baseline="-5999"/>
              <a:t>2</a:t>
            </a:r>
            <a:r>
              <a:t>) = 1</a:t>
            </a:r>
          </a:p>
        </p:txBody>
      </p:sp>
      <p:sp>
        <p:nvSpPr>
          <p:cNvPr id="3891" name="H(k2) + P(0) mod N = 1"/>
          <p:cNvSpPr/>
          <p:nvPr/>
        </p:nvSpPr>
        <p:spPr>
          <a:xfrm>
            <a:off x="4715512" y="5125569"/>
            <a:ext cx="60782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2</a:t>
            </a:r>
            <a:r>
              <a:t>) + </a:t>
            </a:r>
            <a:r>
              <a:rPr b="1">
                <a:solidFill>
                  <a:schemeClr val="accent6">
                    <a:hueOff val="-241736"/>
                    <a:satOff val="29413"/>
                    <a:lumOff val="20727"/>
                  </a:schemeClr>
                </a:solidFill>
              </a:rPr>
              <a:t>P</a:t>
            </a:r>
            <a:r>
              <a:t>(0) mod N = 1</a:t>
            </a:r>
          </a:p>
        </p:txBody>
      </p:sp>
      <p:sp>
        <p:nvSpPr>
          <p:cNvPr id="3892" name="1  +   0  mod 8 = 1"/>
          <p:cNvSpPr/>
          <p:nvPr/>
        </p:nvSpPr>
        <p:spPr>
          <a:xfrm>
            <a:off x="5186679" y="5603862"/>
            <a:ext cx="561945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 1  +   0  mod 8 = 1</a:t>
            </a:r>
          </a:p>
        </p:txBody>
      </p:sp>
      <p:sp>
        <p:nvSpPr>
          <p:cNvPr id="3893" name="Line"/>
          <p:cNvSpPr/>
          <p:nvPr/>
        </p:nvSpPr>
        <p:spPr>
          <a:xfrm flipV="1">
            <a:off x="3098799" y="3051313"/>
            <a:ext cx="1" cy="624494"/>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94" name="Look in bucket at index 1 and discover that k1 is not equal to k2 so the search continues…"/>
          <p:cNvSpPr/>
          <p:nvPr/>
        </p:nvSpPr>
        <p:spPr>
          <a:xfrm>
            <a:off x="22572" y="7731546"/>
            <a:ext cx="12959656"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Look in bucket at index 1 and discover that k</a:t>
            </a:r>
            <a:r>
              <a:rPr baseline="-5999"/>
              <a:t>1</a:t>
            </a:r>
            <a:r>
              <a:t> is not equal to k</a:t>
            </a:r>
            <a:r>
              <a:rPr baseline="-5999"/>
              <a:t>2</a:t>
            </a:r>
            <a:r>
              <a:t> so the search continues…</a:t>
            </a:r>
          </a:p>
        </p:txBody>
      </p:sp>
    </p:spTree>
  </p:cSld>
  <p:clrMapOvr>
    <a:masterClrMapping/>
  </p:clrMapOvr>
  <p:transition spd="med"/>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6" name="Issues with removing"/>
          <p:cNvSpPr>
            <a:spLocks noGrp="1"/>
          </p:cNvSpPr>
          <p:nvPr>
            <p:ph type="title"/>
          </p:nvPr>
        </p:nvSpPr>
        <p:spPr>
          <a:xfrm>
            <a:off x="0" y="-55880"/>
            <a:ext cx="13004801" cy="1188319"/>
          </a:xfrm>
          <a:prstGeom prst="rect">
            <a:avLst/>
          </a:prstGeom>
        </p:spPr>
        <p:txBody>
          <a:bodyPr>
            <a:normAutofit fontScale="90000"/>
          </a:bodyPr>
          <a:lstStyle>
            <a:lvl1pPr defTabSz="537463">
              <a:defRPr sz="7360" b="1"/>
            </a:lvl1pPr>
          </a:lstStyle>
          <a:p>
            <a:r>
              <a:t>Issues with removing</a:t>
            </a:r>
          </a:p>
        </p:txBody>
      </p:sp>
      <p:graphicFrame>
        <p:nvGraphicFramePr>
          <p:cNvPr id="3897" name="Table"/>
          <p:cNvGraphicFramePr/>
          <p:nvPr/>
        </p:nvGraphicFramePr>
        <p:xfrm>
          <a:off x="1070316" y="1600200"/>
          <a:ext cx="10876868" cy="1389807"/>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898" name="Operations:…"/>
          <p:cNvSpPr/>
          <p:nvPr/>
        </p:nvSpPr>
        <p:spPr>
          <a:xfrm>
            <a:off x="-139601" y="4394200"/>
            <a:ext cx="3784402"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a:p>
            <a:r>
              <a:t>insert(k</a:t>
            </a:r>
            <a:r>
              <a:rPr baseline="-5999"/>
              <a:t>1</a:t>
            </a:r>
            <a:r>
              <a:t>,v</a:t>
            </a:r>
            <a:r>
              <a:rPr baseline="-5999"/>
              <a:t>1</a:t>
            </a:r>
            <a:r>
              <a:t>)</a:t>
            </a:r>
          </a:p>
          <a:p>
            <a:r>
              <a:t>insert(k</a:t>
            </a:r>
            <a:r>
              <a:rPr baseline="-5999"/>
              <a:t>2</a:t>
            </a:r>
            <a:r>
              <a:t>,v</a:t>
            </a:r>
            <a:r>
              <a:rPr baseline="-5999"/>
              <a:t>2</a:t>
            </a:r>
            <a:r>
              <a:t>)</a:t>
            </a:r>
          </a:p>
          <a:p>
            <a:r>
              <a:t>insert(k</a:t>
            </a:r>
            <a:r>
              <a:rPr baseline="-5999"/>
              <a:t>3</a:t>
            </a:r>
            <a:r>
              <a:t>,v</a:t>
            </a:r>
            <a:r>
              <a:rPr baseline="-5999"/>
              <a:t>3</a:t>
            </a:r>
            <a:r>
              <a:t>)</a:t>
            </a:r>
          </a:p>
          <a:p>
            <a:pPr>
              <a:defRPr>
                <a:solidFill>
                  <a:schemeClr val="accent4">
                    <a:hueOff val="102361"/>
                    <a:satOff val="14118"/>
                    <a:lumOff val="10675"/>
                  </a:schemeClr>
                </a:solidFill>
              </a:defRPr>
            </a:pPr>
            <a:r>
              <a:t>remove(k</a:t>
            </a:r>
            <a:r>
              <a:rPr baseline="-5999"/>
              <a:t>2</a:t>
            </a:r>
            <a:r>
              <a:t>)</a:t>
            </a:r>
          </a:p>
          <a:p>
            <a:r>
              <a:t>getValue(k</a:t>
            </a:r>
            <a:r>
              <a:rPr baseline="-5999"/>
              <a:t>3</a:t>
            </a:r>
            <a:r>
              <a:t>)</a:t>
            </a:r>
          </a:p>
        </p:txBody>
      </p:sp>
      <p:sp>
        <p:nvSpPr>
          <p:cNvPr id="3899" name="Recall that P(x) = x, N = 8"/>
          <p:cNvSpPr/>
          <p:nvPr/>
        </p:nvSpPr>
        <p:spPr>
          <a:xfrm>
            <a:off x="2826183" y="3743462"/>
            <a:ext cx="8059317"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Recall that </a:t>
            </a:r>
            <a:r>
              <a:rPr b="1">
                <a:solidFill>
                  <a:schemeClr val="accent6">
                    <a:hueOff val="-241736"/>
                    <a:satOff val="29413"/>
                    <a:lumOff val="20727"/>
                  </a:schemeClr>
                </a:solidFill>
              </a:rPr>
              <a:t>P</a:t>
            </a:r>
            <a:r>
              <a:t>(x) = x, N = 8</a:t>
            </a:r>
          </a:p>
        </p:txBody>
      </p:sp>
      <p:graphicFrame>
        <p:nvGraphicFramePr>
          <p:cNvPr id="3900" name="Table"/>
          <p:cNvGraphicFramePr/>
          <p:nvPr/>
        </p:nvGraphicFramePr>
        <p:xfrm>
          <a:off x="1070316" y="644946"/>
          <a:ext cx="10876868" cy="1389808"/>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901" name="H(k2) = 1"/>
          <p:cNvSpPr/>
          <p:nvPr/>
        </p:nvSpPr>
        <p:spPr>
          <a:xfrm>
            <a:off x="3896297" y="4565649"/>
            <a:ext cx="8385985"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b="1">
                <a:solidFill>
                  <a:schemeClr val="accent5">
                    <a:hueOff val="101205"/>
                    <a:satOff val="-13598"/>
                    <a:lumOff val="23877"/>
                  </a:schemeClr>
                </a:solidFill>
              </a:rPr>
              <a:t>H</a:t>
            </a:r>
            <a:r>
              <a:t>(k</a:t>
            </a:r>
            <a:r>
              <a:rPr baseline="-5999"/>
              <a:t>2</a:t>
            </a:r>
            <a:r>
              <a:t>) = 1</a:t>
            </a:r>
          </a:p>
        </p:txBody>
      </p:sp>
      <p:sp>
        <p:nvSpPr>
          <p:cNvPr id="3902" name="H(k2) + P(0) mod N = 1"/>
          <p:cNvSpPr/>
          <p:nvPr/>
        </p:nvSpPr>
        <p:spPr>
          <a:xfrm>
            <a:off x="4715512" y="5125569"/>
            <a:ext cx="60782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2</a:t>
            </a:r>
            <a:r>
              <a:t>) + </a:t>
            </a:r>
            <a:r>
              <a:rPr b="1">
                <a:solidFill>
                  <a:schemeClr val="accent6">
                    <a:hueOff val="-241736"/>
                    <a:satOff val="29413"/>
                    <a:lumOff val="20727"/>
                  </a:schemeClr>
                </a:solidFill>
              </a:rPr>
              <a:t>P</a:t>
            </a:r>
            <a:r>
              <a:t>(0) mod N = 1</a:t>
            </a:r>
          </a:p>
        </p:txBody>
      </p:sp>
      <p:sp>
        <p:nvSpPr>
          <p:cNvPr id="3903" name="1  +   0  mod 8 = 1"/>
          <p:cNvSpPr/>
          <p:nvPr/>
        </p:nvSpPr>
        <p:spPr>
          <a:xfrm>
            <a:off x="5186679" y="5603862"/>
            <a:ext cx="561945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 1  +   0  mod 8 = 1</a:t>
            </a:r>
          </a:p>
        </p:txBody>
      </p:sp>
      <p:sp>
        <p:nvSpPr>
          <p:cNvPr id="3904" name="Line"/>
          <p:cNvSpPr/>
          <p:nvPr/>
        </p:nvSpPr>
        <p:spPr>
          <a:xfrm flipV="1">
            <a:off x="3098799" y="3051313"/>
            <a:ext cx="1" cy="624494"/>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05" name="H(k2) + P(1) mod N = 2"/>
          <p:cNvSpPr/>
          <p:nvPr/>
        </p:nvSpPr>
        <p:spPr>
          <a:xfrm>
            <a:off x="4709309" y="6087172"/>
            <a:ext cx="60782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2</a:t>
            </a:r>
            <a:r>
              <a:t>) + </a:t>
            </a:r>
            <a:r>
              <a:rPr b="1">
                <a:solidFill>
                  <a:schemeClr val="accent6">
                    <a:hueOff val="-241736"/>
                    <a:satOff val="29413"/>
                    <a:lumOff val="20727"/>
                  </a:schemeClr>
                </a:solidFill>
              </a:rPr>
              <a:t>P</a:t>
            </a:r>
            <a:r>
              <a:t>(1) mod N = 2</a:t>
            </a:r>
          </a:p>
        </p:txBody>
      </p:sp>
      <p:sp>
        <p:nvSpPr>
          <p:cNvPr id="3906" name="1  +   1  mod 8 = 2"/>
          <p:cNvSpPr/>
          <p:nvPr/>
        </p:nvSpPr>
        <p:spPr>
          <a:xfrm>
            <a:off x="5180477" y="6565465"/>
            <a:ext cx="5619453"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 1  +   1  mod 8 = 2</a:t>
            </a:r>
          </a:p>
        </p:txBody>
      </p:sp>
      <p:grpSp>
        <p:nvGrpSpPr>
          <p:cNvPr id="3909" name="Group"/>
          <p:cNvGrpSpPr/>
          <p:nvPr/>
        </p:nvGrpSpPr>
        <p:grpSpPr>
          <a:xfrm rot="232890">
            <a:off x="3412671" y="3041969"/>
            <a:ext cx="1012020" cy="558579"/>
            <a:chOff x="0" y="0"/>
            <a:chExt cx="1012018" cy="558577"/>
          </a:xfrm>
        </p:grpSpPr>
        <p:sp>
          <p:nvSpPr>
            <p:cNvPr id="3911" name="Connection Line"/>
            <p:cNvSpPr/>
            <p:nvPr/>
          </p:nvSpPr>
          <p:spPr>
            <a:xfrm>
              <a:off x="0" y="181069"/>
              <a:ext cx="894606" cy="377509"/>
            </a:xfrm>
            <a:custGeom>
              <a:avLst/>
              <a:gdLst/>
              <a:ahLst/>
              <a:cxnLst>
                <a:cxn ang="0">
                  <a:pos x="wd2" y="hd2"/>
                </a:cxn>
                <a:cxn ang="5400000">
                  <a:pos x="wd2" y="hd2"/>
                </a:cxn>
                <a:cxn ang="10800000">
                  <a:pos x="wd2" y="hd2"/>
                </a:cxn>
                <a:cxn ang="16200000">
                  <a:pos x="wd2" y="hd2"/>
                </a:cxn>
              </a:cxnLst>
              <a:rect l="0" t="0" r="r" b="b"/>
              <a:pathLst>
                <a:path w="21600" h="16200" extrusionOk="0">
                  <a:moveTo>
                    <a:pt x="21600" y="168"/>
                  </a:moveTo>
                  <a:cubicBezTo>
                    <a:pt x="13011" y="21600"/>
                    <a:pt x="5811" y="21544"/>
                    <a:pt x="0" y="0"/>
                  </a:cubicBezTo>
                </a:path>
              </a:pathLst>
            </a:custGeom>
            <a:noFill/>
            <a:ln w="63500" cap="flat">
              <a:solidFill>
                <a:srgbClr val="FFFFFF"/>
              </a:solidFill>
              <a:prstDash val="solid"/>
              <a:miter lim="400000"/>
            </a:ln>
            <a:effectLst/>
          </p:spPr>
          <p:txBody>
            <a:bodyPr/>
            <a:lstStyle/>
            <a:p>
              <a:endParaRPr/>
            </a:p>
          </p:txBody>
        </p:sp>
        <p:sp>
          <p:nvSpPr>
            <p:cNvPr id="3908" name="Line"/>
            <p:cNvSpPr/>
            <p:nvPr/>
          </p:nvSpPr>
          <p:spPr>
            <a:xfrm flipV="1">
              <a:off x="871223" y="-1"/>
              <a:ext cx="140796" cy="228558"/>
            </a:xfrm>
            <a:prstGeom prst="line">
              <a:avLst/>
            </a:prstGeom>
            <a:noFill/>
            <a:ln w="635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3910" name="In bucket at index 2 the key k2 is found!"/>
          <p:cNvSpPr/>
          <p:nvPr/>
        </p:nvSpPr>
        <p:spPr>
          <a:xfrm>
            <a:off x="584185" y="8005361"/>
            <a:ext cx="11308111"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In bucket at index 2 the key k</a:t>
            </a:r>
            <a:r>
              <a:rPr baseline="-5999"/>
              <a:t>2</a:t>
            </a:r>
            <a:r>
              <a:t> is found!</a:t>
            </a:r>
          </a:p>
        </p:txBody>
      </p:sp>
    </p:spTree>
  </p:cSld>
  <p:clrMapOvr>
    <a:masterClrMapping/>
  </p:clrMapOvr>
  <p:transition spd="med"/>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3" name="Issues with removing"/>
          <p:cNvSpPr>
            <a:spLocks noGrp="1"/>
          </p:cNvSpPr>
          <p:nvPr>
            <p:ph type="title"/>
          </p:nvPr>
        </p:nvSpPr>
        <p:spPr>
          <a:xfrm>
            <a:off x="0" y="-55880"/>
            <a:ext cx="13004801" cy="1188319"/>
          </a:xfrm>
          <a:prstGeom prst="rect">
            <a:avLst/>
          </a:prstGeom>
        </p:spPr>
        <p:txBody>
          <a:bodyPr>
            <a:normAutofit fontScale="90000"/>
          </a:bodyPr>
          <a:lstStyle>
            <a:lvl1pPr defTabSz="537463">
              <a:defRPr sz="7360" b="1"/>
            </a:lvl1pPr>
          </a:lstStyle>
          <a:p>
            <a:r>
              <a:t>Issues with removing</a:t>
            </a:r>
          </a:p>
        </p:txBody>
      </p:sp>
      <p:graphicFrame>
        <p:nvGraphicFramePr>
          <p:cNvPr id="3914" name="Table"/>
          <p:cNvGraphicFramePr/>
          <p:nvPr/>
        </p:nvGraphicFramePr>
        <p:xfrm>
          <a:off x="1070316" y="1600200"/>
          <a:ext cx="10876868" cy="1389807"/>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915" name="Operations:…"/>
          <p:cNvSpPr/>
          <p:nvPr/>
        </p:nvSpPr>
        <p:spPr>
          <a:xfrm>
            <a:off x="-139601" y="4394200"/>
            <a:ext cx="3784402"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a:p>
            <a:r>
              <a:t>insert(k</a:t>
            </a:r>
            <a:r>
              <a:rPr baseline="-5999"/>
              <a:t>1</a:t>
            </a:r>
            <a:r>
              <a:t>,v</a:t>
            </a:r>
            <a:r>
              <a:rPr baseline="-5999"/>
              <a:t>1</a:t>
            </a:r>
            <a:r>
              <a:t>)</a:t>
            </a:r>
          </a:p>
          <a:p>
            <a:r>
              <a:t>insert(k</a:t>
            </a:r>
            <a:r>
              <a:rPr baseline="-5999"/>
              <a:t>2</a:t>
            </a:r>
            <a:r>
              <a:t>,v</a:t>
            </a:r>
            <a:r>
              <a:rPr baseline="-5999"/>
              <a:t>2</a:t>
            </a:r>
            <a:r>
              <a:t>)</a:t>
            </a:r>
          </a:p>
          <a:p>
            <a:r>
              <a:t>insert(k</a:t>
            </a:r>
            <a:r>
              <a:rPr baseline="-5999"/>
              <a:t>3</a:t>
            </a:r>
            <a:r>
              <a:t>,v</a:t>
            </a:r>
            <a:r>
              <a:rPr baseline="-5999"/>
              <a:t>3</a:t>
            </a:r>
            <a:r>
              <a:t>)</a:t>
            </a:r>
          </a:p>
          <a:p>
            <a:pPr>
              <a:defRPr>
                <a:solidFill>
                  <a:schemeClr val="accent4">
                    <a:hueOff val="102361"/>
                    <a:satOff val="14118"/>
                    <a:lumOff val="10675"/>
                  </a:schemeClr>
                </a:solidFill>
              </a:defRPr>
            </a:pPr>
            <a:r>
              <a:t>remove(k</a:t>
            </a:r>
            <a:r>
              <a:rPr baseline="-5999"/>
              <a:t>2</a:t>
            </a:r>
            <a:r>
              <a:t>)</a:t>
            </a:r>
          </a:p>
          <a:p>
            <a:r>
              <a:t>getValue(k</a:t>
            </a:r>
            <a:r>
              <a:rPr baseline="-5999"/>
              <a:t>3</a:t>
            </a:r>
            <a:r>
              <a:t>)</a:t>
            </a:r>
          </a:p>
        </p:txBody>
      </p:sp>
      <p:sp>
        <p:nvSpPr>
          <p:cNvPr id="3916" name="Recall that P(x) = x, N = 8"/>
          <p:cNvSpPr/>
          <p:nvPr/>
        </p:nvSpPr>
        <p:spPr>
          <a:xfrm>
            <a:off x="2826183" y="3743462"/>
            <a:ext cx="8059317"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Recall that </a:t>
            </a:r>
            <a:r>
              <a:rPr b="1">
                <a:solidFill>
                  <a:schemeClr val="accent6">
                    <a:hueOff val="-241736"/>
                    <a:satOff val="29413"/>
                    <a:lumOff val="20727"/>
                  </a:schemeClr>
                </a:solidFill>
              </a:rPr>
              <a:t>P</a:t>
            </a:r>
            <a:r>
              <a:t>(x) = x, N = 8</a:t>
            </a:r>
          </a:p>
        </p:txBody>
      </p:sp>
      <p:graphicFrame>
        <p:nvGraphicFramePr>
          <p:cNvPr id="3917" name="Table"/>
          <p:cNvGraphicFramePr/>
          <p:nvPr/>
        </p:nvGraphicFramePr>
        <p:xfrm>
          <a:off x="1070316" y="644946"/>
          <a:ext cx="10876868" cy="1389808"/>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918" name="H(k2) = 1"/>
          <p:cNvSpPr/>
          <p:nvPr/>
        </p:nvSpPr>
        <p:spPr>
          <a:xfrm>
            <a:off x="3896297" y="4565649"/>
            <a:ext cx="8385985"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b="1">
                <a:solidFill>
                  <a:schemeClr val="accent5">
                    <a:hueOff val="101205"/>
                    <a:satOff val="-13598"/>
                    <a:lumOff val="23877"/>
                  </a:schemeClr>
                </a:solidFill>
              </a:rPr>
              <a:t>H</a:t>
            </a:r>
            <a:r>
              <a:t>(k</a:t>
            </a:r>
            <a:r>
              <a:rPr baseline="-5999"/>
              <a:t>2</a:t>
            </a:r>
            <a:r>
              <a:t>) = 1</a:t>
            </a:r>
          </a:p>
        </p:txBody>
      </p:sp>
      <p:sp>
        <p:nvSpPr>
          <p:cNvPr id="3919" name="H(k2) + P(0) mod N = 1"/>
          <p:cNvSpPr/>
          <p:nvPr/>
        </p:nvSpPr>
        <p:spPr>
          <a:xfrm>
            <a:off x="4715512" y="5125569"/>
            <a:ext cx="60782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2</a:t>
            </a:r>
            <a:r>
              <a:t>) + </a:t>
            </a:r>
            <a:r>
              <a:rPr b="1">
                <a:solidFill>
                  <a:schemeClr val="accent6">
                    <a:hueOff val="-241736"/>
                    <a:satOff val="29413"/>
                    <a:lumOff val="20727"/>
                  </a:schemeClr>
                </a:solidFill>
              </a:rPr>
              <a:t>P</a:t>
            </a:r>
            <a:r>
              <a:t>(0) mod N = 1</a:t>
            </a:r>
          </a:p>
        </p:txBody>
      </p:sp>
      <p:sp>
        <p:nvSpPr>
          <p:cNvPr id="3920" name="1  +   0  mod 8 = 1"/>
          <p:cNvSpPr/>
          <p:nvPr/>
        </p:nvSpPr>
        <p:spPr>
          <a:xfrm>
            <a:off x="5186679" y="5603862"/>
            <a:ext cx="561945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 1  +   0  mod 8 = 1</a:t>
            </a:r>
          </a:p>
        </p:txBody>
      </p:sp>
      <p:sp>
        <p:nvSpPr>
          <p:cNvPr id="3921" name="Line"/>
          <p:cNvSpPr/>
          <p:nvPr/>
        </p:nvSpPr>
        <p:spPr>
          <a:xfrm flipV="1">
            <a:off x="3098799" y="3051313"/>
            <a:ext cx="1" cy="624494"/>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22" name="H(k2) + P(1) mod N = 2"/>
          <p:cNvSpPr/>
          <p:nvPr/>
        </p:nvSpPr>
        <p:spPr>
          <a:xfrm>
            <a:off x="4709309" y="6087172"/>
            <a:ext cx="60782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2</a:t>
            </a:r>
            <a:r>
              <a:t>) + </a:t>
            </a:r>
            <a:r>
              <a:rPr b="1">
                <a:solidFill>
                  <a:schemeClr val="accent6">
                    <a:hueOff val="-241736"/>
                    <a:satOff val="29413"/>
                    <a:lumOff val="20727"/>
                  </a:schemeClr>
                </a:solidFill>
              </a:rPr>
              <a:t>P</a:t>
            </a:r>
            <a:r>
              <a:t>(1) mod N = 2</a:t>
            </a:r>
          </a:p>
        </p:txBody>
      </p:sp>
      <p:sp>
        <p:nvSpPr>
          <p:cNvPr id="3923" name="1  +   1  mod 8 = 2"/>
          <p:cNvSpPr/>
          <p:nvPr/>
        </p:nvSpPr>
        <p:spPr>
          <a:xfrm>
            <a:off x="5180477" y="6565465"/>
            <a:ext cx="5619453"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 1  +   1  mod 8 = 2</a:t>
            </a:r>
          </a:p>
        </p:txBody>
      </p:sp>
      <p:grpSp>
        <p:nvGrpSpPr>
          <p:cNvPr id="3926" name="Group"/>
          <p:cNvGrpSpPr/>
          <p:nvPr/>
        </p:nvGrpSpPr>
        <p:grpSpPr>
          <a:xfrm rot="232890">
            <a:off x="3412671" y="3041969"/>
            <a:ext cx="1012020" cy="558579"/>
            <a:chOff x="0" y="0"/>
            <a:chExt cx="1012018" cy="558577"/>
          </a:xfrm>
        </p:grpSpPr>
        <p:sp>
          <p:nvSpPr>
            <p:cNvPr id="3928" name="Connection Line"/>
            <p:cNvSpPr/>
            <p:nvPr/>
          </p:nvSpPr>
          <p:spPr>
            <a:xfrm>
              <a:off x="0" y="181069"/>
              <a:ext cx="894606" cy="377509"/>
            </a:xfrm>
            <a:custGeom>
              <a:avLst/>
              <a:gdLst/>
              <a:ahLst/>
              <a:cxnLst>
                <a:cxn ang="0">
                  <a:pos x="wd2" y="hd2"/>
                </a:cxn>
                <a:cxn ang="5400000">
                  <a:pos x="wd2" y="hd2"/>
                </a:cxn>
                <a:cxn ang="10800000">
                  <a:pos x="wd2" y="hd2"/>
                </a:cxn>
                <a:cxn ang="16200000">
                  <a:pos x="wd2" y="hd2"/>
                </a:cxn>
              </a:cxnLst>
              <a:rect l="0" t="0" r="r" b="b"/>
              <a:pathLst>
                <a:path w="21600" h="16200" extrusionOk="0">
                  <a:moveTo>
                    <a:pt x="21600" y="168"/>
                  </a:moveTo>
                  <a:cubicBezTo>
                    <a:pt x="13011" y="21600"/>
                    <a:pt x="5811" y="21544"/>
                    <a:pt x="0" y="0"/>
                  </a:cubicBezTo>
                </a:path>
              </a:pathLst>
            </a:custGeom>
            <a:noFill/>
            <a:ln w="63500" cap="flat">
              <a:solidFill>
                <a:srgbClr val="FFFFFF"/>
              </a:solidFill>
              <a:prstDash val="solid"/>
              <a:miter lim="400000"/>
            </a:ln>
            <a:effectLst/>
          </p:spPr>
          <p:txBody>
            <a:bodyPr/>
            <a:lstStyle/>
            <a:p>
              <a:endParaRPr/>
            </a:p>
          </p:txBody>
        </p:sp>
        <p:sp>
          <p:nvSpPr>
            <p:cNvPr id="3925" name="Line"/>
            <p:cNvSpPr/>
            <p:nvPr/>
          </p:nvSpPr>
          <p:spPr>
            <a:xfrm flipV="1">
              <a:off x="871223" y="-1"/>
              <a:ext cx="140796" cy="228558"/>
            </a:xfrm>
            <a:prstGeom prst="line">
              <a:avLst/>
            </a:prstGeom>
            <a:noFill/>
            <a:ln w="635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3927" name="In bucket at index 2 the key k2 is found!"/>
          <p:cNvSpPr/>
          <p:nvPr/>
        </p:nvSpPr>
        <p:spPr>
          <a:xfrm>
            <a:off x="584185" y="8005361"/>
            <a:ext cx="11308111"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In bucket at index 2 the key k</a:t>
            </a:r>
            <a:r>
              <a:rPr baseline="-5999"/>
              <a:t>2</a:t>
            </a:r>
            <a:r>
              <a:t> is found!</a:t>
            </a:r>
          </a:p>
        </p:txBody>
      </p:sp>
    </p:spTree>
  </p:cSld>
  <p:clrMapOvr>
    <a:masterClrMapping/>
  </p:clrMapOvr>
  <p:transition spd="med"/>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0" name="Issues with removing"/>
          <p:cNvSpPr>
            <a:spLocks noGrp="1"/>
          </p:cNvSpPr>
          <p:nvPr>
            <p:ph type="title"/>
          </p:nvPr>
        </p:nvSpPr>
        <p:spPr>
          <a:xfrm>
            <a:off x="0" y="-55880"/>
            <a:ext cx="13004801" cy="1188319"/>
          </a:xfrm>
          <a:prstGeom prst="rect">
            <a:avLst/>
          </a:prstGeom>
        </p:spPr>
        <p:txBody>
          <a:bodyPr>
            <a:normAutofit fontScale="90000"/>
          </a:bodyPr>
          <a:lstStyle>
            <a:lvl1pPr defTabSz="537463">
              <a:defRPr sz="7360" b="1"/>
            </a:lvl1pPr>
          </a:lstStyle>
          <a:p>
            <a:r>
              <a:t>Issues with removing</a:t>
            </a:r>
          </a:p>
        </p:txBody>
      </p:sp>
      <p:graphicFrame>
        <p:nvGraphicFramePr>
          <p:cNvPr id="3931" name="Table"/>
          <p:cNvGraphicFramePr/>
          <p:nvPr/>
        </p:nvGraphicFramePr>
        <p:xfrm>
          <a:off x="1070316" y="1600200"/>
          <a:ext cx="10876868" cy="1389807"/>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932" name="Operations:…"/>
          <p:cNvSpPr/>
          <p:nvPr/>
        </p:nvSpPr>
        <p:spPr>
          <a:xfrm>
            <a:off x="-139601" y="4394200"/>
            <a:ext cx="3784402"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a:p>
            <a:r>
              <a:t>insert(k</a:t>
            </a:r>
            <a:r>
              <a:rPr baseline="-5999"/>
              <a:t>1</a:t>
            </a:r>
            <a:r>
              <a:t>,v</a:t>
            </a:r>
            <a:r>
              <a:rPr baseline="-5999"/>
              <a:t>1</a:t>
            </a:r>
            <a:r>
              <a:t>)</a:t>
            </a:r>
          </a:p>
          <a:p>
            <a:r>
              <a:t>insert(k</a:t>
            </a:r>
            <a:r>
              <a:rPr baseline="-5999"/>
              <a:t>2</a:t>
            </a:r>
            <a:r>
              <a:t>,v</a:t>
            </a:r>
            <a:r>
              <a:rPr baseline="-5999"/>
              <a:t>2</a:t>
            </a:r>
            <a:r>
              <a:t>)</a:t>
            </a:r>
          </a:p>
          <a:p>
            <a:r>
              <a:t>insert(k</a:t>
            </a:r>
            <a:r>
              <a:rPr baseline="-5999"/>
              <a:t>3</a:t>
            </a:r>
            <a:r>
              <a:t>,v</a:t>
            </a:r>
            <a:r>
              <a:rPr baseline="-5999"/>
              <a:t>3</a:t>
            </a:r>
            <a:r>
              <a:t>)</a:t>
            </a:r>
          </a:p>
          <a:p>
            <a:r>
              <a:t>remove(k</a:t>
            </a:r>
            <a:r>
              <a:rPr baseline="-5999"/>
              <a:t>2</a:t>
            </a:r>
            <a:r>
              <a:t>)</a:t>
            </a:r>
          </a:p>
          <a:p>
            <a:pPr>
              <a:defRPr>
                <a:solidFill>
                  <a:schemeClr val="accent4">
                    <a:hueOff val="102361"/>
                    <a:satOff val="14118"/>
                    <a:lumOff val="10675"/>
                  </a:schemeClr>
                </a:solidFill>
              </a:defRPr>
            </a:pPr>
            <a:r>
              <a:t>getValue(k</a:t>
            </a:r>
            <a:r>
              <a:rPr baseline="-5999"/>
              <a:t>3</a:t>
            </a:r>
            <a:r>
              <a:t>)</a:t>
            </a:r>
          </a:p>
        </p:txBody>
      </p:sp>
      <p:sp>
        <p:nvSpPr>
          <p:cNvPr id="3933" name="Recall that P(x) = x, N = 8"/>
          <p:cNvSpPr/>
          <p:nvPr/>
        </p:nvSpPr>
        <p:spPr>
          <a:xfrm>
            <a:off x="2826183" y="3743462"/>
            <a:ext cx="8059317"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Recall that </a:t>
            </a:r>
            <a:r>
              <a:rPr b="1">
                <a:solidFill>
                  <a:schemeClr val="accent6">
                    <a:hueOff val="-241736"/>
                    <a:satOff val="29413"/>
                    <a:lumOff val="20727"/>
                  </a:schemeClr>
                </a:solidFill>
              </a:rPr>
              <a:t>P</a:t>
            </a:r>
            <a:r>
              <a:t>(x) = x, N = 8</a:t>
            </a:r>
          </a:p>
        </p:txBody>
      </p:sp>
      <p:graphicFrame>
        <p:nvGraphicFramePr>
          <p:cNvPr id="3934" name="Table"/>
          <p:cNvGraphicFramePr/>
          <p:nvPr/>
        </p:nvGraphicFramePr>
        <p:xfrm>
          <a:off x="1070316" y="644946"/>
          <a:ext cx="10876868" cy="1389808"/>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935" name="Now let’s query the value of k3 inside our hashtable."/>
          <p:cNvSpPr/>
          <p:nvPr/>
        </p:nvSpPr>
        <p:spPr>
          <a:xfrm>
            <a:off x="3803967" y="5168900"/>
            <a:ext cx="8413791"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Now let’s query the value of k</a:t>
            </a:r>
            <a:r>
              <a:rPr baseline="-5999"/>
              <a:t>3</a:t>
            </a:r>
            <a:r>
              <a:t> inside our hashtable.</a:t>
            </a:r>
          </a:p>
        </p:txBody>
      </p:sp>
    </p:spTree>
  </p:cSld>
  <p:clrMapOvr>
    <a:masterClrMapping/>
  </p:clrMapOvr>
  <p:transition spd="med"/>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7" name="Issues with removing"/>
          <p:cNvSpPr>
            <a:spLocks noGrp="1"/>
          </p:cNvSpPr>
          <p:nvPr>
            <p:ph type="title"/>
          </p:nvPr>
        </p:nvSpPr>
        <p:spPr>
          <a:xfrm>
            <a:off x="0" y="-55880"/>
            <a:ext cx="13004801" cy="1188319"/>
          </a:xfrm>
          <a:prstGeom prst="rect">
            <a:avLst/>
          </a:prstGeom>
        </p:spPr>
        <p:txBody>
          <a:bodyPr>
            <a:normAutofit fontScale="90000"/>
          </a:bodyPr>
          <a:lstStyle>
            <a:lvl1pPr defTabSz="537463">
              <a:defRPr sz="7360" b="1"/>
            </a:lvl1pPr>
          </a:lstStyle>
          <a:p>
            <a:r>
              <a:t>Issues with removing</a:t>
            </a:r>
          </a:p>
        </p:txBody>
      </p:sp>
      <p:graphicFrame>
        <p:nvGraphicFramePr>
          <p:cNvPr id="3938" name="Table"/>
          <p:cNvGraphicFramePr/>
          <p:nvPr/>
        </p:nvGraphicFramePr>
        <p:xfrm>
          <a:off x="1070316" y="1600200"/>
          <a:ext cx="10876868" cy="1389807"/>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939" name="Operations:…"/>
          <p:cNvSpPr/>
          <p:nvPr/>
        </p:nvSpPr>
        <p:spPr>
          <a:xfrm>
            <a:off x="-139601" y="4394200"/>
            <a:ext cx="3784402"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a:p>
            <a:r>
              <a:t>insert(k</a:t>
            </a:r>
            <a:r>
              <a:rPr baseline="-5999"/>
              <a:t>1</a:t>
            </a:r>
            <a:r>
              <a:t>,v</a:t>
            </a:r>
            <a:r>
              <a:rPr baseline="-5999"/>
              <a:t>1</a:t>
            </a:r>
            <a:r>
              <a:t>)</a:t>
            </a:r>
          </a:p>
          <a:p>
            <a:r>
              <a:t>insert(k</a:t>
            </a:r>
            <a:r>
              <a:rPr baseline="-5999"/>
              <a:t>2</a:t>
            </a:r>
            <a:r>
              <a:t>,v</a:t>
            </a:r>
            <a:r>
              <a:rPr baseline="-5999"/>
              <a:t>2</a:t>
            </a:r>
            <a:r>
              <a:t>)</a:t>
            </a:r>
          </a:p>
          <a:p>
            <a:r>
              <a:t>insert(k</a:t>
            </a:r>
            <a:r>
              <a:rPr baseline="-5999"/>
              <a:t>3</a:t>
            </a:r>
            <a:r>
              <a:t>,v</a:t>
            </a:r>
            <a:r>
              <a:rPr baseline="-5999"/>
              <a:t>3</a:t>
            </a:r>
            <a:r>
              <a:t>)</a:t>
            </a:r>
          </a:p>
          <a:p>
            <a:r>
              <a:t>remove(k</a:t>
            </a:r>
            <a:r>
              <a:rPr baseline="-5999"/>
              <a:t>2</a:t>
            </a:r>
            <a:r>
              <a:t>)</a:t>
            </a:r>
          </a:p>
          <a:p>
            <a:pPr>
              <a:defRPr>
                <a:solidFill>
                  <a:schemeClr val="accent4">
                    <a:hueOff val="102361"/>
                    <a:satOff val="14118"/>
                    <a:lumOff val="10675"/>
                  </a:schemeClr>
                </a:solidFill>
              </a:defRPr>
            </a:pPr>
            <a:r>
              <a:t>getValue(k</a:t>
            </a:r>
            <a:r>
              <a:rPr baseline="-5999"/>
              <a:t>3</a:t>
            </a:r>
            <a:r>
              <a:t>)</a:t>
            </a:r>
          </a:p>
        </p:txBody>
      </p:sp>
      <p:sp>
        <p:nvSpPr>
          <p:cNvPr id="3940" name="Recall that P(x) = x, N = 8"/>
          <p:cNvSpPr/>
          <p:nvPr/>
        </p:nvSpPr>
        <p:spPr>
          <a:xfrm>
            <a:off x="2826183" y="3743462"/>
            <a:ext cx="8059317"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Recall that </a:t>
            </a:r>
            <a:r>
              <a:rPr b="1">
                <a:solidFill>
                  <a:schemeClr val="accent6">
                    <a:hueOff val="-241736"/>
                    <a:satOff val="29413"/>
                    <a:lumOff val="20727"/>
                  </a:schemeClr>
                </a:solidFill>
              </a:rPr>
              <a:t>P</a:t>
            </a:r>
            <a:r>
              <a:t>(x) = x, N = 8</a:t>
            </a:r>
          </a:p>
        </p:txBody>
      </p:sp>
      <p:graphicFrame>
        <p:nvGraphicFramePr>
          <p:cNvPr id="3941" name="Table"/>
          <p:cNvGraphicFramePr/>
          <p:nvPr/>
        </p:nvGraphicFramePr>
        <p:xfrm>
          <a:off x="1070316" y="644946"/>
          <a:ext cx="10876868" cy="1389808"/>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942" name="H(k3) = 1"/>
          <p:cNvSpPr/>
          <p:nvPr/>
        </p:nvSpPr>
        <p:spPr>
          <a:xfrm>
            <a:off x="6278626" y="4565649"/>
            <a:ext cx="2499867"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3</a:t>
            </a:r>
            <a:r>
              <a:t>) = 1</a:t>
            </a: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9" name="Table"/>
          <p:cNvGraphicFramePr/>
          <p:nvPr/>
        </p:nvGraphicFramePr>
        <p:xfrm>
          <a:off x="8547100" y="1352550"/>
          <a:ext cx="4389585" cy="7837181"/>
        </p:xfrm>
        <a:graphic>
          <a:graphicData uri="http://schemas.openxmlformats.org/drawingml/2006/table">
            <a:tbl>
              <a:tblPr>
                <a:tableStyleId>{4C3C2611-4C71-4FC5-86AE-919BDF0F9419}</a:tableStyleId>
              </a:tblPr>
              <a:tblGrid>
                <a:gridCol w="647234">
                  <a:extLst>
                    <a:ext uri="{9D8B030D-6E8A-4147-A177-3AD203B41FA5}">
                      <a16:colId xmlns:a16="http://schemas.microsoft.com/office/drawing/2014/main" val="20000"/>
                    </a:ext>
                  </a:extLst>
                </a:gridCol>
                <a:gridCol w="1015255">
                  <a:extLst>
                    <a:ext uri="{9D8B030D-6E8A-4147-A177-3AD203B41FA5}">
                      <a16:colId xmlns:a16="http://schemas.microsoft.com/office/drawing/2014/main" val="20001"/>
                    </a:ext>
                  </a:extLst>
                </a:gridCol>
                <a:gridCol w="2727096">
                  <a:extLst>
                    <a:ext uri="{9D8B030D-6E8A-4147-A177-3AD203B41FA5}">
                      <a16:colId xmlns:a16="http://schemas.microsoft.com/office/drawing/2014/main" val="20002"/>
                    </a:ext>
                  </a:extLst>
                </a:gridCol>
              </a:tblGrid>
              <a:tr h="712471">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Key</a:t>
                      </a:r>
                    </a:p>
                  </a:txBody>
                  <a:tcPr marL="50800" marR="50800" marT="50800" marB="50800" anchor="ctr" horzOverflow="overflow">
                    <a:lnT w="12700">
                      <a:solidFill>
                        <a:srgbClr val="D6D6D6"/>
                      </a:solidFill>
                      <a:miter lim="400000"/>
                    </a:lnT>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Value</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solidFill>
                        <a:srgbClr val="D6D6D6"/>
                      </a:solidFill>
                      <a:miter lim="400000"/>
                    </a:lnL>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tc>
                <a:tc>
                  <a:txBody>
                    <a:bodyPr/>
                    <a:lstStyle/>
                    <a:p>
                      <a:pPr defTabSz="914400">
                        <a:defRPr>
                          <a:solidFill>
                            <a:srgbClr val="000000"/>
                          </a:solidFill>
                        </a:defRPr>
                      </a:pPr>
                      <a:r>
                        <a:rPr sz="2800" b="1">
                          <a:solidFill>
                            <a:srgbClr val="FFFFFF"/>
                          </a:solidFill>
                          <a:latin typeface="Helvetica"/>
                          <a:ea typeface="Helvetica"/>
                          <a:cs typeface="Helvetica"/>
                          <a:sym typeface="Helvetica"/>
                        </a:rPr>
                        <a:t>“byte-eater”</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tc>
                <a:tc>
                  <a:txBody>
                    <a:bodyPr/>
                    <a:lstStyle/>
                    <a:p>
                      <a:pPr defTabSz="914400">
                        <a:defRPr>
                          <a:solidFill>
                            <a:srgbClr val="000000"/>
                          </a:solidFill>
                        </a:defRPr>
                      </a:pPr>
                      <a:r>
                        <a:rPr sz="2600" b="1">
                          <a:solidFill>
                            <a:srgbClr val="FFFFFF"/>
                          </a:solidFill>
                          <a:latin typeface="Helvetica"/>
                          <a:ea typeface="Helvetica"/>
                          <a:cs typeface="Helvetica"/>
                          <a:sym typeface="Helvetica"/>
                        </a:rPr>
                        <a:t>“orange-knight”</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tc>
                <a:tc>
                  <a:txBody>
                    <a:bodyPr/>
                    <a:lstStyle/>
                    <a:p>
                      <a:pPr defTabSz="914400">
                        <a:defRPr>
                          <a:solidFill>
                            <a:srgbClr val="000000"/>
                          </a:solidFill>
                        </a:defRPr>
                      </a:pPr>
                      <a:r>
                        <a:rPr sz="2800" b="1">
                          <a:solidFill>
                            <a:srgbClr val="FFFFFF"/>
                          </a:solidFill>
                          <a:latin typeface="Helvetica"/>
                          <a:ea typeface="Helvetica"/>
                          <a:cs typeface="Helvetica"/>
                          <a:sym typeface="Helvetica"/>
                        </a:rPr>
                        <a:t>“will.fiset”</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5"/>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solidFill>
                        <a:srgbClr val="D6D6D6"/>
                      </a:solidFill>
                      <a:miter lim="400000"/>
                    </a:lnL>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6"/>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solidFill>
                        <a:srgbClr val="D6D6D6"/>
                      </a:solidFill>
                      <a:miter lim="400000"/>
                    </a:lnL>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7"/>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32</a:t>
                      </a:r>
                    </a:p>
                  </a:txBody>
                  <a:tcPr marL="50800" marR="50800" marT="50800" marB="50800" anchor="ctr" horzOverflow="overflow"/>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“Lauren425”</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8"/>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tc>
                <a:tc>
                  <a:txBody>
                    <a:bodyPr/>
                    <a:lstStyle/>
                    <a:p>
                      <a:pPr defTabSz="914400">
                        <a:defRPr>
                          <a:solidFill>
                            <a:srgbClr val="000000"/>
                          </a:solidFill>
                        </a:defRPr>
                      </a:pPr>
                      <a:r>
                        <a:rPr sz="2700" b="1">
                          <a:solidFill>
                            <a:srgbClr val="FFFFFF"/>
                          </a:solidFill>
                          <a:latin typeface="Helvetica"/>
                          <a:ea typeface="Helvetica"/>
                          <a:cs typeface="Helvetica"/>
                          <a:sym typeface="Helvetica"/>
                        </a:rPr>
                        <a:t>“ternarywizard"</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9"/>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B w="12700">
                      <a:solidFill>
                        <a:srgbClr val="D6D6D6"/>
                      </a:solidFill>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10"/>
                  </a:ext>
                </a:extLst>
              </a:tr>
            </a:tbl>
          </a:graphicData>
        </a:graphic>
      </p:graphicFrame>
      <p:sp>
        <p:nvSpPr>
          <p:cNvPr id="322" name="To lookup which user has rank r we simply compute H(r) and look inside the hashtable!"/>
          <p:cNvSpPr/>
          <p:nvPr/>
        </p:nvSpPr>
        <p:spPr>
          <a:xfrm>
            <a:off x="198313" y="5869046"/>
            <a:ext cx="8119071" cy="1764586"/>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lang="zh-CN" altLang="en-US" dirty="0"/>
              <a:t>为了</a:t>
            </a:r>
            <a:r>
              <a:rPr lang="zh-CN" altLang="en-US" b="1" dirty="0">
                <a:solidFill>
                  <a:srgbClr val="8981F0"/>
                </a:solidFill>
              </a:rPr>
              <a:t>查找</a:t>
            </a:r>
            <a:r>
              <a:rPr lang="en-US" altLang="zh-CN" b="1" dirty="0">
                <a:solidFill>
                  <a:srgbClr val="8981F0"/>
                </a:solidFill>
              </a:rPr>
              <a:t>lookup</a:t>
            </a:r>
            <a:r>
              <a:rPr lang="zh-CN" altLang="en-US" dirty="0"/>
              <a:t>哪个用户的排名是</a:t>
            </a:r>
            <a:r>
              <a:rPr lang="en-US" altLang="zh-CN" dirty="0"/>
              <a:t>r</a:t>
            </a:r>
            <a:r>
              <a:rPr lang="zh-CN" altLang="en-US" dirty="0"/>
              <a:t>，我们只需要计算</a:t>
            </a:r>
            <a:r>
              <a:rPr lang="en" altLang="zh-CN" b="1" dirty="0">
                <a:solidFill>
                  <a:schemeClr val="accent5">
                    <a:hueOff val="101205"/>
                    <a:satOff val="-13598"/>
                    <a:lumOff val="23877"/>
                  </a:schemeClr>
                </a:solidFill>
              </a:rPr>
              <a:t>H</a:t>
            </a:r>
            <a:r>
              <a:rPr lang="en" altLang="zh-CN" dirty="0"/>
              <a:t>(r)</a:t>
            </a:r>
            <a:r>
              <a:rPr lang="zh-CN" altLang="en-US" dirty="0"/>
              <a:t>，然后在哈希表中查找即可</a:t>
            </a:r>
            <a:r>
              <a:rPr lang="en-US" altLang="zh-CN" dirty="0"/>
              <a:t>!</a:t>
            </a:r>
            <a:endParaRPr dirty="0"/>
          </a:p>
        </p:txBody>
      </p:sp>
      <p:sp>
        <p:nvSpPr>
          <p:cNvPr id="14" name="H(x) = x² + 3 mod 10">
            <a:extLst>
              <a:ext uri="{FF2B5EF4-FFF2-40B4-BE49-F238E27FC236}">
                <a16:creationId xmlns:a16="http://schemas.microsoft.com/office/drawing/2014/main" id="{6D6F8941-BEFA-E243-B3F9-7F48F80B622E}"/>
              </a:ext>
            </a:extLst>
          </p:cNvPr>
          <p:cNvSpPr/>
          <p:nvPr/>
        </p:nvSpPr>
        <p:spPr>
          <a:xfrm>
            <a:off x="1448122" y="4248794"/>
            <a:ext cx="5619453"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dirty="0">
                <a:solidFill>
                  <a:schemeClr val="accent5">
                    <a:hueOff val="101205"/>
                    <a:satOff val="-13598"/>
                    <a:lumOff val="23877"/>
                  </a:schemeClr>
                </a:solidFill>
              </a:rPr>
              <a:t>H</a:t>
            </a:r>
            <a:r>
              <a:rPr dirty="0"/>
              <a:t>(x) = x² + 3 mod 10</a:t>
            </a:r>
          </a:p>
        </p:txBody>
      </p:sp>
      <p:sp>
        <p:nvSpPr>
          <p:cNvPr id="15" name="Suppose we’re inserting (integer, string) key-value pairs into the table representing rankings of users to their usernames from an online programming competition and we’re using the hash function:">
            <a:extLst>
              <a:ext uri="{FF2B5EF4-FFF2-40B4-BE49-F238E27FC236}">
                <a16:creationId xmlns:a16="http://schemas.microsoft.com/office/drawing/2014/main" id="{6E23A76B-489E-5C46-BAB8-786E8B3ABF7A}"/>
              </a:ext>
            </a:extLst>
          </p:cNvPr>
          <p:cNvSpPr/>
          <p:nvPr/>
        </p:nvSpPr>
        <p:spPr>
          <a:xfrm>
            <a:off x="59134" y="1525043"/>
            <a:ext cx="8397429" cy="2410916"/>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000"/>
            </a:lvl1pPr>
          </a:lstStyle>
          <a:p>
            <a:r>
              <a:rPr lang="en-US" dirty="0" err="1"/>
              <a:t>假定我们要插入哈希表的键值对是</a:t>
            </a:r>
            <a:r>
              <a:rPr lang="en-US" dirty="0"/>
              <a:t>(integer, string)</a:t>
            </a:r>
            <a:r>
              <a:rPr lang="zh-CN" altLang="en-US" dirty="0"/>
              <a:t>，它表示参加某个线上编程竞赛的学生的排名和姓名之间的映射。</a:t>
            </a:r>
            <a:endParaRPr lang="en-US" altLang="zh-CN" dirty="0"/>
          </a:p>
          <a:p>
            <a:endParaRPr lang="en-US" dirty="0"/>
          </a:p>
          <a:p>
            <a:r>
              <a:rPr lang="zh-CN" altLang="en-US" dirty="0"/>
              <a:t>我们使用下面的哈希函数</a:t>
            </a:r>
            <a:r>
              <a:rPr dirty="0"/>
              <a:t>:</a:t>
            </a:r>
          </a:p>
        </p:txBody>
      </p:sp>
      <p:sp>
        <p:nvSpPr>
          <p:cNvPr id="16" name="How does a hash table work?">
            <a:extLst>
              <a:ext uri="{FF2B5EF4-FFF2-40B4-BE49-F238E27FC236}">
                <a16:creationId xmlns:a16="http://schemas.microsoft.com/office/drawing/2014/main" id="{0F8005D6-5438-3947-9737-DD62472952CE}"/>
              </a:ext>
            </a:extLst>
          </p:cNvPr>
          <p:cNvSpPr>
            <a:spLocks noGrp="1"/>
          </p:cNvSpPr>
          <p:nvPr>
            <p:ph type="title"/>
          </p:nvPr>
        </p:nvSpPr>
        <p:spPr>
          <a:xfrm>
            <a:off x="436909" y="142907"/>
            <a:ext cx="12130981" cy="1166544"/>
          </a:xfrm>
          <a:prstGeom prst="rect">
            <a:avLst/>
          </a:prstGeom>
        </p:spPr>
        <p:txBody>
          <a:bodyPr/>
          <a:lstStyle>
            <a:lvl1pPr defTabSz="420624">
              <a:defRPr sz="5760" b="1"/>
            </a:lvl1pPr>
          </a:lstStyle>
          <a:p>
            <a:r>
              <a:rPr lang="zh-CN" altLang="en-US" dirty="0"/>
              <a:t>哈希表是如何工作的</a:t>
            </a:r>
            <a:r>
              <a:rPr dirty="0"/>
              <a:t>?</a:t>
            </a:r>
          </a:p>
        </p:txBody>
      </p:sp>
    </p:spTree>
  </p:cSld>
  <p:clrMapOvr>
    <a:masterClrMapping/>
  </p:clrMapOvr>
  <p:transition spd="med"/>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4" name="Issues with removing"/>
          <p:cNvSpPr>
            <a:spLocks noGrp="1"/>
          </p:cNvSpPr>
          <p:nvPr>
            <p:ph type="title"/>
          </p:nvPr>
        </p:nvSpPr>
        <p:spPr>
          <a:xfrm>
            <a:off x="0" y="-55880"/>
            <a:ext cx="13004801" cy="1188319"/>
          </a:xfrm>
          <a:prstGeom prst="rect">
            <a:avLst/>
          </a:prstGeom>
        </p:spPr>
        <p:txBody>
          <a:bodyPr>
            <a:normAutofit fontScale="90000"/>
          </a:bodyPr>
          <a:lstStyle>
            <a:lvl1pPr defTabSz="537463">
              <a:defRPr sz="7360" b="1"/>
            </a:lvl1pPr>
          </a:lstStyle>
          <a:p>
            <a:r>
              <a:t>Issues with removing</a:t>
            </a:r>
          </a:p>
        </p:txBody>
      </p:sp>
      <p:graphicFrame>
        <p:nvGraphicFramePr>
          <p:cNvPr id="3945" name="Table"/>
          <p:cNvGraphicFramePr/>
          <p:nvPr/>
        </p:nvGraphicFramePr>
        <p:xfrm>
          <a:off x="1070316" y="1600200"/>
          <a:ext cx="10876868" cy="1389807"/>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946" name="Operations:…"/>
          <p:cNvSpPr/>
          <p:nvPr/>
        </p:nvSpPr>
        <p:spPr>
          <a:xfrm>
            <a:off x="-139601" y="4394200"/>
            <a:ext cx="3784402"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a:p>
            <a:r>
              <a:t>insert(k</a:t>
            </a:r>
            <a:r>
              <a:rPr baseline="-5999"/>
              <a:t>1</a:t>
            </a:r>
            <a:r>
              <a:t>,v</a:t>
            </a:r>
            <a:r>
              <a:rPr baseline="-5999"/>
              <a:t>1</a:t>
            </a:r>
            <a:r>
              <a:t>)</a:t>
            </a:r>
          </a:p>
          <a:p>
            <a:r>
              <a:t>insert(k</a:t>
            </a:r>
            <a:r>
              <a:rPr baseline="-5999"/>
              <a:t>2</a:t>
            </a:r>
            <a:r>
              <a:t>,v</a:t>
            </a:r>
            <a:r>
              <a:rPr baseline="-5999"/>
              <a:t>2</a:t>
            </a:r>
            <a:r>
              <a:t>)</a:t>
            </a:r>
          </a:p>
          <a:p>
            <a:r>
              <a:t>insert(k</a:t>
            </a:r>
            <a:r>
              <a:rPr baseline="-5999"/>
              <a:t>3</a:t>
            </a:r>
            <a:r>
              <a:t>,v</a:t>
            </a:r>
            <a:r>
              <a:rPr baseline="-5999"/>
              <a:t>3</a:t>
            </a:r>
            <a:r>
              <a:t>)</a:t>
            </a:r>
          </a:p>
          <a:p>
            <a:r>
              <a:t>remove(k</a:t>
            </a:r>
            <a:r>
              <a:rPr baseline="-5999"/>
              <a:t>2</a:t>
            </a:r>
            <a:r>
              <a:t>)</a:t>
            </a:r>
          </a:p>
          <a:p>
            <a:pPr>
              <a:defRPr>
                <a:solidFill>
                  <a:schemeClr val="accent4">
                    <a:hueOff val="102361"/>
                    <a:satOff val="14118"/>
                    <a:lumOff val="10675"/>
                  </a:schemeClr>
                </a:solidFill>
              </a:defRPr>
            </a:pPr>
            <a:r>
              <a:t>getValue(k</a:t>
            </a:r>
            <a:r>
              <a:rPr baseline="-5999"/>
              <a:t>3</a:t>
            </a:r>
            <a:r>
              <a:t>)</a:t>
            </a:r>
          </a:p>
        </p:txBody>
      </p:sp>
      <p:sp>
        <p:nvSpPr>
          <p:cNvPr id="3947" name="Recall that P(x) = x, N = 8"/>
          <p:cNvSpPr/>
          <p:nvPr/>
        </p:nvSpPr>
        <p:spPr>
          <a:xfrm>
            <a:off x="2826183" y="3743462"/>
            <a:ext cx="8059317"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Recall that </a:t>
            </a:r>
            <a:r>
              <a:rPr b="1">
                <a:solidFill>
                  <a:schemeClr val="accent6">
                    <a:hueOff val="-241736"/>
                    <a:satOff val="29413"/>
                    <a:lumOff val="20727"/>
                  </a:schemeClr>
                </a:solidFill>
              </a:rPr>
              <a:t>P</a:t>
            </a:r>
            <a:r>
              <a:t>(x) = x, N = 8</a:t>
            </a:r>
          </a:p>
        </p:txBody>
      </p:sp>
      <p:graphicFrame>
        <p:nvGraphicFramePr>
          <p:cNvPr id="3948" name="Table"/>
          <p:cNvGraphicFramePr/>
          <p:nvPr/>
        </p:nvGraphicFramePr>
        <p:xfrm>
          <a:off x="1070316" y="644946"/>
          <a:ext cx="10876868" cy="1389808"/>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949" name="H(k3) = 1"/>
          <p:cNvSpPr/>
          <p:nvPr/>
        </p:nvSpPr>
        <p:spPr>
          <a:xfrm>
            <a:off x="6278626" y="4565649"/>
            <a:ext cx="2499867"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3</a:t>
            </a:r>
            <a:r>
              <a:t>) = 1</a:t>
            </a:r>
          </a:p>
        </p:txBody>
      </p:sp>
      <p:sp>
        <p:nvSpPr>
          <p:cNvPr id="3950" name="H(k3) + P(0) mod N = 1"/>
          <p:cNvSpPr/>
          <p:nvPr/>
        </p:nvSpPr>
        <p:spPr>
          <a:xfrm>
            <a:off x="4715512" y="5125569"/>
            <a:ext cx="60782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3</a:t>
            </a:r>
            <a:r>
              <a:t>) + </a:t>
            </a:r>
            <a:r>
              <a:rPr b="1">
                <a:solidFill>
                  <a:schemeClr val="accent6">
                    <a:hueOff val="-241736"/>
                    <a:satOff val="29413"/>
                    <a:lumOff val="20727"/>
                  </a:schemeClr>
                </a:solidFill>
              </a:rPr>
              <a:t>P</a:t>
            </a:r>
            <a:r>
              <a:t>(0) mod N = 1</a:t>
            </a:r>
          </a:p>
        </p:txBody>
      </p:sp>
      <p:sp>
        <p:nvSpPr>
          <p:cNvPr id="3951" name="1  +   0  mod 8 = 1"/>
          <p:cNvSpPr/>
          <p:nvPr/>
        </p:nvSpPr>
        <p:spPr>
          <a:xfrm>
            <a:off x="5186679" y="5603862"/>
            <a:ext cx="561945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 1  +   0  mod 8 = 1</a:t>
            </a:r>
          </a:p>
        </p:txBody>
      </p:sp>
      <p:sp>
        <p:nvSpPr>
          <p:cNvPr id="3952" name="Line"/>
          <p:cNvSpPr/>
          <p:nvPr/>
        </p:nvSpPr>
        <p:spPr>
          <a:xfrm flipV="1">
            <a:off x="3098799" y="3051313"/>
            <a:ext cx="1" cy="624494"/>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53" name="In bucket 1 k1 ≠ k3 so continue the search."/>
          <p:cNvSpPr/>
          <p:nvPr/>
        </p:nvSpPr>
        <p:spPr>
          <a:xfrm>
            <a:off x="618963" y="8040369"/>
            <a:ext cx="1176687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In bucket 1 k</a:t>
            </a:r>
            <a:r>
              <a:rPr baseline="-5999"/>
              <a:t>1</a:t>
            </a:r>
            <a:r>
              <a:t> ≠ k</a:t>
            </a:r>
            <a:r>
              <a:rPr baseline="-5999"/>
              <a:t>3</a:t>
            </a:r>
            <a:r>
              <a:t> so continue the search.</a:t>
            </a:r>
          </a:p>
        </p:txBody>
      </p:sp>
    </p:spTree>
  </p:cSld>
  <p:clrMapOvr>
    <a:masterClrMapping/>
  </p:clrMapOvr>
  <p:transition spd="med"/>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5" name="Issues with removing"/>
          <p:cNvSpPr>
            <a:spLocks noGrp="1"/>
          </p:cNvSpPr>
          <p:nvPr>
            <p:ph type="title"/>
          </p:nvPr>
        </p:nvSpPr>
        <p:spPr>
          <a:xfrm>
            <a:off x="0" y="-55880"/>
            <a:ext cx="13004801" cy="1188319"/>
          </a:xfrm>
          <a:prstGeom prst="rect">
            <a:avLst/>
          </a:prstGeom>
        </p:spPr>
        <p:txBody>
          <a:bodyPr>
            <a:normAutofit fontScale="90000"/>
          </a:bodyPr>
          <a:lstStyle>
            <a:lvl1pPr defTabSz="537463">
              <a:defRPr sz="7360" b="1"/>
            </a:lvl1pPr>
          </a:lstStyle>
          <a:p>
            <a:r>
              <a:t>Issues with removing</a:t>
            </a:r>
          </a:p>
        </p:txBody>
      </p:sp>
      <p:graphicFrame>
        <p:nvGraphicFramePr>
          <p:cNvPr id="3956" name="Table"/>
          <p:cNvGraphicFramePr/>
          <p:nvPr/>
        </p:nvGraphicFramePr>
        <p:xfrm>
          <a:off x="1070316" y="1600200"/>
          <a:ext cx="10876868" cy="1389807"/>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957" name="Operations:…"/>
          <p:cNvSpPr/>
          <p:nvPr/>
        </p:nvSpPr>
        <p:spPr>
          <a:xfrm>
            <a:off x="-139601" y="4394200"/>
            <a:ext cx="3784402"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a:p>
            <a:r>
              <a:t>insert(k</a:t>
            </a:r>
            <a:r>
              <a:rPr baseline="-5999"/>
              <a:t>1</a:t>
            </a:r>
            <a:r>
              <a:t>,v</a:t>
            </a:r>
            <a:r>
              <a:rPr baseline="-5999"/>
              <a:t>1</a:t>
            </a:r>
            <a:r>
              <a:t>)</a:t>
            </a:r>
          </a:p>
          <a:p>
            <a:r>
              <a:t>insert(k</a:t>
            </a:r>
            <a:r>
              <a:rPr baseline="-5999"/>
              <a:t>2</a:t>
            </a:r>
            <a:r>
              <a:t>,v</a:t>
            </a:r>
            <a:r>
              <a:rPr baseline="-5999"/>
              <a:t>2</a:t>
            </a:r>
            <a:r>
              <a:t>)</a:t>
            </a:r>
          </a:p>
          <a:p>
            <a:r>
              <a:t>insert(k</a:t>
            </a:r>
            <a:r>
              <a:rPr baseline="-5999"/>
              <a:t>3</a:t>
            </a:r>
            <a:r>
              <a:t>,v</a:t>
            </a:r>
            <a:r>
              <a:rPr baseline="-5999"/>
              <a:t>3</a:t>
            </a:r>
            <a:r>
              <a:t>)</a:t>
            </a:r>
          </a:p>
          <a:p>
            <a:r>
              <a:t>remove(k</a:t>
            </a:r>
            <a:r>
              <a:rPr baseline="-5999"/>
              <a:t>2</a:t>
            </a:r>
            <a:r>
              <a:t>)</a:t>
            </a:r>
          </a:p>
          <a:p>
            <a:pPr>
              <a:defRPr>
                <a:solidFill>
                  <a:schemeClr val="accent4">
                    <a:hueOff val="102361"/>
                    <a:satOff val="14118"/>
                    <a:lumOff val="10675"/>
                  </a:schemeClr>
                </a:solidFill>
              </a:defRPr>
            </a:pPr>
            <a:r>
              <a:t>getValue(k</a:t>
            </a:r>
            <a:r>
              <a:rPr baseline="-5999"/>
              <a:t>3</a:t>
            </a:r>
            <a:r>
              <a:t>)</a:t>
            </a:r>
          </a:p>
        </p:txBody>
      </p:sp>
      <p:sp>
        <p:nvSpPr>
          <p:cNvPr id="3958" name="Recall that P(x) = x, N = 8"/>
          <p:cNvSpPr/>
          <p:nvPr/>
        </p:nvSpPr>
        <p:spPr>
          <a:xfrm>
            <a:off x="2826183" y="3743462"/>
            <a:ext cx="8059317"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Recall that </a:t>
            </a:r>
            <a:r>
              <a:rPr b="1">
                <a:solidFill>
                  <a:schemeClr val="accent6">
                    <a:hueOff val="-241736"/>
                    <a:satOff val="29413"/>
                    <a:lumOff val="20727"/>
                  </a:schemeClr>
                </a:solidFill>
              </a:rPr>
              <a:t>P</a:t>
            </a:r>
            <a:r>
              <a:t>(x) = x, N = 8</a:t>
            </a:r>
          </a:p>
        </p:txBody>
      </p:sp>
      <p:graphicFrame>
        <p:nvGraphicFramePr>
          <p:cNvPr id="3959" name="Table"/>
          <p:cNvGraphicFramePr/>
          <p:nvPr/>
        </p:nvGraphicFramePr>
        <p:xfrm>
          <a:off x="1070316" y="644946"/>
          <a:ext cx="10876868" cy="1389808"/>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960" name="H(k3) = 1"/>
          <p:cNvSpPr/>
          <p:nvPr/>
        </p:nvSpPr>
        <p:spPr>
          <a:xfrm>
            <a:off x="6278626" y="4565649"/>
            <a:ext cx="2499867"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3</a:t>
            </a:r>
            <a:r>
              <a:t>) = 1</a:t>
            </a:r>
          </a:p>
        </p:txBody>
      </p:sp>
      <p:sp>
        <p:nvSpPr>
          <p:cNvPr id="3961" name="H(k3) + P(0) mod N = 1"/>
          <p:cNvSpPr/>
          <p:nvPr/>
        </p:nvSpPr>
        <p:spPr>
          <a:xfrm>
            <a:off x="4715512" y="5125569"/>
            <a:ext cx="60782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3</a:t>
            </a:r>
            <a:r>
              <a:t>) + </a:t>
            </a:r>
            <a:r>
              <a:rPr b="1">
                <a:solidFill>
                  <a:schemeClr val="accent6">
                    <a:hueOff val="-241736"/>
                    <a:satOff val="29413"/>
                    <a:lumOff val="20727"/>
                  </a:schemeClr>
                </a:solidFill>
              </a:rPr>
              <a:t>P</a:t>
            </a:r>
            <a:r>
              <a:t>(0) mod N = 1</a:t>
            </a:r>
          </a:p>
        </p:txBody>
      </p:sp>
      <p:sp>
        <p:nvSpPr>
          <p:cNvPr id="3962" name="1  +   0  mod 8 = 1"/>
          <p:cNvSpPr/>
          <p:nvPr/>
        </p:nvSpPr>
        <p:spPr>
          <a:xfrm>
            <a:off x="5186679" y="5603862"/>
            <a:ext cx="561945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 1  +   0  mod 8 = 1</a:t>
            </a:r>
          </a:p>
        </p:txBody>
      </p:sp>
      <p:sp>
        <p:nvSpPr>
          <p:cNvPr id="3963" name="Line"/>
          <p:cNvSpPr/>
          <p:nvPr/>
        </p:nvSpPr>
        <p:spPr>
          <a:xfrm flipV="1">
            <a:off x="3098799" y="3051313"/>
            <a:ext cx="1" cy="624494"/>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64" name="H(k3) + P(1) mod N = 2"/>
          <p:cNvSpPr/>
          <p:nvPr/>
        </p:nvSpPr>
        <p:spPr>
          <a:xfrm>
            <a:off x="4709309" y="6166969"/>
            <a:ext cx="60782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3</a:t>
            </a:r>
            <a:r>
              <a:t>) + </a:t>
            </a:r>
            <a:r>
              <a:rPr b="1">
                <a:solidFill>
                  <a:schemeClr val="accent6">
                    <a:hueOff val="-241736"/>
                    <a:satOff val="29413"/>
                    <a:lumOff val="20727"/>
                  </a:schemeClr>
                </a:solidFill>
              </a:rPr>
              <a:t>P</a:t>
            </a:r>
            <a:r>
              <a:t>(1) mod N = 2</a:t>
            </a:r>
          </a:p>
        </p:txBody>
      </p:sp>
      <p:sp>
        <p:nvSpPr>
          <p:cNvPr id="3965" name="1  +   1  mod 8 = 2"/>
          <p:cNvSpPr/>
          <p:nvPr/>
        </p:nvSpPr>
        <p:spPr>
          <a:xfrm>
            <a:off x="5180477" y="6645262"/>
            <a:ext cx="5619453"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 1  +   1  mod 8 = 2</a:t>
            </a:r>
          </a:p>
        </p:txBody>
      </p:sp>
      <p:grpSp>
        <p:nvGrpSpPr>
          <p:cNvPr id="3968" name="Group"/>
          <p:cNvGrpSpPr/>
          <p:nvPr/>
        </p:nvGrpSpPr>
        <p:grpSpPr>
          <a:xfrm rot="232890">
            <a:off x="3412671" y="3041969"/>
            <a:ext cx="1012020" cy="558579"/>
            <a:chOff x="0" y="0"/>
            <a:chExt cx="1012018" cy="558577"/>
          </a:xfrm>
        </p:grpSpPr>
        <p:sp>
          <p:nvSpPr>
            <p:cNvPr id="3969" name="Connection Line"/>
            <p:cNvSpPr/>
            <p:nvPr/>
          </p:nvSpPr>
          <p:spPr>
            <a:xfrm>
              <a:off x="0" y="181069"/>
              <a:ext cx="894606" cy="377509"/>
            </a:xfrm>
            <a:custGeom>
              <a:avLst/>
              <a:gdLst/>
              <a:ahLst/>
              <a:cxnLst>
                <a:cxn ang="0">
                  <a:pos x="wd2" y="hd2"/>
                </a:cxn>
                <a:cxn ang="5400000">
                  <a:pos x="wd2" y="hd2"/>
                </a:cxn>
                <a:cxn ang="10800000">
                  <a:pos x="wd2" y="hd2"/>
                </a:cxn>
                <a:cxn ang="16200000">
                  <a:pos x="wd2" y="hd2"/>
                </a:cxn>
              </a:cxnLst>
              <a:rect l="0" t="0" r="r" b="b"/>
              <a:pathLst>
                <a:path w="21600" h="16200" extrusionOk="0">
                  <a:moveTo>
                    <a:pt x="21600" y="168"/>
                  </a:moveTo>
                  <a:cubicBezTo>
                    <a:pt x="13011" y="21600"/>
                    <a:pt x="5811" y="21544"/>
                    <a:pt x="0" y="0"/>
                  </a:cubicBezTo>
                </a:path>
              </a:pathLst>
            </a:custGeom>
            <a:noFill/>
            <a:ln w="63500" cap="flat">
              <a:solidFill>
                <a:srgbClr val="FFFFFF"/>
              </a:solidFill>
              <a:prstDash val="solid"/>
              <a:miter lim="400000"/>
            </a:ln>
            <a:effectLst/>
          </p:spPr>
          <p:txBody>
            <a:bodyPr/>
            <a:lstStyle/>
            <a:p>
              <a:endParaRPr/>
            </a:p>
          </p:txBody>
        </p:sp>
        <p:sp>
          <p:nvSpPr>
            <p:cNvPr id="3967" name="Line"/>
            <p:cNvSpPr/>
            <p:nvPr/>
          </p:nvSpPr>
          <p:spPr>
            <a:xfrm flipV="1">
              <a:off x="871223" y="-1"/>
              <a:ext cx="140796" cy="228558"/>
            </a:xfrm>
            <a:prstGeom prst="line">
              <a:avLst/>
            </a:prstGeom>
            <a:noFill/>
            <a:ln w="635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Tree>
  </p:cSld>
  <p:clrMapOvr>
    <a:masterClrMapping/>
  </p:clrMapOvr>
  <p:transition spd="med"/>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1" name="Issues with removing"/>
          <p:cNvSpPr>
            <a:spLocks noGrp="1"/>
          </p:cNvSpPr>
          <p:nvPr>
            <p:ph type="title"/>
          </p:nvPr>
        </p:nvSpPr>
        <p:spPr>
          <a:xfrm>
            <a:off x="0" y="-55880"/>
            <a:ext cx="13004801" cy="1188319"/>
          </a:xfrm>
          <a:prstGeom prst="rect">
            <a:avLst/>
          </a:prstGeom>
        </p:spPr>
        <p:txBody>
          <a:bodyPr>
            <a:normAutofit fontScale="90000"/>
          </a:bodyPr>
          <a:lstStyle>
            <a:lvl1pPr defTabSz="537463">
              <a:defRPr sz="7360" b="1"/>
            </a:lvl1pPr>
          </a:lstStyle>
          <a:p>
            <a:r>
              <a:t>Issues with removing</a:t>
            </a:r>
          </a:p>
        </p:txBody>
      </p:sp>
      <p:graphicFrame>
        <p:nvGraphicFramePr>
          <p:cNvPr id="3972" name="Table"/>
          <p:cNvGraphicFramePr/>
          <p:nvPr/>
        </p:nvGraphicFramePr>
        <p:xfrm>
          <a:off x="1070316" y="1600200"/>
          <a:ext cx="10876868" cy="1389807"/>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973" name="Operations:…"/>
          <p:cNvSpPr/>
          <p:nvPr/>
        </p:nvSpPr>
        <p:spPr>
          <a:xfrm>
            <a:off x="-139601" y="4394200"/>
            <a:ext cx="3784402"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a:p>
            <a:r>
              <a:t>insert(k</a:t>
            </a:r>
            <a:r>
              <a:rPr baseline="-5999"/>
              <a:t>1</a:t>
            </a:r>
            <a:r>
              <a:t>,v</a:t>
            </a:r>
            <a:r>
              <a:rPr baseline="-5999"/>
              <a:t>1</a:t>
            </a:r>
            <a:r>
              <a:t>)</a:t>
            </a:r>
          </a:p>
          <a:p>
            <a:r>
              <a:t>insert(k</a:t>
            </a:r>
            <a:r>
              <a:rPr baseline="-5999"/>
              <a:t>2</a:t>
            </a:r>
            <a:r>
              <a:t>,v</a:t>
            </a:r>
            <a:r>
              <a:rPr baseline="-5999"/>
              <a:t>2</a:t>
            </a:r>
            <a:r>
              <a:t>)</a:t>
            </a:r>
          </a:p>
          <a:p>
            <a:r>
              <a:t>insert(k</a:t>
            </a:r>
            <a:r>
              <a:rPr baseline="-5999"/>
              <a:t>3</a:t>
            </a:r>
            <a:r>
              <a:t>,v</a:t>
            </a:r>
            <a:r>
              <a:rPr baseline="-5999"/>
              <a:t>3</a:t>
            </a:r>
            <a:r>
              <a:t>)</a:t>
            </a:r>
          </a:p>
          <a:p>
            <a:r>
              <a:t>remove(k</a:t>
            </a:r>
            <a:r>
              <a:rPr baseline="-5999"/>
              <a:t>2</a:t>
            </a:r>
            <a:r>
              <a:t>)</a:t>
            </a:r>
          </a:p>
          <a:p>
            <a:pPr>
              <a:defRPr>
                <a:solidFill>
                  <a:schemeClr val="accent4">
                    <a:hueOff val="102361"/>
                    <a:satOff val="14118"/>
                    <a:lumOff val="10675"/>
                  </a:schemeClr>
                </a:solidFill>
              </a:defRPr>
            </a:pPr>
            <a:r>
              <a:t>getValue(k</a:t>
            </a:r>
            <a:r>
              <a:rPr baseline="-5999"/>
              <a:t>3</a:t>
            </a:r>
            <a:r>
              <a:t>)</a:t>
            </a:r>
          </a:p>
        </p:txBody>
      </p:sp>
      <p:sp>
        <p:nvSpPr>
          <p:cNvPr id="3974" name="Recall that P(x) = x, N = 8"/>
          <p:cNvSpPr/>
          <p:nvPr/>
        </p:nvSpPr>
        <p:spPr>
          <a:xfrm>
            <a:off x="2826183" y="3743462"/>
            <a:ext cx="8059317"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Recall that </a:t>
            </a:r>
            <a:r>
              <a:rPr b="1">
                <a:solidFill>
                  <a:schemeClr val="accent6">
                    <a:hueOff val="-241736"/>
                    <a:satOff val="29413"/>
                    <a:lumOff val="20727"/>
                  </a:schemeClr>
                </a:solidFill>
              </a:rPr>
              <a:t>P</a:t>
            </a:r>
            <a:r>
              <a:t>(x) = x, N = 8</a:t>
            </a:r>
          </a:p>
        </p:txBody>
      </p:sp>
      <p:graphicFrame>
        <p:nvGraphicFramePr>
          <p:cNvPr id="3975" name="Table"/>
          <p:cNvGraphicFramePr/>
          <p:nvPr/>
        </p:nvGraphicFramePr>
        <p:xfrm>
          <a:off x="1070316" y="644946"/>
          <a:ext cx="10876868" cy="1389808"/>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976" name="Line"/>
          <p:cNvSpPr/>
          <p:nvPr/>
        </p:nvSpPr>
        <p:spPr>
          <a:xfrm flipV="1">
            <a:off x="3098799" y="3051313"/>
            <a:ext cx="1" cy="624494"/>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3979" name="Group"/>
          <p:cNvGrpSpPr/>
          <p:nvPr/>
        </p:nvGrpSpPr>
        <p:grpSpPr>
          <a:xfrm rot="232890">
            <a:off x="3412671" y="3041969"/>
            <a:ext cx="1012020" cy="558579"/>
            <a:chOff x="0" y="0"/>
            <a:chExt cx="1012018" cy="558577"/>
          </a:xfrm>
        </p:grpSpPr>
        <p:sp>
          <p:nvSpPr>
            <p:cNvPr id="3981" name="Connection Line"/>
            <p:cNvSpPr/>
            <p:nvPr/>
          </p:nvSpPr>
          <p:spPr>
            <a:xfrm>
              <a:off x="0" y="181069"/>
              <a:ext cx="894606" cy="377509"/>
            </a:xfrm>
            <a:custGeom>
              <a:avLst/>
              <a:gdLst/>
              <a:ahLst/>
              <a:cxnLst>
                <a:cxn ang="0">
                  <a:pos x="wd2" y="hd2"/>
                </a:cxn>
                <a:cxn ang="5400000">
                  <a:pos x="wd2" y="hd2"/>
                </a:cxn>
                <a:cxn ang="10800000">
                  <a:pos x="wd2" y="hd2"/>
                </a:cxn>
                <a:cxn ang="16200000">
                  <a:pos x="wd2" y="hd2"/>
                </a:cxn>
              </a:cxnLst>
              <a:rect l="0" t="0" r="r" b="b"/>
              <a:pathLst>
                <a:path w="21600" h="16200" extrusionOk="0">
                  <a:moveTo>
                    <a:pt x="21600" y="168"/>
                  </a:moveTo>
                  <a:cubicBezTo>
                    <a:pt x="13011" y="21600"/>
                    <a:pt x="5811" y="21544"/>
                    <a:pt x="0" y="0"/>
                  </a:cubicBezTo>
                </a:path>
              </a:pathLst>
            </a:custGeom>
            <a:noFill/>
            <a:ln w="63500" cap="flat">
              <a:solidFill>
                <a:srgbClr val="FFFFFF"/>
              </a:solidFill>
              <a:prstDash val="solid"/>
              <a:miter lim="400000"/>
            </a:ln>
            <a:effectLst/>
          </p:spPr>
          <p:txBody>
            <a:bodyPr/>
            <a:lstStyle/>
            <a:p>
              <a:endParaRPr/>
            </a:p>
          </p:txBody>
        </p:sp>
        <p:sp>
          <p:nvSpPr>
            <p:cNvPr id="3978" name="Line"/>
            <p:cNvSpPr/>
            <p:nvPr/>
          </p:nvSpPr>
          <p:spPr>
            <a:xfrm flipV="1">
              <a:off x="871223" y="-1"/>
              <a:ext cx="140796" cy="228558"/>
            </a:xfrm>
            <a:prstGeom prst="line">
              <a:avLst/>
            </a:prstGeom>
            <a:noFill/>
            <a:ln w="635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3980" name="The value in the bucket at index 2 is null so we must conclude that the key k3 does not exist in the hash table otherwise we would have found it before reaching a null position!"/>
          <p:cNvSpPr/>
          <p:nvPr/>
        </p:nvSpPr>
        <p:spPr>
          <a:xfrm>
            <a:off x="3502917" y="4620463"/>
            <a:ext cx="9366251" cy="32258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The value in the bucket at index 2 is null so we must conclude that the key k</a:t>
            </a:r>
            <a:r>
              <a:rPr baseline="-5999"/>
              <a:t>3</a:t>
            </a:r>
            <a:r>
              <a:t> does not exist in the hash table otherwise we would have found it before reaching a null position!</a:t>
            </a:r>
          </a:p>
        </p:txBody>
      </p:sp>
    </p:spTree>
  </p:cSld>
  <p:clrMapOvr>
    <a:masterClrMapping/>
  </p:clrMapOvr>
  <p:transition spd="med"/>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 name="Issues with removing"/>
          <p:cNvSpPr>
            <a:spLocks noGrp="1"/>
          </p:cNvSpPr>
          <p:nvPr>
            <p:ph type="title"/>
          </p:nvPr>
        </p:nvSpPr>
        <p:spPr>
          <a:xfrm>
            <a:off x="0" y="-55880"/>
            <a:ext cx="13004801" cy="1188319"/>
          </a:xfrm>
          <a:prstGeom prst="rect">
            <a:avLst/>
          </a:prstGeom>
        </p:spPr>
        <p:txBody>
          <a:bodyPr>
            <a:normAutofit fontScale="90000"/>
          </a:bodyPr>
          <a:lstStyle>
            <a:lvl1pPr defTabSz="537463">
              <a:defRPr sz="7360" b="1"/>
            </a:lvl1pPr>
          </a:lstStyle>
          <a:p>
            <a:r>
              <a:t>Issues with removing</a:t>
            </a:r>
          </a:p>
        </p:txBody>
      </p:sp>
      <p:graphicFrame>
        <p:nvGraphicFramePr>
          <p:cNvPr id="3984" name="Table"/>
          <p:cNvGraphicFramePr/>
          <p:nvPr/>
        </p:nvGraphicFramePr>
        <p:xfrm>
          <a:off x="1070316" y="1600200"/>
          <a:ext cx="10876868" cy="1389807"/>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985" name="Operations:…"/>
          <p:cNvSpPr/>
          <p:nvPr/>
        </p:nvSpPr>
        <p:spPr>
          <a:xfrm>
            <a:off x="-139601" y="4394200"/>
            <a:ext cx="3784402"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a:p>
            <a:r>
              <a:t>insert(k</a:t>
            </a:r>
            <a:r>
              <a:rPr baseline="-5999"/>
              <a:t>1</a:t>
            </a:r>
            <a:r>
              <a:t>,v</a:t>
            </a:r>
            <a:r>
              <a:rPr baseline="-5999"/>
              <a:t>1</a:t>
            </a:r>
            <a:r>
              <a:t>)</a:t>
            </a:r>
          </a:p>
          <a:p>
            <a:r>
              <a:t>insert(k</a:t>
            </a:r>
            <a:r>
              <a:rPr baseline="-5999"/>
              <a:t>2</a:t>
            </a:r>
            <a:r>
              <a:t>,v</a:t>
            </a:r>
            <a:r>
              <a:rPr baseline="-5999"/>
              <a:t>2</a:t>
            </a:r>
            <a:r>
              <a:t>)</a:t>
            </a:r>
          </a:p>
          <a:p>
            <a:r>
              <a:t>insert(k</a:t>
            </a:r>
            <a:r>
              <a:rPr baseline="-5999"/>
              <a:t>3</a:t>
            </a:r>
            <a:r>
              <a:t>,v</a:t>
            </a:r>
            <a:r>
              <a:rPr baseline="-5999"/>
              <a:t>3</a:t>
            </a:r>
            <a:r>
              <a:t>)</a:t>
            </a:r>
          </a:p>
          <a:p>
            <a:r>
              <a:t>remove(k</a:t>
            </a:r>
            <a:r>
              <a:rPr baseline="-5999"/>
              <a:t>2</a:t>
            </a:r>
            <a:r>
              <a:t>)</a:t>
            </a:r>
          </a:p>
          <a:p>
            <a:pPr>
              <a:defRPr>
                <a:solidFill>
                  <a:schemeClr val="accent4">
                    <a:hueOff val="102361"/>
                    <a:satOff val="14118"/>
                    <a:lumOff val="10675"/>
                  </a:schemeClr>
                </a:solidFill>
              </a:defRPr>
            </a:pPr>
            <a:r>
              <a:t>getValue(k</a:t>
            </a:r>
            <a:r>
              <a:rPr baseline="-5999"/>
              <a:t>3</a:t>
            </a:r>
            <a:r>
              <a:t>)</a:t>
            </a:r>
          </a:p>
        </p:txBody>
      </p:sp>
      <p:sp>
        <p:nvSpPr>
          <p:cNvPr id="3986" name="Recall that P(x) = x, N = 8"/>
          <p:cNvSpPr/>
          <p:nvPr/>
        </p:nvSpPr>
        <p:spPr>
          <a:xfrm>
            <a:off x="2826183" y="3743462"/>
            <a:ext cx="8059317"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Recall that </a:t>
            </a:r>
            <a:r>
              <a:rPr b="1">
                <a:solidFill>
                  <a:schemeClr val="accent6">
                    <a:hueOff val="-241736"/>
                    <a:satOff val="29413"/>
                    <a:lumOff val="20727"/>
                  </a:schemeClr>
                </a:solidFill>
              </a:rPr>
              <a:t>P</a:t>
            </a:r>
            <a:r>
              <a:t>(x) = x, N = 8</a:t>
            </a:r>
          </a:p>
        </p:txBody>
      </p:sp>
      <p:graphicFrame>
        <p:nvGraphicFramePr>
          <p:cNvPr id="3987" name="Table"/>
          <p:cNvGraphicFramePr/>
          <p:nvPr/>
        </p:nvGraphicFramePr>
        <p:xfrm>
          <a:off x="1070316" y="644946"/>
          <a:ext cx="10876868" cy="1389808"/>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988" name="Line"/>
          <p:cNvSpPr/>
          <p:nvPr/>
        </p:nvSpPr>
        <p:spPr>
          <a:xfrm flipV="1">
            <a:off x="3098799" y="3051313"/>
            <a:ext cx="1" cy="624494"/>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3991" name="Group"/>
          <p:cNvGrpSpPr/>
          <p:nvPr/>
        </p:nvGrpSpPr>
        <p:grpSpPr>
          <a:xfrm rot="232890">
            <a:off x="3412671" y="3041969"/>
            <a:ext cx="1012020" cy="558579"/>
            <a:chOff x="0" y="0"/>
            <a:chExt cx="1012018" cy="558577"/>
          </a:xfrm>
        </p:grpSpPr>
        <p:sp>
          <p:nvSpPr>
            <p:cNvPr id="3993" name="Connection Line"/>
            <p:cNvSpPr/>
            <p:nvPr/>
          </p:nvSpPr>
          <p:spPr>
            <a:xfrm>
              <a:off x="0" y="181069"/>
              <a:ext cx="894606" cy="377509"/>
            </a:xfrm>
            <a:custGeom>
              <a:avLst/>
              <a:gdLst/>
              <a:ahLst/>
              <a:cxnLst>
                <a:cxn ang="0">
                  <a:pos x="wd2" y="hd2"/>
                </a:cxn>
                <a:cxn ang="5400000">
                  <a:pos x="wd2" y="hd2"/>
                </a:cxn>
                <a:cxn ang="10800000">
                  <a:pos x="wd2" y="hd2"/>
                </a:cxn>
                <a:cxn ang="16200000">
                  <a:pos x="wd2" y="hd2"/>
                </a:cxn>
              </a:cxnLst>
              <a:rect l="0" t="0" r="r" b="b"/>
              <a:pathLst>
                <a:path w="21600" h="16200" extrusionOk="0">
                  <a:moveTo>
                    <a:pt x="21600" y="168"/>
                  </a:moveTo>
                  <a:cubicBezTo>
                    <a:pt x="13011" y="21600"/>
                    <a:pt x="5811" y="21544"/>
                    <a:pt x="0" y="0"/>
                  </a:cubicBezTo>
                </a:path>
              </a:pathLst>
            </a:custGeom>
            <a:noFill/>
            <a:ln w="63500" cap="flat">
              <a:solidFill>
                <a:srgbClr val="FFFFFF"/>
              </a:solidFill>
              <a:prstDash val="solid"/>
              <a:miter lim="400000"/>
            </a:ln>
            <a:effectLst/>
          </p:spPr>
          <p:txBody>
            <a:bodyPr/>
            <a:lstStyle/>
            <a:p>
              <a:endParaRPr/>
            </a:p>
          </p:txBody>
        </p:sp>
        <p:sp>
          <p:nvSpPr>
            <p:cNvPr id="3990" name="Line"/>
            <p:cNvSpPr/>
            <p:nvPr/>
          </p:nvSpPr>
          <p:spPr>
            <a:xfrm flipV="1">
              <a:off x="871223" y="-1"/>
              <a:ext cx="140796" cy="228558"/>
            </a:xfrm>
            <a:prstGeom prst="line">
              <a:avLst/>
            </a:prstGeom>
            <a:noFill/>
            <a:ln w="635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3992" name="However, the key k3 clearly exists in our table! Hence, the naive removing method doesn’t work :/"/>
          <p:cNvSpPr/>
          <p:nvPr/>
        </p:nvSpPr>
        <p:spPr>
          <a:xfrm>
            <a:off x="3451641" y="5371033"/>
            <a:ext cx="9661367" cy="16637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However, the key k</a:t>
            </a:r>
            <a:r>
              <a:rPr baseline="-5999"/>
              <a:t>3</a:t>
            </a:r>
            <a:r>
              <a:t> clearly exists in our table! Hence, the naive removing method doesn’t work :/</a:t>
            </a:r>
          </a:p>
        </p:txBody>
      </p:sp>
    </p:spTree>
  </p:cSld>
  <p:clrMapOvr>
    <a:masterClrMapping/>
  </p:clrMapOvr>
  <p:transition spd="med"/>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5" name="Solution to removing"/>
          <p:cNvSpPr>
            <a:spLocks noGrp="1"/>
          </p:cNvSpPr>
          <p:nvPr>
            <p:ph type="title"/>
          </p:nvPr>
        </p:nvSpPr>
        <p:spPr>
          <a:xfrm>
            <a:off x="0" y="-55880"/>
            <a:ext cx="13004801" cy="1188319"/>
          </a:xfrm>
          <a:prstGeom prst="rect">
            <a:avLst/>
          </a:prstGeom>
        </p:spPr>
        <p:txBody>
          <a:bodyPr>
            <a:normAutofit fontScale="90000"/>
          </a:bodyPr>
          <a:lstStyle>
            <a:lvl1pPr defTabSz="537463">
              <a:defRPr sz="7360" b="1"/>
            </a:lvl1pPr>
          </a:lstStyle>
          <a:p>
            <a:r>
              <a:t>Solution to removing</a:t>
            </a:r>
          </a:p>
        </p:txBody>
      </p:sp>
      <p:graphicFrame>
        <p:nvGraphicFramePr>
          <p:cNvPr id="3996" name="Table"/>
          <p:cNvGraphicFramePr/>
          <p:nvPr/>
        </p:nvGraphicFramePr>
        <p:xfrm>
          <a:off x="1070316" y="1600200"/>
          <a:ext cx="10876868" cy="1389807"/>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997" name="Table"/>
          <p:cNvGraphicFramePr/>
          <p:nvPr/>
        </p:nvGraphicFramePr>
        <p:xfrm>
          <a:off x="1070316" y="644946"/>
          <a:ext cx="10876868" cy="1389808"/>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998" name="The solution is to place a unique marker called a tombstone instead of null to indicate that a (k,v) pair has been deleted and that the bucket should be skipped during a search."/>
          <p:cNvSpPr/>
          <p:nvPr/>
        </p:nvSpPr>
        <p:spPr>
          <a:xfrm>
            <a:off x="922694" y="4535373"/>
            <a:ext cx="11159411" cy="27051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The solution is to place a </a:t>
            </a:r>
            <a:r>
              <a:rPr b="1">
                <a:solidFill>
                  <a:schemeClr val="accent2">
                    <a:satOff val="-13916"/>
                    <a:lumOff val="13989"/>
                  </a:schemeClr>
                </a:solidFill>
              </a:rPr>
              <a:t>unique marker</a:t>
            </a:r>
            <a:r>
              <a:t> called a </a:t>
            </a:r>
            <a:r>
              <a:rPr b="1">
                <a:solidFill>
                  <a:schemeClr val="accent2">
                    <a:satOff val="-13916"/>
                    <a:lumOff val="13989"/>
                  </a:schemeClr>
                </a:solidFill>
              </a:rPr>
              <a:t>tombstone</a:t>
            </a:r>
            <a:r>
              <a:t> instead of null to indicate that a (k,v) pair has been deleted and that the bucket should be skipped during a search.</a:t>
            </a:r>
          </a:p>
        </p:txBody>
      </p:sp>
    </p:spTree>
  </p:cSld>
  <p:clrMapOvr>
    <a:masterClrMapping/>
  </p:clrMapOvr>
  <p:transition spd="med"/>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00" name="Table"/>
          <p:cNvGraphicFramePr/>
          <p:nvPr/>
        </p:nvGraphicFramePr>
        <p:xfrm>
          <a:off x="1070316" y="1600200"/>
          <a:ext cx="10876868" cy="1389807"/>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6400">
                          <a:latin typeface="+mj-lt"/>
                          <a:ea typeface="+mj-ea"/>
                          <a:cs typeface="+mj-cs"/>
                          <a:sym typeface="Menlo"/>
                        </a:defRPr>
                      </a:pPr>
                      <a:endParaRP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4001" name="Table"/>
          <p:cNvGraphicFramePr/>
          <p:nvPr/>
        </p:nvGraphicFramePr>
        <p:xfrm>
          <a:off x="1070316" y="644946"/>
          <a:ext cx="10876868" cy="1389808"/>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pic>
        <p:nvPicPr>
          <p:cNvPr id="4002" name="tombstone.png" descr="tombstone.png"/>
          <p:cNvPicPr>
            <a:picLocks noChangeAspect="1"/>
          </p:cNvPicPr>
          <p:nvPr/>
        </p:nvPicPr>
        <p:blipFill>
          <a:blip r:embed="rId2"/>
          <a:stretch>
            <a:fillRect/>
          </a:stretch>
        </p:blipFill>
        <p:spPr>
          <a:xfrm>
            <a:off x="4153032" y="1863574"/>
            <a:ext cx="691096" cy="850359"/>
          </a:xfrm>
          <a:prstGeom prst="rect">
            <a:avLst/>
          </a:prstGeom>
          <a:ln w="12700">
            <a:miter lim="400000"/>
          </a:ln>
        </p:spPr>
      </p:pic>
      <p:sp>
        <p:nvSpPr>
          <p:cNvPr id="4003" name="Line"/>
          <p:cNvSpPr/>
          <p:nvPr/>
        </p:nvSpPr>
        <p:spPr>
          <a:xfrm flipH="1" flipV="1">
            <a:off x="4713605" y="3126660"/>
            <a:ext cx="652474" cy="1283614"/>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04" name="Let’s replace the deleted bucket with a tombstone as we should have done and see what should have happened when we searched for k3."/>
          <p:cNvSpPr/>
          <p:nvPr/>
        </p:nvSpPr>
        <p:spPr>
          <a:xfrm>
            <a:off x="992696" y="4837388"/>
            <a:ext cx="11019408" cy="21844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Let’s replace the deleted bucket with a tombstone as we should have done and see what should have happened when we searched for k</a:t>
            </a:r>
            <a:r>
              <a:rPr baseline="-5999"/>
              <a:t>3</a:t>
            </a:r>
            <a:r>
              <a:t>.</a:t>
            </a:r>
          </a:p>
        </p:txBody>
      </p:sp>
      <p:sp>
        <p:nvSpPr>
          <p:cNvPr id="4005" name="Solution to removing"/>
          <p:cNvSpPr>
            <a:spLocks noGrp="1"/>
          </p:cNvSpPr>
          <p:nvPr>
            <p:ph type="title"/>
          </p:nvPr>
        </p:nvSpPr>
        <p:spPr>
          <a:xfrm>
            <a:off x="0" y="-55880"/>
            <a:ext cx="13004801" cy="1188319"/>
          </a:xfrm>
          <a:prstGeom prst="rect">
            <a:avLst/>
          </a:prstGeom>
        </p:spPr>
        <p:txBody>
          <a:bodyPr>
            <a:normAutofit fontScale="90000"/>
          </a:bodyPr>
          <a:lstStyle>
            <a:lvl1pPr defTabSz="537463">
              <a:defRPr sz="7360" b="1"/>
            </a:lvl1pPr>
          </a:lstStyle>
          <a:p>
            <a:r>
              <a:t>Solution to removing</a:t>
            </a:r>
          </a:p>
        </p:txBody>
      </p:sp>
    </p:spTree>
  </p:cSld>
  <p:clrMapOvr>
    <a:masterClrMapping/>
  </p:clrMapOvr>
  <p:transition spd="med"/>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07" name="Table"/>
          <p:cNvGraphicFramePr/>
          <p:nvPr/>
        </p:nvGraphicFramePr>
        <p:xfrm>
          <a:off x="1070316" y="1600200"/>
          <a:ext cx="10876868" cy="1389807"/>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6400">
                          <a:latin typeface="+mj-lt"/>
                          <a:ea typeface="+mj-ea"/>
                          <a:cs typeface="+mj-cs"/>
                          <a:sym typeface="Menlo"/>
                        </a:defRPr>
                      </a:pPr>
                      <a:endParaRP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4008" name="Operations:…"/>
          <p:cNvSpPr/>
          <p:nvPr/>
        </p:nvSpPr>
        <p:spPr>
          <a:xfrm>
            <a:off x="-139601" y="4394200"/>
            <a:ext cx="3784402"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a:p>
            <a:r>
              <a:t>insert(k</a:t>
            </a:r>
            <a:r>
              <a:rPr baseline="-5999"/>
              <a:t>1</a:t>
            </a:r>
            <a:r>
              <a:t>,v</a:t>
            </a:r>
            <a:r>
              <a:rPr baseline="-5999"/>
              <a:t>1</a:t>
            </a:r>
            <a:r>
              <a:t>)</a:t>
            </a:r>
          </a:p>
          <a:p>
            <a:r>
              <a:t>insert(k</a:t>
            </a:r>
            <a:r>
              <a:rPr baseline="-5999"/>
              <a:t>2</a:t>
            </a:r>
            <a:r>
              <a:t>,v</a:t>
            </a:r>
            <a:r>
              <a:rPr baseline="-5999"/>
              <a:t>2</a:t>
            </a:r>
            <a:r>
              <a:t>)</a:t>
            </a:r>
          </a:p>
          <a:p>
            <a:r>
              <a:t>insert(k</a:t>
            </a:r>
            <a:r>
              <a:rPr baseline="-5999"/>
              <a:t>3</a:t>
            </a:r>
            <a:r>
              <a:t>,v</a:t>
            </a:r>
            <a:r>
              <a:rPr baseline="-5999"/>
              <a:t>3</a:t>
            </a:r>
            <a:r>
              <a:t>)</a:t>
            </a:r>
          </a:p>
          <a:p>
            <a:r>
              <a:t>remove(k</a:t>
            </a:r>
            <a:r>
              <a:rPr baseline="-5999"/>
              <a:t>2</a:t>
            </a:r>
            <a:r>
              <a:t>)</a:t>
            </a:r>
          </a:p>
          <a:p>
            <a:pPr>
              <a:defRPr>
                <a:solidFill>
                  <a:schemeClr val="accent4">
                    <a:hueOff val="102361"/>
                    <a:satOff val="14118"/>
                    <a:lumOff val="10675"/>
                  </a:schemeClr>
                </a:solidFill>
              </a:defRPr>
            </a:pPr>
            <a:r>
              <a:t>getValue(k</a:t>
            </a:r>
            <a:r>
              <a:rPr baseline="-5999"/>
              <a:t>3</a:t>
            </a:r>
            <a:r>
              <a:t>)</a:t>
            </a:r>
          </a:p>
        </p:txBody>
      </p:sp>
      <p:sp>
        <p:nvSpPr>
          <p:cNvPr id="4009" name="Recall that P(x) = x, N = 8"/>
          <p:cNvSpPr/>
          <p:nvPr/>
        </p:nvSpPr>
        <p:spPr>
          <a:xfrm>
            <a:off x="2826183" y="3743462"/>
            <a:ext cx="8059317"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Recall that </a:t>
            </a:r>
            <a:r>
              <a:rPr b="1">
                <a:solidFill>
                  <a:schemeClr val="accent6">
                    <a:hueOff val="-241736"/>
                    <a:satOff val="29413"/>
                    <a:lumOff val="20727"/>
                  </a:schemeClr>
                </a:solidFill>
              </a:rPr>
              <a:t>P</a:t>
            </a:r>
            <a:r>
              <a:t>(x) = x, N = 8</a:t>
            </a:r>
          </a:p>
        </p:txBody>
      </p:sp>
      <p:graphicFrame>
        <p:nvGraphicFramePr>
          <p:cNvPr id="4010" name="Table"/>
          <p:cNvGraphicFramePr/>
          <p:nvPr/>
        </p:nvGraphicFramePr>
        <p:xfrm>
          <a:off x="1070316" y="644946"/>
          <a:ext cx="10876868" cy="1389808"/>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pic>
        <p:nvPicPr>
          <p:cNvPr id="4011" name="tombstone.png" descr="tombstone.png"/>
          <p:cNvPicPr>
            <a:picLocks noChangeAspect="1"/>
          </p:cNvPicPr>
          <p:nvPr/>
        </p:nvPicPr>
        <p:blipFill>
          <a:blip r:embed="rId2"/>
          <a:stretch>
            <a:fillRect/>
          </a:stretch>
        </p:blipFill>
        <p:spPr>
          <a:xfrm>
            <a:off x="4153032" y="1863574"/>
            <a:ext cx="691096" cy="850359"/>
          </a:xfrm>
          <a:prstGeom prst="rect">
            <a:avLst/>
          </a:prstGeom>
          <a:ln w="12700">
            <a:miter lim="400000"/>
          </a:ln>
        </p:spPr>
      </p:pic>
      <p:sp>
        <p:nvSpPr>
          <p:cNvPr id="4012" name="Solution to removing"/>
          <p:cNvSpPr>
            <a:spLocks noGrp="1"/>
          </p:cNvSpPr>
          <p:nvPr>
            <p:ph type="title"/>
          </p:nvPr>
        </p:nvSpPr>
        <p:spPr>
          <a:xfrm>
            <a:off x="0" y="-55880"/>
            <a:ext cx="13004801" cy="1188319"/>
          </a:xfrm>
          <a:prstGeom prst="rect">
            <a:avLst/>
          </a:prstGeom>
        </p:spPr>
        <p:txBody>
          <a:bodyPr>
            <a:normAutofit fontScale="90000"/>
          </a:bodyPr>
          <a:lstStyle>
            <a:lvl1pPr defTabSz="537463">
              <a:defRPr sz="7360" b="1"/>
            </a:lvl1pPr>
          </a:lstStyle>
          <a:p>
            <a:r>
              <a:t>Solution to removing</a:t>
            </a:r>
          </a:p>
        </p:txBody>
      </p:sp>
    </p:spTree>
  </p:cSld>
  <p:clrMapOvr>
    <a:masterClrMapping/>
  </p:clrMapOvr>
  <p:transition spd="med"/>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14" name="Table"/>
          <p:cNvGraphicFramePr/>
          <p:nvPr/>
        </p:nvGraphicFramePr>
        <p:xfrm>
          <a:off x="1070316" y="1600200"/>
          <a:ext cx="10876868" cy="1389807"/>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6400">
                          <a:latin typeface="+mj-lt"/>
                          <a:ea typeface="+mj-ea"/>
                          <a:cs typeface="+mj-cs"/>
                          <a:sym typeface="Menlo"/>
                        </a:defRPr>
                      </a:pPr>
                      <a:endParaRP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4015" name="Operations:…"/>
          <p:cNvSpPr/>
          <p:nvPr/>
        </p:nvSpPr>
        <p:spPr>
          <a:xfrm>
            <a:off x="-139601" y="4394200"/>
            <a:ext cx="3784402"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a:p>
            <a:r>
              <a:t>insert(k</a:t>
            </a:r>
            <a:r>
              <a:rPr baseline="-5999"/>
              <a:t>1</a:t>
            </a:r>
            <a:r>
              <a:t>,v</a:t>
            </a:r>
            <a:r>
              <a:rPr baseline="-5999"/>
              <a:t>1</a:t>
            </a:r>
            <a:r>
              <a:t>)</a:t>
            </a:r>
          </a:p>
          <a:p>
            <a:r>
              <a:t>insert(k</a:t>
            </a:r>
            <a:r>
              <a:rPr baseline="-5999"/>
              <a:t>2</a:t>
            </a:r>
            <a:r>
              <a:t>,v</a:t>
            </a:r>
            <a:r>
              <a:rPr baseline="-5999"/>
              <a:t>2</a:t>
            </a:r>
            <a:r>
              <a:t>)</a:t>
            </a:r>
          </a:p>
          <a:p>
            <a:r>
              <a:t>insert(k</a:t>
            </a:r>
            <a:r>
              <a:rPr baseline="-5999"/>
              <a:t>3</a:t>
            </a:r>
            <a:r>
              <a:t>,v</a:t>
            </a:r>
            <a:r>
              <a:rPr baseline="-5999"/>
              <a:t>3</a:t>
            </a:r>
            <a:r>
              <a:t>)</a:t>
            </a:r>
          </a:p>
          <a:p>
            <a:r>
              <a:t>remove(k</a:t>
            </a:r>
            <a:r>
              <a:rPr baseline="-5999"/>
              <a:t>2</a:t>
            </a:r>
            <a:r>
              <a:t>)</a:t>
            </a:r>
          </a:p>
          <a:p>
            <a:pPr>
              <a:defRPr>
                <a:solidFill>
                  <a:schemeClr val="accent4">
                    <a:hueOff val="102361"/>
                    <a:satOff val="14118"/>
                    <a:lumOff val="10675"/>
                  </a:schemeClr>
                </a:solidFill>
              </a:defRPr>
            </a:pPr>
            <a:r>
              <a:t>getValue(k</a:t>
            </a:r>
            <a:r>
              <a:rPr baseline="-5999"/>
              <a:t>3</a:t>
            </a:r>
            <a:r>
              <a:t>)</a:t>
            </a:r>
          </a:p>
        </p:txBody>
      </p:sp>
      <p:sp>
        <p:nvSpPr>
          <p:cNvPr id="4016" name="Recall that P(x) = x, N = 8"/>
          <p:cNvSpPr/>
          <p:nvPr/>
        </p:nvSpPr>
        <p:spPr>
          <a:xfrm>
            <a:off x="2826183" y="3743462"/>
            <a:ext cx="8059317"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Recall that </a:t>
            </a:r>
            <a:r>
              <a:rPr b="1">
                <a:solidFill>
                  <a:schemeClr val="accent6">
                    <a:hueOff val="-241736"/>
                    <a:satOff val="29413"/>
                    <a:lumOff val="20727"/>
                  </a:schemeClr>
                </a:solidFill>
              </a:rPr>
              <a:t>P</a:t>
            </a:r>
            <a:r>
              <a:t>(x) = x, N = 8</a:t>
            </a:r>
          </a:p>
        </p:txBody>
      </p:sp>
      <p:graphicFrame>
        <p:nvGraphicFramePr>
          <p:cNvPr id="4017" name="Table"/>
          <p:cNvGraphicFramePr/>
          <p:nvPr/>
        </p:nvGraphicFramePr>
        <p:xfrm>
          <a:off x="1070316" y="644946"/>
          <a:ext cx="10876868" cy="1389808"/>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4018" name="H(k3) = 1"/>
          <p:cNvSpPr/>
          <p:nvPr/>
        </p:nvSpPr>
        <p:spPr>
          <a:xfrm>
            <a:off x="6278626" y="4565649"/>
            <a:ext cx="2499867"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3</a:t>
            </a:r>
            <a:r>
              <a:t>) = 1</a:t>
            </a:r>
          </a:p>
        </p:txBody>
      </p:sp>
      <p:pic>
        <p:nvPicPr>
          <p:cNvPr id="4019" name="tombstone.png" descr="tombstone.png"/>
          <p:cNvPicPr>
            <a:picLocks noChangeAspect="1"/>
          </p:cNvPicPr>
          <p:nvPr/>
        </p:nvPicPr>
        <p:blipFill>
          <a:blip r:embed="rId2"/>
          <a:stretch>
            <a:fillRect/>
          </a:stretch>
        </p:blipFill>
        <p:spPr>
          <a:xfrm>
            <a:off x="4153032" y="1863574"/>
            <a:ext cx="691096" cy="850359"/>
          </a:xfrm>
          <a:prstGeom prst="rect">
            <a:avLst/>
          </a:prstGeom>
          <a:ln w="12700">
            <a:miter lim="400000"/>
          </a:ln>
        </p:spPr>
      </p:pic>
      <p:sp>
        <p:nvSpPr>
          <p:cNvPr id="4020" name="Solution to removing"/>
          <p:cNvSpPr>
            <a:spLocks noGrp="1"/>
          </p:cNvSpPr>
          <p:nvPr>
            <p:ph type="title"/>
          </p:nvPr>
        </p:nvSpPr>
        <p:spPr>
          <a:xfrm>
            <a:off x="0" y="-55880"/>
            <a:ext cx="13004801" cy="1188319"/>
          </a:xfrm>
          <a:prstGeom prst="rect">
            <a:avLst/>
          </a:prstGeom>
        </p:spPr>
        <p:txBody>
          <a:bodyPr>
            <a:normAutofit fontScale="90000"/>
          </a:bodyPr>
          <a:lstStyle>
            <a:lvl1pPr defTabSz="537463">
              <a:defRPr sz="7360" b="1"/>
            </a:lvl1pPr>
          </a:lstStyle>
          <a:p>
            <a:r>
              <a:t>Solution to removing</a:t>
            </a:r>
          </a:p>
        </p:txBody>
      </p:sp>
    </p:spTree>
  </p:cSld>
  <p:clrMapOvr>
    <a:masterClrMapping/>
  </p:clrMapOvr>
  <p:transition spd="med"/>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22" name="Table"/>
          <p:cNvGraphicFramePr/>
          <p:nvPr/>
        </p:nvGraphicFramePr>
        <p:xfrm>
          <a:off x="1070316" y="1600200"/>
          <a:ext cx="10876868" cy="1389807"/>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6400">
                          <a:latin typeface="+mj-lt"/>
                          <a:ea typeface="+mj-ea"/>
                          <a:cs typeface="+mj-cs"/>
                          <a:sym typeface="Menlo"/>
                        </a:defRPr>
                      </a:pPr>
                      <a:endParaRP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4023" name="Operations:…"/>
          <p:cNvSpPr/>
          <p:nvPr/>
        </p:nvSpPr>
        <p:spPr>
          <a:xfrm>
            <a:off x="-139601" y="4394200"/>
            <a:ext cx="3784402"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a:p>
            <a:r>
              <a:t>insert(k</a:t>
            </a:r>
            <a:r>
              <a:rPr baseline="-5999"/>
              <a:t>1</a:t>
            </a:r>
            <a:r>
              <a:t>,v</a:t>
            </a:r>
            <a:r>
              <a:rPr baseline="-5999"/>
              <a:t>1</a:t>
            </a:r>
            <a:r>
              <a:t>)</a:t>
            </a:r>
          </a:p>
          <a:p>
            <a:r>
              <a:t>insert(k</a:t>
            </a:r>
            <a:r>
              <a:rPr baseline="-5999"/>
              <a:t>2</a:t>
            </a:r>
            <a:r>
              <a:t>,v</a:t>
            </a:r>
            <a:r>
              <a:rPr baseline="-5999"/>
              <a:t>2</a:t>
            </a:r>
            <a:r>
              <a:t>)</a:t>
            </a:r>
          </a:p>
          <a:p>
            <a:r>
              <a:t>insert(k</a:t>
            </a:r>
            <a:r>
              <a:rPr baseline="-5999"/>
              <a:t>3</a:t>
            </a:r>
            <a:r>
              <a:t>,v</a:t>
            </a:r>
            <a:r>
              <a:rPr baseline="-5999"/>
              <a:t>3</a:t>
            </a:r>
            <a:r>
              <a:t>)</a:t>
            </a:r>
          </a:p>
          <a:p>
            <a:r>
              <a:t>remove(k</a:t>
            </a:r>
            <a:r>
              <a:rPr baseline="-5999"/>
              <a:t>2</a:t>
            </a:r>
            <a:r>
              <a:t>)</a:t>
            </a:r>
          </a:p>
          <a:p>
            <a:pPr>
              <a:defRPr>
                <a:solidFill>
                  <a:schemeClr val="accent4">
                    <a:hueOff val="102361"/>
                    <a:satOff val="14118"/>
                    <a:lumOff val="10675"/>
                  </a:schemeClr>
                </a:solidFill>
              </a:defRPr>
            </a:pPr>
            <a:r>
              <a:t>getValue(k</a:t>
            </a:r>
            <a:r>
              <a:rPr baseline="-5999"/>
              <a:t>3</a:t>
            </a:r>
            <a:r>
              <a:t>)</a:t>
            </a:r>
          </a:p>
        </p:txBody>
      </p:sp>
      <p:sp>
        <p:nvSpPr>
          <p:cNvPr id="4024" name="Recall that P(x) = x, N = 8"/>
          <p:cNvSpPr/>
          <p:nvPr/>
        </p:nvSpPr>
        <p:spPr>
          <a:xfrm>
            <a:off x="2826183" y="3743462"/>
            <a:ext cx="8059317"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Recall that </a:t>
            </a:r>
            <a:r>
              <a:rPr b="1">
                <a:solidFill>
                  <a:schemeClr val="accent6">
                    <a:hueOff val="-241736"/>
                    <a:satOff val="29413"/>
                    <a:lumOff val="20727"/>
                  </a:schemeClr>
                </a:solidFill>
              </a:rPr>
              <a:t>P</a:t>
            </a:r>
            <a:r>
              <a:t>(x) = x, N = 8</a:t>
            </a:r>
          </a:p>
        </p:txBody>
      </p:sp>
      <p:graphicFrame>
        <p:nvGraphicFramePr>
          <p:cNvPr id="4025" name="Table"/>
          <p:cNvGraphicFramePr/>
          <p:nvPr/>
        </p:nvGraphicFramePr>
        <p:xfrm>
          <a:off x="1070316" y="644946"/>
          <a:ext cx="10876868" cy="1389808"/>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4026" name="H(k3) = 1"/>
          <p:cNvSpPr/>
          <p:nvPr/>
        </p:nvSpPr>
        <p:spPr>
          <a:xfrm>
            <a:off x="6278626" y="4565649"/>
            <a:ext cx="2499867"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3</a:t>
            </a:r>
            <a:r>
              <a:t>) = 1</a:t>
            </a:r>
          </a:p>
        </p:txBody>
      </p:sp>
      <p:sp>
        <p:nvSpPr>
          <p:cNvPr id="4027" name="H(k3) + P(0) mod N = 1"/>
          <p:cNvSpPr/>
          <p:nvPr/>
        </p:nvSpPr>
        <p:spPr>
          <a:xfrm>
            <a:off x="4715512" y="5125569"/>
            <a:ext cx="60782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3</a:t>
            </a:r>
            <a:r>
              <a:t>) + </a:t>
            </a:r>
            <a:r>
              <a:rPr b="1">
                <a:solidFill>
                  <a:schemeClr val="accent6">
                    <a:hueOff val="-241736"/>
                    <a:satOff val="29413"/>
                    <a:lumOff val="20727"/>
                  </a:schemeClr>
                </a:solidFill>
              </a:rPr>
              <a:t>P</a:t>
            </a:r>
            <a:r>
              <a:t>(0) mod N = 1</a:t>
            </a:r>
          </a:p>
        </p:txBody>
      </p:sp>
      <p:sp>
        <p:nvSpPr>
          <p:cNvPr id="4028" name="1  +   0  mod 8 = 1"/>
          <p:cNvSpPr/>
          <p:nvPr/>
        </p:nvSpPr>
        <p:spPr>
          <a:xfrm>
            <a:off x="5186679" y="5603862"/>
            <a:ext cx="561945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 1  +   0  mod 8 = 1</a:t>
            </a:r>
          </a:p>
        </p:txBody>
      </p:sp>
      <p:sp>
        <p:nvSpPr>
          <p:cNvPr id="4029" name="Line"/>
          <p:cNvSpPr/>
          <p:nvPr/>
        </p:nvSpPr>
        <p:spPr>
          <a:xfrm flipV="1">
            <a:off x="3098799" y="3051313"/>
            <a:ext cx="1" cy="624494"/>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pic>
        <p:nvPicPr>
          <p:cNvPr id="4030" name="tombstone.png" descr="tombstone.png"/>
          <p:cNvPicPr>
            <a:picLocks noChangeAspect="1"/>
          </p:cNvPicPr>
          <p:nvPr/>
        </p:nvPicPr>
        <p:blipFill>
          <a:blip r:embed="rId2"/>
          <a:stretch>
            <a:fillRect/>
          </a:stretch>
        </p:blipFill>
        <p:spPr>
          <a:xfrm>
            <a:off x="4153032" y="1863574"/>
            <a:ext cx="691096" cy="850359"/>
          </a:xfrm>
          <a:prstGeom prst="rect">
            <a:avLst/>
          </a:prstGeom>
          <a:ln w="12700">
            <a:miter lim="400000"/>
          </a:ln>
        </p:spPr>
      </p:pic>
      <p:sp>
        <p:nvSpPr>
          <p:cNvPr id="4031" name="k1 ≠ k3, so keep probing"/>
          <p:cNvSpPr/>
          <p:nvPr/>
        </p:nvSpPr>
        <p:spPr>
          <a:xfrm>
            <a:off x="4305947" y="6769943"/>
            <a:ext cx="644522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k</a:t>
            </a:r>
            <a:r>
              <a:rPr baseline="-5999"/>
              <a:t>1</a:t>
            </a:r>
            <a:r>
              <a:t> ≠ k</a:t>
            </a:r>
            <a:r>
              <a:rPr baseline="-5999"/>
              <a:t>3,</a:t>
            </a:r>
            <a:r>
              <a:t> so keep probing</a:t>
            </a:r>
          </a:p>
        </p:txBody>
      </p:sp>
      <p:sp>
        <p:nvSpPr>
          <p:cNvPr id="4032" name="Solution to removing"/>
          <p:cNvSpPr>
            <a:spLocks noGrp="1"/>
          </p:cNvSpPr>
          <p:nvPr>
            <p:ph type="title"/>
          </p:nvPr>
        </p:nvSpPr>
        <p:spPr>
          <a:xfrm>
            <a:off x="0" y="-55880"/>
            <a:ext cx="13004801" cy="1188319"/>
          </a:xfrm>
          <a:prstGeom prst="rect">
            <a:avLst/>
          </a:prstGeom>
        </p:spPr>
        <p:txBody>
          <a:bodyPr>
            <a:normAutofit fontScale="90000"/>
          </a:bodyPr>
          <a:lstStyle>
            <a:lvl1pPr defTabSz="537463">
              <a:defRPr sz="7360" b="1"/>
            </a:lvl1pPr>
          </a:lstStyle>
          <a:p>
            <a:r>
              <a:t>Solution to removing</a:t>
            </a:r>
          </a:p>
        </p:txBody>
      </p:sp>
    </p:spTree>
  </p:cSld>
  <p:clrMapOvr>
    <a:masterClrMapping/>
  </p:clrMapOvr>
  <p:transition spd="med"/>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34" name="Table"/>
          <p:cNvGraphicFramePr/>
          <p:nvPr/>
        </p:nvGraphicFramePr>
        <p:xfrm>
          <a:off x="1070316" y="1600200"/>
          <a:ext cx="10876868" cy="1389807"/>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6400">
                          <a:latin typeface="+mj-lt"/>
                          <a:ea typeface="+mj-ea"/>
                          <a:cs typeface="+mj-cs"/>
                          <a:sym typeface="Menlo"/>
                        </a:defRPr>
                      </a:pPr>
                      <a:endParaRP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4035" name="Operations:…"/>
          <p:cNvSpPr/>
          <p:nvPr/>
        </p:nvSpPr>
        <p:spPr>
          <a:xfrm>
            <a:off x="-139601" y="4394200"/>
            <a:ext cx="3784402"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a:p>
            <a:r>
              <a:t>insert(k</a:t>
            </a:r>
            <a:r>
              <a:rPr baseline="-5999"/>
              <a:t>1</a:t>
            </a:r>
            <a:r>
              <a:t>,v</a:t>
            </a:r>
            <a:r>
              <a:rPr baseline="-5999"/>
              <a:t>1</a:t>
            </a:r>
            <a:r>
              <a:t>)</a:t>
            </a:r>
          </a:p>
          <a:p>
            <a:r>
              <a:t>insert(k</a:t>
            </a:r>
            <a:r>
              <a:rPr baseline="-5999"/>
              <a:t>2</a:t>
            </a:r>
            <a:r>
              <a:t>,v</a:t>
            </a:r>
            <a:r>
              <a:rPr baseline="-5999"/>
              <a:t>2</a:t>
            </a:r>
            <a:r>
              <a:t>)</a:t>
            </a:r>
          </a:p>
          <a:p>
            <a:r>
              <a:t>insert(k</a:t>
            </a:r>
            <a:r>
              <a:rPr baseline="-5999"/>
              <a:t>3</a:t>
            </a:r>
            <a:r>
              <a:t>,v</a:t>
            </a:r>
            <a:r>
              <a:rPr baseline="-5999"/>
              <a:t>3</a:t>
            </a:r>
            <a:r>
              <a:t>)</a:t>
            </a:r>
          </a:p>
          <a:p>
            <a:r>
              <a:t>remove(k</a:t>
            </a:r>
            <a:r>
              <a:rPr baseline="-5999"/>
              <a:t>2</a:t>
            </a:r>
            <a:r>
              <a:t>)</a:t>
            </a:r>
          </a:p>
          <a:p>
            <a:pPr>
              <a:defRPr>
                <a:solidFill>
                  <a:schemeClr val="accent4">
                    <a:hueOff val="102361"/>
                    <a:satOff val="14118"/>
                    <a:lumOff val="10675"/>
                  </a:schemeClr>
                </a:solidFill>
              </a:defRPr>
            </a:pPr>
            <a:r>
              <a:t>getValue(k</a:t>
            </a:r>
            <a:r>
              <a:rPr baseline="-5999"/>
              <a:t>3</a:t>
            </a:r>
            <a:r>
              <a:t>)</a:t>
            </a:r>
          </a:p>
        </p:txBody>
      </p:sp>
      <p:sp>
        <p:nvSpPr>
          <p:cNvPr id="4036" name="Recall that P(x) = x, N = 8"/>
          <p:cNvSpPr/>
          <p:nvPr/>
        </p:nvSpPr>
        <p:spPr>
          <a:xfrm>
            <a:off x="2826183" y="3743462"/>
            <a:ext cx="8059317"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Recall that </a:t>
            </a:r>
            <a:r>
              <a:rPr b="1">
                <a:solidFill>
                  <a:schemeClr val="accent6">
                    <a:hueOff val="-241736"/>
                    <a:satOff val="29413"/>
                    <a:lumOff val="20727"/>
                  </a:schemeClr>
                </a:solidFill>
              </a:rPr>
              <a:t>P</a:t>
            </a:r>
            <a:r>
              <a:t>(x) = x, N = 8</a:t>
            </a:r>
          </a:p>
        </p:txBody>
      </p:sp>
      <p:graphicFrame>
        <p:nvGraphicFramePr>
          <p:cNvPr id="4037" name="Table"/>
          <p:cNvGraphicFramePr/>
          <p:nvPr/>
        </p:nvGraphicFramePr>
        <p:xfrm>
          <a:off x="1070316" y="644946"/>
          <a:ext cx="10876868" cy="1389808"/>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4038" name="H(k3) = 1"/>
          <p:cNvSpPr/>
          <p:nvPr/>
        </p:nvSpPr>
        <p:spPr>
          <a:xfrm>
            <a:off x="6278626" y="4565649"/>
            <a:ext cx="2499867"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3</a:t>
            </a:r>
            <a:r>
              <a:t>) = 1</a:t>
            </a:r>
          </a:p>
        </p:txBody>
      </p:sp>
      <p:sp>
        <p:nvSpPr>
          <p:cNvPr id="4039" name="H(k3) + P(0) mod N = 1"/>
          <p:cNvSpPr/>
          <p:nvPr/>
        </p:nvSpPr>
        <p:spPr>
          <a:xfrm>
            <a:off x="4715512" y="5125569"/>
            <a:ext cx="60782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3</a:t>
            </a:r>
            <a:r>
              <a:t>) + </a:t>
            </a:r>
            <a:r>
              <a:rPr b="1">
                <a:solidFill>
                  <a:schemeClr val="accent6">
                    <a:hueOff val="-241736"/>
                    <a:satOff val="29413"/>
                    <a:lumOff val="20727"/>
                  </a:schemeClr>
                </a:solidFill>
              </a:rPr>
              <a:t>P</a:t>
            </a:r>
            <a:r>
              <a:t>(0) mod N = 1</a:t>
            </a:r>
          </a:p>
        </p:txBody>
      </p:sp>
      <p:sp>
        <p:nvSpPr>
          <p:cNvPr id="4040" name="1  +   0  mod 8 = 1"/>
          <p:cNvSpPr/>
          <p:nvPr/>
        </p:nvSpPr>
        <p:spPr>
          <a:xfrm>
            <a:off x="5186679" y="5603862"/>
            <a:ext cx="561945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 1  +   0  mod 8 = 1</a:t>
            </a:r>
          </a:p>
        </p:txBody>
      </p:sp>
      <p:sp>
        <p:nvSpPr>
          <p:cNvPr id="4041" name="Line"/>
          <p:cNvSpPr/>
          <p:nvPr/>
        </p:nvSpPr>
        <p:spPr>
          <a:xfrm flipV="1">
            <a:off x="3098799" y="3051313"/>
            <a:ext cx="1" cy="624494"/>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42" name="H(k3) + P(1) mod N = 2"/>
          <p:cNvSpPr/>
          <p:nvPr/>
        </p:nvSpPr>
        <p:spPr>
          <a:xfrm>
            <a:off x="4709309" y="6166969"/>
            <a:ext cx="60782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3</a:t>
            </a:r>
            <a:r>
              <a:t>) + </a:t>
            </a:r>
            <a:r>
              <a:rPr b="1">
                <a:solidFill>
                  <a:schemeClr val="accent6">
                    <a:hueOff val="-241736"/>
                    <a:satOff val="29413"/>
                    <a:lumOff val="20727"/>
                  </a:schemeClr>
                </a:solidFill>
              </a:rPr>
              <a:t>P</a:t>
            </a:r>
            <a:r>
              <a:t>(1) mod N = 2</a:t>
            </a:r>
          </a:p>
        </p:txBody>
      </p:sp>
      <p:sp>
        <p:nvSpPr>
          <p:cNvPr id="4043" name="1  +   1  mod 8 = 2"/>
          <p:cNvSpPr/>
          <p:nvPr/>
        </p:nvSpPr>
        <p:spPr>
          <a:xfrm>
            <a:off x="5180477" y="6645262"/>
            <a:ext cx="5619453"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 1  +   1  mod 8 = 2</a:t>
            </a:r>
          </a:p>
        </p:txBody>
      </p:sp>
      <p:grpSp>
        <p:nvGrpSpPr>
          <p:cNvPr id="4046" name="Group"/>
          <p:cNvGrpSpPr/>
          <p:nvPr/>
        </p:nvGrpSpPr>
        <p:grpSpPr>
          <a:xfrm rot="232890">
            <a:off x="3412671" y="3041969"/>
            <a:ext cx="1012020" cy="558579"/>
            <a:chOff x="0" y="0"/>
            <a:chExt cx="1012018" cy="558577"/>
          </a:xfrm>
        </p:grpSpPr>
        <p:sp>
          <p:nvSpPr>
            <p:cNvPr id="4050" name="Connection Line"/>
            <p:cNvSpPr/>
            <p:nvPr/>
          </p:nvSpPr>
          <p:spPr>
            <a:xfrm>
              <a:off x="0" y="181069"/>
              <a:ext cx="894606" cy="377509"/>
            </a:xfrm>
            <a:custGeom>
              <a:avLst/>
              <a:gdLst/>
              <a:ahLst/>
              <a:cxnLst>
                <a:cxn ang="0">
                  <a:pos x="wd2" y="hd2"/>
                </a:cxn>
                <a:cxn ang="5400000">
                  <a:pos x="wd2" y="hd2"/>
                </a:cxn>
                <a:cxn ang="10800000">
                  <a:pos x="wd2" y="hd2"/>
                </a:cxn>
                <a:cxn ang="16200000">
                  <a:pos x="wd2" y="hd2"/>
                </a:cxn>
              </a:cxnLst>
              <a:rect l="0" t="0" r="r" b="b"/>
              <a:pathLst>
                <a:path w="21600" h="16200" extrusionOk="0">
                  <a:moveTo>
                    <a:pt x="21600" y="168"/>
                  </a:moveTo>
                  <a:cubicBezTo>
                    <a:pt x="13011" y="21600"/>
                    <a:pt x="5811" y="21544"/>
                    <a:pt x="0" y="0"/>
                  </a:cubicBezTo>
                </a:path>
              </a:pathLst>
            </a:custGeom>
            <a:noFill/>
            <a:ln w="63500" cap="flat">
              <a:solidFill>
                <a:srgbClr val="FFFFFF"/>
              </a:solidFill>
              <a:prstDash val="solid"/>
              <a:miter lim="400000"/>
            </a:ln>
            <a:effectLst/>
          </p:spPr>
          <p:txBody>
            <a:bodyPr/>
            <a:lstStyle/>
            <a:p>
              <a:endParaRPr/>
            </a:p>
          </p:txBody>
        </p:sp>
        <p:sp>
          <p:nvSpPr>
            <p:cNvPr id="4045" name="Line"/>
            <p:cNvSpPr/>
            <p:nvPr/>
          </p:nvSpPr>
          <p:spPr>
            <a:xfrm flipV="1">
              <a:off x="871223" y="-1"/>
              <a:ext cx="140796" cy="228558"/>
            </a:xfrm>
            <a:prstGeom prst="line">
              <a:avLst/>
            </a:prstGeom>
            <a:noFill/>
            <a:ln w="635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pic>
        <p:nvPicPr>
          <p:cNvPr id="4047" name="tombstone.png" descr="tombstone.png"/>
          <p:cNvPicPr>
            <a:picLocks noChangeAspect="1"/>
          </p:cNvPicPr>
          <p:nvPr/>
        </p:nvPicPr>
        <p:blipFill>
          <a:blip r:embed="rId2"/>
          <a:stretch>
            <a:fillRect/>
          </a:stretch>
        </p:blipFill>
        <p:spPr>
          <a:xfrm>
            <a:off x="4153032" y="1863574"/>
            <a:ext cx="691096" cy="850359"/>
          </a:xfrm>
          <a:prstGeom prst="rect">
            <a:avLst/>
          </a:prstGeom>
          <a:ln w="12700">
            <a:miter lim="400000"/>
          </a:ln>
        </p:spPr>
      </p:pic>
      <p:sp>
        <p:nvSpPr>
          <p:cNvPr id="4048" name="Hit a tombstone, so keep searching."/>
          <p:cNvSpPr/>
          <p:nvPr/>
        </p:nvSpPr>
        <p:spPr>
          <a:xfrm>
            <a:off x="2654401" y="7768288"/>
            <a:ext cx="974831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Hit a tombstone, so keep searching.</a:t>
            </a:r>
          </a:p>
        </p:txBody>
      </p:sp>
      <p:sp>
        <p:nvSpPr>
          <p:cNvPr id="4049" name="Solution to removing"/>
          <p:cNvSpPr>
            <a:spLocks noGrp="1"/>
          </p:cNvSpPr>
          <p:nvPr>
            <p:ph type="title"/>
          </p:nvPr>
        </p:nvSpPr>
        <p:spPr>
          <a:xfrm>
            <a:off x="0" y="-55880"/>
            <a:ext cx="13004801" cy="1188319"/>
          </a:xfrm>
          <a:prstGeom prst="rect">
            <a:avLst/>
          </a:prstGeom>
        </p:spPr>
        <p:txBody>
          <a:bodyPr>
            <a:normAutofit fontScale="90000"/>
          </a:bodyPr>
          <a:lstStyle>
            <a:lvl1pPr defTabSz="537463">
              <a:defRPr sz="7360" b="1"/>
            </a:lvl1pPr>
          </a:lstStyle>
          <a:p>
            <a:r>
              <a:t>Solution to removing</a:t>
            </a: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 name="Q: What do we do if there is a hash collision?"/>
          <p:cNvSpPr/>
          <p:nvPr/>
        </p:nvSpPr>
        <p:spPr>
          <a:xfrm>
            <a:off x="102170" y="2248472"/>
            <a:ext cx="12800460" cy="65659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dirty="0"/>
              <a:t>Q: </a:t>
            </a:r>
            <a:r>
              <a:rPr lang="zh-CN" altLang="en-US" dirty="0"/>
              <a:t>如果有</a:t>
            </a:r>
            <a:r>
              <a:rPr lang="zh-CN" altLang="en-US" b="1" dirty="0">
                <a:solidFill>
                  <a:srgbClr val="E9A432"/>
                </a:solidFill>
              </a:rPr>
              <a:t>哈希冲突</a:t>
            </a:r>
            <a:r>
              <a:rPr lang="en-US" altLang="zh-CN" b="1" dirty="0">
                <a:solidFill>
                  <a:srgbClr val="E9A432"/>
                </a:solidFill>
              </a:rPr>
              <a:t>(</a:t>
            </a:r>
            <a:r>
              <a:rPr b="1" dirty="0">
                <a:solidFill>
                  <a:schemeClr val="accent4">
                    <a:hueOff val="102361"/>
                    <a:satOff val="14118"/>
                    <a:lumOff val="10675"/>
                  </a:schemeClr>
                </a:solidFill>
              </a:rPr>
              <a:t>hash collision</a:t>
            </a:r>
            <a:r>
              <a:rPr lang="en-US" b="1" dirty="0">
                <a:solidFill>
                  <a:schemeClr val="accent4">
                    <a:hueOff val="102361"/>
                    <a:satOff val="14118"/>
                    <a:lumOff val="10675"/>
                  </a:schemeClr>
                </a:solidFill>
              </a:rPr>
              <a:t>)</a:t>
            </a:r>
            <a:r>
              <a:rPr lang="zh-CN" altLang="en-US" dirty="0"/>
              <a:t>我们该怎么办？</a:t>
            </a:r>
            <a:endParaRPr dirty="0"/>
          </a:p>
        </p:txBody>
      </p:sp>
      <p:sp>
        <p:nvSpPr>
          <p:cNvPr id="326" name="For example, users with ranks 2 and 8 hash to the same value!!"/>
          <p:cNvSpPr/>
          <p:nvPr/>
        </p:nvSpPr>
        <p:spPr>
          <a:xfrm>
            <a:off x="1593639" y="3443606"/>
            <a:ext cx="9817522" cy="65659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lang="en-US" dirty="0" err="1"/>
              <a:t>例如</a:t>
            </a:r>
            <a:r>
              <a:rPr lang="zh-CN" altLang="en-US" dirty="0"/>
              <a:t>，排名</a:t>
            </a:r>
            <a:r>
              <a:rPr lang="en-US" altLang="zh-CN" dirty="0"/>
              <a:t>2</a:t>
            </a:r>
            <a:r>
              <a:rPr lang="zh-CN" altLang="en-US" dirty="0"/>
              <a:t>和</a:t>
            </a:r>
            <a:r>
              <a:rPr lang="en-US" altLang="zh-CN" dirty="0"/>
              <a:t>8</a:t>
            </a:r>
            <a:r>
              <a:rPr lang="zh-CN" altLang="en-US" dirty="0"/>
              <a:t>的哈希值相同！！</a:t>
            </a:r>
            <a:endParaRPr dirty="0"/>
          </a:p>
        </p:txBody>
      </p:sp>
      <p:sp>
        <p:nvSpPr>
          <p:cNvPr id="327" name="H(2) = 2²+3 mod 10 = 7 = 8²+3 mod 10 = H(8)"/>
          <p:cNvSpPr/>
          <p:nvPr/>
        </p:nvSpPr>
        <p:spPr>
          <a:xfrm>
            <a:off x="346979" y="4655884"/>
            <a:ext cx="12130982"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b="1">
                <a:solidFill>
                  <a:schemeClr val="accent5">
                    <a:hueOff val="101205"/>
                    <a:satOff val="-13598"/>
                    <a:lumOff val="23877"/>
                  </a:schemeClr>
                </a:solidFill>
              </a:rPr>
              <a:t>H</a:t>
            </a:r>
            <a:r>
              <a:t>(2) = 2²+3 mod 10 = 7 = 8²+3 mod 10 = </a:t>
            </a:r>
            <a:r>
              <a:rPr b="1">
                <a:solidFill>
                  <a:schemeClr val="accent5">
                    <a:hueOff val="101205"/>
                    <a:satOff val="-13598"/>
                    <a:lumOff val="23877"/>
                  </a:schemeClr>
                </a:solidFill>
              </a:rPr>
              <a:t>H</a:t>
            </a:r>
            <a:r>
              <a:t>(8)</a:t>
            </a:r>
          </a:p>
        </p:txBody>
      </p:sp>
      <p:sp>
        <p:nvSpPr>
          <p:cNvPr id="328" name="How does a hash table work?"/>
          <p:cNvSpPr>
            <a:spLocks noGrp="1"/>
          </p:cNvSpPr>
          <p:nvPr>
            <p:ph type="title"/>
          </p:nvPr>
        </p:nvSpPr>
        <p:spPr>
          <a:xfrm>
            <a:off x="436909" y="142907"/>
            <a:ext cx="12130981" cy="1166544"/>
          </a:xfrm>
          <a:prstGeom prst="rect">
            <a:avLst/>
          </a:prstGeom>
        </p:spPr>
        <p:txBody>
          <a:bodyPr/>
          <a:lstStyle>
            <a:lvl1pPr defTabSz="420624">
              <a:defRPr sz="5760" b="1"/>
            </a:lvl1pPr>
          </a:lstStyle>
          <a:p>
            <a:r>
              <a:rPr lang="en-US" dirty="0" err="1"/>
              <a:t>哈希表是如何工作的</a:t>
            </a:r>
            <a:r>
              <a:rPr dirty="0"/>
              <a:t>?</a:t>
            </a:r>
          </a:p>
        </p:txBody>
      </p:sp>
    </p:spTree>
  </p:cSld>
  <p:clrMapOvr>
    <a:masterClrMapping/>
  </p:clrMapOvr>
  <p:transition spd="med"/>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52" name="Table"/>
          <p:cNvGraphicFramePr/>
          <p:nvPr/>
        </p:nvGraphicFramePr>
        <p:xfrm>
          <a:off x="1070316" y="1600200"/>
          <a:ext cx="10876868" cy="1389807"/>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6400">
                          <a:latin typeface="+mj-lt"/>
                          <a:ea typeface="+mj-ea"/>
                          <a:cs typeface="+mj-cs"/>
                          <a:sym typeface="Menlo"/>
                        </a:defRPr>
                      </a:pPr>
                      <a:endParaRP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b="1">
                          <a:solidFill>
                            <a:schemeClr val="accent3">
                              <a:hueOff val="-499813"/>
                              <a:satOff val="-5228"/>
                              <a:lumOff val="24899"/>
                            </a:schemeClr>
                          </a:solidFill>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4053" name="Operations:…"/>
          <p:cNvSpPr/>
          <p:nvPr/>
        </p:nvSpPr>
        <p:spPr>
          <a:xfrm>
            <a:off x="-139601" y="4394200"/>
            <a:ext cx="3784402"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a:p>
            <a:r>
              <a:t>insert(k</a:t>
            </a:r>
            <a:r>
              <a:rPr baseline="-5999"/>
              <a:t>1</a:t>
            </a:r>
            <a:r>
              <a:t>,v</a:t>
            </a:r>
            <a:r>
              <a:rPr baseline="-5999"/>
              <a:t>1</a:t>
            </a:r>
            <a:r>
              <a:t>)</a:t>
            </a:r>
          </a:p>
          <a:p>
            <a:r>
              <a:t>insert(k</a:t>
            </a:r>
            <a:r>
              <a:rPr baseline="-5999"/>
              <a:t>2</a:t>
            </a:r>
            <a:r>
              <a:t>,v</a:t>
            </a:r>
            <a:r>
              <a:rPr baseline="-5999"/>
              <a:t>2</a:t>
            </a:r>
            <a:r>
              <a:t>)</a:t>
            </a:r>
          </a:p>
          <a:p>
            <a:r>
              <a:t>insert(k</a:t>
            </a:r>
            <a:r>
              <a:rPr baseline="-5999"/>
              <a:t>3</a:t>
            </a:r>
            <a:r>
              <a:t>,v</a:t>
            </a:r>
            <a:r>
              <a:rPr baseline="-5999"/>
              <a:t>3</a:t>
            </a:r>
            <a:r>
              <a:t>)</a:t>
            </a:r>
          </a:p>
          <a:p>
            <a:r>
              <a:t>remove(k</a:t>
            </a:r>
            <a:r>
              <a:rPr baseline="-5999"/>
              <a:t>2</a:t>
            </a:r>
            <a:r>
              <a:t>)</a:t>
            </a:r>
          </a:p>
          <a:p>
            <a:pPr>
              <a:defRPr>
                <a:solidFill>
                  <a:schemeClr val="accent4">
                    <a:hueOff val="102361"/>
                    <a:satOff val="14118"/>
                    <a:lumOff val="10675"/>
                  </a:schemeClr>
                </a:solidFill>
              </a:defRPr>
            </a:pPr>
            <a:r>
              <a:t>getValue(k</a:t>
            </a:r>
            <a:r>
              <a:rPr baseline="-5999"/>
              <a:t>3</a:t>
            </a:r>
            <a:r>
              <a:t>)</a:t>
            </a:r>
          </a:p>
        </p:txBody>
      </p:sp>
      <p:sp>
        <p:nvSpPr>
          <p:cNvPr id="4054" name="Recall that P(x) = x, N = 8"/>
          <p:cNvSpPr/>
          <p:nvPr/>
        </p:nvSpPr>
        <p:spPr>
          <a:xfrm>
            <a:off x="2826183" y="3743462"/>
            <a:ext cx="8059317"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Recall that </a:t>
            </a:r>
            <a:r>
              <a:rPr b="1">
                <a:solidFill>
                  <a:schemeClr val="accent6">
                    <a:hueOff val="-241736"/>
                    <a:satOff val="29413"/>
                    <a:lumOff val="20727"/>
                  </a:schemeClr>
                </a:solidFill>
              </a:rPr>
              <a:t>P</a:t>
            </a:r>
            <a:r>
              <a:t>(x) = x, N = 8</a:t>
            </a:r>
          </a:p>
        </p:txBody>
      </p:sp>
      <p:graphicFrame>
        <p:nvGraphicFramePr>
          <p:cNvPr id="4055" name="Table"/>
          <p:cNvGraphicFramePr/>
          <p:nvPr/>
        </p:nvGraphicFramePr>
        <p:xfrm>
          <a:off x="1070316" y="644946"/>
          <a:ext cx="10876868" cy="1389808"/>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4056" name="H(k3) = 1"/>
          <p:cNvSpPr/>
          <p:nvPr/>
        </p:nvSpPr>
        <p:spPr>
          <a:xfrm>
            <a:off x="6278626" y="4565649"/>
            <a:ext cx="2499867"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3</a:t>
            </a:r>
            <a:r>
              <a:t>) = 1</a:t>
            </a:r>
          </a:p>
        </p:txBody>
      </p:sp>
      <p:sp>
        <p:nvSpPr>
          <p:cNvPr id="4057" name="H(k3) + P(0) mod N = 1"/>
          <p:cNvSpPr/>
          <p:nvPr/>
        </p:nvSpPr>
        <p:spPr>
          <a:xfrm>
            <a:off x="4715512" y="5125569"/>
            <a:ext cx="60782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3</a:t>
            </a:r>
            <a:r>
              <a:t>) + </a:t>
            </a:r>
            <a:r>
              <a:rPr b="1">
                <a:solidFill>
                  <a:schemeClr val="accent6">
                    <a:hueOff val="-241736"/>
                    <a:satOff val="29413"/>
                    <a:lumOff val="20727"/>
                  </a:schemeClr>
                </a:solidFill>
              </a:rPr>
              <a:t>P</a:t>
            </a:r>
            <a:r>
              <a:t>(0) mod N = 1</a:t>
            </a:r>
          </a:p>
        </p:txBody>
      </p:sp>
      <p:sp>
        <p:nvSpPr>
          <p:cNvPr id="4058" name="1  +   0  mod 8 = 1"/>
          <p:cNvSpPr/>
          <p:nvPr/>
        </p:nvSpPr>
        <p:spPr>
          <a:xfrm>
            <a:off x="5186679" y="5603862"/>
            <a:ext cx="561945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 1  +   0  mod 8 = 1</a:t>
            </a:r>
          </a:p>
        </p:txBody>
      </p:sp>
      <p:sp>
        <p:nvSpPr>
          <p:cNvPr id="4059" name="Line"/>
          <p:cNvSpPr/>
          <p:nvPr/>
        </p:nvSpPr>
        <p:spPr>
          <a:xfrm flipV="1">
            <a:off x="3098799" y="3051313"/>
            <a:ext cx="1" cy="624494"/>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60" name="H(k3) + P(1) mod N = 2"/>
          <p:cNvSpPr/>
          <p:nvPr/>
        </p:nvSpPr>
        <p:spPr>
          <a:xfrm>
            <a:off x="4709309" y="6166969"/>
            <a:ext cx="60782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3</a:t>
            </a:r>
            <a:r>
              <a:t>) + </a:t>
            </a:r>
            <a:r>
              <a:rPr b="1">
                <a:solidFill>
                  <a:schemeClr val="accent6">
                    <a:hueOff val="-241736"/>
                    <a:satOff val="29413"/>
                    <a:lumOff val="20727"/>
                  </a:schemeClr>
                </a:solidFill>
              </a:rPr>
              <a:t>P</a:t>
            </a:r>
            <a:r>
              <a:t>(1) mod N = 2</a:t>
            </a:r>
          </a:p>
        </p:txBody>
      </p:sp>
      <p:sp>
        <p:nvSpPr>
          <p:cNvPr id="4061" name="1  +   1  mod 8 = 2"/>
          <p:cNvSpPr/>
          <p:nvPr/>
        </p:nvSpPr>
        <p:spPr>
          <a:xfrm>
            <a:off x="5180477" y="6645262"/>
            <a:ext cx="5619453"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 1  +   1  mod 8 = 2</a:t>
            </a:r>
          </a:p>
        </p:txBody>
      </p:sp>
      <p:grpSp>
        <p:nvGrpSpPr>
          <p:cNvPr id="4064" name="Group"/>
          <p:cNvGrpSpPr/>
          <p:nvPr/>
        </p:nvGrpSpPr>
        <p:grpSpPr>
          <a:xfrm rot="232890">
            <a:off x="3412671" y="3041969"/>
            <a:ext cx="1012020" cy="558579"/>
            <a:chOff x="0" y="0"/>
            <a:chExt cx="1012018" cy="558577"/>
          </a:xfrm>
        </p:grpSpPr>
        <p:sp>
          <p:nvSpPr>
            <p:cNvPr id="4073" name="Connection Line"/>
            <p:cNvSpPr/>
            <p:nvPr/>
          </p:nvSpPr>
          <p:spPr>
            <a:xfrm>
              <a:off x="0" y="181069"/>
              <a:ext cx="894606" cy="377509"/>
            </a:xfrm>
            <a:custGeom>
              <a:avLst/>
              <a:gdLst/>
              <a:ahLst/>
              <a:cxnLst>
                <a:cxn ang="0">
                  <a:pos x="wd2" y="hd2"/>
                </a:cxn>
                <a:cxn ang="5400000">
                  <a:pos x="wd2" y="hd2"/>
                </a:cxn>
                <a:cxn ang="10800000">
                  <a:pos x="wd2" y="hd2"/>
                </a:cxn>
                <a:cxn ang="16200000">
                  <a:pos x="wd2" y="hd2"/>
                </a:cxn>
              </a:cxnLst>
              <a:rect l="0" t="0" r="r" b="b"/>
              <a:pathLst>
                <a:path w="21600" h="16200" extrusionOk="0">
                  <a:moveTo>
                    <a:pt x="21600" y="168"/>
                  </a:moveTo>
                  <a:cubicBezTo>
                    <a:pt x="13011" y="21600"/>
                    <a:pt x="5811" y="21544"/>
                    <a:pt x="0" y="0"/>
                  </a:cubicBezTo>
                </a:path>
              </a:pathLst>
            </a:custGeom>
            <a:noFill/>
            <a:ln w="63500" cap="flat">
              <a:solidFill>
                <a:srgbClr val="FFFFFF"/>
              </a:solidFill>
              <a:prstDash val="solid"/>
              <a:miter lim="400000"/>
            </a:ln>
            <a:effectLst/>
          </p:spPr>
          <p:txBody>
            <a:bodyPr/>
            <a:lstStyle/>
            <a:p>
              <a:endParaRPr/>
            </a:p>
          </p:txBody>
        </p:sp>
        <p:sp>
          <p:nvSpPr>
            <p:cNvPr id="4063" name="Line"/>
            <p:cNvSpPr/>
            <p:nvPr/>
          </p:nvSpPr>
          <p:spPr>
            <a:xfrm flipV="1">
              <a:off x="871223" y="-1"/>
              <a:ext cx="140796" cy="228558"/>
            </a:xfrm>
            <a:prstGeom prst="line">
              <a:avLst/>
            </a:prstGeom>
            <a:noFill/>
            <a:ln w="635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pic>
        <p:nvPicPr>
          <p:cNvPr id="4065" name="tombstone.png" descr="tombstone.png"/>
          <p:cNvPicPr>
            <a:picLocks noChangeAspect="1"/>
          </p:cNvPicPr>
          <p:nvPr/>
        </p:nvPicPr>
        <p:blipFill>
          <a:blip r:embed="rId2"/>
          <a:stretch>
            <a:fillRect/>
          </a:stretch>
        </p:blipFill>
        <p:spPr>
          <a:xfrm>
            <a:off x="4153032" y="1863574"/>
            <a:ext cx="691096" cy="850359"/>
          </a:xfrm>
          <a:prstGeom prst="rect">
            <a:avLst/>
          </a:prstGeom>
          <a:ln w="12700">
            <a:miter lim="400000"/>
          </a:ln>
        </p:spPr>
      </p:pic>
      <p:grpSp>
        <p:nvGrpSpPr>
          <p:cNvPr id="4068" name="Group"/>
          <p:cNvGrpSpPr/>
          <p:nvPr/>
        </p:nvGrpSpPr>
        <p:grpSpPr>
          <a:xfrm rot="232890">
            <a:off x="4720771" y="2951385"/>
            <a:ext cx="1012020" cy="558579"/>
            <a:chOff x="0" y="0"/>
            <a:chExt cx="1012018" cy="558577"/>
          </a:xfrm>
        </p:grpSpPr>
        <p:sp>
          <p:nvSpPr>
            <p:cNvPr id="4074" name="Connection Line"/>
            <p:cNvSpPr/>
            <p:nvPr/>
          </p:nvSpPr>
          <p:spPr>
            <a:xfrm>
              <a:off x="0" y="181069"/>
              <a:ext cx="894606" cy="377509"/>
            </a:xfrm>
            <a:custGeom>
              <a:avLst/>
              <a:gdLst/>
              <a:ahLst/>
              <a:cxnLst>
                <a:cxn ang="0">
                  <a:pos x="wd2" y="hd2"/>
                </a:cxn>
                <a:cxn ang="5400000">
                  <a:pos x="wd2" y="hd2"/>
                </a:cxn>
                <a:cxn ang="10800000">
                  <a:pos x="wd2" y="hd2"/>
                </a:cxn>
                <a:cxn ang="16200000">
                  <a:pos x="wd2" y="hd2"/>
                </a:cxn>
              </a:cxnLst>
              <a:rect l="0" t="0" r="r" b="b"/>
              <a:pathLst>
                <a:path w="21600" h="16200" extrusionOk="0">
                  <a:moveTo>
                    <a:pt x="21600" y="168"/>
                  </a:moveTo>
                  <a:cubicBezTo>
                    <a:pt x="13011" y="21600"/>
                    <a:pt x="5811" y="21544"/>
                    <a:pt x="0" y="0"/>
                  </a:cubicBezTo>
                </a:path>
              </a:pathLst>
            </a:custGeom>
            <a:noFill/>
            <a:ln w="63500" cap="flat">
              <a:solidFill>
                <a:srgbClr val="FFFFFF"/>
              </a:solidFill>
              <a:prstDash val="solid"/>
              <a:miter lim="400000"/>
            </a:ln>
            <a:effectLst/>
          </p:spPr>
          <p:txBody>
            <a:bodyPr/>
            <a:lstStyle/>
            <a:p>
              <a:endParaRPr/>
            </a:p>
          </p:txBody>
        </p:sp>
        <p:sp>
          <p:nvSpPr>
            <p:cNvPr id="4067" name="Line"/>
            <p:cNvSpPr/>
            <p:nvPr/>
          </p:nvSpPr>
          <p:spPr>
            <a:xfrm flipV="1">
              <a:off x="871223" y="-1"/>
              <a:ext cx="140796" cy="228558"/>
            </a:xfrm>
            <a:prstGeom prst="line">
              <a:avLst/>
            </a:prstGeom>
            <a:noFill/>
            <a:ln w="635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069" name="H(k3) + P(2) mod N = 3"/>
          <p:cNvSpPr/>
          <p:nvPr/>
        </p:nvSpPr>
        <p:spPr>
          <a:xfrm>
            <a:off x="4709309" y="7208369"/>
            <a:ext cx="60782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3</a:t>
            </a:r>
            <a:r>
              <a:t>) + </a:t>
            </a:r>
            <a:r>
              <a:rPr b="1">
                <a:solidFill>
                  <a:schemeClr val="accent6">
                    <a:hueOff val="-241736"/>
                    <a:satOff val="29413"/>
                    <a:lumOff val="20727"/>
                  </a:schemeClr>
                </a:solidFill>
              </a:rPr>
              <a:t>P</a:t>
            </a:r>
            <a:r>
              <a:t>(2) mod N = 3</a:t>
            </a:r>
          </a:p>
        </p:txBody>
      </p:sp>
      <p:sp>
        <p:nvSpPr>
          <p:cNvPr id="4070" name="1  +   2  mod 8 = 3"/>
          <p:cNvSpPr/>
          <p:nvPr/>
        </p:nvSpPr>
        <p:spPr>
          <a:xfrm>
            <a:off x="5180477" y="7686662"/>
            <a:ext cx="5619453"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 1  +   2  mod 8 = 3</a:t>
            </a:r>
          </a:p>
        </p:txBody>
      </p:sp>
      <p:sp>
        <p:nvSpPr>
          <p:cNvPr id="4071" name="Found k3! Return v3 as answer."/>
          <p:cNvSpPr/>
          <p:nvPr/>
        </p:nvSpPr>
        <p:spPr>
          <a:xfrm>
            <a:off x="2761580" y="8379806"/>
            <a:ext cx="818852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Found k</a:t>
            </a:r>
            <a:r>
              <a:rPr baseline="-5999"/>
              <a:t>3</a:t>
            </a:r>
            <a:r>
              <a:t>! Return v</a:t>
            </a:r>
            <a:r>
              <a:rPr baseline="-5999"/>
              <a:t>3</a:t>
            </a:r>
            <a:r>
              <a:t> as answer.</a:t>
            </a:r>
          </a:p>
        </p:txBody>
      </p:sp>
      <p:sp>
        <p:nvSpPr>
          <p:cNvPr id="4072" name="Solution to removing"/>
          <p:cNvSpPr>
            <a:spLocks noGrp="1"/>
          </p:cNvSpPr>
          <p:nvPr>
            <p:ph type="title"/>
          </p:nvPr>
        </p:nvSpPr>
        <p:spPr>
          <a:xfrm>
            <a:off x="0" y="-55880"/>
            <a:ext cx="13004801" cy="1188319"/>
          </a:xfrm>
          <a:prstGeom prst="rect">
            <a:avLst/>
          </a:prstGeom>
        </p:spPr>
        <p:txBody>
          <a:bodyPr>
            <a:normAutofit fontScale="90000"/>
          </a:bodyPr>
          <a:lstStyle>
            <a:lvl1pPr defTabSz="537463">
              <a:defRPr sz="7360" b="1"/>
            </a:lvl1pPr>
          </a:lstStyle>
          <a:p>
            <a:r>
              <a:t>Solution to removing</a:t>
            </a:r>
          </a:p>
        </p:txBody>
      </p:sp>
    </p:spTree>
  </p:cSld>
  <p:clrMapOvr>
    <a:masterClrMapping/>
  </p:clrMapOvr>
  <p:transition spd="med"/>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6" name="Tombstone question"/>
          <p:cNvSpPr>
            <a:spLocks noGrp="1"/>
          </p:cNvSpPr>
          <p:nvPr>
            <p:ph type="title"/>
          </p:nvPr>
        </p:nvSpPr>
        <p:spPr>
          <a:xfrm>
            <a:off x="0" y="33020"/>
            <a:ext cx="13004801" cy="1188319"/>
          </a:xfrm>
          <a:prstGeom prst="rect">
            <a:avLst/>
          </a:prstGeom>
        </p:spPr>
        <p:txBody>
          <a:bodyPr>
            <a:normAutofit fontScale="90000"/>
          </a:bodyPr>
          <a:lstStyle>
            <a:lvl1pPr defTabSz="537463">
              <a:defRPr sz="7360" b="1"/>
            </a:lvl1pPr>
          </a:lstStyle>
          <a:p>
            <a:r>
              <a:t>Tombstone question</a:t>
            </a:r>
          </a:p>
        </p:txBody>
      </p:sp>
      <p:sp>
        <p:nvSpPr>
          <p:cNvPr id="4077" name="Q: I have a lot of tombstones cluttering my HT how do I get rid of them?"/>
          <p:cNvSpPr/>
          <p:nvPr/>
        </p:nvSpPr>
        <p:spPr>
          <a:xfrm>
            <a:off x="967928" y="2289709"/>
            <a:ext cx="11352858"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b="1"/>
              <a:t>Q:</a:t>
            </a:r>
            <a:r>
              <a:t> I have a lot of tombstones cluttering my HT how do I get rid of them?</a:t>
            </a:r>
          </a:p>
        </p:txBody>
      </p:sp>
      <p:sp>
        <p:nvSpPr>
          <p:cNvPr id="4078" name="A: Tombstones count as filled slots in the HT so they increase the load factor and will be removed when the table is resized. Additionally, when inserting a new (k,v) pair you can replace buckets with tombstones with the new key-value pair."/>
          <p:cNvSpPr/>
          <p:nvPr/>
        </p:nvSpPr>
        <p:spPr>
          <a:xfrm>
            <a:off x="792757" y="4238090"/>
            <a:ext cx="11703200" cy="32258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b="1"/>
              <a:t>A:</a:t>
            </a:r>
            <a:r>
              <a:t> Tombstones count as filled slots in the HT so they increase the load factor and will be removed when the table is resized. Additionally, when inserting a new (k,v) pair you can replace buckets with tombstones with the new key-value pair.</a:t>
            </a:r>
          </a:p>
        </p:txBody>
      </p:sp>
    </p:spTree>
  </p:cSld>
  <p:clrMapOvr>
    <a:masterClrMapping/>
  </p:clrMapOvr>
  <p:transition spd="med"/>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0" name="Inserting with  s"/>
          <p:cNvSpPr>
            <a:spLocks noGrp="1"/>
          </p:cNvSpPr>
          <p:nvPr>
            <p:ph type="title"/>
          </p:nvPr>
        </p:nvSpPr>
        <p:spPr>
          <a:xfrm>
            <a:off x="0" y="33020"/>
            <a:ext cx="13004801" cy="1188319"/>
          </a:xfrm>
          <a:prstGeom prst="rect">
            <a:avLst/>
          </a:prstGeom>
        </p:spPr>
        <p:txBody>
          <a:bodyPr>
            <a:normAutofit fontScale="90000"/>
          </a:bodyPr>
          <a:lstStyle>
            <a:lvl1pPr defTabSz="537463">
              <a:defRPr sz="7360" b="1"/>
            </a:lvl1pPr>
          </a:lstStyle>
          <a:p>
            <a:r>
              <a:t>Inserting with  s</a:t>
            </a:r>
          </a:p>
        </p:txBody>
      </p:sp>
      <p:sp>
        <p:nvSpPr>
          <p:cNvPr id="4081" name="Suppose we have the following HT with the quadratic probing function P(x) = (x²+x)/2. Let’s see how to delete tombstones while doing a lookup."/>
          <p:cNvSpPr/>
          <p:nvPr/>
        </p:nvSpPr>
        <p:spPr>
          <a:xfrm>
            <a:off x="403225" y="4918609"/>
            <a:ext cx="12198351" cy="21844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Suppose we have the following HT with the quadratic probing function </a:t>
            </a:r>
            <a:r>
              <a:rPr b="1">
                <a:solidFill>
                  <a:schemeClr val="accent6">
                    <a:hueOff val="-241736"/>
                    <a:satOff val="29413"/>
                    <a:lumOff val="20727"/>
                  </a:schemeClr>
                </a:solidFill>
              </a:rPr>
              <a:t>P</a:t>
            </a:r>
            <a:r>
              <a:t>(x) = (x²+x)/2. Let’s see how to delete tombstones while doing a lookup.</a:t>
            </a:r>
          </a:p>
        </p:txBody>
      </p:sp>
      <p:pic>
        <p:nvPicPr>
          <p:cNvPr id="4082" name="tombstone.png" descr="tombstone.png"/>
          <p:cNvPicPr>
            <a:picLocks noChangeAspect="1"/>
          </p:cNvPicPr>
          <p:nvPr/>
        </p:nvPicPr>
        <p:blipFill>
          <a:blip r:embed="rId2"/>
          <a:stretch>
            <a:fillRect/>
          </a:stretch>
        </p:blipFill>
        <p:spPr>
          <a:xfrm>
            <a:off x="9995033" y="201999"/>
            <a:ext cx="691095" cy="850360"/>
          </a:xfrm>
          <a:prstGeom prst="rect">
            <a:avLst/>
          </a:prstGeom>
          <a:ln w="12700">
            <a:miter lim="400000"/>
          </a:ln>
        </p:spPr>
      </p:pic>
      <p:graphicFrame>
        <p:nvGraphicFramePr>
          <p:cNvPr id="4083" name="Table"/>
          <p:cNvGraphicFramePr/>
          <p:nvPr/>
        </p:nvGraphicFramePr>
        <p:xfrm>
          <a:off x="1070316" y="1854200"/>
          <a:ext cx="10876868" cy="1389807"/>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sz="6400">
                          <a:latin typeface="+mj-lt"/>
                          <a:ea typeface="+mj-ea"/>
                          <a:cs typeface="+mj-cs"/>
                          <a:sym typeface="Menlo"/>
                        </a:defRPr>
                      </a:pPr>
                      <a:endParaRP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6400">
                          <a:latin typeface="+mj-lt"/>
                          <a:ea typeface="+mj-ea"/>
                          <a:cs typeface="+mj-cs"/>
                          <a:sym typeface="Menlo"/>
                        </a:defRPr>
                      </a:pPr>
                      <a:endParaRP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6400">
                          <a:latin typeface="+mj-lt"/>
                          <a:ea typeface="+mj-ea"/>
                          <a:cs typeface="+mj-cs"/>
                          <a:sym typeface="Menlo"/>
                        </a:defRPr>
                      </a:pPr>
                      <a:endParaRP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7</a:t>
                      </a:r>
                      <a:r>
                        <a:t>,v</a:t>
                      </a:r>
                      <a:r>
                        <a:rPr baseline="-5999"/>
                        <a:t>7</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4084" name="Table"/>
          <p:cNvGraphicFramePr/>
          <p:nvPr/>
        </p:nvGraphicFramePr>
        <p:xfrm>
          <a:off x="1070316" y="835446"/>
          <a:ext cx="10876868" cy="1389808"/>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pic>
        <p:nvPicPr>
          <p:cNvPr id="4085" name="tombstone.png" descr="tombstone.png"/>
          <p:cNvPicPr>
            <a:picLocks noChangeAspect="1"/>
          </p:cNvPicPr>
          <p:nvPr/>
        </p:nvPicPr>
        <p:blipFill>
          <a:blip r:embed="rId2"/>
          <a:stretch>
            <a:fillRect/>
          </a:stretch>
        </p:blipFill>
        <p:spPr>
          <a:xfrm>
            <a:off x="9512433" y="2117574"/>
            <a:ext cx="691095" cy="850359"/>
          </a:xfrm>
          <a:prstGeom prst="rect">
            <a:avLst/>
          </a:prstGeom>
          <a:ln w="12700">
            <a:miter lim="400000"/>
          </a:ln>
        </p:spPr>
      </p:pic>
      <p:pic>
        <p:nvPicPr>
          <p:cNvPr id="4086" name="tombstone.png" descr="tombstone.png"/>
          <p:cNvPicPr>
            <a:picLocks noChangeAspect="1"/>
          </p:cNvPicPr>
          <p:nvPr/>
        </p:nvPicPr>
        <p:blipFill>
          <a:blip r:embed="rId2"/>
          <a:stretch>
            <a:fillRect/>
          </a:stretch>
        </p:blipFill>
        <p:spPr>
          <a:xfrm>
            <a:off x="1371733" y="2117574"/>
            <a:ext cx="691095" cy="850359"/>
          </a:xfrm>
          <a:prstGeom prst="rect">
            <a:avLst/>
          </a:prstGeom>
          <a:ln w="12700">
            <a:miter lim="400000"/>
          </a:ln>
        </p:spPr>
      </p:pic>
      <p:pic>
        <p:nvPicPr>
          <p:cNvPr id="4087" name="tombstone.png" descr="tombstone.png"/>
          <p:cNvPicPr>
            <a:picLocks noChangeAspect="1"/>
          </p:cNvPicPr>
          <p:nvPr/>
        </p:nvPicPr>
        <p:blipFill>
          <a:blip r:embed="rId2"/>
          <a:stretch>
            <a:fillRect/>
          </a:stretch>
        </p:blipFill>
        <p:spPr>
          <a:xfrm>
            <a:off x="5442083" y="2117574"/>
            <a:ext cx="691095" cy="850359"/>
          </a:xfrm>
          <a:prstGeom prst="rect">
            <a:avLst/>
          </a:prstGeom>
          <a:ln w="12700">
            <a:miter lim="400000"/>
          </a:ln>
        </p:spPr>
      </p:pic>
    </p:spTree>
  </p:cSld>
  <p:clrMapOvr>
    <a:masterClrMapping/>
  </p:clrMapOvr>
  <p:transition spd="med"/>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9" name="Inserting with  s"/>
          <p:cNvSpPr>
            <a:spLocks noGrp="1"/>
          </p:cNvSpPr>
          <p:nvPr>
            <p:ph type="title"/>
          </p:nvPr>
        </p:nvSpPr>
        <p:spPr>
          <a:xfrm>
            <a:off x="0" y="33020"/>
            <a:ext cx="13004801" cy="1188319"/>
          </a:xfrm>
          <a:prstGeom prst="rect">
            <a:avLst/>
          </a:prstGeom>
        </p:spPr>
        <p:txBody>
          <a:bodyPr>
            <a:normAutofit fontScale="90000"/>
          </a:bodyPr>
          <a:lstStyle>
            <a:lvl1pPr defTabSz="537463">
              <a:defRPr sz="7360" b="1"/>
            </a:lvl1pPr>
          </a:lstStyle>
          <a:p>
            <a:r>
              <a:t>Inserting with  s</a:t>
            </a:r>
          </a:p>
        </p:txBody>
      </p:sp>
      <p:sp>
        <p:nvSpPr>
          <p:cNvPr id="4090" name="Recall that P(x) = (x²+x)/2"/>
          <p:cNvSpPr/>
          <p:nvPr/>
        </p:nvSpPr>
        <p:spPr>
          <a:xfrm>
            <a:off x="403225" y="4232981"/>
            <a:ext cx="12198351"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Recall that </a:t>
            </a:r>
            <a:r>
              <a:rPr b="1">
                <a:solidFill>
                  <a:schemeClr val="accent6">
                    <a:hueOff val="-241736"/>
                    <a:satOff val="29413"/>
                    <a:lumOff val="20727"/>
                  </a:schemeClr>
                </a:solidFill>
              </a:rPr>
              <a:t>P</a:t>
            </a:r>
            <a:r>
              <a:t>(x) = (x²+x)/2</a:t>
            </a:r>
          </a:p>
        </p:txBody>
      </p:sp>
      <p:pic>
        <p:nvPicPr>
          <p:cNvPr id="4091" name="tombstone.png" descr="tombstone.png"/>
          <p:cNvPicPr>
            <a:picLocks noChangeAspect="1"/>
          </p:cNvPicPr>
          <p:nvPr/>
        </p:nvPicPr>
        <p:blipFill>
          <a:blip r:embed="rId2"/>
          <a:stretch>
            <a:fillRect/>
          </a:stretch>
        </p:blipFill>
        <p:spPr>
          <a:xfrm>
            <a:off x="9995033" y="201999"/>
            <a:ext cx="691095" cy="850360"/>
          </a:xfrm>
          <a:prstGeom prst="rect">
            <a:avLst/>
          </a:prstGeom>
          <a:ln w="12700">
            <a:miter lim="400000"/>
          </a:ln>
        </p:spPr>
      </p:pic>
      <p:graphicFrame>
        <p:nvGraphicFramePr>
          <p:cNvPr id="4092" name="Table"/>
          <p:cNvGraphicFramePr/>
          <p:nvPr/>
        </p:nvGraphicFramePr>
        <p:xfrm>
          <a:off x="1070316" y="1854200"/>
          <a:ext cx="10876868" cy="1389807"/>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sz="6400">
                          <a:latin typeface="+mj-lt"/>
                          <a:ea typeface="+mj-ea"/>
                          <a:cs typeface="+mj-cs"/>
                          <a:sym typeface="Menlo"/>
                        </a:defRPr>
                      </a:pPr>
                      <a:endParaRP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6400">
                          <a:latin typeface="+mj-lt"/>
                          <a:ea typeface="+mj-ea"/>
                          <a:cs typeface="+mj-cs"/>
                          <a:sym typeface="Menlo"/>
                        </a:defRPr>
                      </a:pPr>
                      <a:endParaRP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6400">
                          <a:latin typeface="+mj-lt"/>
                          <a:ea typeface="+mj-ea"/>
                          <a:cs typeface="+mj-cs"/>
                          <a:sym typeface="Menlo"/>
                        </a:defRPr>
                      </a:pPr>
                      <a:endParaRP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7</a:t>
                      </a:r>
                      <a:r>
                        <a:t>,v</a:t>
                      </a:r>
                      <a:r>
                        <a:rPr baseline="-5999"/>
                        <a:t>7</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4093" name="Table"/>
          <p:cNvGraphicFramePr/>
          <p:nvPr/>
        </p:nvGraphicFramePr>
        <p:xfrm>
          <a:off x="1070316" y="835446"/>
          <a:ext cx="10876868" cy="1389808"/>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pic>
        <p:nvPicPr>
          <p:cNvPr id="4094" name="tombstone.png" descr="tombstone.png"/>
          <p:cNvPicPr>
            <a:picLocks noChangeAspect="1"/>
          </p:cNvPicPr>
          <p:nvPr/>
        </p:nvPicPr>
        <p:blipFill>
          <a:blip r:embed="rId2"/>
          <a:stretch>
            <a:fillRect/>
          </a:stretch>
        </p:blipFill>
        <p:spPr>
          <a:xfrm>
            <a:off x="9512433" y="2117574"/>
            <a:ext cx="691095" cy="850359"/>
          </a:xfrm>
          <a:prstGeom prst="rect">
            <a:avLst/>
          </a:prstGeom>
          <a:ln w="12700">
            <a:miter lim="400000"/>
          </a:ln>
        </p:spPr>
      </p:pic>
      <p:pic>
        <p:nvPicPr>
          <p:cNvPr id="4095" name="tombstone.png" descr="tombstone.png"/>
          <p:cNvPicPr>
            <a:picLocks noChangeAspect="1"/>
          </p:cNvPicPr>
          <p:nvPr/>
        </p:nvPicPr>
        <p:blipFill>
          <a:blip r:embed="rId2"/>
          <a:stretch>
            <a:fillRect/>
          </a:stretch>
        </p:blipFill>
        <p:spPr>
          <a:xfrm>
            <a:off x="1371733" y="2117574"/>
            <a:ext cx="691095" cy="850359"/>
          </a:xfrm>
          <a:prstGeom prst="rect">
            <a:avLst/>
          </a:prstGeom>
          <a:ln w="12700">
            <a:miter lim="400000"/>
          </a:ln>
        </p:spPr>
      </p:pic>
      <p:pic>
        <p:nvPicPr>
          <p:cNvPr id="4096" name="tombstone.png" descr="tombstone.png"/>
          <p:cNvPicPr>
            <a:picLocks noChangeAspect="1"/>
          </p:cNvPicPr>
          <p:nvPr/>
        </p:nvPicPr>
        <p:blipFill>
          <a:blip r:embed="rId2"/>
          <a:stretch>
            <a:fillRect/>
          </a:stretch>
        </p:blipFill>
        <p:spPr>
          <a:xfrm>
            <a:off x="5442083" y="2117574"/>
            <a:ext cx="691095" cy="850359"/>
          </a:xfrm>
          <a:prstGeom prst="rect">
            <a:avLst/>
          </a:prstGeom>
          <a:ln w="12700">
            <a:miter lim="400000"/>
          </a:ln>
        </p:spPr>
      </p:pic>
      <p:sp>
        <p:nvSpPr>
          <p:cNvPr id="4097" name="Suppose we want to find the value of k7 inside the HT and H(k7) = 5."/>
          <p:cNvSpPr/>
          <p:nvPr/>
        </p:nvSpPr>
        <p:spPr>
          <a:xfrm>
            <a:off x="1063966" y="4961290"/>
            <a:ext cx="10876869"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Suppose we want to find the value of k</a:t>
            </a:r>
            <a:r>
              <a:rPr baseline="-5999"/>
              <a:t>7</a:t>
            </a:r>
            <a:r>
              <a:t> inside the HT and </a:t>
            </a:r>
            <a:r>
              <a:rPr b="1">
                <a:solidFill>
                  <a:schemeClr val="accent5">
                    <a:hueOff val="101205"/>
                    <a:satOff val="-13598"/>
                    <a:lumOff val="23877"/>
                  </a:schemeClr>
                </a:solidFill>
              </a:rPr>
              <a:t>H</a:t>
            </a:r>
            <a:r>
              <a:t>(k</a:t>
            </a:r>
            <a:r>
              <a:rPr baseline="-5999"/>
              <a:t>7</a:t>
            </a:r>
            <a:r>
              <a:t>) = 5.</a:t>
            </a:r>
          </a:p>
        </p:txBody>
      </p:sp>
    </p:spTree>
  </p:cSld>
  <p:clrMapOvr>
    <a:masterClrMapping/>
  </p:clrMapOvr>
  <p:transition spd="med"/>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all that P(x) = (x²+x)/2"/>
          <p:cNvSpPr/>
          <p:nvPr/>
        </p:nvSpPr>
        <p:spPr>
          <a:xfrm>
            <a:off x="403225" y="4232981"/>
            <a:ext cx="12198351"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Recall that </a:t>
            </a:r>
            <a:r>
              <a:rPr b="1">
                <a:solidFill>
                  <a:schemeClr val="accent6">
                    <a:hueOff val="-241736"/>
                    <a:satOff val="29413"/>
                    <a:lumOff val="20727"/>
                  </a:schemeClr>
                </a:solidFill>
              </a:rPr>
              <a:t>P</a:t>
            </a:r>
            <a:r>
              <a:t>(x) = (x²+x)/2</a:t>
            </a:r>
          </a:p>
        </p:txBody>
      </p:sp>
      <p:pic>
        <p:nvPicPr>
          <p:cNvPr id="4100" name="tombstone.png" descr="tombstone.png"/>
          <p:cNvPicPr>
            <a:picLocks noChangeAspect="1"/>
          </p:cNvPicPr>
          <p:nvPr/>
        </p:nvPicPr>
        <p:blipFill>
          <a:blip r:embed="rId2"/>
          <a:stretch>
            <a:fillRect/>
          </a:stretch>
        </p:blipFill>
        <p:spPr>
          <a:xfrm>
            <a:off x="9995033" y="201999"/>
            <a:ext cx="691095" cy="850360"/>
          </a:xfrm>
          <a:prstGeom prst="rect">
            <a:avLst/>
          </a:prstGeom>
          <a:ln w="12700">
            <a:miter lim="400000"/>
          </a:ln>
        </p:spPr>
      </p:pic>
      <p:graphicFrame>
        <p:nvGraphicFramePr>
          <p:cNvPr id="4101" name="Table"/>
          <p:cNvGraphicFramePr/>
          <p:nvPr/>
        </p:nvGraphicFramePr>
        <p:xfrm>
          <a:off x="1070316" y="1854200"/>
          <a:ext cx="10876868" cy="1389807"/>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sz="6400">
                          <a:latin typeface="+mj-lt"/>
                          <a:ea typeface="+mj-ea"/>
                          <a:cs typeface="+mj-cs"/>
                          <a:sym typeface="Menlo"/>
                        </a:defRPr>
                      </a:pPr>
                      <a:endParaRP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6400">
                          <a:latin typeface="+mj-lt"/>
                          <a:ea typeface="+mj-ea"/>
                          <a:cs typeface="+mj-cs"/>
                          <a:sym typeface="Menlo"/>
                        </a:defRPr>
                      </a:pPr>
                      <a:endParaRP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6400">
                          <a:latin typeface="+mj-lt"/>
                          <a:ea typeface="+mj-ea"/>
                          <a:cs typeface="+mj-cs"/>
                          <a:sym typeface="Menlo"/>
                        </a:defRPr>
                      </a:pPr>
                      <a:endParaRP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7</a:t>
                      </a:r>
                      <a:r>
                        <a:t>,v</a:t>
                      </a:r>
                      <a:r>
                        <a:rPr baseline="-5999"/>
                        <a:t>7</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4102" name="Table"/>
          <p:cNvGraphicFramePr/>
          <p:nvPr/>
        </p:nvGraphicFramePr>
        <p:xfrm>
          <a:off x="1070316" y="835446"/>
          <a:ext cx="10876868" cy="1389808"/>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pic>
        <p:nvPicPr>
          <p:cNvPr id="4103" name="tombstone.png" descr="tombstone.png"/>
          <p:cNvPicPr>
            <a:picLocks noChangeAspect="1"/>
          </p:cNvPicPr>
          <p:nvPr/>
        </p:nvPicPr>
        <p:blipFill>
          <a:blip r:embed="rId2"/>
          <a:stretch>
            <a:fillRect/>
          </a:stretch>
        </p:blipFill>
        <p:spPr>
          <a:xfrm>
            <a:off x="9512433" y="2117574"/>
            <a:ext cx="691095" cy="850359"/>
          </a:xfrm>
          <a:prstGeom prst="rect">
            <a:avLst/>
          </a:prstGeom>
          <a:ln w="12700">
            <a:miter lim="400000"/>
          </a:ln>
        </p:spPr>
      </p:pic>
      <p:pic>
        <p:nvPicPr>
          <p:cNvPr id="4104" name="tombstone.png" descr="tombstone.png"/>
          <p:cNvPicPr>
            <a:picLocks noChangeAspect="1"/>
          </p:cNvPicPr>
          <p:nvPr/>
        </p:nvPicPr>
        <p:blipFill>
          <a:blip r:embed="rId2"/>
          <a:stretch>
            <a:fillRect/>
          </a:stretch>
        </p:blipFill>
        <p:spPr>
          <a:xfrm>
            <a:off x="1371733" y="2117574"/>
            <a:ext cx="691095" cy="850359"/>
          </a:xfrm>
          <a:prstGeom prst="rect">
            <a:avLst/>
          </a:prstGeom>
          <a:ln w="12700">
            <a:miter lim="400000"/>
          </a:ln>
        </p:spPr>
      </p:pic>
      <p:pic>
        <p:nvPicPr>
          <p:cNvPr id="4105" name="tombstone.png" descr="tombstone.png"/>
          <p:cNvPicPr>
            <a:picLocks noChangeAspect="1"/>
          </p:cNvPicPr>
          <p:nvPr/>
        </p:nvPicPr>
        <p:blipFill>
          <a:blip r:embed="rId2"/>
          <a:stretch>
            <a:fillRect/>
          </a:stretch>
        </p:blipFill>
        <p:spPr>
          <a:xfrm>
            <a:off x="5442083" y="2117574"/>
            <a:ext cx="691095" cy="850359"/>
          </a:xfrm>
          <a:prstGeom prst="rect">
            <a:avLst/>
          </a:prstGeom>
          <a:ln w="12700">
            <a:miter lim="400000"/>
          </a:ln>
        </p:spPr>
      </p:pic>
      <p:sp>
        <p:nvSpPr>
          <p:cNvPr id="4106" name="Suppose we want to find the value of k7 inside the HT and H(k7) = 5."/>
          <p:cNvSpPr/>
          <p:nvPr/>
        </p:nvSpPr>
        <p:spPr>
          <a:xfrm>
            <a:off x="1063966" y="4961290"/>
            <a:ext cx="10876869"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Suppose we want to find the value of k</a:t>
            </a:r>
            <a:r>
              <a:rPr baseline="-5999"/>
              <a:t>7</a:t>
            </a:r>
            <a:r>
              <a:t> inside the HT and </a:t>
            </a:r>
            <a:r>
              <a:rPr b="1">
                <a:solidFill>
                  <a:schemeClr val="accent5">
                    <a:hueOff val="101205"/>
                    <a:satOff val="-13598"/>
                    <a:lumOff val="23877"/>
                  </a:schemeClr>
                </a:solidFill>
              </a:rPr>
              <a:t>H</a:t>
            </a:r>
            <a:r>
              <a:t>(k</a:t>
            </a:r>
            <a:r>
              <a:rPr baseline="-5999"/>
              <a:t>7</a:t>
            </a:r>
            <a:r>
              <a:t>) = 5.</a:t>
            </a:r>
          </a:p>
        </p:txBody>
      </p:sp>
      <p:sp>
        <p:nvSpPr>
          <p:cNvPr id="4107" name="H(k7) + P(0) mod N = 5"/>
          <p:cNvSpPr/>
          <p:nvPr/>
        </p:nvSpPr>
        <p:spPr>
          <a:xfrm>
            <a:off x="3325663" y="6489700"/>
            <a:ext cx="6353474"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rPr b="1">
                <a:solidFill>
                  <a:schemeClr val="accent5">
                    <a:hueOff val="101205"/>
                    <a:satOff val="-13598"/>
                    <a:lumOff val="23877"/>
                  </a:schemeClr>
                </a:solidFill>
              </a:rPr>
              <a:t>H</a:t>
            </a:r>
            <a:r>
              <a:t>(k</a:t>
            </a:r>
            <a:r>
              <a:rPr baseline="-5999"/>
              <a:t>7</a:t>
            </a:r>
            <a:r>
              <a:t>) + </a:t>
            </a:r>
            <a:r>
              <a:rPr b="1">
                <a:solidFill>
                  <a:schemeClr val="accent6">
                    <a:hueOff val="-241736"/>
                    <a:satOff val="29413"/>
                    <a:lumOff val="20727"/>
                  </a:schemeClr>
                </a:solidFill>
              </a:rPr>
              <a:t>P</a:t>
            </a:r>
            <a:r>
              <a:t>(0) mod N = 5</a:t>
            </a:r>
          </a:p>
        </p:txBody>
      </p:sp>
      <p:sp>
        <p:nvSpPr>
          <p:cNvPr id="4108" name="Line"/>
          <p:cNvSpPr/>
          <p:nvPr/>
        </p:nvSpPr>
        <p:spPr>
          <a:xfrm flipV="1">
            <a:off x="8585200" y="3275772"/>
            <a:ext cx="0"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09" name="Inserting with  s"/>
          <p:cNvSpPr>
            <a:spLocks noGrp="1"/>
          </p:cNvSpPr>
          <p:nvPr>
            <p:ph type="title"/>
          </p:nvPr>
        </p:nvSpPr>
        <p:spPr>
          <a:xfrm>
            <a:off x="0" y="33020"/>
            <a:ext cx="13004801" cy="1188319"/>
          </a:xfrm>
          <a:prstGeom prst="rect">
            <a:avLst/>
          </a:prstGeom>
        </p:spPr>
        <p:txBody>
          <a:bodyPr>
            <a:normAutofit fontScale="90000"/>
          </a:bodyPr>
          <a:lstStyle>
            <a:lvl1pPr defTabSz="537463">
              <a:defRPr sz="7360" b="1"/>
            </a:lvl1pPr>
          </a:lstStyle>
          <a:p>
            <a:r>
              <a:t>Inserting with  s</a:t>
            </a:r>
          </a:p>
        </p:txBody>
      </p:sp>
    </p:spTree>
  </p:cSld>
  <p:clrMapOvr>
    <a:masterClrMapping/>
  </p:clrMapOvr>
  <p:transition spd="med"/>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1" name="Recall that P(x) = (x²+x)/2"/>
          <p:cNvSpPr/>
          <p:nvPr/>
        </p:nvSpPr>
        <p:spPr>
          <a:xfrm>
            <a:off x="403225" y="4232981"/>
            <a:ext cx="12198351"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Recall that </a:t>
            </a:r>
            <a:r>
              <a:rPr b="1">
                <a:solidFill>
                  <a:schemeClr val="accent6">
                    <a:hueOff val="-241736"/>
                    <a:satOff val="29413"/>
                    <a:lumOff val="20727"/>
                  </a:schemeClr>
                </a:solidFill>
              </a:rPr>
              <a:t>P</a:t>
            </a:r>
            <a:r>
              <a:t>(x) = (x²+x)/2</a:t>
            </a:r>
          </a:p>
        </p:txBody>
      </p:sp>
      <p:pic>
        <p:nvPicPr>
          <p:cNvPr id="4112" name="tombstone.png" descr="tombstone.png"/>
          <p:cNvPicPr>
            <a:picLocks noChangeAspect="1"/>
          </p:cNvPicPr>
          <p:nvPr/>
        </p:nvPicPr>
        <p:blipFill>
          <a:blip r:embed="rId2"/>
          <a:stretch>
            <a:fillRect/>
          </a:stretch>
        </p:blipFill>
        <p:spPr>
          <a:xfrm>
            <a:off x="9995033" y="201999"/>
            <a:ext cx="691095" cy="850360"/>
          </a:xfrm>
          <a:prstGeom prst="rect">
            <a:avLst/>
          </a:prstGeom>
          <a:ln w="12700">
            <a:miter lim="400000"/>
          </a:ln>
        </p:spPr>
      </p:pic>
      <p:graphicFrame>
        <p:nvGraphicFramePr>
          <p:cNvPr id="4113" name="Table"/>
          <p:cNvGraphicFramePr/>
          <p:nvPr/>
        </p:nvGraphicFramePr>
        <p:xfrm>
          <a:off x="1070316" y="1854200"/>
          <a:ext cx="10876868" cy="1389807"/>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sz="6400">
                          <a:latin typeface="+mj-lt"/>
                          <a:ea typeface="+mj-ea"/>
                          <a:cs typeface="+mj-cs"/>
                          <a:sym typeface="Menlo"/>
                        </a:defRPr>
                      </a:pPr>
                      <a:endParaRP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6400">
                          <a:latin typeface="+mj-lt"/>
                          <a:ea typeface="+mj-ea"/>
                          <a:cs typeface="+mj-cs"/>
                          <a:sym typeface="Menlo"/>
                        </a:defRPr>
                      </a:pPr>
                      <a:endParaRP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6400">
                          <a:latin typeface="+mj-lt"/>
                          <a:ea typeface="+mj-ea"/>
                          <a:cs typeface="+mj-cs"/>
                          <a:sym typeface="Menlo"/>
                        </a:defRPr>
                      </a:pPr>
                      <a:endParaRP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7</a:t>
                      </a:r>
                      <a:r>
                        <a:t>,v</a:t>
                      </a:r>
                      <a:r>
                        <a:rPr baseline="-5999"/>
                        <a:t>7</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4114" name="Table"/>
          <p:cNvGraphicFramePr/>
          <p:nvPr/>
        </p:nvGraphicFramePr>
        <p:xfrm>
          <a:off x="1070316" y="835446"/>
          <a:ext cx="10876868" cy="1389808"/>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pic>
        <p:nvPicPr>
          <p:cNvPr id="4115" name="tombstone.png" descr="tombstone.png"/>
          <p:cNvPicPr>
            <a:picLocks noChangeAspect="1"/>
          </p:cNvPicPr>
          <p:nvPr/>
        </p:nvPicPr>
        <p:blipFill>
          <a:blip r:embed="rId2"/>
          <a:stretch>
            <a:fillRect/>
          </a:stretch>
        </p:blipFill>
        <p:spPr>
          <a:xfrm>
            <a:off x="9512433" y="2117574"/>
            <a:ext cx="691095" cy="850359"/>
          </a:xfrm>
          <a:prstGeom prst="rect">
            <a:avLst/>
          </a:prstGeom>
          <a:ln w="12700">
            <a:miter lim="400000"/>
          </a:ln>
        </p:spPr>
      </p:pic>
      <p:pic>
        <p:nvPicPr>
          <p:cNvPr id="4116" name="tombstone.png" descr="tombstone.png"/>
          <p:cNvPicPr>
            <a:picLocks noChangeAspect="1"/>
          </p:cNvPicPr>
          <p:nvPr/>
        </p:nvPicPr>
        <p:blipFill>
          <a:blip r:embed="rId2"/>
          <a:stretch>
            <a:fillRect/>
          </a:stretch>
        </p:blipFill>
        <p:spPr>
          <a:xfrm>
            <a:off x="1371733" y="2117574"/>
            <a:ext cx="691095" cy="850359"/>
          </a:xfrm>
          <a:prstGeom prst="rect">
            <a:avLst/>
          </a:prstGeom>
          <a:ln w="12700">
            <a:miter lim="400000"/>
          </a:ln>
        </p:spPr>
      </p:pic>
      <p:pic>
        <p:nvPicPr>
          <p:cNvPr id="4117" name="tombstone.png" descr="tombstone.png"/>
          <p:cNvPicPr>
            <a:picLocks noChangeAspect="1"/>
          </p:cNvPicPr>
          <p:nvPr/>
        </p:nvPicPr>
        <p:blipFill>
          <a:blip r:embed="rId2"/>
          <a:stretch>
            <a:fillRect/>
          </a:stretch>
        </p:blipFill>
        <p:spPr>
          <a:xfrm>
            <a:off x="5442083" y="2117574"/>
            <a:ext cx="691095" cy="850359"/>
          </a:xfrm>
          <a:prstGeom prst="rect">
            <a:avLst/>
          </a:prstGeom>
          <a:ln w="12700">
            <a:miter lim="400000"/>
          </a:ln>
        </p:spPr>
      </p:pic>
      <p:sp>
        <p:nvSpPr>
          <p:cNvPr id="4118" name="Line"/>
          <p:cNvSpPr/>
          <p:nvPr/>
        </p:nvSpPr>
        <p:spPr>
          <a:xfrm flipV="1">
            <a:off x="8585200" y="3275772"/>
            <a:ext cx="0"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19" name="H(k7) + P(0) mod N = 5…"/>
          <p:cNvSpPr/>
          <p:nvPr/>
        </p:nvSpPr>
        <p:spPr>
          <a:xfrm>
            <a:off x="3325663" y="6489700"/>
            <a:ext cx="6353474" cy="166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rPr b="1">
                <a:solidFill>
                  <a:schemeClr val="accent5">
                    <a:hueOff val="101205"/>
                    <a:satOff val="-13598"/>
                    <a:lumOff val="23877"/>
                  </a:schemeClr>
                </a:solidFill>
              </a:rPr>
              <a:t>H</a:t>
            </a:r>
            <a:r>
              <a:t>(k</a:t>
            </a:r>
            <a:r>
              <a:rPr baseline="-5999"/>
              <a:t>7</a:t>
            </a:r>
            <a:r>
              <a:t>) + </a:t>
            </a:r>
            <a:r>
              <a:rPr b="1">
                <a:solidFill>
                  <a:schemeClr val="accent6">
                    <a:hueOff val="-241736"/>
                    <a:satOff val="29413"/>
                    <a:lumOff val="20727"/>
                  </a:schemeClr>
                </a:solidFill>
              </a:rPr>
              <a:t>P</a:t>
            </a:r>
            <a:r>
              <a:t>(0) mod N = 5</a:t>
            </a:r>
          </a:p>
          <a:p>
            <a:pPr algn="l"/>
            <a:r>
              <a:rPr b="1">
                <a:solidFill>
                  <a:schemeClr val="accent5">
                    <a:hueOff val="101205"/>
                    <a:satOff val="-13598"/>
                    <a:lumOff val="23877"/>
                  </a:schemeClr>
                </a:solidFill>
              </a:rPr>
              <a:t>H</a:t>
            </a:r>
            <a:r>
              <a:t>(k</a:t>
            </a:r>
            <a:r>
              <a:rPr baseline="-5999"/>
              <a:t>7</a:t>
            </a:r>
            <a:r>
              <a:t>) + </a:t>
            </a:r>
            <a:r>
              <a:rPr b="1">
                <a:solidFill>
                  <a:schemeClr val="accent6">
                    <a:hueOff val="-241736"/>
                    <a:satOff val="29413"/>
                    <a:lumOff val="20727"/>
                  </a:schemeClr>
                </a:solidFill>
              </a:rPr>
              <a:t>P</a:t>
            </a:r>
            <a:r>
              <a:t>(1) mod N = 6</a:t>
            </a:r>
          </a:p>
        </p:txBody>
      </p:sp>
      <p:sp>
        <p:nvSpPr>
          <p:cNvPr id="4120" name="Inserting with  s"/>
          <p:cNvSpPr>
            <a:spLocks noGrp="1"/>
          </p:cNvSpPr>
          <p:nvPr>
            <p:ph type="title"/>
          </p:nvPr>
        </p:nvSpPr>
        <p:spPr>
          <a:xfrm>
            <a:off x="0" y="33020"/>
            <a:ext cx="13004801" cy="1188319"/>
          </a:xfrm>
          <a:prstGeom prst="rect">
            <a:avLst/>
          </a:prstGeom>
        </p:spPr>
        <p:txBody>
          <a:bodyPr>
            <a:normAutofit fontScale="90000"/>
          </a:bodyPr>
          <a:lstStyle>
            <a:lvl1pPr defTabSz="537463">
              <a:defRPr sz="7360" b="1"/>
            </a:lvl1pPr>
          </a:lstStyle>
          <a:p>
            <a:r>
              <a:t>Inserting with  s</a:t>
            </a:r>
          </a:p>
        </p:txBody>
      </p:sp>
      <p:sp>
        <p:nvSpPr>
          <p:cNvPr id="4124" name="Connection Line"/>
          <p:cNvSpPr/>
          <p:nvPr/>
        </p:nvSpPr>
        <p:spPr>
          <a:xfrm>
            <a:off x="8907991" y="3374000"/>
            <a:ext cx="763192" cy="265648"/>
          </a:xfrm>
          <a:custGeom>
            <a:avLst/>
            <a:gdLst/>
            <a:ahLst/>
            <a:cxnLst>
              <a:cxn ang="0">
                <a:pos x="wd2" y="hd2"/>
              </a:cxn>
              <a:cxn ang="5400000">
                <a:pos x="wd2" y="hd2"/>
              </a:cxn>
              <a:cxn ang="10800000">
                <a:pos x="wd2" y="hd2"/>
              </a:cxn>
              <a:cxn ang="16200000">
                <a:pos x="wd2" y="hd2"/>
              </a:cxn>
            </a:cxnLst>
            <a:rect l="0" t="0" r="r" b="b"/>
            <a:pathLst>
              <a:path w="21600" h="16201" extrusionOk="0">
                <a:moveTo>
                  <a:pt x="21600" y="0"/>
                </a:moveTo>
                <a:cubicBezTo>
                  <a:pt x="13199" y="21459"/>
                  <a:pt x="5999" y="21600"/>
                  <a:pt x="0" y="424"/>
                </a:cubicBezTo>
              </a:path>
            </a:pathLst>
          </a:custGeom>
          <a:ln w="63500">
            <a:solidFill>
              <a:srgbClr val="FFFFFF"/>
            </a:solidFill>
            <a:miter lim="400000"/>
          </a:ln>
        </p:spPr>
        <p:txBody>
          <a:bodyPr/>
          <a:lstStyle/>
          <a:p>
            <a:endParaRPr/>
          </a:p>
        </p:txBody>
      </p:sp>
      <p:sp>
        <p:nvSpPr>
          <p:cNvPr id="4122" name="Line"/>
          <p:cNvSpPr/>
          <p:nvPr/>
        </p:nvSpPr>
        <p:spPr>
          <a:xfrm flipV="1">
            <a:off x="9565646" y="3260988"/>
            <a:ext cx="158945" cy="224926"/>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23" name="Suppose we want to find the value of k7 inside the HT and H(k7) = 5."/>
          <p:cNvSpPr/>
          <p:nvPr/>
        </p:nvSpPr>
        <p:spPr>
          <a:xfrm>
            <a:off x="1063966" y="4961290"/>
            <a:ext cx="10876869"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Suppose we want to find the value of k</a:t>
            </a:r>
            <a:r>
              <a:rPr baseline="-5999"/>
              <a:t>7</a:t>
            </a:r>
            <a:r>
              <a:t> inside the HT and </a:t>
            </a:r>
            <a:r>
              <a:rPr b="1">
                <a:solidFill>
                  <a:schemeClr val="accent5">
                    <a:hueOff val="101205"/>
                    <a:satOff val="-13598"/>
                    <a:lumOff val="23877"/>
                  </a:schemeClr>
                </a:solidFill>
              </a:rPr>
              <a:t>H</a:t>
            </a:r>
            <a:r>
              <a:t>(k</a:t>
            </a:r>
            <a:r>
              <a:rPr baseline="-5999"/>
              <a:t>7</a:t>
            </a:r>
            <a:r>
              <a:t>) = 5.</a:t>
            </a:r>
          </a:p>
        </p:txBody>
      </p:sp>
    </p:spTree>
  </p:cSld>
  <p:clrMapOvr>
    <a:masterClrMapping/>
  </p:clrMapOvr>
  <p:transition spd="med"/>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 name="Recall that P(x) = (x²+x)/2"/>
          <p:cNvSpPr/>
          <p:nvPr/>
        </p:nvSpPr>
        <p:spPr>
          <a:xfrm>
            <a:off x="403225" y="4232981"/>
            <a:ext cx="12198351"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Recall that </a:t>
            </a:r>
            <a:r>
              <a:rPr b="1">
                <a:solidFill>
                  <a:schemeClr val="accent6">
                    <a:hueOff val="-241736"/>
                    <a:satOff val="29413"/>
                    <a:lumOff val="20727"/>
                  </a:schemeClr>
                </a:solidFill>
              </a:rPr>
              <a:t>P</a:t>
            </a:r>
            <a:r>
              <a:t>(x) = (x²+x)/2</a:t>
            </a:r>
          </a:p>
        </p:txBody>
      </p:sp>
      <p:pic>
        <p:nvPicPr>
          <p:cNvPr id="4127" name="tombstone.png" descr="tombstone.png"/>
          <p:cNvPicPr>
            <a:picLocks noChangeAspect="1"/>
          </p:cNvPicPr>
          <p:nvPr/>
        </p:nvPicPr>
        <p:blipFill>
          <a:blip r:embed="rId2"/>
          <a:stretch>
            <a:fillRect/>
          </a:stretch>
        </p:blipFill>
        <p:spPr>
          <a:xfrm>
            <a:off x="9995033" y="201999"/>
            <a:ext cx="691095" cy="850360"/>
          </a:xfrm>
          <a:prstGeom prst="rect">
            <a:avLst/>
          </a:prstGeom>
          <a:ln w="12700">
            <a:miter lim="400000"/>
          </a:ln>
        </p:spPr>
      </p:pic>
      <p:graphicFrame>
        <p:nvGraphicFramePr>
          <p:cNvPr id="4128" name="Table"/>
          <p:cNvGraphicFramePr/>
          <p:nvPr/>
        </p:nvGraphicFramePr>
        <p:xfrm>
          <a:off x="1070316" y="1854200"/>
          <a:ext cx="10876868" cy="1389807"/>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sz="6400">
                          <a:latin typeface="+mj-lt"/>
                          <a:ea typeface="+mj-ea"/>
                          <a:cs typeface="+mj-cs"/>
                          <a:sym typeface="Menlo"/>
                        </a:defRPr>
                      </a:pPr>
                      <a:endParaRP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6400">
                          <a:latin typeface="+mj-lt"/>
                          <a:ea typeface="+mj-ea"/>
                          <a:cs typeface="+mj-cs"/>
                          <a:sym typeface="Menlo"/>
                        </a:defRPr>
                      </a:pPr>
                      <a:endParaRP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6400">
                          <a:latin typeface="+mj-lt"/>
                          <a:ea typeface="+mj-ea"/>
                          <a:cs typeface="+mj-cs"/>
                          <a:sym typeface="Menlo"/>
                        </a:defRPr>
                      </a:pPr>
                      <a:endParaRP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7</a:t>
                      </a:r>
                      <a:r>
                        <a:t>,v</a:t>
                      </a:r>
                      <a:r>
                        <a:rPr baseline="-5999"/>
                        <a:t>7</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4129" name="Table"/>
          <p:cNvGraphicFramePr/>
          <p:nvPr/>
        </p:nvGraphicFramePr>
        <p:xfrm>
          <a:off x="1070316" y="835446"/>
          <a:ext cx="10876868" cy="1389808"/>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pic>
        <p:nvPicPr>
          <p:cNvPr id="4130" name="tombstone.png" descr="tombstone.png"/>
          <p:cNvPicPr>
            <a:picLocks noChangeAspect="1"/>
          </p:cNvPicPr>
          <p:nvPr/>
        </p:nvPicPr>
        <p:blipFill>
          <a:blip r:embed="rId2"/>
          <a:stretch>
            <a:fillRect/>
          </a:stretch>
        </p:blipFill>
        <p:spPr>
          <a:xfrm>
            <a:off x="9512433" y="2117574"/>
            <a:ext cx="691095" cy="850359"/>
          </a:xfrm>
          <a:prstGeom prst="rect">
            <a:avLst/>
          </a:prstGeom>
          <a:ln w="12700">
            <a:miter lim="400000"/>
          </a:ln>
        </p:spPr>
      </p:pic>
      <p:pic>
        <p:nvPicPr>
          <p:cNvPr id="4131" name="tombstone.png" descr="tombstone.png"/>
          <p:cNvPicPr>
            <a:picLocks noChangeAspect="1"/>
          </p:cNvPicPr>
          <p:nvPr/>
        </p:nvPicPr>
        <p:blipFill>
          <a:blip r:embed="rId2"/>
          <a:stretch>
            <a:fillRect/>
          </a:stretch>
        </p:blipFill>
        <p:spPr>
          <a:xfrm>
            <a:off x="1371733" y="2117574"/>
            <a:ext cx="691095" cy="850359"/>
          </a:xfrm>
          <a:prstGeom prst="rect">
            <a:avLst/>
          </a:prstGeom>
          <a:ln w="12700">
            <a:miter lim="400000"/>
          </a:ln>
        </p:spPr>
      </p:pic>
      <p:pic>
        <p:nvPicPr>
          <p:cNvPr id="4132" name="tombstone.png" descr="tombstone.png"/>
          <p:cNvPicPr>
            <a:picLocks noChangeAspect="1"/>
          </p:cNvPicPr>
          <p:nvPr/>
        </p:nvPicPr>
        <p:blipFill>
          <a:blip r:embed="rId2"/>
          <a:stretch>
            <a:fillRect/>
          </a:stretch>
        </p:blipFill>
        <p:spPr>
          <a:xfrm>
            <a:off x="5442083" y="2117574"/>
            <a:ext cx="691095" cy="850359"/>
          </a:xfrm>
          <a:prstGeom prst="rect">
            <a:avLst/>
          </a:prstGeom>
          <a:ln w="12700">
            <a:miter lim="400000"/>
          </a:ln>
        </p:spPr>
      </p:pic>
      <p:sp>
        <p:nvSpPr>
          <p:cNvPr id="4133" name="Line"/>
          <p:cNvSpPr/>
          <p:nvPr/>
        </p:nvSpPr>
        <p:spPr>
          <a:xfrm flipV="1">
            <a:off x="8585200" y="3275772"/>
            <a:ext cx="0"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34" name="H(k7) + P(0) mod N = 5…"/>
          <p:cNvSpPr/>
          <p:nvPr/>
        </p:nvSpPr>
        <p:spPr>
          <a:xfrm>
            <a:off x="3325663" y="6489700"/>
            <a:ext cx="6353474" cy="166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rPr b="1">
                <a:solidFill>
                  <a:schemeClr val="accent5">
                    <a:hueOff val="101205"/>
                    <a:satOff val="-13598"/>
                    <a:lumOff val="23877"/>
                  </a:schemeClr>
                </a:solidFill>
              </a:rPr>
              <a:t>H</a:t>
            </a:r>
            <a:r>
              <a:t>(k</a:t>
            </a:r>
            <a:r>
              <a:rPr baseline="-5999"/>
              <a:t>7</a:t>
            </a:r>
            <a:r>
              <a:t>) + </a:t>
            </a:r>
            <a:r>
              <a:rPr b="1">
                <a:solidFill>
                  <a:schemeClr val="accent6">
                    <a:hueOff val="-241736"/>
                    <a:satOff val="29413"/>
                    <a:lumOff val="20727"/>
                  </a:schemeClr>
                </a:solidFill>
              </a:rPr>
              <a:t>P</a:t>
            </a:r>
            <a:r>
              <a:t>(0) mod N = 5</a:t>
            </a:r>
          </a:p>
          <a:p>
            <a:pPr algn="l"/>
            <a:r>
              <a:rPr b="1">
                <a:solidFill>
                  <a:schemeClr val="accent5">
                    <a:hueOff val="101205"/>
                    <a:satOff val="-13598"/>
                    <a:lumOff val="23877"/>
                  </a:schemeClr>
                </a:solidFill>
              </a:rPr>
              <a:t>H</a:t>
            </a:r>
            <a:r>
              <a:t>(k</a:t>
            </a:r>
            <a:r>
              <a:rPr baseline="-5999"/>
              <a:t>7</a:t>
            </a:r>
            <a:r>
              <a:t>) + </a:t>
            </a:r>
            <a:r>
              <a:rPr b="1">
                <a:solidFill>
                  <a:schemeClr val="accent6">
                    <a:hueOff val="-241736"/>
                    <a:satOff val="29413"/>
                    <a:lumOff val="20727"/>
                  </a:schemeClr>
                </a:solidFill>
              </a:rPr>
              <a:t>P</a:t>
            </a:r>
            <a:r>
              <a:t>(1) mod N = 6</a:t>
            </a:r>
          </a:p>
        </p:txBody>
      </p:sp>
      <p:sp>
        <p:nvSpPr>
          <p:cNvPr id="4141" name="Connection Line"/>
          <p:cNvSpPr/>
          <p:nvPr/>
        </p:nvSpPr>
        <p:spPr>
          <a:xfrm>
            <a:off x="8907991" y="3374000"/>
            <a:ext cx="763192" cy="265648"/>
          </a:xfrm>
          <a:custGeom>
            <a:avLst/>
            <a:gdLst/>
            <a:ahLst/>
            <a:cxnLst>
              <a:cxn ang="0">
                <a:pos x="wd2" y="hd2"/>
              </a:cxn>
              <a:cxn ang="5400000">
                <a:pos x="wd2" y="hd2"/>
              </a:cxn>
              <a:cxn ang="10800000">
                <a:pos x="wd2" y="hd2"/>
              </a:cxn>
              <a:cxn ang="16200000">
                <a:pos x="wd2" y="hd2"/>
              </a:cxn>
            </a:cxnLst>
            <a:rect l="0" t="0" r="r" b="b"/>
            <a:pathLst>
              <a:path w="21600" h="16201" extrusionOk="0">
                <a:moveTo>
                  <a:pt x="21600" y="0"/>
                </a:moveTo>
                <a:cubicBezTo>
                  <a:pt x="13199" y="21459"/>
                  <a:pt x="5999" y="21600"/>
                  <a:pt x="0" y="424"/>
                </a:cubicBezTo>
              </a:path>
            </a:pathLst>
          </a:custGeom>
          <a:ln w="63500">
            <a:solidFill>
              <a:srgbClr val="FFFFFF"/>
            </a:solidFill>
            <a:miter lim="400000"/>
          </a:ln>
        </p:spPr>
        <p:txBody>
          <a:bodyPr/>
          <a:lstStyle/>
          <a:p>
            <a:endParaRPr/>
          </a:p>
        </p:txBody>
      </p:sp>
      <p:sp>
        <p:nvSpPr>
          <p:cNvPr id="4136" name="Line"/>
          <p:cNvSpPr/>
          <p:nvPr/>
        </p:nvSpPr>
        <p:spPr>
          <a:xfrm flipV="1">
            <a:off x="9565646" y="3260988"/>
            <a:ext cx="158945" cy="224926"/>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37" name="Position 6 is the first tombstone we encounter, so store this position for later."/>
          <p:cNvSpPr/>
          <p:nvPr/>
        </p:nvSpPr>
        <p:spPr>
          <a:xfrm>
            <a:off x="250633" y="7866926"/>
            <a:ext cx="12503534"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Position 6 is the first tombstone we encounter, so store this position for later.</a:t>
            </a:r>
          </a:p>
        </p:txBody>
      </p:sp>
      <p:sp>
        <p:nvSpPr>
          <p:cNvPr id="4138" name="Arrow"/>
          <p:cNvSpPr/>
          <p:nvPr/>
        </p:nvSpPr>
        <p:spPr>
          <a:xfrm rot="16200000">
            <a:off x="9899739" y="3534378"/>
            <a:ext cx="881682" cy="303509"/>
          </a:xfrm>
          <a:prstGeom prst="rightArrow">
            <a:avLst>
              <a:gd name="adj1" fmla="val 32000"/>
              <a:gd name="adj2" fmla="val 87638"/>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139" name="Inserting with  s"/>
          <p:cNvSpPr>
            <a:spLocks noGrp="1"/>
          </p:cNvSpPr>
          <p:nvPr>
            <p:ph type="title"/>
          </p:nvPr>
        </p:nvSpPr>
        <p:spPr>
          <a:xfrm>
            <a:off x="0" y="33020"/>
            <a:ext cx="13004801" cy="1188319"/>
          </a:xfrm>
          <a:prstGeom prst="rect">
            <a:avLst/>
          </a:prstGeom>
        </p:spPr>
        <p:txBody>
          <a:bodyPr>
            <a:normAutofit fontScale="90000"/>
          </a:bodyPr>
          <a:lstStyle>
            <a:lvl1pPr defTabSz="537463">
              <a:defRPr sz="7360" b="1"/>
            </a:lvl1pPr>
          </a:lstStyle>
          <a:p>
            <a:r>
              <a:t>Inserting with  s</a:t>
            </a:r>
          </a:p>
        </p:txBody>
      </p:sp>
      <p:sp>
        <p:nvSpPr>
          <p:cNvPr id="4140" name="Suppose we want to find the value of k7 inside the HT and H(k7) = 5."/>
          <p:cNvSpPr/>
          <p:nvPr/>
        </p:nvSpPr>
        <p:spPr>
          <a:xfrm>
            <a:off x="1063966" y="4961290"/>
            <a:ext cx="10876869"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Suppose we want to find the value of k</a:t>
            </a:r>
            <a:r>
              <a:rPr baseline="-5999"/>
              <a:t>7</a:t>
            </a:r>
            <a:r>
              <a:t> inside the HT and </a:t>
            </a:r>
            <a:r>
              <a:rPr b="1">
                <a:solidFill>
                  <a:schemeClr val="accent5">
                    <a:hueOff val="101205"/>
                    <a:satOff val="-13598"/>
                    <a:lumOff val="23877"/>
                  </a:schemeClr>
                </a:solidFill>
              </a:rPr>
              <a:t>H</a:t>
            </a:r>
            <a:r>
              <a:t>(k</a:t>
            </a:r>
            <a:r>
              <a:rPr baseline="-5999"/>
              <a:t>7</a:t>
            </a:r>
            <a:r>
              <a:t>) = 5.</a:t>
            </a:r>
          </a:p>
        </p:txBody>
      </p:sp>
    </p:spTree>
  </p:cSld>
  <p:clrMapOvr>
    <a:masterClrMapping/>
  </p:clrMapOvr>
  <p:transition spd="med"/>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3" name="Recall that P(x) = (x²+x)/2"/>
          <p:cNvSpPr/>
          <p:nvPr/>
        </p:nvSpPr>
        <p:spPr>
          <a:xfrm>
            <a:off x="403225" y="4232981"/>
            <a:ext cx="12198351"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Recall that </a:t>
            </a:r>
            <a:r>
              <a:rPr b="1">
                <a:solidFill>
                  <a:schemeClr val="accent6">
                    <a:hueOff val="-241736"/>
                    <a:satOff val="29413"/>
                    <a:lumOff val="20727"/>
                  </a:schemeClr>
                </a:solidFill>
              </a:rPr>
              <a:t>P</a:t>
            </a:r>
            <a:r>
              <a:t>(x) = (x²+x)/2</a:t>
            </a:r>
          </a:p>
        </p:txBody>
      </p:sp>
      <p:pic>
        <p:nvPicPr>
          <p:cNvPr id="4144" name="tombstone.png" descr="tombstone.png"/>
          <p:cNvPicPr>
            <a:picLocks noChangeAspect="1"/>
          </p:cNvPicPr>
          <p:nvPr/>
        </p:nvPicPr>
        <p:blipFill>
          <a:blip r:embed="rId2"/>
          <a:stretch>
            <a:fillRect/>
          </a:stretch>
        </p:blipFill>
        <p:spPr>
          <a:xfrm>
            <a:off x="9995033" y="201999"/>
            <a:ext cx="691095" cy="850360"/>
          </a:xfrm>
          <a:prstGeom prst="rect">
            <a:avLst/>
          </a:prstGeom>
          <a:ln w="12700">
            <a:miter lim="400000"/>
          </a:ln>
        </p:spPr>
      </p:pic>
      <p:graphicFrame>
        <p:nvGraphicFramePr>
          <p:cNvPr id="4145" name="Table"/>
          <p:cNvGraphicFramePr/>
          <p:nvPr/>
        </p:nvGraphicFramePr>
        <p:xfrm>
          <a:off x="1070316" y="1854200"/>
          <a:ext cx="10876868" cy="1389807"/>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sz="6400">
                          <a:latin typeface="+mj-lt"/>
                          <a:ea typeface="+mj-ea"/>
                          <a:cs typeface="+mj-cs"/>
                          <a:sym typeface="Menlo"/>
                        </a:defRPr>
                      </a:pPr>
                      <a:endParaRP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6400">
                          <a:latin typeface="+mj-lt"/>
                          <a:ea typeface="+mj-ea"/>
                          <a:cs typeface="+mj-cs"/>
                          <a:sym typeface="Menlo"/>
                        </a:defRPr>
                      </a:pPr>
                      <a:endParaRP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6400">
                          <a:latin typeface="+mj-lt"/>
                          <a:ea typeface="+mj-ea"/>
                          <a:cs typeface="+mj-cs"/>
                          <a:sym typeface="Menlo"/>
                        </a:defRPr>
                      </a:pPr>
                      <a:endParaRP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7</a:t>
                      </a:r>
                      <a:r>
                        <a:t>,v</a:t>
                      </a:r>
                      <a:r>
                        <a:rPr baseline="-5999"/>
                        <a:t>7</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4146" name="Table"/>
          <p:cNvGraphicFramePr/>
          <p:nvPr/>
        </p:nvGraphicFramePr>
        <p:xfrm>
          <a:off x="1070316" y="835446"/>
          <a:ext cx="10876868" cy="1389808"/>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pic>
        <p:nvPicPr>
          <p:cNvPr id="4147" name="tombstone.png" descr="tombstone.png"/>
          <p:cNvPicPr>
            <a:picLocks noChangeAspect="1"/>
          </p:cNvPicPr>
          <p:nvPr/>
        </p:nvPicPr>
        <p:blipFill>
          <a:blip r:embed="rId2"/>
          <a:stretch>
            <a:fillRect/>
          </a:stretch>
        </p:blipFill>
        <p:spPr>
          <a:xfrm>
            <a:off x="9512433" y="2117574"/>
            <a:ext cx="691095" cy="850359"/>
          </a:xfrm>
          <a:prstGeom prst="rect">
            <a:avLst/>
          </a:prstGeom>
          <a:ln w="12700">
            <a:miter lim="400000"/>
          </a:ln>
        </p:spPr>
      </p:pic>
      <p:pic>
        <p:nvPicPr>
          <p:cNvPr id="4148" name="tombstone.png" descr="tombstone.png"/>
          <p:cNvPicPr>
            <a:picLocks noChangeAspect="1"/>
          </p:cNvPicPr>
          <p:nvPr/>
        </p:nvPicPr>
        <p:blipFill>
          <a:blip r:embed="rId2"/>
          <a:stretch>
            <a:fillRect/>
          </a:stretch>
        </p:blipFill>
        <p:spPr>
          <a:xfrm>
            <a:off x="1371733" y="2117574"/>
            <a:ext cx="691095" cy="850359"/>
          </a:xfrm>
          <a:prstGeom prst="rect">
            <a:avLst/>
          </a:prstGeom>
          <a:ln w="12700">
            <a:miter lim="400000"/>
          </a:ln>
        </p:spPr>
      </p:pic>
      <p:pic>
        <p:nvPicPr>
          <p:cNvPr id="4149" name="tombstone.png" descr="tombstone.png"/>
          <p:cNvPicPr>
            <a:picLocks noChangeAspect="1"/>
          </p:cNvPicPr>
          <p:nvPr/>
        </p:nvPicPr>
        <p:blipFill>
          <a:blip r:embed="rId2"/>
          <a:stretch>
            <a:fillRect/>
          </a:stretch>
        </p:blipFill>
        <p:spPr>
          <a:xfrm>
            <a:off x="5442083" y="2117574"/>
            <a:ext cx="691095" cy="850359"/>
          </a:xfrm>
          <a:prstGeom prst="rect">
            <a:avLst/>
          </a:prstGeom>
          <a:ln w="12700">
            <a:miter lim="400000"/>
          </a:ln>
        </p:spPr>
      </p:pic>
      <p:sp>
        <p:nvSpPr>
          <p:cNvPr id="4150" name="Line"/>
          <p:cNvSpPr/>
          <p:nvPr/>
        </p:nvSpPr>
        <p:spPr>
          <a:xfrm flipV="1">
            <a:off x="8585200" y="3275772"/>
            <a:ext cx="0"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51" name="H(k7) + P(0) mod N = 5…"/>
          <p:cNvSpPr/>
          <p:nvPr/>
        </p:nvSpPr>
        <p:spPr>
          <a:xfrm>
            <a:off x="3325663" y="6489700"/>
            <a:ext cx="6353474"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rPr b="1">
                <a:solidFill>
                  <a:schemeClr val="accent5">
                    <a:hueOff val="101205"/>
                    <a:satOff val="-13598"/>
                    <a:lumOff val="23877"/>
                  </a:schemeClr>
                </a:solidFill>
              </a:rPr>
              <a:t>H</a:t>
            </a:r>
            <a:r>
              <a:t>(k</a:t>
            </a:r>
            <a:r>
              <a:rPr baseline="-5999"/>
              <a:t>7</a:t>
            </a:r>
            <a:r>
              <a:t>) + </a:t>
            </a:r>
            <a:r>
              <a:rPr b="1">
                <a:solidFill>
                  <a:schemeClr val="accent6">
                    <a:hueOff val="-241736"/>
                    <a:satOff val="29413"/>
                    <a:lumOff val="20727"/>
                  </a:schemeClr>
                </a:solidFill>
              </a:rPr>
              <a:t>P</a:t>
            </a:r>
            <a:r>
              <a:t>(0) mod N = 5</a:t>
            </a:r>
          </a:p>
          <a:p>
            <a:pPr algn="l"/>
            <a:r>
              <a:rPr b="1">
                <a:solidFill>
                  <a:schemeClr val="accent5">
                    <a:hueOff val="101205"/>
                    <a:satOff val="-13598"/>
                    <a:lumOff val="23877"/>
                  </a:schemeClr>
                </a:solidFill>
              </a:rPr>
              <a:t>H</a:t>
            </a:r>
            <a:r>
              <a:t>(k</a:t>
            </a:r>
            <a:r>
              <a:rPr baseline="-5999"/>
              <a:t>7</a:t>
            </a:r>
            <a:r>
              <a:t>) + </a:t>
            </a:r>
            <a:r>
              <a:rPr b="1">
                <a:solidFill>
                  <a:schemeClr val="accent6">
                    <a:hueOff val="-241736"/>
                    <a:satOff val="29413"/>
                    <a:lumOff val="20727"/>
                  </a:schemeClr>
                </a:solidFill>
              </a:rPr>
              <a:t>P</a:t>
            </a:r>
            <a:r>
              <a:t>(1) mod N = 6</a:t>
            </a:r>
          </a:p>
          <a:p>
            <a:pPr algn="l"/>
            <a:r>
              <a:rPr b="1">
                <a:solidFill>
                  <a:schemeClr val="accent5">
                    <a:hueOff val="101205"/>
                    <a:satOff val="-13598"/>
                    <a:lumOff val="23877"/>
                  </a:schemeClr>
                </a:solidFill>
              </a:rPr>
              <a:t>H</a:t>
            </a:r>
            <a:r>
              <a:t>(k</a:t>
            </a:r>
            <a:r>
              <a:rPr baseline="-5999"/>
              <a:t>7</a:t>
            </a:r>
            <a:r>
              <a:t>) + </a:t>
            </a:r>
            <a:r>
              <a:rPr b="1">
                <a:solidFill>
                  <a:schemeClr val="accent6">
                    <a:hueOff val="-241736"/>
                    <a:satOff val="29413"/>
                    <a:lumOff val="20727"/>
                  </a:schemeClr>
                </a:solidFill>
              </a:rPr>
              <a:t>P</a:t>
            </a:r>
            <a:r>
              <a:t>(2) mod N = 0</a:t>
            </a:r>
          </a:p>
        </p:txBody>
      </p:sp>
      <p:sp>
        <p:nvSpPr>
          <p:cNvPr id="4152" name="Inserting with  s"/>
          <p:cNvSpPr>
            <a:spLocks noGrp="1"/>
          </p:cNvSpPr>
          <p:nvPr>
            <p:ph type="title"/>
          </p:nvPr>
        </p:nvSpPr>
        <p:spPr>
          <a:xfrm>
            <a:off x="0" y="33020"/>
            <a:ext cx="13004801" cy="1188319"/>
          </a:xfrm>
          <a:prstGeom prst="rect">
            <a:avLst/>
          </a:prstGeom>
        </p:spPr>
        <p:txBody>
          <a:bodyPr>
            <a:normAutofit fontScale="90000"/>
          </a:bodyPr>
          <a:lstStyle>
            <a:lvl1pPr defTabSz="537463">
              <a:defRPr sz="7360" b="1"/>
            </a:lvl1pPr>
          </a:lstStyle>
          <a:p>
            <a:r>
              <a:t>Inserting with  s</a:t>
            </a:r>
          </a:p>
        </p:txBody>
      </p:sp>
      <p:sp>
        <p:nvSpPr>
          <p:cNvPr id="4160" name="Connection Line"/>
          <p:cNvSpPr/>
          <p:nvPr/>
        </p:nvSpPr>
        <p:spPr>
          <a:xfrm>
            <a:off x="8907991" y="3374000"/>
            <a:ext cx="763192" cy="265648"/>
          </a:xfrm>
          <a:custGeom>
            <a:avLst/>
            <a:gdLst/>
            <a:ahLst/>
            <a:cxnLst>
              <a:cxn ang="0">
                <a:pos x="wd2" y="hd2"/>
              </a:cxn>
              <a:cxn ang="5400000">
                <a:pos x="wd2" y="hd2"/>
              </a:cxn>
              <a:cxn ang="10800000">
                <a:pos x="wd2" y="hd2"/>
              </a:cxn>
              <a:cxn ang="16200000">
                <a:pos x="wd2" y="hd2"/>
              </a:cxn>
            </a:cxnLst>
            <a:rect l="0" t="0" r="r" b="b"/>
            <a:pathLst>
              <a:path w="21600" h="16201" extrusionOk="0">
                <a:moveTo>
                  <a:pt x="21600" y="0"/>
                </a:moveTo>
                <a:cubicBezTo>
                  <a:pt x="13199" y="21459"/>
                  <a:pt x="5999" y="21600"/>
                  <a:pt x="0" y="424"/>
                </a:cubicBezTo>
              </a:path>
            </a:pathLst>
          </a:custGeom>
          <a:ln w="63500">
            <a:solidFill>
              <a:srgbClr val="FFFFFF"/>
            </a:solidFill>
            <a:miter lim="400000"/>
          </a:ln>
        </p:spPr>
        <p:txBody>
          <a:bodyPr/>
          <a:lstStyle/>
          <a:p>
            <a:endParaRPr/>
          </a:p>
        </p:txBody>
      </p:sp>
      <p:sp>
        <p:nvSpPr>
          <p:cNvPr id="4154" name="Line"/>
          <p:cNvSpPr/>
          <p:nvPr/>
        </p:nvSpPr>
        <p:spPr>
          <a:xfrm flipV="1">
            <a:off x="9565646" y="3260988"/>
            <a:ext cx="158945" cy="224926"/>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55" name="Arrow"/>
          <p:cNvSpPr/>
          <p:nvPr/>
        </p:nvSpPr>
        <p:spPr>
          <a:xfrm rot="16200000">
            <a:off x="9899739" y="3534378"/>
            <a:ext cx="881682" cy="303509"/>
          </a:xfrm>
          <a:prstGeom prst="rightArrow">
            <a:avLst>
              <a:gd name="adj1" fmla="val 32000"/>
              <a:gd name="adj2" fmla="val 87638"/>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161" name="Connection Line"/>
          <p:cNvSpPr/>
          <p:nvPr/>
        </p:nvSpPr>
        <p:spPr>
          <a:xfrm>
            <a:off x="2218901" y="3309156"/>
            <a:ext cx="7776886" cy="947341"/>
          </a:xfrm>
          <a:custGeom>
            <a:avLst/>
            <a:gdLst/>
            <a:ahLst/>
            <a:cxnLst>
              <a:cxn ang="0">
                <a:pos x="wd2" y="hd2"/>
              </a:cxn>
              <a:cxn ang="5400000">
                <a:pos x="wd2" y="hd2"/>
              </a:cxn>
              <a:cxn ang="10800000">
                <a:pos x="wd2" y="hd2"/>
              </a:cxn>
              <a:cxn ang="16200000">
                <a:pos x="wd2" y="hd2"/>
              </a:cxn>
            </a:cxnLst>
            <a:rect l="0" t="0" r="r" b="b"/>
            <a:pathLst>
              <a:path w="21600" h="16201" extrusionOk="0">
                <a:moveTo>
                  <a:pt x="21600" y="582"/>
                </a:moveTo>
                <a:cubicBezTo>
                  <a:pt x="18240" y="21600"/>
                  <a:pt x="11040" y="21406"/>
                  <a:pt x="0" y="0"/>
                </a:cubicBezTo>
              </a:path>
            </a:pathLst>
          </a:custGeom>
          <a:ln w="63500">
            <a:solidFill>
              <a:srgbClr val="FFFFFF"/>
            </a:solidFill>
            <a:miter lim="400000"/>
          </a:ln>
        </p:spPr>
        <p:txBody>
          <a:bodyPr/>
          <a:lstStyle/>
          <a:p>
            <a:endParaRPr/>
          </a:p>
        </p:txBody>
      </p:sp>
      <p:sp>
        <p:nvSpPr>
          <p:cNvPr id="4157" name="Line"/>
          <p:cNvSpPr/>
          <p:nvPr/>
        </p:nvSpPr>
        <p:spPr>
          <a:xfrm flipH="1" flipV="1">
            <a:off x="2056330" y="3269243"/>
            <a:ext cx="292589" cy="7552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58" name="Still haven't found k7, keep probing.."/>
          <p:cNvSpPr/>
          <p:nvPr/>
        </p:nvSpPr>
        <p:spPr>
          <a:xfrm>
            <a:off x="872721" y="8573628"/>
            <a:ext cx="1048233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Still haven't found k</a:t>
            </a:r>
            <a:r>
              <a:rPr baseline="-5999"/>
              <a:t>7</a:t>
            </a:r>
            <a:r>
              <a:t>, keep probing..</a:t>
            </a:r>
          </a:p>
        </p:txBody>
      </p:sp>
      <p:sp>
        <p:nvSpPr>
          <p:cNvPr id="4159" name="Suppose we want to find the value of k7 inside the HT and H(k7) = 5."/>
          <p:cNvSpPr/>
          <p:nvPr/>
        </p:nvSpPr>
        <p:spPr>
          <a:xfrm>
            <a:off x="1063966" y="4961290"/>
            <a:ext cx="10876869"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Suppose we want to find the value of k</a:t>
            </a:r>
            <a:r>
              <a:rPr baseline="-5999"/>
              <a:t>7</a:t>
            </a:r>
            <a:r>
              <a:t> inside the HT and </a:t>
            </a:r>
            <a:r>
              <a:rPr b="1">
                <a:solidFill>
                  <a:schemeClr val="accent5">
                    <a:hueOff val="101205"/>
                    <a:satOff val="-13598"/>
                    <a:lumOff val="23877"/>
                  </a:schemeClr>
                </a:solidFill>
              </a:rPr>
              <a:t>H</a:t>
            </a:r>
            <a:r>
              <a:t>(k</a:t>
            </a:r>
            <a:r>
              <a:rPr baseline="-5999"/>
              <a:t>7</a:t>
            </a:r>
            <a:r>
              <a:t>) = 5.</a:t>
            </a:r>
          </a:p>
        </p:txBody>
      </p:sp>
    </p:spTree>
  </p:cSld>
  <p:clrMapOvr>
    <a:masterClrMapping/>
  </p:clrMapOvr>
  <p:transition spd="med"/>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3" name="Recall that P(x) = (x²+x)/2"/>
          <p:cNvSpPr/>
          <p:nvPr/>
        </p:nvSpPr>
        <p:spPr>
          <a:xfrm>
            <a:off x="403225" y="4232981"/>
            <a:ext cx="12198351"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Recall that </a:t>
            </a:r>
            <a:r>
              <a:rPr b="1">
                <a:solidFill>
                  <a:schemeClr val="accent6">
                    <a:hueOff val="-241736"/>
                    <a:satOff val="29413"/>
                    <a:lumOff val="20727"/>
                  </a:schemeClr>
                </a:solidFill>
              </a:rPr>
              <a:t>P</a:t>
            </a:r>
            <a:r>
              <a:t>(x) = (x²+x)/2</a:t>
            </a:r>
          </a:p>
        </p:txBody>
      </p:sp>
      <p:pic>
        <p:nvPicPr>
          <p:cNvPr id="4164" name="tombstone.png" descr="tombstone.png"/>
          <p:cNvPicPr>
            <a:picLocks noChangeAspect="1"/>
          </p:cNvPicPr>
          <p:nvPr/>
        </p:nvPicPr>
        <p:blipFill>
          <a:blip r:embed="rId2"/>
          <a:stretch>
            <a:fillRect/>
          </a:stretch>
        </p:blipFill>
        <p:spPr>
          <a:xfrm>
            <a:off x="9995033" y="201999"/>
            <a:ext cx="691095" cy="850360"/>
          </a:xfrm>
          <a:prstGeom prst="rect">
            <a:avLst/>
          </a:prstGeom>
          <a:ln w="12700">
            <a:miter lim="400000"/>
          </a:ln>
        </p:spPr>
      </p:pic>
      <p:graphicFrame>
        <p:nvGraphicFramePr>
          <p:cNvPr id="4165" name="Table"/>
          <p:cNvGraphicFramePr/>
          <p:nvPr/>
        </p:nvGraphicFramePr>
        <p:xfrm>
          <a:off x="1070316" y="1854200"/>
          <a:ext cx="10876868" cy="1389807"/>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sz="6400">
                          <a:latin typeface="+mj-lt"/>
                          <a:ea typeface="+mj-ea"/>
                          <a:cs typeface="+mj-cs"/>
                          <a:sym typeface="Menlo"/>
                        </a:defRPr>
                      </a:pPr>
                      <a:endParaRP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6400">
                          <a:latin typeface="+mj-lt"/>
                          <a:ea typeface="+mj-ea"/>
                          <a:cs typeface="+mj-cs"/>
                          <a:sym typeface="Menlo"/>
                        </a:defRPr>
                      </a:pPr>
                      <a:endParaRP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6400">
                          <a:latin typeface="+mj-lt"/>
                          <a:ea typeface="+mj-ea"/>
                          <a:cs typeface="+mj-cs"/>
                          <a:sym typeface="Menlo"/>
                        </a:defRPr>
                      </a:pPr>
                      <a:endParaRP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7</a:t>
                      </a:r>
                      <a:r>
                        <a:t>,v</a:t>
                      </a:r>
                      <a:r>
                        <a:rPr baseline="-5999"/>
                        <a:t>7</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4166" name="Table"/>
          <p:cNvGraphicFramePr/>
          <p:nvPr/>
        </p:nvGraphicFramePr>
        <p:xfrm>
          <a:off x="1070316" y="835446"/>
          <a:ext cx="10876868" cy="1389808"/>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pic>
        <p:nvPicPr>
          <p:cNvPr id="4167" name="tombstone.png" descr="tombstone.png"/>
          <p:cNvPicPr>
            <a:picLocks noChangeAspect="1"/>
          </p:cNvPicPr>
          <p:nvPr/>
        </p:nvPicPr>
        <p:blipFill>
          <a:blip r:embed="rId2"/>
          <a:stretch>
            <a:fillRect/>
          </a:stretch>
        </p:blipFill>
        <p:spPr>
          <a:xfrm>
            <a:off x="9512433" y="2117574"/>
            <a:ext cx="691095" cy="850359"/>
          </a:xfrm>
          <a:prstGeom prst="rect">
            <a:avLst/>
          </a:prstGeom>
          <a:ln w="12700">
            <a:miter lim="400000"/>
          </a:ln>
        </p:spPr>
      </p:pic>
      <p:pic>
        <p:nvPicPr>
          <p:cNvPr id="4168" name="tombstone.png" descr="tombstone.png"/>
          <p:cNvPicPr>
            <a:picLocks noChangeAspect="1"/>
          </p:cNvPicPr>
          <p:nvPr/>
        </p:nvPicPr>
        <p:blipFill>
          <a:blip r:embed="rId2"/>
          <a:stretch>
            <a:fillRect/>
          </a:stretch>
        </p:blipFill>
        <p:spPr>
          <a:xfrm>
            <a:off x="1371733" y="2117574"/>
            <a:ext cx="691095" cy="850359"/>
          </a:xfrm>
          <a:prstGeom prst="rect">
            <a:avLst/>
          </a:prstGeom>
          <a:ln w="12700">
            <a:miter lim="400000"/>
          </a:ln>
        </p:spPr>
      </p:pic>
      <p:pic>
        <p:nvPicPr>
          <p:cNvPr id="4169" name="tombstone.png" descr="tombstone.png"/>
          <p:cNvPicPr>
            <a:picLocks noChangeAspect="1"/>
          </p:cNvPicPr>
          <p:nvPr/>
        </p:nvPicPr>
        <p:blipFill>
          <a:blip r:embed="rId2"/>
          <a:stretch>
            <a:fillRect/>
          </a:stretch>
        </p:blipFill>
        <p:spPr>
          <a:xfrm>
            <a:off x="5442083" y="2117574"/>
            <a:ext cx="691095" cy="850359"/>
          </a:xfrm>
          <a:prstGeom prst="rect">
            <a:avLst/>
          </a:prstGeom>
          <a:ln w="12700">
            <a:miter lim="400000"/>
          </a:ln>
        </p:spPr>
      </p:pic>
      <p:sp>
        <p:nvSpPr>
          <p:cNvPr id="4170" name="Line"/>
          <p:cNvSpPr/>
          <p:nvPr/>
        </p:nvSpPr>
        <p:spPr>
          <a:xfrm flipV="1">
            <a:off x="8585200" y="3275772"/>
            <a:ext cx="0"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71" name="Inserting with  s"/>
          <p:cNvSpPr>
            <a:spLocks noGrp="1"/>
          </p:cNvSpPr>
          <p:nvPr>
            <p:ph type="title"/>
          </p:nvPr>
        </p:nvSpPr>
        <p:spPr>
          <a:xfrm>
            <a:off x="0" y="33020"/>
            <a:ext cx="13004801" cy="1188319"/>
          </a:xfrm>
          <a:prstGeom prst="rect">
            <a:avLst/>
          </a:prstGeom>
        </p:spPr>
        <p:txBody>
          <a:bodyPr>
            <a:normAutofit fontScale="90000"/>
          </a:bodyPr>
          <a:lstStyle>
            <a:lvl1pPr defTabSz="537463">
              <a:defRPr sz="7360" b="1"/>
            </a:lvl1pPr>
          </a:lstStyle>
          <a:p>
            <a:r>
              <a:t>Inserting with  s</a:t>
            </a:r>
          </a:p>
        </p:txBody>
      </p:sp>
      <p:sp>
        <p:nvSpPr>
          <p:cNvPr id="4181" name="Connection Line"/>
          <p:cNvSpPr/>
          <p:nvPr/>
        </p:nvSpPr>
        <p:spPr>
          <a:xfrm>
            <a:off x="8907991" y="3374000"/>
            <a:ext cx="763192" cy="265648"/>
          </a:xfrm>
          <a:custGeom>
            <a:avLst/>
            <a:gdLst/>
            <a:ahLst/>
            <a:cxnLst>
              <a:cxn ang="0">
                <a:pos x="wd2" y="hd2"/>
              </a:cxn>
              <a:cxn ang="5400000">
                <a:pos x="wd2" y="hd2"/>
              </a:cxn>
              <a:cxn ang="10800000">
                <a:pos x="wd2" y="hd2"/>
              </a:cxn>
              <a:cxn ang="16200000">
                <a:pos x="wd2" y="hd2"/>
              </a:cxn>
            </a:cxnLst>
            <a:rect l="0" t="0" r="r" b="b"/>
            <a:pathLst>
              <a:path w="21600" h="16201" extrusionOk="0">
                <a:moveTo>
                  <a:pt x="21600" y="0"/>
                </a:moveTo>
                <a:cubicBezTo>
                  <a:pt x="13199" y="21459"/>
                  <a:pt x="5999" y="21600"/>
                  <a:pt x="0" y="424"/>
                </a:cubicBezTo>
              </a:path>
            </a:pathLst>
          </a:custGeom>
          <a:ln w="63500">
            <a:solidFill>
              <a:srgbClr val="FFFFFF"/>
            </a:solidFill>
            <a:miter lim="400000"/>
          </a:ln>
        </p:spPr>
        <p:txBody>
          <a:bodyPr/>
          <a:lstStyle/>
          <a:p>
            <a:endParaRPr/>
          </a:p>
        </p:txBody>
      </p:sp>
      <p:sp>
        <p:nvSpPr>
          <p:cNvPr id="4173" name="Line"/>
          <p:cNvSpPr/>
          <p:nvPr/>
        </p:nvSpPr>
        <p:spPr>
          <a:xfrm flipV="1">
            <a:off x="9565646" y="3260988"/>
            <a:ext cx="158945" cy="224926"/>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74" name="Arrow"/>
          <p:cNvSpPr/>
          <p:nvPr/>
        </p:nvSpPr>
        <p:spPr>
          <a:xfrm rot="16200000">
            <a:off x="9899739" y="3534378"/>
            <a:ext cx="881682" cy="303509"/>
          </a:xfrm>
          <a:prstGeom prst="rightArrow">
            <a:avLst>
              <a:gd name="adj1" fmla="val 32000"/>
              <a:gd name="adj2" fmla="val 87638"/>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182" name="Connection Line"/>
          <p:cNvSpPr/>
          <p:nvPr/>
        </p:nvSpPr>
        <p:spPr>
          <a:xfrm>
            <a:off x="2218901" y="3309156"/>
            <a:ext cx="7776886" cy="947341"/>
          </a:xfrm>
          <a:custGeom>
            <a:avLst/>
            <a:gdLst/>
            <a:ahLst/>
            <a:cxnLst>
              <a:cxn ang="0">
                <a:pos x="wd2" y="hd2"/>
              </a:cxn>
              <a:cxn ang="5400000">
                <a:pos x="wd2" y="hd2"/>
              </a:cxn>
              <a:cxn ang="10800000">
                <a:pos x="wd2" y="hd2"/>
              </a:cxn>
              <a:cxn ang="16200000">
                <a:pos x="wd2" y="hd2"/>
              </a:cxn>
            </a:cxnLst>
            <a:rect l="0" t="0" r="r" b="b"/>
            <a:pathLst>
              <a:path w="21600" h="16201" extrusionOk="0">
                <a:moveTo>
                  <a:pt x="21600" y="582"/>
                </a:moveTo>
                <a:cubicBezTo>
                  <a:pt x="18240" y="21600"/>
                  <a:pt x="11040" y="21406"/>
                  <a:pt x="0" y="0"/>
                </a:cubicBezTo>
              </a:path>
            </a:pathLst>
          </a:custGeom>
          <a:ln w="63500">
            <a:solidFill>
              <a:srgbClr val="FFFFFF"/>
            </a:solidFill>
            <a:miter lim="400000"/>
          </a:ln>
        </p:spPr>
        <p:txBody>
          <a:bodyPr/>
          <a:lstStyle/>
          <a:p>
            <a:endParaRPr/>
          </a:p>
        </p:txBody>
      </p:sp>
      <p:sp>
        <p:nvSpPr>
          <p:cNvPr id="4176" name="Line"/>
          <p:cNvSpPr/>
          <p:nvPr/>
        </p:nvSpPr>
        <p:spPr>
          <a:xfrm flipH="1" flipV="1">
            <a:off x="2056330" y="3269243"/>
            <a:ext cx="292589" cy="7552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77" name="H(k7) + P(0) mod N = 5…"/>
          <p:cNvSpPr/>
          <p:nvPr/>
        </p:nvSpPr>
        <p:spPr>
          <a:xfrm>
            <a:off x="3325663" y="6489700"/>
            <a:ext cx="6353474" cy="2705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rPr b="1">
                <a:solidFill>
                  <a:schemeClr val="accent5">
                    <a:hueOff val="101205"/>
                    <a:satOff val="-13598"/>
                    <a:lumOff val="23877"/>
                  </a:schemeClr>
                </a:solidFill>
              </a:rPr>
              <a:t>H</a:t>
            </a:r>
            <a:r>
              <a:t>(k</a:t>
            </a:r>
            <a:r>
              <a:rPr baseline="-5999"/>
              <a:t>7</a:t>
            </a:r>
            <a:r>
              <a:t>) + </a:t>
            </a:r>
            <a:r>
              <a:rPr b="1">
                <a:solidFill>
                  <a:schemeClr val="accent6">
                    <a:hueOff val="-241736"/>
                    <a:satOff val="29413"/>
                    <a:lumOff val="20727"/>
                  </a:schemeClr>
                </a:solidFill>
              </a:rPr>
              <a:t>P</a:t>
            </a:r>
            <a:r>
              <a:t>(0) mod N = 5</a:t>
            </a:r>
          </a:p>
          <a:p>
            <a:pPr algn="l"/>
            <a:r>
              <a:rPr b="1">
                <a:solidFill>
                  <a:schemeClr val="accent5">
                    <a:hueOff val="101205"/>
                    <a:satOff val="-13598"/>
                    <a:lumOff val="23877"/>
                  </a:schemeClr>
                </a:solidFill>
              </a:rPr>
              <a:t>H</a:t>
            </a:r>
            <a:r>
              <a:t>(k</a:t>
            </a:r>
            <a:r>
              <a:rPr baseline="-5999"/>
              <a:t>7</a:t>
            </a:r>
            <a:r>
              <a:t>) + </a:t>
            </a:r>
            <a:r>
              <a:rPr b="1">
                <a:solidFill>
                  <a:schemeClr val="accent6">
                    <a:hueOff val="-241736"/>
                    <a:satOff val="29413"/>
                    <a:lumOff val="20727"/>
                  </a:schemeClr>
                </a:solidFill>
              </a:rPr>
              <a:t>P</a:t>
            </a:r>
            <a:r>
              <a:t>(1) mod N = 6</a:t>
            </a:r>
          </a:p>
          <a:p>
            <a:pPr algn="l"/>
            <a:r>
              <a:rPr b="1">
                <a:solidFill>
                  <a:schemeClr val="accent5">
                    <a:hueOff val="101205"/>
                    <a:satOff val="-13598"/>
                    <a:lumOff val="23877"/>
                  </a:schemeClr>
                </a:solidFill>
              </a:rPr>
              <a:t>H</a:t>
            </a:r>
            <a:r>
              <a:t>(k</a:t>
            </a:r>
            <a:r>
              <a:rPr baseline="-5999"/>
              <a:t>7</a:t>
            </a:r>
            <a:r>
              <a:t>) + </a:t>
            </a:r>
            <a:r>
              <a:rPr b="1">
                <a:solidFill>
                  <a:schemeClr val="accent6">
                    <a:hueOff val="-241736"/>
                    <a:satOff val="29413"/>
                    <a:lumOff val="20727"/>
                  </a:schemeClr>
                </a:solidFill>
              </a:rPr>
              <a:t>P</a:t>
            </a:r>
            <a:r>
              <a:t>(2) mod N = 0</a:t>
            </a:r>
          </a:p>
          <a:p>
            <a:pPr algn="l"/>
            <a:r>
              <a:rPr b="1">
                <a:solidFill>
                  <a:schemeClr val="accent5">
                    <a:hueOff val="101205"/>
                    <a:satOff val="-13598"/>
                    <a:lumOff val="23877"/>
                  </a:schemeClr>
                </a:solidFill>
              </a:rPr>
              <a:t>H</a:t>
            </a:r>
            <a:r>
              <a:t>(k</a:t>
            </a:r>
            <a:r>
              <a:rPr baseline="-5999"/>
              <a:t>7</a:t>
            </a:r>
            <a:r>
              <a:t>) + </a:t>
            </a:r>
            <a:r>
              <a:rPr b="1">
                <a:solidFill>
                  <a:schemeClr val="accent6">
                    <a:hueOff val="-241736"/>
                    <a:satOff val="29413"/>
                    <a:lumOff val="20727"/>
                  </a:schemeClr>
                </a:solidFill>
              </a:rPr>
              <a:t>P</a:t>
            </a:r>
            <a:r>
              <a:t>(3) mod N = 3</a:t>
            </a:r>
          </a:p>
        </p:txBody>
      </p:sp>
      <p:sp>
        <p:nvSpPr>
          <p:cNvPr id="4183" name="Connection Line"/>
          <p:cNvSpPr/>
          <p:nvPr/>
        </p:nvSpPr>
        <p:spPr>
          <a:xfrm>
            <a:off x="1763580" y="3298126"/>
            <a:ext cx="3735826" cy="892730"/>
          </a:xfrm>
          <a:custGeom>
            <a:avLst/>
            <a:gdLst/>
            <a:ahLst/>
            <a:cxnLst>
              <a:cxn ang="0">
                <a:pos x="wd2" y="hd2"/>
              </a:cxn>
              <a:cxn ang="5400000">
                <a:pos x="wd2" y="hd2"/>
              </a:cxn>
              <a:cxn ang="10800000">
                <a:pos x="wd2" y="hd2"/>
              </a:cxn>
              <a:cxn ang="16200000">
                <a:pos x="wd2" y="hd2"/>
              </a:cxn>
            </a:cxnLst>
            <a:rect l="0" t="0" r="r" b="b"/>
            <a:pathLst>
              <a:path w="21600" h="16200" extrusionOk="0">
                <a:moveTo>
                  <a:pt x="21600" y="0"/>
                </a:moveTo>
                <a:cubicBezTo>
                  <a:pt x="14267" y="21570"/>
                  <a:pt x="7067" y="21600"/>
                  <a:pt x="0" y="91"/>
                </a:cubicBezTo>
              </a:path>
            </a:pathLst>
          </a:custGeom>
          <a:ln w="63500">
            <a:solidFill>
              <a:srgbClr val="FFFFFF"/>
            </a:solidFill>
            <a:miter lim="400000"/>
          </a:ln>
        </p:spPr>
        <p:txBody>
          <a:bodyPr/>
          <a:lstStyle/>
          <a:p>
            <a:endParaRPr/>
          </a:p>
        </p:txBody>
      </p:sp>
      <p:sp>
        <p:nvSpPr>
          <p:cNvPr id="4179" name="Line"/>
          <p:cNvSpPr/>
          <p:nvPr/>
        </p:nvSpPr>
        <p:spPr>
          <a:xfrm flipV="1">
            <a:off x="5436176" y="3189868"/>
            <a:ext cx="182505" cy="17578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80" name="Suppose we want to find the value of k7 inside the HT and H(k7) = 5."/>
          <p:cNvSpPr/>
          <p:nvPr/>
        </p:nvSpPr>
        <p:spPr>
          <a:xfrm>
            <a:off x="1063966" y="4961290"/>
            <a:ext cx="10876869"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Suppose we want to find the value of k</a:t>
            </a:r>
            <a:r>
              <a:rPr baseline="-5999"/>
              <a:t>7</a:t>
            </a:r>
            <a:r>
              <a:t> inside the HT and </a:t>
            </a:r>
            <a:r>
              <a:rPr b="1">
                <a:solidFill>
                  <a:schemeClr val="accent5">
                    <a:hueOff val="101205"/>
                    <a:satOff val="-13598"/>
                    <a:lumOff val="23877"/>
                  </a:schemeClr>
                </a:solidFill>
              </a:rPr>
              <a:t>H</a:t>
            </a:r>
            <a:r>
              <a:t>(k</a:t>
            </a:r>
            <a:r>
              <a:rPr baseline="-5999"/>
              <a:t>7</a:t>
            </a:r>
            <a:r>
              <a:t>) = 5.</a:t>
            </a:r>
          </a:p>
        </p:txBody>
      </p:sp>
    </p:spTree>
  </p:cSld>
  <p:clrMapOvr>
    <a:masterClrMapping/>
  </p:clrMapOvr>
  <p:transition spd="med"/>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5" name="Recall that P(x) = (x²+x)/2"/>
          <p:cNvSpPr/>
          <p:nvPr/>
        </p:nvSpPr>
        <p:spPr>
          <a:xfrm>
            <a:off x="403225" y="4232981"/>
            <a:ext cx="12198351"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Recall that </a:t>
            </a:r>
            <a:r>
              <a:rPr b="1">
                <a:solidFill>
                  <a:schemeClr val="accent6">
                    <a:hueOff val="-241736"/>
                    <a:satOff val="29413"/>
                    <a:lumOff val="20727"/>
                  </a:schemeClr>
                </a:solidFill>
              </a:rPr>
              <a:t>P</a:t>
            </a:r>
            <a:r>
              <a:t>(x) = (x²+x)/2</a:t>
            </a:r>
          </a:p>
        </p:txBody>
      </p:sp>
      <p:pic>
        <p:nvPicPr>
          <p:cNvPr id="4186" name="tombstone.png" descr="tombstone.png"/>
          <p:cNvPicPr>
            <a:picLocks noChangeAspect="1"/>
          </p:cNvPicPr>
          <p:nvPr/>
        </p:nvPicPr>
        <p:blipFill>
          <a:blip r:embed="rId2"/>
          <a:stretch>
            <a:fillRect/>
          </a:stretch>
        </p:blipFill>
        <p:spPr>
          <a:xfrm>
            <a:off x="9995033" y="201999"/>
            <a:ext cx="691095" cy="850360"/>
          </a:xfrm>
          <a:prstGeom prst="rect">
            <a:avLst/>
          </a:prstGeom>
          <a:ln w="12700">
            <a:miter lim="400000"/>
          </a:ln>
        </p:spPr>
      </p:pic>
      <p:graphicFrame>
        <p:nvGraphicFramePr>
          <p:cNvPr id="4187" name="Table"/>
          <p:cNvGraphicFramePr/>
          <p:nvPr/>
        </p:nvGraphicFramePr>
        <p:xfrm>
          <a:off x="1070316" y="1854200"/>
          <a:ext cx="10876868" cy="1389807"/>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sz="6400">
                          <a:latin typeface="+mj-lt"/>
                          <a:ea typeface="+mj-ea"/>
                          <a:cs typeface="+mj-cs"/>
                          <a:sym typeface="Menlo"/>
                        </a:defRPr>
                      </a:pPr>
                      <a:endParaRP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6400">
                          <a:latin typeface="+mj-lt"/>
                          <a:ea typeface="+mj-ea"/>
                          <a:cs typeface="+mj-cs"/>
                          <a:sym typeface="Menlo"/>
                        </a:defRPr>
                      </a:pPr>
                      <a:endParaRP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6400">
                          <a:latin typeface="+mj-lt"/>
                          <a:ea typeface="+mj-ea"/>
                          <a:cs typeface="+mj-cs"/>
                          <a:sym typeface="Menlo"/>
                        </a:defRPr>
                      </a:pPr>
                      <a:endParaRP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7</a:t>
                      </a:r>
                      <a:r>
                        <a:t>,v</a:t>
                      </a:r>
                      <a:r>
                        <a:rPr baseline="-5999"/>
                        <a:t>7</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4188" name="Table"/>
          <p:cNvGraphicFramePr/>
          <p:nvPr/>
        </p:nvGraphicFramePr>
        <p:xfrm>
          <a:off x="1070316" y="835446"/>
          <a:ext cx="10876868" cy="1389808"/>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pic>
        <p:nvPicPr>
          <p:cNvPr id="4189" name="tombstone.png" descr="tombstone.png"/>
          <p:cNvPicPr>
            <a:picLocks noChangeAspect="1"/>
          </p:cNvPicPr>
          <p:nvPr/>
        </p:nvPicPr>
        <p:blipFill>
          <a:blip r:embed="rId2"/>
          <a:stretch>
            <a:fillRect/>
          </a:stretch>
        </p:blipFill>
        <p:spPr>
          <a:xfrm>
            <a:off x="9512433" y="2117574"/>
            <a:ext cx="691095" cy="850359"/>
          </a:xfrm>
          <a:prstGeom prst="rect">
            <a:avLst/>
          </a:prstGeom>
          <a:ln w="12700">
            <a:miter lim="400000"/>
          </a:ln>
        </p:spPr>
      </p:pic>
      <p:pic>
        <p:nvPicPr>
          <p:cNvPr id="4190" name="tombstone.png" descr="tombstone.png"/>
          <p:cNvPicPr>
            <a:picLocks noChangeAspect="1"/>
          </p:cNvPicPr>
          <p:nvPr/>
        </p:nvPicPr>
        <p:blipFill>
          <a:blip r:embed="rId2"/>
          <a:stretch>
            <a:fillRect/>
          </a:stretch>
        </p:blipFill>
        <p:spPr>
          <a:xfrm>
            <a:off x="1371733" y="2117574"/>
            <a:ext cx="691095" cy="850359"/>
          </a:xfrm>
          <a:prstGeom prst="rect">
            <a:avLst/>
          </a:prstGeom>
          <a:ln w="12700">
            <a:miter lim="400000"/>
          </a:ln>
        </p:spPr>
      </p:pic>
      <p:pic>
        <p:nvPicPr>
          <p:cNvPr id="4191" name="tombstone.png" descr="tombstone.png"/>
          <p:cNvPicPr>
            <a:picLocks noChangeAspect="1"/>
          </p:cNvPicPr>
          <p:nvPr/>
        </p:nvPicPr>
        <p:blipFill>
          <a:blip r:embed="rId2"/>
          <a:stretch>
            <a:fillRect/>
          </a:stretch>
        </p:blipFill>
        <p:spPr>
          <a:xfrm>
            <a:off x="5442083" y="2117574"/>
            <a:ext cx="691095" cy="850359"/>
          </a:xfrm>
          <a:prstGeom prst="rect">
            <a:avLst/>
          </a:prstGeom>
          <a:ln w="12700">
            <a:miter lim="400000"/>
          </a:ln>
        </p:spPr>
      </p:pic>
      <p:sp>
        <p:nvSpPr>
          <p:cNvPr id="4192" name="Line"/>
          <p:cNvSpPr/>
          <p:nvPr/>
        </p:nvSpPr>
        <p:spPr>
          <a:xfrm flipV="1">
            <a:off x="8585200" y="3275772"/>
            <a:ext cx="0"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93" name="Inserting with  s"/>
          <p:cNvSpPr>
            <a:spLocks noGrp="1"/>
          </p:cNvSpPr>
          <p:nvPr>
            <p:ph type="title"/>
          </p:nvPr>
        </p:nvSpPr>
        <p:spPr>
          <a:xfrm>
            <a:off x="0" y="33020"/>
            <a:ext cx="13004801" cy="1188319"/>
          </a:xfrm>
          <a:prstGeom prst="rect">
            <a:avLst/>
          </a:prstGeom>
        </p:spPr>
        <p:txBody>
          <a:bodyPr>
            <a:normAutofit fontScale="90000"/>
          </a:bodyPr>
          <a:lstStyle>
            <a:lvl1pPr defTabSz="537463">
              <a:defRPr sz="7360" b="1"/>
            </a:lvl1pPr>
          </a:lstStyle>
          <a:p>
            <a:r>
              <a:t>Inserting with  s</a:t>
            </a:r>
          </a:p>
        </p:txBody>
      </p:sp>
      <p:sp>
        <p:nvSpPr>
          <p:cNvPr id="4206" name="Connection Line"/>
          <p:cNvSpPr/>
          <p:nvPr/>
        </p:nvSpPr>
        <p:spPr>
          <a:xfrm>
            <a:off x="8907991" y="3374000"/>
            <a:ext cx="763192" cy="265648"/>
          </a:xfrm>
          <a:custGeom>
            <a:avLst/>
            <a:gdLst/>
            <a:ahLst/>
            <a:cxnLst>
              <a:cxn ang="0">
                <a:pos x="wd2" y="hd2"/>
              </a:cxn>
              <a:cxn ang="5400000">
                <a:pos x="wd2" y="hd2"/>
              </a:cxn>
              <a:cxn ang="10800000">
                <a:pos x="wd2" y="hd2"/>
              </a:cxn>
              <a:cxn ang="16200000">
                <a:pos x="wd2" y="hd2"/>
              </a:cxn>
            </a:cxnLst>
            <a:rect l="0" t="0" r="r" b="b"/>
            <a:pathLst>
              <a:path w="21600" h="16201" extrusionOk="0">
                <a:moveTo>
                  <a:pt x="21600" y="0"/>
                </a:moveTo>
                <a:cubicBezTo>
                  <a:pt x="13199" y="21459"/>
                  <a:pt x="5999" y="21600"/>
                  <a:pt x="0" y="424"/>
                </a:cubicBezTo>
              </a:path>
            </a:pathLst>
          </a:custGeom>
          <a:ln w="63500">
            <a:solidFill>
              <a:srgbClr val="FFFFFF"/>
            </a:solidFill>
            <a:miter lim="400000"/>
          </a:ln>
        </p:spPr>
        <p:txBody>
          <a:bodyPr/>
          <a:lstStyle/>
          <a:p>
            <a:endParaRPr/>
          </a:p>
        </p:txBody>
      </p:sp>
      <p:sp>
        <p:nvSpPr>
          <p:cNvPr id="4195" name="Line"/>
          <p:cNvSpPr/>
          <p:nvPr/>
        </p:nvSpPr>
        <p:spPr>
          <a:xfrm flipV="1">
            <a:off x="9565646" y="3260988"/>
            <a:ext cx="158945" cy="224926"/>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96" name="Arrow"/>
          <p:cNvSpPr/>
          <p:nvPr/>
        </p:nvSpPr>
        <p:spPr>
          <a:xfrm rot="16200000">
            <a:off x="9899739" y="3534378"/>
            <a:ext cx="881682" cy="303509"/>
          </a:xfrm>
          <a:prstGeom prst="rightArrow">
            <a:avLst>
              <a:gd name="adj1" fmla="val 32000"/>
              <a:gd name="adj2" fmla="val 87638"/>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207" name="Connection Line"/>
          <p:cNvSpPr/>
          <p:nvPr/>
        </p:nvSpPr>
        <p:spPr>
          <a:xfrm>
            <a:off x="2218901" y="3309156"/>
            <a:ext cx="7776886" cy="947341"/>
          </a:xfrm>
          <a:custGeom>
            <a:avLst/>
            <a:gdLst/>
            <a:ahLst/>
            <a:cxnLst>
              <a:cxn ang="0">
                <a:pos x="wd2" y="hd2"/>
              </a:cxn>
              <a:cxn ang="5400000">
                <a:pos x="wd2" y="hd2"/>
              </a:cxn>
              <a:cxn ang="10800000">
                <a:pos x="wd2" y="hd2"/>
              </a:cxn>
              <a:cxn ang="16200000">
                <a:pos x="wd2" y="hd2"/>
              </a:cxn>
            </a:cxnLst>
            <a:rect l="0" t="0" r="r" b="b"/>
            <a:pathLst>
              <a:path w="21600" h="16201" extrusionOk="0">
                <a:moveTo>
                  <a:pt x="21600" y="582"/>
                </a:moveTo>
                <a:cubicBezTo>
                  <a:pt x="18240" y="21600"/>
                  <a:pt x="11040" y="21406"/>
                  <a:pt x="0" y="0"/>
                </a:cubicBezTo>
              </a:path>
            </a:pathLst>
          </a:custGeom>
          <a:ln w="63500">
            <a:solidFill>
              <a:srgbClr val="FFFFFF"/>
            </a:solidFill>
            <a:miter lim="400000"/>
          </a:ln>
        </p:spPr>
        <p:txBody>
          <a:bodyPr/>
          <a:lstStyle/>
          <a:p>
            <a:endParaRPr/>
          </a:p>
        </p:txBody>
      </p:sp>
      <p:sp>
        <p:nvSpPr>
          <p:cNvPr id="4198" name="Line"/>
          <p:cNvSpPr/>
          <p:nvPr/>
        </p:nvSpPr>
        <p:spPr>
          <a:xfrm flipH="1" flipV="1">
            <a:off x="2056330" y="3269243"/>
            <a:ext cx="292589" cy="7552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08" name="Connection Line"/>
          <p:cNvSpPr/>
          <p:nvPr/>
        </p:nvSpPr>
        <p:spPr>
          <a:xfrm>
            <a:off x="1763580" y="3298126"/>
            <a:ext cx="3735826" cy="892730"/>
          </a:xfrm>
          <a:custGeom>
            <a:avLst/>
            <a:gdLst/>
            <a:ahLst/>
            <a:cxnLst>
              <a:cxn ang="0">
                <a:pos x="wd2" y="hd2"/>
              </a:cxn>
              <a:cxn ang="5400000">
                <a:pos x="wd2" y="hd2"/>
              </a:cxn>
              <a:cxn ang="10800000">
                <a:pos x="wd2" y="hd2"/>
              </a:cxn>
              <a:cxn ang="16200000">
                <a:pos x="wd2" y="hd2"/>
              </a:cxn>
            </a:cxnLst>
            <a:rect l="0" t="0" r="r" b="b"/>
            <a:pathLst>
              <a:path w="21600" h="16200" extrusionOk="0">
                <a:moveTo>
                  <a:pt x="21600" y="0"/>
                </a:moveTo>
                <a:cubicBezTo>
                  <a:pt x="14267" y="21570"/>
                  <a:pt x="7067" y="21600"/>
                  <a:pt x="0" y="91"/>
                </a:cubicBezTo>
              </a:path>
            </a:pathLst>
          </a:custGeom>
          <a:ln w="63500">
            <a:solidFill>
              <a:srgbClr val="FFFFFF"/>
            </a:solidFill>
            <a:miter lim="400000"/>
          </a:ln>
        </p:spPr>
        <p:txBody>
          <a:bodyPr/>
          <a:lstStyle/>
          <a:p>
            <a:endParaRPr/>
          </a:p>
        </p:txBody>
      </p:sp>
      <p:sp>
        <p:nvSpPr>
          <p:cNvPr id="4200" name="Line"/>
          <p:cNvSpPr/>
          <p:nvPr/>
        </p:nvSpPr>
        <p:spPr>
          <a:xfrm flipV="1">
            <a:off x="5436176" y="3189868"/>
            <a:ext cx="182505" cy="17578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09" name="Connection Line"/>
          <p:cNvSpPr/>
          <p:nvPr/>
        </p:nvSpPr>
        <p:spPr>
          <a:xfrm>
            <a:off x="5910627" y="3325630"/>
            <a:ext cx="5037428" cy="811202"/>
          </a:xfrm>
          <a:custGeom>
            <a:avLst/>
            <a:gdLst/>
            <a:ahLst/>
            <a:cxnLst>
              <a:cxn ang="0">
                <a:pos x="wd2" y="hd2"/>
              </a:cxn>
              <a:cxn ang="5400000">
                <a:pos x="wd2" y="hd2"/>
              </a:cxn>
              <a:cxn ang="10800000">
                <a:pos x="wd2" y="hd2"/>
              </a:cxn>
              <a:cxn ang="16200000">
                <a:pos x="wd2" y="hd2"/>
              </a:cxn>
            </a:cxnLst>
            <a:rect l="0" t="0" r="r" b="b"/>
            <a:pathLst>
              <a:path w="21600" h="16200" extrusionOk="0">
                <a:moveTo>
                  <a:pt x="21600" y="268"/>
                </a:moveTo>
                <a:cubicBezTo>
                  <a:pt x="14127" y="21600"/>
                  <a:pt x="6927" y="21511"/>
                  <a:pt x="0" y="0"/>
                </a:cubicBezTo>
              </a:path>
            </a:pathLst>
          </a:custGeom>
          <a:ln w="63500">
            <a:solidFill>
              <a:srgbClr val="FFFFFF"/>
            </a:solidFill>
            <a:miter lim="400000"/>
          </a:ln>
        </p:spPr>
        <p:txBody>
          <a:bodyPr/>
          <a:lstStyle/>
          <a:p>
            <a:endParaRPr/>
          </a:p>
        </p:txBody>
      </p:sp>
      <p:sp>
        <p:nvSpPr>
          <p:cNvPr id="4202" name="Line"/>
          <p:cNvSpPr/>
          <p:nvPr/>
        </p:nvSpPr>
        <p:spPr>
          <a:xfrm flipV="1">
            <a:off x="10827897" y="3253425"/>
            <a:ext cx="208377" cy="15919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03" name="H(k7) + P(0) mod N = 5…"/>
          <p:cNvSpPr/>
          <p:nvPr/>
        </p:nvSpPr>
        <p:spPr>
          <a:xfrm>
            <a:off x="3325663" y="6489700"/>
            <a:ext cx="6353474" cy="2705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rPr b="1">
                <a:solidFill>
                  <a:schemeClr val="accent5">
                    <a:hueOff val="101205"/>
                    <a:satOff val="-13598"/>
                    <a:lumOff val="23877"/>
                  </a:schemeClr>
                </a:solidFill>
              </a:rPr>
              <a:t>H</a:t>
            </a:r>
            <a:r>
              <a:t>(k</a:t>
            </a:r>
            <a:r>
              <a:rPr baseline="-5999"/>
              <a:t>7</a:t>
            </a:r>
            <a:r>
              <a:t>) + </a:t>
            </a:r>
            <a:r>
              <a:rPr b="1">
                <a:solidFill>
                  <a:schemeClr val="accent6">
                    <a:hueOff val="-241736"/>
                    <a:satOff val="29413"/>
                    <a:lumOff val="20727"/>
                  </a:schemeClr>
                </a:solidFill>
              </a:rPr>
              <a:t>P</a:t>
            </a:r>
            <a:r>
              <a:t>(0) mod N = 5</a:t>
            </a:r>
          </a:p>
          <a:p>
            <a:pPr algn="l"/>
            <a:r>
              <a:rPr b="1">
                <a:solidFill>
                  <a:schemeClr val="accent5">
                    <a:hueOff val="101205"/>
                    <a:satOff val="-13598"/>
                    <a:lumOff val="23877"/>
                  </a:schemeClr>
                </a:solidFill>
              </a:rPr>
              <a:t>H</a:t>
            </a:r>
            <a:r>
              <a:t>(k</a:t>
            </a:r>
            <a:r>
              <a:rPr baseline="-5999"/>
              <a:t>7</a:t>
            </a:r>
            <a:r>
              <a:t>) + </a:t>
            </a:r>
            <a:r>
              <a:rPr b="1">
                <a:solidFill>
                  <a:schemeClr val="accent6">
                    <a:hueOff val="-241736"/>
                    <a:satOff val="29413"/>
                    <a:lumOff val="20727"/>
                  </a:schemeClr>
                </a:solidFill>
              </a:rPr>
              <a:t>P</a:t>
            </a:r>
            <a:r>
              <a:t>(1) mod N = 6</a:t>
            </a:r>
          </a:p>
          <a:p>
            <a:pPr algn="l"/>
            <a:r>
              <a:rPr b="1">
                <a:solidFill>
                  <a:schemeClr val="accent5">
                    <a:hueOff val="101205"/>
                    <a:satOff val="-13598"/>
                    <a:lumOff val="23877"/>
                  </a:schemeClr>
                </a:solidFill>
              </a:rPr>
              <a:t>H</a:t>
            </a:r>
            <a:r>
              <a:t>(k</a:t>
            </a:r>
            <a:r>
              <a:rPr baseline="-5999"/>
              <a:t>7</a:t>
            </a:r>
            <a:r>
              <a:t>) + </a:t>
            </a:r>
            <a:r>
              <a:rPr b="1">
                <a:solidFill>
                  <a:schemeClr val="accent6">
                    <a:hueOff val="-241736"/>
                    <a:satOff val="29413"/>
                    <a:lumOff val="20727"/>
                  </a:schemeClr>
                </a:solidFill>
              </a:rPr>
              <a:t>P</a:t>
            </a:r>
            <a:r>
              <a:t>(2) mod N = 0</a:t>
            </a:r>
          </a:p>
          <a:p>
            <a:pPr algn="l"/>
            <a:r>
              <a:rPr b="1">
                <a:solidFill>
                  <a:schemeClr val="accent5">
                    <a:hueOff val="101205"/>
                    <a:satOff val="-13598"/>
                    <a:lumOff val="23877"/>
                  </a:schemeClr>
                </a:solidFill>
              </a:rPr>
              <a:t>H</a:t>
            </a:r>
            <a:r>
              <a:t>(k</a:t>
            </a:r>
            <a:r>
              <a:rPr baseline="-5999"/>
              <a:t>7</a:t>
            </a:r>
            <a:r>
              <a:t>) + </a:t>
            </a:r>
            <a:r>
              <a:rPr b="1">
                <a:solidFill>
                  <a:schemeClr val="accent6">
                    <a:hueOff val="-241736"/>
                    <a:satOff val="29413"/>
                    <a:lumOff val="20727"/>
                  </a:schemeClr>
                </a:solidFill>
              </a:rPr>
              <a:t>P</a:t>
            </a:r>
            <a:r>
              <a:t>(3) mod N = 3</a:t>
            </a:r>
          </a:p>
          <a:p>
            <a:pPr algn="l"/>
            <a:r>
              <a:rPr b="1">
                <a:solidFill>
                  <a:schemeClr val="accent5">
                    <a:hueOff val="101205"/>
                    <a:satOff val="-13598"/>
                    <a:lumOff val="23877"/>
                  </a:schemeClr>
                </a:solidFill>
              </a:rPr>
              <a:t>H</a:t>
            </a:r>
            <a:r>
              <a:t>(k</a:t>
            </a:r>
            <a:r>
              <a:rPr baseline="-5999"/>
              <a:t>7</a:t>
            </a:r>
            <a:r>
              <a:t>) + </a:t>
            </a:r>
            <a:r>
              <a:rPr b="1">
                <a:solidFill>
                  <a:schemeClr val="accent6">
                    <a:hueOff val="-241736"/>
                    <a:satOff val="29413"/>
                    <a:lumOff val="20727"/>
                  </a:schemeClr>
                </a:solidFill>
              </a:rPr>
              <a:t>P</a:t>
            </a:r>
            <a:r>
              <a:t>(4) mod N = 7</a:t>
            </a:r>
          </a:p>
        </p:txBody>
      </p:sp>
      <p:sp>
        <p:nvSpPr>
          <p:cNvPr id="4204" name="Found it!"/>
          <p:cNvSpPr/>
          <p:nvPr/>
        </p:nvSpPr>
        <p:spPr>
          <a:xfrm>
            <a:off x="5003390" y="9106116"/>
            <a:ext cx="259162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Found it!</a:t>
            </a:r>
          </a:p>
        </p:txBody>
      </p:sp>
      <p:sp>
        <p:nvSpPr>
          <p:cNvPr id="4205" name="Suppose we want to find the value of k7 inside the HT and H(k7) = 5."/>
          <p:cNvSpPr/>
          <p:nvPr/>
        </p:nvSpPr>
        <p:spPr>
          <a:xfrm>
            <a:off x="1063966" y="4961290"/>
            <a:ext cx="10876869"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Suppose we want to find the value of k</a:t>
            </a:r>
            <a:r>
              <a:rPr baseline="-5999"/>
              <a:t>7</a:t>
            </a:r>
            <a:r>
              <a:t> inside the HT and </a:t>
            </a:r>
            <a:r>
              <a:rPr b="1">
                <a:solidFill>
                  <a:schemeClr val="accent5">
                    <a:hueOff val="101205"/>
                    <a:satOff val="-13598"/>
                    <a:lumOff val="23877"/>
                  </a:schemeClr>
                </a:solidFill>
              </a:rPr>
              <a:t>H</a:t>
            </a:r>
            <a:r>
              <a:t>(k</a:t>
            </a:r>
            <a:r>
              <a:rPr baseline="-5999"/>
              <a:t>7</a:t>
            </a:r>
            <a:r>
              <a:t>) = 5.</a:t>
            </a: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A: We use one of many hash collision resolution techniques to handle this, the two most popular ones are separate chaining and open addressing."/>
          <p:cNvSpPr/>
          <p:nvPr/>
        </p:nvSpPr>
        <p:spPr>
          <a:xfrm>
            <a:off x="965572" y="6196605"/>
            <a:ext cx="11073657" cy="1764586"/>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lang="en-US" dirty="0" err="1"/>
              <a:t>A:我们可以用一种哈希碰撞解决技术来处理</a:t>
            </a:r>
            <a:r>
              <a:rPr lang="zh-CN" altLang="en-US" dirty="0"/>
              <a:t>，最常用的解决技术是</a:t>
            </a:r>
            <a:r>
              <a:rPr lang="zh-CN" altLang="en-US" b="1" dirty="0">
                <a:solidFill>
                  <a:srgbClr val="11DBE2"/>
                </a:solidFill>
              </a:rPr>
              <a:t>分离链表法</a:t>
            </a:r>
            <a:r>
              <a:rPr lang="en-US" altLang="zh-CN" b="1" dirty="0">
                <a:solidFill>
                  <a:srgbClr val="11DBE2"/>
                </a:solidFill>
              </a:rPr>
              <a:t>(separate chaining)</a:t>
            </a:r>
            <a:r>
              <a:rPr lang="zh-CN" altLang="en-US" dirty="0"/>
              <a:t>和</a:t>
            </a:r>
            <a:r>
              <a:rPr lang="zh-CN" altLang="en-US" b="1" dirty="0">
                <a:solidFill>
                  <a:srgbClr val="11DBE2"/>
                </a:solidFill>
              </a:rPr>
              <a:t>开放地址法</a:t>
            </a:r>
            <a:r>
              <a:rPr lang="en-US" altLang="zh-CN" b="1" dirty="0">
                <a:solidFill>
                  <a:srgbClr val="11DBE2"/>
                </a:solidFill>
              </a:rPr>
              <a:t>(open addressing)</a:t>
            </a:r>
            <a:r>
              <a:rPr lang="zh-CN" altLang="en-US" dirty="0"/>
              <a:t>。</a:t>
            </a:r>
            <a:endParaRPr dirty="0"/>
          </a:p>
        </p:txBody>
      </p:sp>
      <p:sp>
        <p:nvSpPr>
          <p:cNvPr id="9" name="Q: What do we do if there is a hash collision?">
            <a:extLst>
              <a:ext uri="{FF2B5EF4-FFF2-40B4-BE49-F238E27FC236}">
                <a16:creationId xmlns:a16="http://schemas.microsoft.com/office/drawing/2014/main" id="{A4CB9E86-2C68-4D40-8AAD-F90E97C5A380}"/>
              </a:ext>
            </a:extLst>
          </p:cNvPr>
          <p:cNvSpPr/>
          <p:nvPr/>
        </p:nvSpPr>
        <p:spPr>
          <a:xfrm>
            <a:off x="102170" y="2248472"/>
            <a:ext cx="12800460" cy="65659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dirty="0"/>
              <a:t>Q: </a:t>
            </a:r>
            <a:r>
              <a:rPr lang="zh-CN" altLang="en-US" dirty="0"/>
              <a:t>如果有</a:t>
            </a:r>
            <a:r>
              <a:rPr lang="zh-CN" altLang="en-US" b="1" dirty="0">
                <a:solidFill>
                  <a:srgbClr val="E9A432"/>
                </a:solidFill>
              </a:rPr>
              <a:t>哈希冲突</a:t>
            </a:r>
            <a:r>
              <a:rPr lang="en-US" altLang="zh-CN" b="1" dirty="0">
                <a:solidFill>
                  <a:srgbClr val="E9A432"/>
                </a:solidFill>
              </a:rPr>
              <a:t>(</a:t>
            </a:r>
            <a:r>
              <a:rPr b="1" dirty="0">
                <a:solidFill>
                  <a:schemeClr val="accent4">
                    <a:hueOff val="102361"/>
                    <a:satOff val="14118"/>
                    <a:lumOff val="10675"/>
                  </a:schemeClr>
                </a:solidFill>
              </a:rPr>
              <a:t>hash collision</a:t>
            </a:r>
            <a:r>
              <a:rPr lang="en-US" b="1" dirty="0">
                <a:solidFill>
                  <a:schemeClr val="accent4">
                    <a:hueOff val="102361"/>
                    <a:satOff val="14118"/>
                    <a:lumOff val="10675"/>
                  </a:schemeClr>
                </a:solidFill>
              </a:rPr>
              <a:t>)</a:t>
            </a:r>
            <a:r>
              <a:rPr lang="zh-CN" altLang="en-US" dirty="0"/>
              <a:t>我们该怎么办？</a:t>
            </a:r>
            <a:endParaRPr dirty="0"/>
          </a:p>
        </p:txBody>
      </p:sp>
      <p:sp>
        <p:nvSpPr>
          <p:cNvPr id="10" name="For example, users with ranks 2 and 8 hash to the same value!!">
            <a:extLst>
              <a:ext uri="{FF2B5EF4-FFF2-40B4-BE49-F238E27FC236}">
                <a16:creationId xmlns:a16="http://schemas.microsoft.com/office/drawing/2014/main" id="{D483C3EA-8853-2C45-8CFE-88498E95B0F8}"/>
              </a:ext>
            </a:extLst>
          </p:cNvPr>
          <p:cNvSpPr/>
          <p:nvPr/>
        </p:nvSpPr>
        <p:spPr>
          <a:xfrm>
            <a:off x="1593639" y="3443606"/>
            <a:ext cx="9817522" cy="65659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lang="en-US" dirty="0" err="1"/>
              <a:t>例如</a:t>
            </a:r>
            <a:r>
              <a:rPr lang="zh-CN" altLang="en-US" dirty="0"/>
              <a:t>，排名</a:t>
            </a:r>
            <a:r>
              <a:rPr lang="en-US" altLang="zh-CN" dirty="0"/>
              <a:t>2</a:t>
            </a:r>
            <a:r>
              <a:rPr lang="zh-CN" altLang="en-US" dirty="0"/>
              <a:t>和</a:t>
            </a:r>
            <a:r>
              <a:rPr lang="en-US" altLang="zh-CN" dirty="0"/>
              <a:t>8</a:t>
            </a:r>
            <a:r>
              <a:rPr lang="zh-CN" altLang="en-US" dirty="0"/>
              <a:t>的哈希值相同！！</a:t>
            </a:r>
            <a:endParaRPr dirty="0"/>
          </a:p>
        </p:txBody>
      </p:sp>
      <p:sp>
        <p:nvSpPr>
          <p:cNvPr id="11" name="H(2) = 2²+3 mod 10 = 7 = 8²+3 mod 10 = H(8)">
            <a:extLst>
              <a:ext uri="{FF2B5EF4-FFF2-40B4-BE49-F238E27FC236}">
                <a16:creationId xmlns:a16="http://schemas.microsoft.com/office/drawing/2014/main" id="{D418A070-6A58-8048-84F6-FD2E422E1638}"/>
              </a:ext>
            </a:extLst>
          </p:cNvPr>
          <p:cNvSpPr/>
          <p:nvPr/>
        </p:nvSpPr>
        <p:spPr>
          <a:xfrm>
            <a:off x="346979" y="4655884"/>
            <a:ext cx="12130982"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b="1">
                <a:solidFill>
                  <a:schemeClr val="accent5">
                    <a:hueOff val="101205"/>
                    <a:satOff val="-13598"/>
                    <a:lumOff val="23877"/>
                  </a:schemeClr>
                </a:solidFill>
              </a:rPr>
              <a:t>H</a:t>
            </a:r>
            <a:r>
              <a:t>(2) = 2²+3 mod 10 = 7 = 8²+3 mod 10 = </a:t>
            </a:r>
            <a:r>
              <a:rPr b="1">
                <a:solidFill>
                  <a:schemeClr val="accent5">
                    <a:hueOff val="101205"/>
                    <a:satOff val="-13598"/>
                    <a:lumOff val="23877"/>
                  </a:schemeClr>
                </a:solidFill>
              </a:rPr>
              <a:t>H</a:t>
            </a:r>
            <a:r>
              <a:t>(8)</a:t>
            </a:r>
          </a:p>
        </p:txBody>
      </p:sp>
      <p:sp>
        <p:nvSpPr>
          <p:cNvPr id="12" name="How does a hash table work?">
            <a:extLst>
              <a:ext uri="{FF2B5EF4-FFF2-40B4-BE49-F238E27FC236}">
                <a16:creationId xmlns:a16="http://schemas.microsoft.com/office/drawing/2014/main" id="{DEEBEC3E-9DCA-864E-86B8-65B66EA734AF}"/>
              </a:ext>
            </a:extLst>
          </p:cNvPr>
          <p:cNvSpPr>
            <a:spLocks noGrp="1"/>
          </p:cNvSpPr>
          <p:nvPr>
            <p:ph type="title"/>
          </p:nvPr>
        </p:nvSpPr>
        <p:spPr>
          <a:xfrm>
            <a:off x="436909" y="142907"/>
            <a:ext cx="12130981" cy="1166544"/>
          </a:xfrm>
          <a:prstGeom prst="rect">
            <a:avLst/>
          </a:prstGeom>
        </p:spPr>
        <p:txBody>
          <a:bodyPr/>
          <a:lstStyle>
            <a:lvl1pPr defTabSz="420624">
              <a:defRPr sz="5760" b="1"/>
            </a:lvl1pPr>
          </a:lstStyle>
          <a:p>
            <a:r>
              <a:rPr lang="en-US" dirty="0" err="1"/>
              <a:t>哈希表是如何工作的</a:t>
            </a:r>
            <a:r>
              <a:rPr dirty="0"/>
              <a:t>?</a:t>
            </a:r>
          </a:p>
        </p:txBody>
      </p:sp>
    </p:spTree>
  </p:cSld>
  <p:clrMapOvr>
    <a:masterClrMapping/>
  </p:clrMapOvr>
  <p:transition spd="med"/>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11" name="tombstone.png" descr="tombstone.png"/>
          <p:cNvPicPr>
            <a:picLocks noChangeAspect="1"/>
          </p:cNvPicPr>
          <p:nvPr/>
        </p:nvPicPr>
        <p:blipFill>
          <a:blip r:embed="rId2"/>
          <a:stretch>
            <a:fillRect/>
          </a:stretch>
        </p:blipFill>
        <p:spPr>
          <a:xfrm>
            <a:off x="9995033" y="201999"/>
            <a:ext cx="691095" cy="850360"/>
          </a:xfrm>
          <a:prstGeom prst="rect">
            <a:avLst/>
          </a:prstGeom>
          <a:ln w="12700">
            <a:miter lim="400000"/>
          </a:ln>
        </p:spPr>
      </p:pic>
      <p:graphicFrame>
        <p:nvGraphicFramePr>
          <p:cNvPr id="4212" name="Table"/>
          <p:cNvGraphicFramePr/>
          <p:nvPr/>
        </p:nvGraphicFramePr>
        <p:xfrm>
          <a:off x="1070316" y="1854200"/>
          <a:ext cx="10876868" cy="1389807"/>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sz="6400">
                          <a:latin typeface="+mj-lt"/>
                          <a:ea typeface="+mj-ea"/>
                          <a:cs typeface="+mj-cs"/>
                          <a:sym typeface="Menlo"/>
                        </a:defRPr>
                      </a:pPr>
                      <a:endParaRP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6400">
                          <a:latin typeface="+mj-lt"/>
                          <a:ea typeface="+mj-ea"/>
                          <a:cs typeface="+mj-cs"/>
                          <a:sym typeface="Menlo"/>
                        </a:defRPr>
                      </a:pPr>
                      <a:endParaRP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6400">
                          <a:latin typeface="+mj-lt"/>
                          <a:ea typeface="+mj-ea"/>
                          <a:cs typeface="+mj-cs"/>
                          <a:sym typeface="Menlo"/>
                        </a:defRPr>
                      </a:pPr>
                      <a:endParaRP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7</a:t>
                      </a:r>
                      <a:r>
                        <a:t>,v</a:t>
                      </a:r>
                      <a:r>
                        <a:rPr baseline="-5999"/>
                        <a:t>7</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4213" name="Table"/>
          <p:cNvGraphicFramePr/>
          <p:nvPr/>
        </p:nvGraphicFramePr>
        <p:xfrm>
          <a:off x="1070316" y="835446"/>
          <a:ext cx="10876868" cy="1389808"/>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pic>
        <p:nvPicPr>
          <p:cNvPr id="4214" name="tombstone.png" descr="tombstone.png"/>
          <p:cNvPicPr>
            <a:picLocks noChangeAspect="1"/>
          </p:cNvPicPr>
          <p:nvPr/>
        </p:nvPicPr>
        <p:blipFill>
          <a:blip r:embed="rId2"/>
          <a:stretch>
            <a:fillRect/>
          </a:stretch>
        </p:blipFill>
        <p:spPr>
          <a:xfrm>
            <a:off x="9512433" y="2117574"/>
            <a:ext cx="691095" cy="850359"/>
          </a:xfrm>
          <a:prstGeom prst="rect">
            <a:avLst/>
          </a:prstGeom>
          <a:ln w="12700">
            <a:miter lim="400000"/>
          </a:ln>
        </p:spPr>
      </p:pic>
      <p:pic>
        <p:nvPicPr>
          <p:cNvPr id="4215" name="tombstone.png" descr="tombstone.png"/>
          <p:cNvPicPr>
            <a:picLocks noChangeAspect="1"/>
          </p:cNvPicPr>
          <p:nvPr/>
        </p:nvPicPr>
        <p:blipFill>
          <a:blip r:embed="rId2"/>
          <a:stretch>
            <a:fillRect/>
          </a:stretch>
        </p:blipFill>
        <p:spPr>
          <a:xfrm>
            <a:off x="1371733" y="2117574"/>
            <a:ext cx="691095" cy="850359"/>
          </a:xfrm>
          <a:prstGeom prst="rect">
            <a:avLst/>
          </a:prstGeom>
          <a:ln w="12700">
            <a:miter lim="400000"/>
          </a:ln>
        </p:spPr>
      </p:pic>
      <p:pic>
        <p:nvPicPr>
          <p:cNvPr id="4216" name="tombstone.png" descr="tombstone.png"/>
          <p:cNvPicPr>
            <a:picLocks noChangeAspect="1"/>
          </p:cNvPicPr>
          <p:nvPr/>
        </p:nvPicPr>
        <p:blipFill>
          <a:blip r:embed="rId2"/>
          <a:stretch>
            <a:fillRect/>
          </a:stretch>
        </p:blipFill>
        <p:spPr>
          <a:xfrm>
            <a:off x="5442083" y="2117574"/>
            <a:ext cx="691095" cy="850359"/>
          </a:xfrm>
          <a:prstGeom prst="rect">
            <a:avLst/>
          </a:prstGeom>
          <a:ln w="12700">
            <a:miter lim="400000"/>
          </a:ln>
        </p:spPr>
      </p:pic>
      <p:sp>
        <p:nvSpPr>
          <p:cNvPr id="4217" name="Inserting with  s"/>
          <p:cNvSpPr>
            <a:spLocks noGrp="1"/>
          </p:cNvSpPr>
          <p:nvPr>
            <p:ph type="title"/>
          </p:nvPr>
        </p:nvSpPr>
        <p:spPr>
          <a:xfrm>
            <a:off x="0" y="33020"/>
            <a:ext cx="13004801" cy="1188319"/>
          </a:xfrm>
          <a:prstGeom prst="rect">
            <a:avLst/>
          </a:prstGeom>
        </p:spPr>
        <p:txBody>
          <a:bodyPr>
            <a:normAutofit fontScale="90000"/>
          </a:bodyPr>
          <a:lstStyle>
            <a:lvl1pPr defTabSz="537463">
              <a:defRPr sz="7360" b="1"/>
            </a:lvl1pPr>
          </a:lstStyle>
          <a:p>
            <a:r>
              <a:t>Inserting with  s</a:t>
            </a:r>
          </a:p>
        </p:txBody>
      </p:sp>
      <p:sp>
        <p:nvSpPr>
          <p:cNvPr id="4218" name="Arrow"/>
          <p:cNvSpPr/>
          <p:nvPr/>
        </p:nvSpPr>
        <p:spPr>
          <a:xfrm rot="16200000">
            <a:off x="9417139" y="3583565"/>
            <a:ext cx="881682" cy="303509"/>
          </a:xfrm>
          <a:prstGeom prst="rightArrow">
            <a:avLst>
              <a:gd name="adj1" fmla="val 32000"/>
              <a:gd name="adj2" fmla="val 87638"/>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219" name="We found the key k7 and its associated value v7, but we don’t want to probe an additional four times to find k7 every time we do a lookup for its value."/>
          <p:cNvSpPr/>
          <p:nvPr/>
        </p:nvSpPr>
        <p:spPr>
          <a:xfrm>
            <a:off x="781049" y="4118168"/>
            <a:ext cx="11442701" cy="21844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We found the key k</a:t>
            </a:r>
            <a:r>
              <a:rPr baseline="-5999"/>
              <a:t>7</a:t>
            </a:r>
            <a:r>
              <a:t> and its associated value v</a:t>
            </a:r>
            <a:r>
              <a:rPr baseline="-5999"/>
              <a:t>7</a:t>
            </a:r>
            <a:r>
              <a:t>, but we don’t want to probe an additional four times to find k</a:t>
            </a:r>
            <a:r>
              <a:rPr baseline="-5999"/>
              <a:t>7</a:t>
            </a:r>
            <a:r>
              <a:t> every time we do a lookup for its value.</a:t>
            </a:r>
          </a:p>
        </p:txBody>
      </p:sp>
      <p:sp>
        <p:nvSpPr>
          <p:cNvPr id="4220" name="An optimization we can do it replace the earliest tombstone encountered with the value we did a lookup for. The next time we lookup the key it’ll be found much faster! We call this lazy deletion."/>
          <p:cNvSpPr/>
          <p:nvPr/>
        </p:nvSpPr>
        <p:spPr>
          <a:xfrm>
            <a:off x="325754" y="6639631"/>
            <a:ext cx="12353292" cy="27051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An optimization we can do it replace the earliest tombstone encountered with the value we did a lookup for. The next time we lookup the key it’ll be found much faster! We call this </a:t>
            </a:r>
            <a:r>
              <a:rPr b="1">
                <a:solidFill>
                  <a:schemeClr val="accent2">
                    <a:satOff val="-13916"/>
                    <a:lumOff val="13989"/>
                  </a:schemeClr>
                </a:solidFill>
              </a:rPr>
              <a:t>lazy deletion</a:t>
            </a:r>
            <a:r>
              <a:t>.</a:t>
            </a:r>
          </a:p>
        </p:txBody>
      </p:sp>
    </p:spTree>
  </p:cSld>
  <p:clrMapOvr>
    <a:masterClrMapping/>
  </p:clrMapOvr>
  <p:transition spd="med"/>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22" name="tombstone.png" descr="tombstone.png"/>
          <p:cNvPicPr>
            <a:picLocks noChangeAspect="1"/>
          </p:cNvPicPr>
          <p:nvPr/>
        </p:nvPicPr>
        <p:blipFill>
          <a:blip r:embed="rId2"/>
          <a:stretch>
            <a:fillRect/>
          </a:stretch>
        </p:blipFill>
        <p:spPr>
          <a:xfrm>
            <a:off x="9995033" y="201999"/>
            <a:ext cx="691095" cy="850360"/>
          </a:xfrm>
          <a:prstGeom prst="rect">
            <a:avLst/>
          </a:prstGeom>
          <a:ln w="12700">
            <a:miter lim="400000"/>
          </a:ln>
        </p:spPr>
      </p:pic>
      <p:graphicFrame>
        <p:nvGraphicFramePr>
          <p:cNvPr id="4223" name="Table"/>
          <p:cNvGraphicFramePr/>
          <p:nvPr/>
        </p:nvGraphicFramePr>
        <p:xfrm>
          <a:off x="1070316" y="1854200"/>
          <a:ext cx="10876868" cy="1389807"/>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sz="6400">
                          <a:latin typeface="+mj-lt"/>
                          <a:ea typeface="+mj-ea"/>
                          <a:cs typeface="+mj-cs"/>
                          <a:sym typeface="Menlo"/>
                        </a:defRPr>
                      </a:pPr>
                      <a:endParaRP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6400">
                          <a:latin typeface="+mj-lt"/>
                          <a:ea typeface="+mj-ea"/>
                          <a:cs typeface="+mj-cs"/>
                          <a:sym typeface="Menlo"/>
                        </a:defRPr>
                      </a:pPr>
                      <a:endParaRP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7</a:t>
                      </a:r>
                      <a:r>
                        <a:t>,v</a:t>
                      </a:r>
                      <a:r>
                        <a:rPr baseline="-5999"/>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7</a:t>
                      </a:r>
                      <a:r>
                        <a:t>,v</a:t>
                      </a:r>
                      <a:r>
                        <a:rPr baseline="-5999"/>
                        <a:t>7</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4224" name="Table"/>
          <p:cNvGraphicFramePr/>
          <p:nvPr/>
        </p:nvGraphicFramePr>
        <p:xfrm>
          <a:off x="1070316" y="835446"/>
          <a:ext cx="10876868" cy="1389808"/>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pic>
        <p:nvPicPr>
          <p:cNvPr id="4225" name="tombstone.png" descr="tombstone.png"/>
          <p:cNvPicPr>
            <a:picLocks noChangeAspect="1"/>
          </p:cNvPicPr>
          <p:nvPr/>
        </p:nvPicPr>
        <p:blipFill>
          <a:blip r:embed="rId2"/>
          <a:stretch>
            <a:fillRect/>
          </a:stretch>
        </p:blipFill>
        <p:spPr>
          <a:xfrm>
            <a:off x="1371733" y="2117574"/>
            <a:ext cx="691095" cy="850359"/>
          </a:xfrm>
          <a:prstGeom prst="rect">
            <a:avLst/>
          </a:prstGeom>
          <a:ln w="12700">
            <a:miter lim="400000"/>
          </a:ln>
        </p:spPr>
      </p:pic>
      <p:pic>
        <p:nvPicPr>
          <p:cNvPr id="4226" name="tombstone.png" descr="tombstone.png"/>
          <p:cNvPicPr>
            <a:picLocks noChangeAspect="1"/>
          </p:cNvPicPr>
          <p:nvPr/>
        </p:nvPicPr>
        <p:blipFill>
          <a:blip r:embed="rId2"/>
          <a:stretch>
            <a:fillRect/>
          </a:stretch>
        </p:blipFill>
        <p:spPr>
          <a:xfrm>
            <a:off x="5442083" y="2117574"/>
            <a:ext cx="691095" cy="850359"/>
          </a:xfrm>
          <a:prstGeom prst="rect">
            <a:avLst/>
          </a:prstGeom>
          <a:ln w="12700">
            <a:miter lim="400000"/>
          </a:ln>
        </p:spPr>
      </p:pic>
      <p:sp>
        <p:nvSpPr>
          <p:cNvPr id="4227" name="Inserting with  s"/>
          <p:cNvSpPr>
            <a:spLocks noGrp="1"/>
          </p:cNvSpPr>
          <p:nvPr>
            <p:ph type="title"/>
          </p:nvPr>
        </p:nvSpPr>
        <p:spPr>
          <a:xfrm>
            <a:off x="0" y="33020"/>
            <a:ext cx="13004801" cy="1188319"/>
          </a:xfrm>
          <a:prstGeom prst="rect">
            <a:avLst/>
          </a:prstGeom>
        </p:spPr>
        <p:txBody>
          <a:bodyPr>
            <a:normAutofit fontScale="90000"/>
          </a:bodyPr>
          <a:lstStyle>
            <a:lvl1pPr defTabSz="537463">
              <a:defRPr sz="7360" b="1"/>
            </a:lvl1pPr>
          </a:lstStyle>
          <a:p>
            <a:r>
              <a:t>Inserting with  s</a:t>
            </a:r>
          </a:p>
        </p:txBody>
      </p:sp>
      <p:sp>
        <p:nvSpPr>
          <p:cNvPr id="4228" name="Arrow"/>
          <p:cNvSpPr/>
          <p:nvPr/>
        </p:nvSpPr>
        <p:spPr>
          <a:xfrm rot="16200000">
            <a:off x="9417139" y="3583565"/>
            <a:ext cx="881682" cy="303509"/>
          </a:xfrm>
          <a:prstGeom prst="rightArrow">
            <a:avLst>
              <a:gd name="adj1" fmla="val 32000"/>
              <a:gd name="adj2" fmla="val 87638"/>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229" name="We found the key k7 and its associated value v7, but we don’t want to probe an additional four times to find k7 every time we do a lookup for its value."/>
          <p:cNvSpPr/>
          <p:nvPr/>
        </p:nvSpPr>
        <p:spPr>
          <a:xfrm>
            <a:off x="781049" y="4118168"/>
            <a:ext cx="11442701" cy="21844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We found the key k</a:t>
            </a:r>
            <a:r>
              <a:rPr baseline="-5999"/>
              <a:t>7</a:t>
            </a:r>
            <a:r>
              <a:t> and its associated value v</a:t>
            </a:r>
            <a:r>
              <a:rPr baseline="-5999"/>
              <a:t>7</a:t>
            </a:r>
            <a:r>
              <a:t>, but we don’t want to probe an additional four times to find k</a:t>
            </a:r>
            <a:r>
              <a:rPr baseline="-5999"/>
              <a:t>7</a:t>
            </a:r>
            <a:r>
              <a:t> every time we do a lookup for its value.</a:t>
            </a:r>
          </a:p>
        </p:txBody>
      </p:sp>
      <p:sp>
        <p:nvSpPr>
          <p:cNvPr id="4230" name="An optimization we can do it replace the earliest tombstone encountered with the value we did a lookup for. The next time we lookup the key it’ll be found much faster! We call this lazy deletion."/>
          <p:cNvSpPr/>
          <p:nvPr/>
        </p:nvSpPr>
        <p:spPr>
          <a:xfrm>
            <a:off x="325754" y="6639631"/>
            <a:ext cx="12353292" cy="27051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An optimization we can do it replace the earliest tombstone encountered with the value we did a lookup for. The next time we lookup the key it’ll be found much faster! We call this </a:t>
            </a:r>
            <a:r>
              <a:rPr b="1">
                <a:solidFill>
                  <a:schemeClr val="accent2">
                    <a:satOff val="-13916"/>
                    <a:lumOff val="13989"/>
                  </a:schemeClr>
                </a:solidFill>
              </a:rPr>
              <a:t>lazy deletion</a:t>
            </a:r>
            <a:r>
              <a:t>.</a:t>
            </a:r>
          </a:p>
        </p:txBody>
      </p:sp>
    </p:spTree>
  </p:cSld>
  <p:clrMapOvr>
    <a:masterClrMapping/>
  </p:clrMapOvr>
  <p:transition spd="med"/>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32" name="tombstone.png" descr="tombstone.png"/>
          <p:cNvPicPr>
            <a:picLocks noChangeAspect="1"/>
          </p:cNvPicPr>
          <p:nvPr/>
        </p:nvPicPr>
        <p:blipFill>
          <a:blip r:embed="rId2"/>
          <a:stretch>
            <a:fillRect/>
          </a:stretch>
        </p:blipFill>
        <p:spPr>
          <a:xfrm>
            <a:off x="9995033" y="201999"/>
            <a:ext cx="691095" cy="850360"/>
          </a:xfrm>
          <a:prstGeom prst="rect">
            <a:avLst/>
          </a:prstGeom>
          <a:ln w="12700">
            <a:miter lim="400000"/>
          </a:ln>
        </p:spPr>
      </p:pic>
      <p:graphicFrame>
        <p:nvGraphicFramePr>
          <p:cNvPr id="4233" name="Table"/>
          <p:cNvGraphicFramePr/>
          <p:nvPr/>
        </p:nvGraphicFramePr>
        <p:xfrm>
          <a:off x="1070316" y="1854200"/>
          <a:ext cx="10876868" cy="1389807"/>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sz="6400">
                          <a:latin typeface="+mj-lt"/>
                          <a:ea typeface="+mj-ea"/>
                          <a:cs typeface="+mj-cs"/>
                          <a:sym typeface="Menlo"/>
                        </a:defRPr>
                      </a:pPr>
                      <a:endParaRP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6400">
                          <a:latin typeface="+mj-lt"/>
                          <a:ea typeface="+mj-ea"/>
                          <a:cs typeface="+mj-cs"/>
                          <a:sym typeface="Menlo"/>
                        </a:defRPr>
                      </a:pPr>
                      <a:endParaRP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7</a:t>
                      </a:r>
                      <a:r>
                        <a:t>,v</a:t>
                      </a:r>
                      <a:r>
                        <a:rPr baseline="-5999"/>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4234" name="Table"/>
          <p:cNvGraphicFramePr/>
          <p:nvPr/>
        </p:nvGraphicFramePr>
        <p:xfrm>
          <a:off x="1070316" y="835446"/>
          <a:ext cx="10876868" cy="1389808"/>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pic>
        <p:nvPicPr>
          <p:cNvPr id="4235" name="tombstone.png" descr="tombstone.png"/>
          <p:cNvPicPr>
            <a:picLocks noChangeAspect="1"/>
          </p:cNvPicPr>
          <p:nvPr/>
        </p:nvPicPr>
        <p:blipFill>
          <a:blip r:embed="rId2"/>
          <a:stretch>
            <a:fillRect/>
          </a:stretch>
        </p:blipFill>
        <p:spPr>
          <a:xfrm>
            <a:off x="1371733" y="2117574"/>
            <a:ext cx="691095" cy="850359"/>
          </a:xfrm>
          <a:prstGeom prst="rect">
            <a:avLst/>
          </a:prstGeom>
          <a:ln w="12700">
            <a:miter lim="400000"/>
          </a:ln>
        </p:spPr>
      </p:pic>
      <p:pic>
        <p:nvPicPr>
          <p:cNvPr id="4236" name="tombstone.png" descr="tombstone.png"/>
          <p:cNvPicPr>
            <a:picLocks noChangeAspect="1"/>
          </p:cNvPicPr>
          <p:nvPr/>
        </p:nvPicPr>
        <p:blipFill>
          <a:blip r:embed="rId2"/>
          <a:stretch>
            <a:fillRect/>
          </a:stretch>
        </p:blipFill>
        <p:spPr>
          <a:xfrm>
            <a:off x="5442083" y="2117574"/>
            <a:ext cx="691095" cy="850359"/>
          </a:xfrm>
          <a:prstGeom prst="rect">
            <a:avLst/>
          </a:prstGeom>
          <a:ln w="12700">
            <a:miter lim="400000"/>
          </a:ln>
        </p:spPr>
      </p:pic>
      <p:sp>
        <p:nvSpPr>
          <p:cNvPr id="4237" name="Inserting with  s"/>
          <p:cNvSpPr>
            <a:spLocks noGrp="1"/>
          </p:cNvSpPr>
          <p:nvPr>
            <p:ph type="title"/>
          </p:nvPr>
        </p:nvSpPr>
        <p:spPr>
          <a:xfrm>
            <a:off x="0" y="33020"/>
            <a:ext cx="13004801" cy="1188319"/>
          </a:xfrm>
          <a:prstGeom prst="rect">
            <a:avLst/>
          </a:prstGeom>
        </p:spPr>
        <p:txBody>
          <a:bodyPr>
            <a:normAutofit fontScale="90000"/>
          </a:bodyPr>
          <a:lstStyle>
            <a:lvl1pPr defTabSz="537463">
              <a:defRPr sz="7360" b="1"/>
            </a:lvl1pPr>
          </a:lstStyle>
          <a:p>
            <a:r>
              <a:t>Inserting with  s</a:t>
            </a:r>
          </a:p>
        </p:txBody>
      </p:sp>
      <p:sp>
        <p:nvSpPr>
          <p:cNvPr id="4238" name="Arrow"/>
          <p:cNvSpPr/>
          <p:nvPr/>
        </p:nvSpPr>
        <p:spPr>
          <a:xfrm rot="16200000">
            <a:off x="9417139" y="3583565"/>
            <a:ext cx="881682" cy="303509"/>
          </a:xfrm>
          <a:prstGeom prst="rightArrow">
            <a:avLst>
              <a:gd name="adj1" fmla="val 32000"/>
              <a:gd name="adj2" fmla="val 87638"/>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239" name="We found the key k7 and its associated value v7, but we don’t want to probe an additional four times to find k7 every time we do a lookup for its value."/>
          <p:cNvSpPr/>
          <p:nvPr/>
        </p:nvSpPr>
        <p:spPr>
          <a:xfrm>
            <a:off x="781049" y="4118168"/>
            <a:ext cx="11442701" cy="21844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We found the key k</a:t>
            </a:r>
            <a:r>
              <a:rPr baseline="-5999"/>
              <a:t>7</a:t>
            </a:r>
            <a:r>
              <a:t> and its associated value v</a:t>
            </a:r>
            <a:r>
              <a:rPr baseline="-5999"/>
              <a:t>7</a:t>
            </a:r>
            <a:r>
              <a:t>, but we don’t want to probe an additional four times to find k</a:t>
            </a:r>
            <a:r>
              <a:rPr baseline="-5999"/>
              <a:t>7</a:t>
            </a:r>
            <a:r>
              <a:t> every time we do a lookup for its value.</a:t>
            </a:r>
          </a:p>
        </p:txBody>
      </p:sp>
      <p:sp>
        <p:nvSpPr>
          <p:cNvPr id="4240" name="An optimization we can do it replace the earliest tombstone encountered with the value we did a lookup for. The next time we lookup the key it’ll be found much faster! We call this lazy deletion."/>
          <p:cNvSpPr/>
          <p:nvPr/>
        </p:nvSpPr>
        <p:spPr>
          <a:xfrm>
            <a:off x="325754" y="6639631"/>
            <a:ext cx="12353292" cy="27051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An optimization we can do it replace the earliest tombstone encountered with the value we did a lookup for. The next time we lookup the key it’ll be found much faster! We call this </a:t>
            </a:r>
            <a:r>
              <a:rPr b="1">
                <a:solidFill>
                  <a:schemeClr val="accent2">
                    <a:satOff val="-13916"/>
                    <a:lumOff val="13989"/>
                  </a:schemeClr>
                </a:solidFill>
              </a:rPr>
              <a:t>lazy deletion</a:t>
            </a:r>
            <a:r>
              <a:t>.</a:t>
            </a:r>
          </a:p>
        </p:txBody>
      </p:sp>
    </p:spTree>
  </p:cSld>
  <p:clrMapOvr>
    <a:masterClrMapping/>
  </p:clrMapOvr>
  <p:transition spd="med"/>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42" name="tombstone.png" descr="tombstone.png"/>
          <p:cNvPicPr>
            <a:picLocks noChangeAspect="1"/>
          </p:cNvPicPr>
          <p:nvPr/>
        </p:nvPicPr>
        <p:blipFill>
          <a:blip r:embed="rId2"/>
          <a:stretch>
            <a:fillRect/>
          </a:stretch>
        </p:blipFill>
        <p:spPr>
          <a:xfrm>
            <a:off x="9995033" y="201999"/>
            <a:ext cx="691095" cy="850360"/>
          </a:xfrm>
          <a:prstGeom prst="rect">
            <a:avLst/>
          </a:prstGeom>
          <a:ln w="12700">
            <a:miter lim="400000"/>
          </a:ln>
        </p:spPr>
      </p:pic>
      <p:graphicFrame>
        <p:nvGraphicFramePr>
          <p:cNvPr id="4243" name="Table"/>
          <p:cNvGraphicFramePr/>
          <p:nvPr/>
        </p:nvGraphicFramePr>
        <p:xfrm>
          <a:off x="1070316" y="1854200"/>
          <a:ext cx="10876868" cy="1389807"/>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sz="6400">
                          <a:latin typeface="+mj-lt"/>
                          <a:ea typeface="+mj-ea"/>
                          <a:cs typeface="+mj-cs"/>
                          <a:sym typeface="Menlo"/>
                        </a:defRPr>
                      </a:pPr>
                      <a:endParaRP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6400">
                          <a:latin typeface="+mj-lt"/>
                          <a:ea typeface="+mj-ea"/>
                          <a:cs typeface="+mj-cs"/>
                          <a:sym typeface="Menlo"/>
                        </a:defRPr>
                      </a:pPr>
                      <a:endParaRP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7</a:t>
                      </a:r>
                      <a:r>
                        <a:t>,v</a:t>
                      </a:r>
                      <a:r>
                        <a:rPr baseline="-5999"/>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4244" name="Table"/>
          <p:cNvGraphicFramePr/>
          <p:nvPr/>
        </p:nvGraphicFramePr>
        <p:xfrm>
          <a:off x="1070316" y="835446"/>
          <a:ext cx="10876868" cy="1389808"/>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pic>
        <p:nvPicPr>
          <p:cNvPr id="4245" name="tombstone.png" descr="tombstone.png"/>
          <p:cNvPicPr>
            <a:picLocks noChangeAspect="1"/>
          </p:cNvPicPr>
          <p:nvPr/>
        </p:nvPicPr>
        <p:blipFill>
          <a:blip r:embed="rId2"/>
          <a:stretch>
            <a:fillRect/>
          </a:stretch>
        </p:blipFill>
        <p:spPr>
          <a:xfrm>
            <a:off x="1371733" y="2117574"/>
            <a:ext cx="691095" cy="850359"/>
          </a:xfrm>
          <a:prstGeom prst="rect">
            <a:avLst/>
          </a:prstGeom>
          <a:ln w="12700">
            <a:miter lim="400000"/>
          </a:ln>
        </p:spPr>
      </p:pic>
      <p:pic>
        <p:nvPicPr>
          <p:cNvPr id="4246" name="tombstone.png" descr="tombstone.png"/>
          <p:cNvPicPr>
            <a:picLocks noChangeAspect="1"/>
          </p:cNvPicPr>
          <p:nvPr/>
        </p:nvPicPr>
        <p:blipFill>
          <a:blip r:embed="rId2"/>
          <a:stretch>
            <a:fillRect/>
          </a:stretch>
        </p:blipFill>
        <p:spPr>
          <a:xfrm>
            <a:off x="5442083" y="2117574"/>
            <a:ext cx="691095" cy="850359"/>
          </a:xfrm>
          <a:prstGeom prst="rect">
            <a:avLst/>
          </a:prstGeom>
          <a:ln w="12700">
            <a:miter lim="400000"/>
          </a:ln>
        </p:spPr>
      </p:pic>
      <p:sp>
        <p:nvSpPr>
          <p:cNvPr id="4247" name="Inserting with  s"/>
          <p:cNvSpPr>
            <a:spLocks noGrp="1"/>
          </p:cNvSpPr>
          <p:nvPr>
            <p:ph type="title"/>
          </p:nvPr>
        </p:nvSpPr>
        <p:spPr>
          <a:xfrm>
            <a:off x="0" y="33020"/>
            <a:ext cx="13004801" cy="1188319"/>
          </a:xfrm>
          <a:prstGeom prst="rect">
            <a:avLst/>
          </a:prstGeom>
        </p:spPr>
        <p:txBody>
          <a:bodyPr>
            <a:normAutofit fontScale="90000"/>
          </a:bodyPr>
          <a:lstStyle>
            <a:lvl1pPr defTabSz="537463">
              <a:defRPr sz="7360" b="1"/>
            </a:lvl1pPr>
          </a:lstStyle>
          <a:p>
            <a:r>
              <a:t>Inserting with  s</a:t>
            </a:r>
          </a:p>
        </p:txBody>
      </p:sp>
      <p:sp>
        <p:nvSpPr>
          <p:cNvPr id="4248" name="We found the key k7 and its associated value v7, but we don’t want to probe an additional four times to find k7 every time we do a lookup for its value."/>
          <p:cNvSpPr/>
          <p:nvPr/>
        </p:nvSpPr>
        <p:spPr>
          <a:xfrm>
            <a:off x="781049" y="4118168"/>
            <a:ext cx="11442701" cy="21844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We found the key k</a:t>
            </a:r>
            <a:r>
              <a:rPr baseline="-5999"/>
              <a:t>7</a:t>
            </a:r>
            <a:r>
              <a:t> and its associated value v</a:t>
            </a:r>
            <a:r>
              <a:rPr baseline="-5999"/>
              <a:t>7</a:t>
            </a:r>
            <a:r>
              <a:t>, but we don’t want to probe an additional four times to find k</a:t>
            </a:r>
            <a:r>
              <a:rPr baseline="-5999"/>
              <a:t>7</a:t>
            </a:r>
            <a:r>
              <a:t> every time we do a lookup for its value.</a:t>
            </a:r>
          </a:p>
        </p:txBody>
      </p:sp>
      <p:sp>
        <p:nvSpPr>
          <p:cNvPr id="4249" name="An optimization we can do it replace the earliest tombstone encountered with the value we did a lookup for. The next time we lookup the key it’ll be found much faster! We call this lazy deletion."/>
          <p:cNvSpPr/>
          <p:nvPr/>
        </p:nvSpPr>
        <p:spPr>
          <a:xfrm>
            <a:off x="325754" y="6639631"/>
            <a:ext cx="12353292" cy="27051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An optimization we can do it replace the earliest tombstone encountered with the value we did a lookup for. The next time we lookup the key it’ll be found much faster! We call this </a:t>
            </a:r>
            <a:r>
              <a:rPr b="1">
                <a:solidFill>
                  <a:schemeClr val="accent2">
                    <a:satOff val="-13916"/>
                    <a:lumOff val="13989"/>
                  </a:schemeClr>
                </a:solidFill>
              </a:rPr>
              <a:t>lazy deletion</a:t>
            </a:r>
            <a:r>
              <a:t>.</a:t>
            </a:r>
          </a:p>
        </p:txBody>
      </p:sp>
    </p:spTree>
  </p:cSld>
  <p:clrMapOvr>
    <a:masterClrMapping/>
  </p:clrMapOvr>
  <p:transition spd="med"/>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1" name="Next Video:…"/>
          <p:cNvSpPr>
            <a:spLocks noGrp="1"/>
          </p:cNvSpPr>
          <p:nvPr>
            <p:ph type="title"/>
          </p:nvPr>
        </p:nvSpPr>
        <p:spPr>
          <a:xfrm>
            <a:off x="-419855" y="-35590"/>
            <a:ext cx="14674335" cy="1832968"/>
          </a:xfrm>
          <a:prstGeom prst="rect">
            <a:avLst/>
          </a:prstGeom>
        </p:spPr>
        <p:txBody>
          <a:bodyPr>
            <a:normAutofit fontScale="90000"/>
          </a:bodyPr>
          <a:lstStyle/>
          <a:p>
            <a:pPr defTabSz="531622">
              <a:defRPr sz="5824" b="1"/>
            </a:pPr>
            <a:r>
              <a:t>Next Video: </a:t>
            </a:r>
          </a:p>
          <a:p>
            <a:pPr defTabSz="531622">
              <a:defRPr sz="5824" b="1"/>
            </a:pPr>
            <a:r>
              <a:t>hash table source code!</a:t>
            </a:r>
          </a:p>
        </p:txBody>
      </p:sp>
      <p:sp>
        <p:nvSpPr>
          <p:cNvPr id="4252" name="Multiple hash table implementations and source code and tests can all be found at:"/>
          <p:cNvSpPr/>
          <p:nvPr/>
        </p:nvSpPr>
        <p:spPr>
          <a:xfrm>
            <a:off x="97352" y="7332944"/>
            <a:ext cx="12810096" cy="1497904"/>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lvl1pPr defTabSz="286258">
              <a:defRPr sz="3920"/>
            </a:lvl1pPr>
          </a:lstStyle>
          <a:p>
            <a:r>
              <a:t>Multiple hash table implementations and source code and tests can all be found at:</a:t>
            </a:r>
          </a:p>
        </p:txBody>
      </p:sp>
      <p:sp>
        <p:nvSpPr>
          <p:cNvPr id="4253" name="github.com/williamfiset/data-structures"/>
          <p:cNvSpPr/>
          <p:nvPr/>
        </p:nvSpPr>
        <p:spPr>
          <a:xfrm>
            <a:off x="779530" y="8782701"/>
            <a:ext cx="11445740" cy="660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3800" b="1" u="sng">
                <a:hlinkClick r:id="rId2"/>
              </a:defRPr>
            </a:lvl1pPr>
          </a:lstStyle>
          <a:p>
            <a:pPr>
              <a:defRPr u="none"/>
            </a:pPr>
            <a:r>
              <a:rPr u="sng">
                <a:hlinkClick r:id="rId2"/>
              </a:rPr>
              <a:t>github.com/williamfiset/data-structures</a:t>
            </a:r>
          </a:p>
        </p:txBody>
      </p:sp>
    </p:spTree>
  </p:cSld>
  <p:clrMapOvr>
    <a:masterClrMapping/>
  </p:clrMapOvr>
  <p:transition spd="med"/>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5" name="Hash table…"/>
          <p:cNvSpPr>
            <a:spLocks noGrp="1"/>
          </p:cNvSpPr>
          <p:nvPr>
            <p:ph type="title"/>
          </p:nvPr>
        </p:nvSpPr>
        <p:spPr>
          <a:xfrm>
            <a:off x="-773653" y="1312478"/>
            <a:ext cx="14100187" cy="4449089"/>
          </a:xfrm>
          <a:prstGeom prst="rect">
            <a:avLst/>
          </a:prstGeom>
        </p:spPr>
        <p:txBody>
          <a:bodyPr>
            <a:normAutofit fontScale="90000"/>
          </a:bodyPr>
          <a:lstStyle/>
          <a:p>
            <a:pPr>
              <a:defRPr sz="14400"/>
            </a:pPr>
            <a:r>
              <a:t>Hash table </a:t>
            </a:r>
          </a:p>
          <a:p>
            <a:pPr>
              <a:defRPr sz="14400"/>
            </a:pPr>
            <a:r>
              <a:t>Source Code</a:t>
            </a:r>
          </a:p>
        </p:txBody>
      </p:sp>
      <p:sp>
        <p:nvSpPr>
          <p:cNvPr id="4256" name="William Fiset"/>
          <p:cNvSpPr/>
          <p:nvPr/>
        </p:nvSpPr>
        <p:spPr>
          <a:xfrm>
            <a:off x="4009984" y="6686389"/>
            <a:ext cx="4984832" cy="825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900" b="1"/>
            </a:lvl1pPr>
          </a:lstStyle>
          <a:p>
            <a:r>
              <a:t>William Fiset</a:t>
            </a:r>
          </a:p>
        </p:txBody>
      </p:sp>
    </p:spTree>
  </p:cSld>
  <p:clrMapOvr>
    <a:masterClrMapping/>
  </p:clrMapOvr>
  <p:transition spd="med"/>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8" name="Source Code Link"/>
          <p:cNvSpPr>
            <a:spLocks noGrp="1"/>
          </p:cNvSpPr>
          <p:nvPr>
            <p:ph type="title"/>
          </p:nvPr>
        </p:nvSpPr>
        <p:spPr>
          <a:xfrm>
            <a:off x="-858320" y="419245"/>
            <a:ext cx="14100187" cy="2169240"/>
          </a:xfrm>
          <a:prstGeom prst="rect">
            <a:avLst/>
          </a:prstGeom>
        </p:spPr>
        <p:txBody>
          <a:bodyPr/>
          <a:lstStyle>
            <a:lvl1pPr>
              <a:defRPr sz="9000"/>
            </a:lvl1pPr>
          </a:lstStyle>
          <a:p>
            <a:r>
              <a:t>Source Code Link</a:t>
            </a:r>
          </a:p>
        </p:txBody>
      </p:sp>
      <p:sp>
        <p:nvSpPr>
          <p:cNvPr id="4259" name="Implementation source code and tests can all be found at the following link:"/>
          <p:cNvSpPr/>
          <p:nvPr/>
        </p:nvSpPr>
        <p:spPr>
          <a:xfrm>
            <a:off x="1900485" y="2846494"/>
            <a:ext cx="8647820" cy="2064989"/>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lvl1pPr defTabSz="309625">
              <a:defRPr sz="4240"/>
            </a:lvl1pPr>
          </a:lstStyle>
          <a:p>
            <a:r>
              <a:t>Implementation source code and tests can all be found at the following link:</a:t>
            </a:r>
          </a:p>
        </p:txBody>
      </p:sp>
      <p:sp>
        <p:nvSpPr>
          <p:cNvPr id="4260" name="github.com/williamfiset/data-structures"/>
          <p:cNvSpPr/>
          <p:nvPr/>
        </p:nvSpPr>
        <p:spPr>
          <a:xfrm>
            <a:off x="779530" y="5494588"/>
            <a:ext cx="11445740" cy="660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3800" b="1" u="sng">
                <a:hlinkClick r:id="rId2"/>
              </a:defRPr>
            </a:lvl1pPr>
          </a:lstStyle>
          <a:p>
            <a:pPr>
              <a:defRPr u="none"/>
            </a:pPr>
            <a:r>
              <a:rPr u="sng">
                <a:hlinkClick r:id="rId2"/>
              </a:rPr>
              <a:t>github.com/williamfiset/data-structures</a:t>
            </a:r>
          </a:p>
        </p:txBody>
      </p:sp>
      <p:sp>
        <p:nvSpPr>
          <p:cNvPr id="4261" name="NOTE: Make sure you have understood the previous videos in this section explaining how a hash table works before continuing!"/>
          <p:cNvSpPr/>
          <p:nvPr/>
        </p:nvSpPr>
        <p:spPr>
          <a:xfrm>
            <a:off x="562111" y="7171114"/>
            <a:ext cx="11880578" cy="16637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NOTE: Make sure you have understood the previous videos in this section explaining how a hash table works before continuing! </a:t>
            </a:r>
          </a:p>
        </p:txBody>
      </p:sp>
    </p:spTree>
  </p:cSld>
  <p:clrMapOvr>
    <a:masterClrMapping/>
  </p:clrMapOvr>
  <p:transition spd="med"/>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 name="Separate chaining deals with hash collisions by maintaining a data structure (usually a linked list) to hold all the different values which hashed to a particular value."/>
          <p:cNvSpPr/>
          <p:nvPr/>
        </p:nvSpPr>
        <p:spPr>
          <a:xfrm>
            <a:off x="279573" y="2607031"/>
            <a:ext cx="12445654" cy="1764586"/>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lang="zh-CN" altLang="en-US" b="1" dirty="0">
                <a:solidFill>
                  <a:srgbClr val="11DBE2"/>
                </a:solidFill>
              </a:rPr>
              <a:t>分离链表法</a:t>
            </a:r>
            <a:r>
              <a:rPr lang="en-US" altLang="zh-CN" b="1" dirty="0">
                <a:solidFill>
                  <a:srgbClr val="11DBE2"/>
                </a:solidFill>
              </a:rPr>
              <a:t>(Separate Chaining)</a:t>
            </a:r>
            <a:r>
              <a:rPr lang="zh-CN" altLang="en-US" dirty="0"/>
              <a:t>解决冲突的方式是：维护一个数据结构</a:t>
            </a:r>
            <a:r>
              <a:rPr lang="en-US" altLang="zh-CN" dirty="0"/>
              <a:t>(</a:t>
            </a:r>
            <a:r>
              <a:rPr lang="zh-CN" altLang="en-US" dirty="0"/>
              <a:t>通常是链表</a:t>
            </a:r>
            <a:r>
              <a:rPr lang="en-US" altLang="zh-CN" dirty="0"/>
              <a:t>)</a:t>
            </a:r>
            <a:r>
              <a:rPr lang="zh-CN" altLang="en-US" dirty="0"/>
              <a:t>，其中存放所有哈希值相同的数据。</a:t>
            </a:r>
            <a:endParaRPr dirty="0"/>
          </a:p>
        </p:txBody>
      </p:sp>
      <p:sp>
        <p:nvSpPr>
          <p:cNvPr id="337" name="Open addressing deals with hash collisions by finding another place within the hash table for the object to go by offsetting it from the position to which it hashed to."/>
          <p:cNvSpPr/>
          <p:nvPr/>
        </p:nvSpPr>
        <p:spPr>
          <a:xfrm>
            <a:off x="279573" y="6156104"/>
            <a:ext cx="12445654" cy="1210588"/>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lang="zh-CN" altLang="en-US" b="1" dirty="0">
                <a:solidFill>
                  <a:srgbClr val="11DBE2"/>
                </a:solidFill>
              </a:rPr>
              <a:t>开发地址法</a:t>
            </a:r>
            <a:r>
              <a:rPr lang="en-US" altLang="zh-CN" b="1" dirty="0">
                <a:solidFill>
                  <a:srgbClr val="11DBE2"/>
                </a:solidFill>
              </a:rPr>
              <a:t>(</a:t>
            </a:r>
            <a:r>
              <a:rPr lang="en" altLang="zh-CN" b="1" dirty="0">
                <a:solidFill>
                  <a:schemeClr val="accent2">
                    <a:satOff val="-13916"/>
                    <a:lumOff val="13989"/>
                  </a:schemeClr>
                </a:solidFill>
              </a:rPr>
              <a:t>Open addressing</a:t>
            </a:r>
            <a:r>
              <a:rPr lang="en-US" altLang="zh-CN" b="1" dirty="0">
                <a:solidFill>
                  <a:schemeClr val="accent2">
                    <a:satOff val="-13916"/>
                    <a:lumOff val="13989"/>
                  </a:schemeClr>
                </a:solidFill>
              </a:rPr>
              <a:t>)</a:t>
            </a:r>
            <a:r>
              <a:rPr lang="zh-CN" altLang="en-US" dirty="0"/>
              <a:t>解决冲突的方式是：在首次哈希位置的基础上，通过偏移计算出一个新的哈希位置。</a:t>
            </a:r>
            <a:endParaRPr dirty="0"/>
          </a:p>
        </p:txBody>
      </p:sp>
      <p:sp>
        <p:nvSpPr>
          <p:cNvPr id="338" name="How does a hash table work?"/>
          <p:cNvSpPr>
            <a:spLocks noGrp="1"/>
          </p:cNvSpPr>
          <p:nvPr>
            <p:ph type="title"/>
          </p:nvPr>
        </p:nvSpPr>
        <p:spPr>
          <a:xfrm>
            <a:off x="436909" y="142907"/>
            <a:ext cx="12130981" cy="1166544"/>
          </a:xfrm>
          <a:prstGeom prst="rect">
            <a:avLst/>
          </a:prstGeom>
        </p:spPr>
        <p:txBody>
          <a:bodyPr/>
          <a:lstStyle>
            <a:lvl1pPr defTabSz="420624">
              <a:defRPr sz="5760" b="1"/>
            </a:lvl1pPr>
          </a:lstStyle>
          <a:p>
            <a:r>
              <a:rPr lang="zh-CN" altLang="en-US" dirty="0"/>
              <a:t>哈希表是如何工作的</a:t>
            </a:r>
            <a:r>
              <a:rPr dirty="0"/>
              <a:t>?</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Outline"/>
          <p:cNvSpPr>
            <a:spLocks noGrp="1"/>
          </p:cNvSpPr>
          <p:nvPr>
            <p:ph type="title"/>
          </p:nvPr>
        </p:nvSpPr>
        <p:spPr>
          <a:xfrm>
            <a:off x="952500" y="-5328"/>
            <a:ext cx="11099800" cy="1421763"/>
          </a:xfrm>
          <a:prstGeom prst="rect">
            <a:avLst/>
          </a:prstGeom>
        </p:spPr>
        <p:txBody>
          <a:bodyPr/>
          <a:lstStyle>
            <a:lvl1pPr>
              <a:defRPr b="1"/>
            </a:lvl1pPr>
          </a:lstStyle>
          <a:p>
            <a:r>
              <a:rPr lang="en-US" dirty="0" err="1"/>
              <a:t>大纲</a:t>
            </a:r>
            <a:endParaRPr dirty="0"/>
          </a:p>
        </p:txBody>
      </p:sp>
      <p:sp>
        <p:nvSpPr>
          <p:cNvPr id="129" name="Double hashing…"/>
          <p:cNvSpPr>
            <a:spLocks noGrp="1"/>
          </p:cNvSpPr>
          <p:nvPr>
            <p:ph type="body" idx="1"/>
          </p:nvPr>
        </p:nvSpPr>
        <p:spPr>
          <a:xfrm>
            <a:off x="1445911" y="1365692"/>
            <a:ext cx="11789775" cy="7785343"/>
          </a:xfrm>
          <a:prstGeom prst="rect">
            <a:avLst/>
          </a:prstGeom>
        </p:spPr>
        <p:txBody>
          <a:bodyPr>
            <a:normAutofit/>
          </a:bodyPr>
          <a:lstStyle/>
          <a:p>
            <a:pPr marL="533400" lvl="1" indent="-266700" defTabSz="350520">
              <a:spcBef>
                <a:spcPts val="2400"/>
              </a:spcBef>
              <a:defRPr sz="2820" b="1">
                <a:solidFill>
                  <a:schemeClr val="accent2">
                    <a:satOff val="-13916"/>
                    <a:lumOff val="13989"/>
                  </a:schemeClr>
                </a:solidFill>
              </a:defRPr>
            </a:pPr>
            <a:r>
              <a:rPr lang="en-US" dirty="0" err="1"/>
              <a:t>双哈希</a:t>
            </a:r>
            <a:r>
              <a:rPr dirty="0" err="1"/>
              <a:t>Double</a:t>
            </a:r>
            <a:r>
              <a:rPr dirty="0"/>
              <a:t> hashing</a:t>
            </a:r>
          </a:p>
          <a:p>
            <a:pPr marL="800100" lvl="2" indent="-266700" defTabSz="350520">
              <a:spcBef>
                <a:spcPts val="2400"/>
              </a:spcBef>
              <a:defRPr sz="2820"/>
            </a:pPr>
            <a:r>
              <a:rPr lang="zh-CN" altLang="en-US" sz="2400" dirty="0"/>
              <a:t>什么是双哈希？它是如何工作的？</a:t>
            </a:r>
            <a:endParaRPr lang="en-US" altLang="zh-CN" sz="2400" dirty="0"/>
          </a:p>
          <a:p>
            <a:pPr marL="800100" lvl="2" indent="-266700" defTabSz="350520">
              <a:spcBef>
                <a:spcPts val="2400"/>
              </a:spcBef>
              <a:defRPr sz="2820"/>
            </a:pPr>
            <a:r>
              <a:rPr lang="zh-CN" altLang="en-US" sz="2400" dirty="0"/>
              <a:t>死循环混沌</a:t>
            </a:r>
            <a:r>
              <a:rPr sz="2400" dirty="0"/>
              <a:t>Chaos with cycles</a:t>
            </a:r>
          </a:p>
          <a:p>
            <a:pPr marL="800100" lvl="2" indent="-266700" defTabSz="350520">
              <a:spcBef>
                <a:spcPts val="2400"/>
              </a:spcBef>
              <a:defRPr sz="2820"/>
            </a:pPr>
            <a:r>
              <a:rPr lang="zh-CN" altLang="en-US" sz="2400" dirty="0"/>
              <a:t>构造一个新的哈希函数</a:t>
            </a:r>
            <a:endParaRPr lang="en" sz="2400" dirty="0"/>
          </a:p>
          <a:p>
            <a:pPr marL="1066800" lvl="3" indent="-266700" defTabSz="350520">
              <a:spcBef>
                <a:spcPts val="2400"/>
              </a:spcBef>
              <a:defRPr sz="2820"/>
            </a:pPr>
            <a:r>
              <a:rPr lang="zh-CN" altLang="en-US" sz="2000" dirty="0"/>
              <a:t>通用哈希函数</a:t>
            </a:r>
            <a:endParaRPr lang="en" sz="2000" dirty="0"/>
          </a:p>
          <a:p>
            <a:pPr marL="800100" lvl="2" indent="-266700" defTabSz="350520">
              <a:spcBef>
                <a:spcPts val="2400"/>
              </a:spcBef>
              <a:defRPr sz="2820"/>
            </a:pPr>
            <a:r>
              <a:rPr lang="zh-CN" altLang="en-US" sz="2400" dirty="0"/>
              <a:t>插入和修改大小</a:t>
            </a:r>
            <a:r>
              <a:rPr lang="en-US" altLang="zh-CN" sz="2400" dirty="0"/>
              <a:t>(resize)</a:t>
            </a:r>
            <a:r>
              <a:rPr lang="zh-CN" altLang="en-US" sz="2400" dirty="0"/>
              <a:t>的例子</a:t>
            </a:r>
            <a:endParaRPr lang="en" sz="2400" dirty="0"/>
          </a:p>
          <a:p>
            <a:pPr marL="533400" lvl="1" indent="-266700" defTabSz="350520">
              <a:spcBef>
                <a:spcPts val="2400"/>
              </a:spcBef>
              <a:defRPr sz="2820"/>
            </a:pPr>
            <a:r>
              <a:rPr lang="en" dirty="0" err="1"/>
              <a:t>移除元素</a:t>
            </a:r>
            <a:endParaRPr lang="en" dirty="0"/>
          </a:p>
          <a:p>
            <a:pPr marL="800100" lvl="2" indent="-266700" defTabSz="350520">
              <a:spcBef>
                <a:spcPts val="2400"/>
              </a:spcBef>
              <a:defRPr sz="2820"/>
            </a:pPr>
            <a:r>
              <a:rPr lang="zh-CN" altLang="en-US" sz="2400" dirty="0"/>
              <a:t>墓碑解决方案</a:t>
            </a:r>
            <a:endParaRPr sz="2400" dirty="0"/>
          </a:p>
          <a:p>
            <a:pPr marL="800100" lvl="2" indent="-266700" defTabSz="350520">
              <a:spcBef>
                <a:spcPts val="2400"/>
              </a:spcBef>
              <a:defRPr sz="2820"/>
            </a:pPr>
            <a:r>
              <a:rPr lang="zh-CN" altLang="en-US" sz="2400" dirty="0"/>
              <a:t>懒删除</a:t>
            </a:r>
            <a:r>
              <a:rPr lang="en-US" altLang="zh-CN" sz="2400" dirty="0"/>
              <a:t>/</a:t>
            </a:r>
            <a:r>
              <a:rPr lang="zh-CN" altLang="en-US" sz="2400" dirty="0"/>
              <a:t>重定位</a:t>
            </a:r>
            <a:endParaRPr sz="2400" dirty="0"/>
          </a:p>
          <a:p>
            <a:pPr marL="800100" lvl="2" indent="-266700" defTabSz="350520">
              <a:spcBef>
                <a:spcPts val="2400"/>
              </a:spcBef>
              <a:defRPr sz="2820"/>
            </a:pPr>
            <a:r>
              <a:rPr lang="zh-CN" altLang="en-US" sz="2400" dirty="0"/>
              <a:t>更多样例</a:t>
            </a:r>
            <a:endParaRPr lang="en" sz="2400" dirty="0"/>
          </a:p>
          <a:p>
            <a:pPr marL="533400" lvl="1" indent="-266700" defTabSz="350520">
              <a:spcBef>
                <a:spcPts val="2400"/>
              </a:spcBef>
              <a:defRPr sz="2820"/>
            </a:pPr>
            <a:r>
              <a:rPr lang="en" dirty="0" err="1"/>
              <a:t>源代码</a:t>
            </a:r>
            <a:r>
              <a:rPr lang="en" dirty="0"/>
              <a:t>!</a:t>
            </a:r>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 name="Complexity"/>
          <p:cNvSpPr>
            <a:spLocks noGrp="1"/>
          </p:cNvSpPr>
          <p:nvPr>
            <p:ph type="title"/>
          </p:nvPr>
        </p:nvSpPr>
        <p:spPr>
          <a:prstGeom prst="rect">
            <a:avLst/>
          </a:prstGeom>
        </p:spPr>
        <p:txBody>
          <a:bodyPr>
            <a:normAutofit fontScale="90000"/>
          </a:bodyPr>
          <a:lstStyle>
            <a:lvl1pPr defTabSz="531622">
              <a:defRPr sz="8190"/>
            </a:lvl1pPr>
          </a:lstStyle>
          <a:p>
            <a:r>
              <a:rPr lang="zh-CN" altLang="en-US" dirty="0"/>
              <a:t>复杂性</a:t>
            </a:r>
            <a:endParaRPr dirty="0"/>
          </a:p>
        </p:txBody>
      </p:sp>
      <p:graphicFrame>
        <p:nvGraphicFramePr>
          <p:cNvPr id="341" name="Table"/>
          <p:cNvGraphicFramePr/>
          <p:nvPr>
            <p:extLst>
              <p:ext uri="{D42A27DB-BD31-4B8C-83A1-F6EECF244321}">
                <p14:modId xmlns:p14="http://schemas.microsoft.com/office/powerpoint/2010/main" val="64199291"/>
              </p:ext>
            </p:extLst>
          </p:nvPr>
        </p:nvGraphicFramePr>
        <p:xfrm>
          <a:off x="747166" y="1656531"/>
          <a:ext cx="11510466" cy="5627736"/>
        </p:xfrm>
        <a:graphic>
          <a:graphicData uri="http://schemas.openxmlformats.org/drawingml/2006/table">
            <a:tbl>
              <a:tblPr>
                <a:tableStyleId>{4C3C2611-4C71-4FC5-86AE-919BDF0F9419}</a:tableStyleId>
              </a:tblPr>
              <a:tblGrid>
                <a:gridCol w="3836822">
                  <a:extLst>
                    <a:ext uri="{9D8B030D-6E8A-4147-A177-3AD203B41FA5}">
                      <a16:colId xmlns:a16="http://schemas.microsoft.com/office/drawing/2014/main" val="20000"/>
                    </a:ext>
                  </a:extLst>
                </a:gridCol>
                <a:gridCol w="3836822">
                  <a:extLst>
                    <a:ext uri="{9D8B030D-6E8A-4147-A177-3AD203B41FA5}">
                      <a16:colId xmlns:a16="http://schemas.microsoft.com/office/drawing/2014/main" val="20001"/>
                    </a:ext>
                  </a:extLst>
                </a:gridCol>
                <a:gridCol w="3836822">
                  <a:extLst>
                    <a:ext uri="{9D8B030D-6E8A-4147-A177-3AD203B41FA5}">
                      <a16:colId xmlns:a16="http://schemas.microsoft.com/office/drawing/2014/main" val="20002"/>
                    </a:ext>
                  </a:extLst>
                </a:gridCol>
              </a:tblGrid>
              <a:tr h="1406934">
                <a:tc>
                  <a:txBody>
                    <a:bodyPr/>
                    <a:lstStyle/>
                    <a:p>
                      <a:pPr defTabSz="914400">
                        <a:defRPr>
                          <a:solidFill>
                            <a:srgbClr val="000000"/>
                          </a:solidFill>
                        </a:defRPr>
                      </a:pPr>
                      <a:r>
                        <a:rPr lang="zh-CN" altLang="en-US" sz="3600" b="1" dirty="0">
                          <a:solidFill>
                            <a:srgbClr val="FFFFFF"/>
                          </a:solidFill>
                          <a:latin typeface="Helvetica"/>
                          <a:ea typeface="Helvetica"/>
                          <a:cs typeface="Helvetica"/>
                          <a:sym typeface="Helvetica"/>
                        </a:rPr>
                        <a:t>操作</a:t>
                      </a:r>
                      <a:endParaRPr sz="3600" b="1" dirty="0">
                        <a:solidFill>
                          <a:srgbClr val="FFFFFF"/>
                        </a:solidFill>
                        <a:latin typeface="Helvetica"/>
                        <a:ea typeface="Helvetica"/>
                        <a:cs typeface="Helvetica"/>
                        <a:sym typeface="Helvetica"/>
                      </a:endParaRPr>
                    </a:p>
                  </a:txBody>
                  <a:tcPr marL="50800" marR="50800" marT="50800" marB="50800" anchor="ctr" horzOverflow="overflow">
                    <a:lnL w="3175">
                      <a:solidFill>
                        <a:srgbClr val="D6D6D6"/>
                      </a:solidFill>
                      <a:miter lim="400000"/>
                    </a:lnL>
                    <a:lnT w="3175">
                      <a:solidFill>
                        <a:srgbClr val="D6D6D6"/>
                      </a:solidFill>
                      <a:miter lim="400000"/>
                    </a:lnT>
                  </a:tcPr>
                </a:tc>
                <a:tc>
                  <a:txBody>
                    <a:bodyPr/>
                    <a:lstStyle/>
                    <a:p>
                      <a:pPr defTabSz="914400">
                        <a:defRPr>
                          <a:solidFill>
                            <a:srgbClr val="000000"/>
                          </a:solidFill>
                        </a:defRPr>
                      </a:pPr>
                      <a:r>
                        <a:rPr lang="zh-CN" altLang="en-US" sz="3600" b="1" dirty="0">
                          <a:solidFill>
                            <a:srgbClr val="FFFFFF"/>
                          </a:solidFill>
                          <a:latin typeface="Helvetica"/>
                          <a:ea typeface="Helvetica"/>
                          <a:cs typeface="Helvetica"/>
                          <a:sym typeface="Helvetica"/>
                        </a:rPr>
                        <a:t>平均</a:t>
                      </a:r>
                      <a:endParaRPr sz="3600" b="1" dirty="0">
                        <a:solidFill>
                          <a:srgbClr val="FFFFFF"/>
                        </a:solidFill>
                        <a:latin typeface="Helvetica"/>
                        <a:ea typeface="Helvetica"/>
                        <a:cs typeface="Helvetica"/>
                        <a:sym typeface="Helvetica"/>
                      </a:endParaRPr>
                    </a:p>
                  </a:txBody>
                  <a:tcPr marL="50800" marR="50800" marT="50800" marB="50800" anchor="ctr" horzOverflow="overflow">
                    <a:lnT w="3175">
                      <a:solidFill>
                        <a:srgbClr val="D6D6D6"/>
                      </a:solidFill>
                      <a:miter lim="400000"/>
                    </a:lnT>
                  </a:tcPr>
                </a:tc>
                <a:tc>
                  <a:txBody>
                    <a:bodyPr/>
                    <a:lstStyle/>
                    <a:p>
                      <a:pPr defTabSz="914400">
                        <a:defRPr>
                          <a:solidFill>
                            <a:srgbClr val="000000"/>
                          </a:solidFill>
                        </a:defRPr>
                      </a:pPr>
                      <a:r>
                        <a:rPr lang="zh-CN" altLang="en-US" sz="3600" b="1" dirty="0">
                          <a:solidFill>
                            <a:srgbClr val="FFFFFF"/>
                          </a:solidFill>
                          <a:latin typeface="Helvetica"/>
                          <a:ea typeface="Helvetica"/>
                          <a:cs typeface="Helvetica"/>
                          <a:sym typeface="Helvetica"/>
                        </a:rPr>
                        <a:t>最坏</a:t>
                      </a:r>
                      <a:endParaRPr sz="3600" b="1" dirty="0">
                        <a:solidFill>
                          <a:srgbClr val="FFFFFF"/>
                        </a:solidFill>
                        <a:latin typeface="Helvetica"/>
                        <a:ea typeface="Helvetica"/>
                        <a:cs typeface="Helvetica"/>
                        <a:sym typeface="Helvetica"/>
                      </a:endParaRPr>
                    </a:p>
                  </a:txBody>
                  <a:tcPr marL="50800" marR="50800" marT="50800" marB="50800" anchor="ctr" horzOverflow="overflow">
                    <a:lnR w="3175">
                      <a:solidFill>
                        <a:srgbClr val="D6D6D6"/>
                      </a:solidFill>
                      <a:miter lim="400000"/>
                    </a:lnR>
                    <a:lnT w="3175">
                      <a:solidFill>
                        <a:srgbClr val="D6D6D6"/>
                      </a:solidFill>
                      <a:miter lim="400000"/>
                    </a:lnT>
                  </a:tcPr>
                </a:tc>
                <a:extLst>
                  <a:ext uri="{0D108BD9-81ED-4DB2-BD59-A6C34878D82A}">
                    <a16:rowId xmlns:a16="http://schemas.microsoft.com/office/drawing/2014/main" val="10000"/>
                  </a:ext>
                </a:extLst>
              </a:tr>
              <a:tr h="1406934">
                <a:tc>
                  <a:txBody>
                    <a:bodyPr/>
                    <a:lstStyle/>
                    <a:p>
                      <a:pPr defTabSz="914400">
                        <a:defRPr>
                          <a:solidFill>
                            <a:srgbClr val="000000"/>
                          </a:solidFill>
                        </a:defRPr>
                      </a:pPr>
                      <a:r>
                        <a:rPr lang="en-US" sz="3600" b="1" dirty="0" err="1">
                          <a:solidFill>
                            <a:srgbClr val="FFFFFF"/>
                          </a:solidFill>
                          <a:latin typeface="Helvetica"/>
                          <a:ea typeface="Helvetica"/>
                          <a:cs typeface="Helvetica"/>
                          <a:sym typeface="Helvetica"/>
                        </a:rPr>
                        <a:t>插入</a:t>
                      </a:r>
                      <a:r>
                        <a:rPr sz="3600" b="1" dirty="0" err="1">
                          <a:solidFill>
                            <a:srgbClr val="FFFFFF"/>
                          </a:solidFill>
                          <a:latin typeface="Helvetica"/>
                          <a:ea typeface="Helvetica"/>
                          <a:cs typeface="Helvetica"/>
                          <a:sym typeface="Helvetica"/>
                        </a:rPr>
                        <a:t>Insertion</a:t>
                      </a:r>
                      <a:endParaRPr sz="3600" b="1" dirty="0">
                        <a:solidFill>
                          <a:srgbClr val="FFFFFF"/>
                        </a:solidFill>
                        <a:latin typeface="Helvetica"/>
                        <a:ea typeface="Helvetica"/>
                        <a:cs typeface="Helvetica"/>
                        <a:sym typeface="Helvetica"/>
                      </a:endParaRPr>
                    </a:p>
                  </a:txBody>
                  <a:tcPr marL="50800" marR="50800" marT="50800" marB="50800" anchor="ctr" horzOverflow="overflow">
                    <a:lnL w="3175">
                      <a:solidFill>
                        <a:srgbClr val="D6D6D6"/>
                      </a:solidFill>
                      <a:miter lim="400000"/>
                    </a:lnL>
                  </a:tcPr>
                </a:tc>
                <a:tc>
                  <a:txBody>
                    <a:bodyPr/>
                    <a:lstStyle/>
                    <a:p>
                      <a:pPr defTabSz="914400">
                        <a:defRPr sz="3600" b="1">
                          <a:latin typeface="Helvetica"/>
                          <a:ea typeface="Helvetica"/>
                          <a:cs typeface="Helvetica"/>
                          <a:sym typeface="Helvetica"/>
                        </a:defRPr>
                      </a:pPr>
                      <a:r>
                        <a:rPr>
                          <a:solidFill>
                            <a:schemeClr val="accent3">
                              <a:hueOff val="-499813"/>
                              <a:satOff val="-5228"/>
                              <a:lumOff val="24899"/>
                            </a:schemeClr>
                          </a:solidFill>
                        </a:rPr>
                        <a:t>O(1)</a:t>
                      </a:r>
                      <a:r>
                        <a:t>*</a:t>
                      </a:r>
                    </a:p>
                  </a:txBody>
                  <a:tcPr marL="50800" marR="50800" marT="50800" marB="50800" anchor="ctr" horzOverflow="overflow"/>
                </a:tc>
                <a:tc>
                  <a:txBody>
                    <a:bodyPr/>
                    <a:lstStyle/>
                    <a:p>
                      <a:pPr defTabSz="914400">
                        <a:defRPr>
                          <a:solidFill>
                            <a:srgbClr val="000000"/>
                          </a:solidFill>
                        </a:defRPr>
                      </a:pPr>
                      <a:r>
                        <a:rPr sz="3600" b="1">
                          <a:solidFill>
                            <a:schemeClr val="accent5">
                              <a:hueOff val="101205"/>
                              <a:satOff val="-13598"/>
                              <a:lumOff val="23877"/>
                            </a:schemeClr>
                          </a:solidFill>
                          <a:latin typeface="Helvetica"/>
                          <a:ea typeface="Helvetica"/>
                          <a:cs typeface="Helvetica"/>
                          <a:sym typeface="Helvetica"/>
                        </a:rPr>
                        <a:t>O(n)</a:t>
                      </a:r>
                    </a:p>
                  </a:txBody>
                  <a:tcPr marL="50800" marR="50800" marT="50800" marB="50800" anchor="ctr" horzOverflow="overflow">
                    <a:lnR w="3175">
                      <a:solidFill>
                        <a:srgbClr val="D6D6D6"/>
                      </a:solidFill>
                      <a:miter lim="400000"/>
                    </a:lnR>
                  </a:tcPr>
                </a:tc>
                <a:extLst>
                  <a:ext uri="{0D108BD9-81ED-4DB2-BD59-A6C34878D82A}">
                    <a16:rowId xmlns:a16="http://schemas.microsoft.com/office/drawing/2014/main" val="10001"/>
                  </a:ext>
                </a:extLst>
              </a:tr>
              <a:tr h="1406934">
                <a:tc>
                  <a:txBody>
                    <a:bodyPr/>
                    <a:lstStyle/>
                    <a:p>
                      <a:pPr defTabSz="914400">
                        <a:defRPr>
                          <a:solidFill>
                            <a:srgbClr val="000000"/>
                          </a:solidFill>
                        </a:defRPr>
                      </a:pPr>
                      <a:r>
                        <a:rPr lang="zh-CN" altLang="en-US" sz="3600" b="1" dirty="0">
                          <a:solidFill>
                            <a:srgbClr val="FFFFFF"/>
                          </a:solidFill>
                          <a:latin typeface="Helvetica"/>
                          <a:ea typeface="Helvetica"/>
                          <a:cs typeface="Helvetica"/>
                          <a:sym typeface="Helvetica"/>
                        </a:rPr>
                        <a:t>移除</a:t>
                      </a:r>
                      <a:r>
                        <a:rPr sz="3600" b="1" dirty="0">
                          <a:solidFill>
                            <a:srgbClr val="FFFFFF"/>
                          </a:solidFill>
                          <a:latin typeface="Helvetica"/>
                          <a:ea typeface="Helvetica"/>
                          <a:cs typeface="Helvetica"/>
                          <a:sym typeface="Helvetica"/>
                        </a:rPr>
                        <a:t>Removal</a:t>
                      </a:r>
                    </a:p>
                  </a:txBody>
                  <a:tcPr marL="50800" marR="50800" marT="50800" marB="50800" anchor="ctr" horzOverflow="overflow">
                    <a:lnL w="3175">
                      <a:solidFill>
                        <a:srgbClr val="D6D6D6"/>
                      </a:solidFill>
                      <a:miter lim="400000"/>
                    </a:lnL>
                  </a:tcPr>
                </a:tc>
                <a:tc>
                  <a:txBody>
                    <a:bodyPr/>
                    <a:lstStyle/>
                    <a:p>
                      <a:pPr defTabSz="914400">
                        <a:defRPr sz="3600" b="1">
                          <a:latin typeface="Helvetica"/>
                          <a:ea typeface="Helvetica"/>
                          <a:cs typeface="Helvetica"/>
                          <a:sym typeface="Helvetica"/>
                        </a:defRPr>
                      </a:pPr>
                      <a:r>
                        <a:rPr>
                          <a:solidFill>
                            <a:schemeClr val="accent3">
                              <a:hueOff val="-499813"/>
                              <a:satOff val="-5228"/>
                              <a:lumOff val="24899"/>
                            </a:schemeClr>
                          </a:solidFill>
                        </a:rPr>
                        <a:t>O(1)</a:t>
                      </a:r>
                      <a:r>
                        <a:t>*</a:t>
                      </a:r>
                    </a:p>
                  </a:txBody>
                  <a:tcPr marL="50800" marR="50800" marT="50800" marB="50800" anchor="ctr" horzOverflow="overflow"/>
                </a:tc>
                <a:tc>
                  <a:txBody>
                    <a:bodyPr/>
                    <a:lstStyle/>
                    <a:p>
                      <a:pPr defTabSz="914400">
                        <a:defRPr>
                          <a:solidFill>
                            <a:srgbClr val="000000"/>
                          </a:solidFill>
                        </a:defRPr>
                      </a:pPr>
                      <a:r>
                        <a:rPr sz="3600" b="1">
                          <a:solidFill>
                            <a:schemeClr val="accent5">
                              <a:hueOff val="101205"/>
                              <a:satOff val="-13598"/>
                              <a:lumOff val="23877"/>
                            </a:schemeClr>
                          </a:solidFill>
                          <a:latin typeface="Helvetica"/>
                          <a:ea typeface="Helvetica"/>
                          <a:cs typeface="Helvetica"/>
                          <a:sym typeface="Helvetica"/>
                        </a:rPr>
                        <a:t>O(n)</a:t>
                      </a:r>
                    </a:p>
                  </a:txBody>
                  <a:tcPr marL="50800" marR="50800" marT="50800" marB="50800" anchor="ctr" horzOverflow="overflow">
                    <a:lnR w="3175">
                      <a:solidFill>
                        <a:srgbClr val="D6D6D6"/>
                      </a:solidFill>
                      <a:miter lim="400000"/>
                    </a:lnR>
                  </a:tcPr>
                </a:tc>
                <a:extLst>
                  <a:ext uri="{0D108BD9-81ED-4DB2-BD59-A6C34878D82A}">
                    <a16:rowId xmlns:a16="http://schemas.microsoft.com/office/drawing/2014/main" val="10002"/>
                  </a:ext>
                </a:extLst>
              </a:tr>
              <a:tr h="1406934">
                <a:tc>
                  <a:txBody>
                    <a:bodyPr/>
                    <a:lstStyle/>
                    <a:p>
                      <a:pPr defTabSz="914400">
                        <a:defRPr>
                          <a:solidFill>
                            <a:srgbClr val="000000"/>
                          </a:solidFill>
                        </a:defRPr>
                      </a:pPr>
                      <a:r>
                        <a:rPr lang="zh-CN" altLang="en-US" sz="3600" b="1" dirty="0">
                          <a:solidFill>
                            <a:srgbClr val="FFFFFF"/>
                          </a:solidFill>
                          <a:latin typeface="Helvetica"/>
                          <a:ea typeface="Helvetica"/>
                          <a:cs typeface="Helvetica"/>
                          <a:sym typeface="Helvetica"/>
                        </a:rPr>
                        <a:t>查找</a:t>
                      </a:r>
                      <a:r>
                        <a:rPr sz="3600" b="1" dirty="0">
                          <a:solidFill>
                            <a:srgbClr val="FFFFFF"/>
                          </a:solidFill>
                          <a:latin typeface="Helvetica"/>
                          <a:ea typeface="Helvetica"/>
                          <a:cs typeface="Helvetica"/>
                          <a:sym typeface="Helvetica"/>
                        </a:rPr>
                        <a:t>Search</a:t>
                      </a:r>
                    </a:p>
                  </a:txBody>
                  <a:tcPr marL="50800" marR="50800" marT="50800" marB="50800" anchor="ctr" horzOverflow="overflow">
                    <a:lnL w="3175">
                      <a:solidFill>
                        <a:srgbClr val="D6D6D6"/>
                      </a:solidFill>
                      <a:miter lim="400000"/>
                    </a:lnL>
                    <a:lnB w="3175">
                      <a:solidFill>
                        <a:srgbClr val="D6D6D6"/>
                      </a:solidFill>
                      <a:miter lim="400000"/>
                    </a:lnB>
                  </a:tcPr>
                </a:tc>
                <a:tc>
                  <a:txBody>
                    <a:bodyPr/>
                    <a:lstStyle/>
                    <a:p>
                      <a:pPr defTabSz="914400">
                        <a:defRPr sz="3600" b="1">
                          <a:latin typeface="Helvetica"/>
                          <a:ea typeface="Helvetica"/>
                          <a:cs typeface="Helvetica"/>
                          <a:sym typeface="Helvetica"/>
                        </a:defRPr>
                      </a:pPr>
                      <a:r>
                        <a:rPr>
                          <a:solidFill>
                            <a:schemeClr val="accent3">
                              <a:hueOff val="-499813"/>
                              <a:satOff val="-5228"/>
                              <a:lumOff val="24899"/>
                            </a:schemeClr>
                          </a:solidFill>
                        </a:rPr>
                        <a:t>O(1)</a:t>
                      </a:r>
                      <a:r>
                        <a:t>*</a:t>
                      </a:r>
                    </a:p>
                  </a:txBody>
                  <a:tcPr marL="50800" marR="50800" marT="50800" marB="50800" anchor="ctr" horzOverflow="overflow">
                    <a:lnB w="3175">
                      <a:solidFill>
                        <a:srgbClr val="D6D6D6"/>
                      </a:solidFill>
                      <a:miter lim="400000"/>
                    </a:lnB>
                  </a:tcPr>
                </a:tc>
                <a:tc>
                  <a:txBody>
                    <a:bodyPr/>
                    <a:lstStyle/>
                    <a:p>
                      <a:pPr defTabSz="914400">
                        <a:defRPr>
                          <a:solidFill>
                            <a:srgbClr val="000000"/>
                          </a:solidFill>
                        </a:defRPr>
                      </a:pPr>
                      <a:r>
                        <a:rPr sz="3600" b="1" dirty="0">
                          <a:solidFill>
                            <a:schemeClr val="accent5">
                              <a:hueOff val="101205"/>
                              <a:satOff val="-13598"/>
                              <a:lumOff val="23877"/>
                            </a:schemeClr>
                          </a:solidFill>
                          <a:latin typeface="Helvetica"/>
                          <a:ea typeface="Helvetica"/>
                          <a:cs typeface="Helvetica"/>
                          <a:sym typeface="Helvetica"/>
                        </a:rPr>
                        <a:t>O(n)</a:t>
                      </a:r>
                    </a:p>
                  </a:txBody>
                  <a:tcPr marL="50800" marR="50800" marT="50800" marB="50800" anchor="ctr" horzOverflow="overflow">
                    <a:lnR w="3175">
                      <a:solidFill>
                        <a:srgbClr val="D6D6D6"/>
                      </a:solidFill>
                      <a:miter lim="400000"/>
                    </a:lnR>
                    <a:lnB w="3175">
                      <a:solidFill>
                        <a:srgbClr val="D6D6D6"/>
                      </a:solidFill>
                      <a:miter lim="400000"/>
                    </a:lnB>
                  </a:tcPr>
                </a:tc>
                <a:extLst>
                  <a:ext uri="{0D108BD9-81ED-4DB2-BD59-A6C34878D82A}">
                    <a16:rowId xmlns:a16="http://schemas.microsoft.com/office/drawing/2014/main" val="10003"/>
                  </a:ext>
                </a:extLst>
              </a:tr>
            </a:tbl>
          </a:graphicData>
        </a:graphic>
      </p:graphicFrame>
      <p:sp>
        <p:nvSpPr>
          <p:cNvPr id="342" name="* The constant time behaviour attributed to hash tables is only true if you have a good uniform hash function!"/>
          <p:cNvSpPr/>
          <p:nvPr/>
        </p:nvSpPr>
        <p:spPr>
          <a:xfrm>
            <a:off x="822139" y="7801857"/>
            <a:ext cx="11034589" cy="1210588"/>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baseline="31999" dirty="0"/>
              <a:t>*</a:t>
            </a:r>
            <a:r>
              <a:rPr lang="zh-CN" altLang="en-US" dirty="0"/>
              <a:t>获得常量时间复杂度的前提是，采用均匀的哈希函数</a:t>
            </a:r>
            <a:r>
              <a:rPr lang="en-US" altLang="zh-CN" b="1" dirty="0">
                <a:solidFill>
                  <a:srgbClr val="8981F0"/>
                </a:solidFill>
              </a:rPr>
              <a:t>(</a:t>
            </a:r>
            <a:r>
              <a:rPr lang="en" altLang="zh-CN" b="1" dirty="0">
                <a:solidFill>
                  <a:srgbClr val="8981F0"/>
                </a:solidFill>
              </a:rPr>
              <a:t>uniform hash function</a:t>
            </a:r>
            <a:r>
              <a:rPr lang="en-US" altLang="zh-CN" b="1" dirty="0">
                <a:solidFill>
                  <a:srgbClr val="8981F0"/>
                </a:solidFill>
              </a:rPr>
              <a:t>)</a:t>
            </a:r>
            <a:r>
              <a:rPr lang="zh-CN" altLang="en-US" dirty="0"/>
              <a:t>！</a:t>
            </a:r>
            <a:endParaRPr dirty="0"/>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 name="Next Video: Separate chaining"/>
          <p:cNvSpPr>
            <a:spLocks noGrp="1"/>
          </p:cNvSpPr>
          <p:nvPr>
            <p:ph type="title"/>
          </p:nvPr>
        </p:nvSpPr>
        <p:spPr>
          <a:xfrm>
            <a:off x="0" y="469900"/>
            <a:ext cx="13004800" cy="1256358"/>
          </a:xfrm>
          <a:prstGeom prst="rect">
            <a:avLst/>
          </a:prstGeom>
        </p:spPr>
        <p:txBody>
          <a:bodyPr/>
          <a:lstStyle>
            <a:lvl1pPr defTabSz="525779">
              <a:defRPr sz="5760" b="1"/>
            </a:lvl1pPr>
          </a:lstStyle>
          <a:p>
            <a:r>
              <a:rPr lang="zh-CN" altLang="en-US" dirty="0"/>
              <a:t>下一个视频</a:t>
            </a:r>
            <a:r>
              <a:rPr dirty="0"/>
              <a:t>: </a:t>
            </a:r>
            <a:r>
              <a:rPr lang="zh-CN" altLang="en-US" dirty="0"/>
              <a:t>分离链表法</a:t>
            </a:r>
            <a:endParaRPr dirty="0"/>
          </a:p>
        </p:txBody>
      </p:sp>
      <p:sp>
        <p:nvSpPr>
          <p:cNvPr id="345" name="Hash table implementation and source code and tests can all be found at the following link:"/>
          <p:cNvSpPr/>
          <p:nvPr/>
        </p:nvSpPr>
        <p:spPr>
          <a:xfrm>
            <a:off x="97352" y="6913844"/>
            <a:ext cx="12810096" cy="1497904"/>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lvl1pPr defTabSz="268731">
              <a:defRPr sz="3680"/>
            </a:lvl1pPr>
          </a:lstStyle>
          <a:p>
            <a:r>
              <a:rPr lang="en-US" dirty="0" err="1"/>
              <a:t>课程PPT链接如下</a:t>
            </a:r>
            <a:r>
              <a:rPr dirty="0"/>
              <a:t>:</a:t>
            </a:r>
          </a:p>
        </p:txBody>
      </p:sp>
      <p:sp>
        <p:nvSpPr>
          <p:cNvPr id="346" name="github.com/williamfiset/data-structures"/>
          <p:cNvSpPr/>
          <p:nvPr/>
        </p:nvSpPr>
        <p:spPr>
          <a:xfrm>
            <a:off x="730787" y="8350118"/>
            <a:ext cx="11543225" cy="687368"/>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3800" b="1" u="sng">
                <a:hlinkClick r:id="rId2"/>
              </a:defRPr>
            </a:lvl1pPr>
          </a:lstStyle>
          <a:p>
            <a:pPr>
              <a:defRPr u="none"/>
            </a:pPr>
            <a:r>
              <a:rPr lang="en" altLang="zh-CN" dirty="0">
                <a:hlinkClick r:id="rId3"/>
              </a:rPr>
              <a:t>https://github.com/spring2go/Algorithms</a:t>
            </a:r>
            <a:endParaRPr u="sng" dirty="0">
              <a:hlinkClick r:id="rId2"/>
            </a:endParaRPr>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 name="Hash table Separate chaining"/>
          <p:cNvSpPr>
            <a:spLocks noGrp="1"/>
          </p:cNvSpPr>
          <p:nvPr>
            <p:ph type="title"/>
          </p:nvPr>
        </p:nvSpPr>
        <p:spPr>
          <a:xfrm>
            <a:off x="-58508" y="889904"/>
            <a:ext cx="13121817" cy="4120656"/>
          </a:xfrm>
          <a:prstGeom prst="rect">
            <a:avLst/>
          </a:prstGeom>
        </p:spPr>
        <p:txBody>
          <a:bodyPr/>
          <a:lstStyle>
            <a:lvl1pPr defTabSz="531622">
              <a:defRPr sz="10010"/>
            </a:lvl1pPr>
          </a:lstStyle>
          <a:p>
            <a:r>
              <a:t>Hash table Separate chaining</a:t>
            </a:r>
          </a:p>
        </p:txBody>
      </p:sp>
      <p:sp>
        <p:nvSpPr>
          <p:cNvPr id="349" name="A quick look at the separate chaining collision resolution technique"/>
          <p:cNvSpPr/>
          <p:nvPr/>
        </p:nvSpPr>
        <p:spPr>
          <a:xfrm>
            <a:off x="1118307" y="5013159"/>
            <a:ext cx="10768187"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A quick look at the separate chaining collision resolution technique</a:t>
            </a:r>
          </a:p>
        </p:txBody>
      </p:sp>
      <p:sp>
        <p:nvSpPr>
          <p:cNvPr id="350" name="William Fiset"/>
          <p:cNvSpPr/>
          <p:nvPr/>
        </p:nvSpPr>
        <p:spPr>
          <a:xfrm>
            <a:off x="4656075" y="7124239"/>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b="1"/>
            </a:lvl1pPr>
          </a:lstStyle>
          <a:p>
            <a:r>
              <a:t>William Fiset</a:t>
            </a: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 name="What is Separate Chaining?"/>
          <p:cNvSpPr>
            <a:spLocks noGrp="1"/>
          </p:cNvSpPr>
          <p:nvPr>
            <p:ph type="title"/>
          </p:nvPr>
        </p:nvSpPr>
        <p:spPr>
          <a:xfrm>
            <a:off x="952500" y="254000"/>
            <a:ext cx="11099800" cy="1506067"/>
          </a:xfrm>
          <a:prstGeom prst="rect">
            <a:avLst/>
          </a:prstGeom>
        </p:spPr>
        <p:txBody>
          <a:bodyPr/>
          <a:lstStyle>
            <a:lvl1pPr defTabSz="403097">
              <a:defRPr sz="5520" b="1"/>
            </a:lvl1pPr>
          </a:lstStyle>
          <a:p>
            <a:r>
              <a:t>What is Separate Chaining?</a:t>
            </a:r>
          </a:p>
        </p:txBody>
      </p:sp>
      <p:sp>
        <p:nvSpPr>
          <p:cNvPr id="353" name="Separate chaining is one of many strategies to deal with hash collisions by maintaining a data structure (usually a linked list) to hold all the different values which hashed to a particular value."/>
          <p:cNvSpPr/>
          <p:nvPr/>
        </p:nvSpPr>
        <p:spPr>
          <a:xfrm>
            <a:off x="279573" y="2475470"/>
            <a:ext cx="12445654" cy="27051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b="1">
                <a:solidFill>
                  <a:schemeClr val="accent2">
                    <a:satOff val="-13916"/>
                    <a:lumOff val="13989"/>
                  </a:schemeClr>
                </a:solidFill>
              </a:rPr>
              <a:t>Separate chaining</a:t>
            </a:r>
            <a:r>
              <a:t> is one of many strategies to deal with hash collisions by maintaining a data structure (usually a linked list) to hold all the different values which hashed to a particular value.</a:t>
            </a:r>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 name="What is Separate Chaining?"/>
          <p:cNvSpPr>
            <a:spLocks noGrp="1"/>
          </p:cNvSpPr>
          <p:nvPr>
            <p:ph type="title"/>
          </p:nvPr>
        </p:nvSpPr>
        <p:spPr>
          <a:xfrm>
            <a:off x="952500" y="254000"/>
            <a:ext cx="11099800" cy="1506067"/>
          </a:xfrm>
          <a:prstGeom prst="rect">
            <a:avLst/>
          </a:prstGeom>
        </p:spPr>
        <p:txBody>
          <a:bodyPr/>
          <a:lstStyle>
            <a:lvl1pPr defTabSz="403097">
              <a:defRPr sz="5520" b="1"/>
            </a:lvl1pPr>
          </a:lstStyle>
          <a:p>
            <a:r>
              <a:t>What is Separate Chaining?</a:t>
            </a:r>
          </a:p>
        </p:txBody>
      </p:sp>
      <p:sp>
        <p:nvSpPr>
          <p:cNvPr id="356" name="Separate chaining is one of many strategies to deal with hash collisions by maintaining a data structure (usually a linked list) to hold all the different values which hashed to a particular value."/>
          <p:cNvSpPr/>
          <p:nvPr/>
        </p:nvSpPr>
        <p:spPr>
          <a:xfrm>
            <a:off x="279573" y="2475470"/>
            <a:ext cx="12445654" cy="27051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b="1">
                <a:solidFill>
                  <a:schemeClr val="accent2">
                    <a:satOff val="-13916"/>
                    <a:lumOff val="13989"/>
                  </a:schemeClr>
                </a:solidFill>
              </a:rPr>
              <a:t>Separate chaining</a:t>
            </a:r>
            <a:r>
              <a:t> is one of many strategies to deal with hash collisions by maintaining a data structure (usually a linked list) to hold all the different values which hashed to a particular value.</a:t>
            </a:r>
          </a:p>
        </p:txBody>
      </p:sp>
      <p:sp>
        <p:nvSpPr>
          <p:cNvPr id="357" name="NOTE: The data structure used to cache the items which hashed to a particular value is not limited to a linked list. Some implementations use one or a mixture of: arrays, binary trees, self balancing trees and etc…"/>
          <p:cNvSpPr/>
          <p:nvPr/>
        </p:nvSpPr>
        <p:spPr>
          <a:xfrm>
            <a:off x="-87387" y="5895974"/>
            <a:ext cx="13179575" cy="27051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defRPr b="1"/>
            </a:pPr>
            <a:r>
              <a:t>NOTE:</a:t>
            </a:r>
            <a:r>
              <a:rPr b="0"/>
              <a:t> The data structure used to cache the items which hashed to a particular value is not limited to a linked list. Some implementations use one or a mixture of: arrays, binary trees, self balancing trees and etc…</a:t>
            </a:r>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 name="Linked list Separate Chaining Insertion"/>
          <p:cNvSpPr>
            <a:spLocks noGrp="1"/>
          </p:cNvSpPr>
          <p:nvPr>
            <p:ph type="title"/>
          </p:nvPr>
        </p:nvSpPr>
        <p:spPr>
          <a:xfrm>
            <a:off x="0" y="-25400"/>
            <a:ext cx="13004801" cy="1188319"/>
          </a:xfrm>
          <a:prstGeom prst="rect">
            <a:avLst/>
          </a:prstGeom>
        </p:spPr>
        <p:txBody>
          <a:bodyPr/>
          <a:lstStyle>
            <a:lvl1pPr defTabSz="315468">
              <a:defRPr sz="4320" b="1"/>
            </a:lvl1pPr>
          </a:lstStyle>
          <a:p>
            <a:r>
              <a:t>Linked list Separate Chaining Insertion</a:t>
            </a:r>
          </a:p>
        </p:txBody>
      </p:sp>
      <p:sp>
        <p:nvSpPr>
          <p:cNvPr id="360" name="Suppose we have a hash table that will store (name, age) key-value pairs and we wish to insert the following entries:"/>
          <p:cNvSpPr/>
          <p:nvPr/>
        </p:nvSpPr>
        <p:spPr>
          <a:xfrm>
            <a:off x="737765" y="1305359"/>
            <a:ext cx="11529270" cy="16637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Suppose we have a hash table that will store (name, age) key-value pairs and we wish to insert the following entries:</a:t>
            </a:r>
          </a:p>
        </p:txBody>
      </p:sp>
      <p:graphicFrame>
        <p:nvGraphicFramePr>
          <p:cNvPr id="361" name="Table"/>
          <p:cNvGraphicFramePr/>
          <p:nvPr/>
        </p:nvGraphicFramePr>
        <p:xfrm>
          <a:off x="1604292" y="3517900"/>
          <a:ext cx="9808916" cy="5571233"/>
        </p:xfrm>
        <a:graphic>
          <a:graphicData uri="http://schemas.openxmlformats.org/drawingml/2006/table">
            <a:tbl>
              <a:tblPr>
                <a:tableStyleId>{4C3C2611-4C71-4FC5-86AE-919BDF0F9419}</a:tableStyleId>
              </a:tblPr>
              <a:tblGrid>
                <a:gridCol w="3265405">
                  <a:extLst>
                    <a:ext uri="{9D8B030D-6E8A-4147-A177-3AD203B41FA5}">
                      <a16:colId xmlns:a16="http://schemas.microsoft.com/office/drawing/2014/main" val="20000"/>
                    </a:ext>
                  </a:extLst>
                </a:gridCol>
                <a:gridCol w="3265405">
                  <a:extLst>
                    <a:ext uri="{9D8B030D-6E8A-4147-A177-3AD203B41FA5}">
                      <a16:colId xmlns:a16="http://schemas.microsoft.com/office/drawing/2014/main" val="20001"/>
                    </a:ext>
                  </a:extLst>
                </a:gridCol>
                <a:gridCol w="3265405">
                  <a:extLst>
                    <a:ext uri="{9D8B030D-6E8A-4147-A177-3AD203B41FA5}">
                      <a16:colId xmlns:a16="http://schemas.microsoft.com/office/drawing/2014/main" val="20002"/>
                    </a:ext>
                  </a:extLst>
                </a:gridCol>
              </a:tblGrid>
              <a:tr h="555853">
                <a:tc>
                  <a:txBody>
                    <a:bodyPr/>
                    <a:lstStyle/>
                    <a:p>
                      <a:pPr defTabSz="914400">
                        <a:defRPr>
                          <a:solidFill>
                            <a:srgbClr val="000000"/>
                          </a:solidFill>
                        </a:defRPr>
                      </a:pPr>
                      <a:r>
                        <a:rPr sz="3000" b="1">
                          <a:solidFill>
                            <a:srgbClr val="FFFFFF"/>
                          </a:solidFill>
                          <a:latin typeface="Helvetica"/>
                          <a:ea typeface="Helvetica"/>
                          <a:cs typeface="Helvetica"/>
                          <a:sym typeface="Helvetica"/>
                        </a:rPr>
                        <a:t>Name</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000" b="1">
                          <a:solidFill>
                            <a:srgbClr val="FFFFFF"/>
                          </a:solidFill>
                          <a:latin typeface="Helvetica"/>
                          <a:ea typeface="Helvetica"/>
                          <a:cs typeface="Helvetica"/>
                          <a:sym typeface="Helvetica"/>
                        </a:rPr>
                        <a:t>Age</a:t>
                      </a:r>
                    </a:p>
                  </a:txBody>
                  <a:tcPr marL="50800" marR="50800" marT="50800" marB="50800" anchor="ctr" horzOverflow="overflow">
                    <a:lnT w="12700">
                      <a:solidFill>
                        <a:srgbClr val="D6D6D6"/>
                      </a:solidFill>
                      <a:miter lim="400000"/>
                    </a:lnT>
                  </a:tcPr>
                </a:tc>
                <a:tc>
                  <a:txBody>
                    <a:bodyPr/>
                    <a:lstStyle/>
                    <a:p>
                      <a:pPr defTabSz="914400">
                        <a:defRPr>
                          <a:solidFill>
                            <a:srgbClr val="000000"/>
                          </a:solidFill>
                        </a:defRPr>
                      </a:pPr>
                      <a:r>
                        <a:rPr sz="3000" b="1">
                          <a:solidFill>
                            <a:srgbClr val="FFFFFF"/>
                          </a:solidFill>
                          <a:latin typeface="Helvetica"/>
                          <a:ea typeface="Helvetica"/>
                          <a:cs typeface="Helvetica"/>
                          <a:sym typeface="Helvetica"/>
                        </a:rPr>
                        <a:t>Hash</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555853">
                <a:tc>
                  <a:txBody>
                    <a:bodyPr/>
                    <a:lstStyle/>
                    <a:p>
                      <a:pPr defTabSz="914400">
                        <a:defRPr>
                          <a:solidFill>
                            <a:srgbClr val="000000"/>
                          </a:solidFill>
                        </a:defRPr>
                      </a:pPr>
                      <a:r>
                        <a:rPr sz="3000">
                          <a:solidFill>
                            <a:srgbClr val="FFFFFF"/>
                          </a:solidFill>
                        </a:rPr>
                        <a:t>Will</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000">
                          <a:solidFill>
                            <a:srgbClr val="FFFFFF"/>
                          </a:solidFill>
                        </a:rPr>
                        <a:t>21</a:t>
                      </a:r>
                    </a:p>
                  </a:txBody>
                  <a:tcPr marL="50800" marR="50800" marT="50800" marB="50800" anchor="ctr" horzOverflow="overflow"/>
                </a:tc>
                <a:tc>
                  <a:txBody>
                    <a:bodyPr/>
                    <a:lstStyle/>
                    <a:p>
                      <a:pPr defTabSz="914400">
                        <a:defRPr sz="3000"/>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555853">
                <a:tc>
                  <a:txBody>
                    <a:bodyPr/>
                    <a:lstStyle/>
                    <a:p>
                      <a:pPr defTabSz="914400">
                        <a:defRPr>
                          <a:solidFill>
                            <a:srgbClr val="000000"/>
                          </a:solidFill>
                        </a:defRPr>
                      </a:pPr>
                      <a:r>
                        <a:rPr sz="3000">
                          <a:solidFill>
                            <a:srgbClr val="FFFFFF"/>
                          </a:solidFill>
                        </a:rPr>
                        <a:t>Leah</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000">
                          <a:solidFill>
                            <a:srgbClr val="FFFFFF"/>
                          </a:solidFill>
                        </a:rPr>
                        <a:t>18</a:t>
                      </a:r>
                    </a:p>
                  </a:txBody>
                  <a:tcPr marL="50800" marR="50800" marT="50800" marB="50800" anchor="ctr" horzOverflow="overflow"/>
                </a:tc>
                <a:tc>
                  <a:txBody>
                    <a:bodyPr/>
                    <a:lstStyle/>
                    <a:p>
                      <a:pPr defTabSz="914400">
                        <a:defRPr sz="3000"/>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555853">
                <a:tc>
                  <a:txBody>
                    <a:bodyPr/>
                    <a:lstStyle/>
                    <a:p>
                      <a:pPr defTabSz="914400">
                        <a:defRPr>
                          <a:solidFill>
                            <a:srgbClr val="000000"/>
                          </a:solidFill>
                        </a:defRPr>
                      </a:pPr>
                      <a:r>
                        <a:rPr sz="3000">
                          <a:solidFill>
                            <a:srgbClr val="FFFFFF"/>
                          </a:solidFill>
                        </a:rPr>
                        <a:t>Rick</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000">
                          <a:solidFill>
                            <a:srgbClr val="FFFFFF"/>
                          </a:solidFill>
                        </a:rPr>
                        <a:t>61</a:t>
                      </a:r>
                    </a:p>
                  </a:txBody>
                  <a:tcPr marL="50800" marR="50800" marT="50800" marB="50800" anchor="ctr" horzOverflow="overflow"/>
                </a:tc>
                <a:tc>
                  <a:txBody>
                    <a:bodyPr/>
                    <a:lstStyle/>
                    <a:p>
                      <a:pPr defTabSz="914400">
                        <a:defRPr sz="3000"/>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555853">
                <a:tc>
                  <a:txBody>
                    <a:bodyPr/>
                    <a:lstStyle/>
                    <a:p>
                      <a:pPr defTabSz="914400">
                        <a:defRPr>
                          <a:solidFill>
                            <a:srgbClr val="000000"/>
                          </a:solidFill>
                        </a:defRPr>
                      </a:pPr>
                      <a:r>
                        <a:rPr sz="3000">
                          <a:solidFill>
                            <a:srgbClr val="FFFFFF"/>
                          </a:solidFill>
                        </a:rPr>
                        <a:t>Rai</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000">
                          <a:solidFill>
                            <a:srgbClr val="FFFFFF"/>
                          </a:solidFill>
                        </a:rPr>
                        <a:t>25</a:t>
                      </a:r>
                    </a:p>
                  </a:txBody>
                  <a:tcPr marL="50800" marR="50800" marT="50800" marB="50800" anchor="ctr" horzOverflow="overflow"/>
                </a:tc>
                <a:tc>
                  <a:txBody>
                    <a:bodyPr/>
                    <a:lstStyle/>
                    <a:p>
                      <a:pPr defTabSz="914400">
                        <a:defRPr sz="3000"/>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555853">
                <a:tc>
                  <a:txBody>
                    <a:bodyPr/>
                    <a:lstStyle/>
                    <a:p>
                      <a:pPr defTabSz="914400">
                        <a:defRPr>
                          <a:solidFill>
                            <a:srgbClr val="000000"/>
                          </a:solidFill>
                        </a:defRPr>
                      </a:pPr>
                      <a:r>
                        <a:rPr sz="3000">
                          <a:solidFill>
                            <a:srgbClr val="FFFFFF"/>
                          </a:solidFill>
                        </a:rPr>
                        <a:t>Lara</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000">
                          <a:solidFill>
                            <a:srgbClr val="FFFFFF"/>
                          </a:solidFill>
                        </a:rPr>
                        <a:t>34</a:t>
                      </a:r>
                    </a:p>
                  </a:txBody>
                  <a:tcPr marL="50800" marR="50800" marT="50800" marB="50800" anchor="ctr" horzOverflow="overflow"/>
                </a:tc>
                <a:tc>
                  <a:txBody>
                    <a:bodyPr/>
                    <a:lstStyle/>
                    <a:p>
                      <a:pPr defTabSz="914400">
                        <a:defRPr sz="3000"/>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5"/>
                  </a:ext>
                </a:extLst>
              </a:tr>
              <a:tr h="555853">
                <a:tc>
                  <a:txBody>
                    <a:bodyPr/>
                    <a:lstStyle/>
                    <a:p>
                      <a:pPr defTabSz="914400">
                        <a:defRPr>
                          <a:solidFill>
                            <a:srgbClr val="000000"/>
                          </a:solidFill>
                        </a:defRPr>
                      </a:pPr>
                      <a:r>
                        <a:rPr sz="3000">
                          <a:solidFill>
                            <a:srgbClr val="FFFFFF"/>
                          </a:solidFill>
                        </a:rPr>
                        <a:t>Ryan</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000">
                          <a:solidFill>
                            <a:srgbClr val="FFFFFF"/>
                          </a:solidFill>
                        </a:rPr>
                        <a:t>56</a:t>
                      </a:r>
                    </a:p>
                  </a:txBody>
                  <a:tcPr marL="50800" marR="50800" marT="50800" marB="50800" anchor="ctr" horzOverflow="overflow"/>
                </a:tc>
                <a:tc>
                  <a:txBody>
                    <a:bodyPr/>
                    <a:lstStyle/>
                    <a:p>
                      <a:pPr defTabSz="914400">
                        <a:defRPr sz="3000"/>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6"/>
                  </a:ext>
                </a:extLst>
              </a:tr>
              <a:tr h="555853">
                <a:tc>
                  <a:txBody>
                    <a:bodyPr/>
                    <a:lstStyle/>
                    <a:p>
                      <a:pPr defTabSz="914400">
                        <a:defRPr>
                          <a:solidFill>
                            <a:srgbClr val="000000"/>
                          </a:solidFill>
                        </a:defRPr>
                      </a:pPr>
                      <a:r>
                        <a:rPr sz="3000">
                          <a:solidFill>
                            <a:srgbClr val="FFFFFF"/>
                          </a:solidFill>
                        </a:rPr>
                        <a:t>Lara</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000">
                          <a:solidFill>
                            <a:srgbClr val="FFFFFF"/>
                          </a:solidFill>
                        </a:rPr>
                        <a:t>34</a:t>
                      </a:r>
                    </a:p>
                  </a:txBody>
                  <a:tcPr marL="50800" marR="50800" marT="50800" marB="50800" anchor="ctr" horzOverflow="overflow"/>
                </a:tc>
                <a:tc>
                  <a:txBody>
                    <a:bodyPr/>
                    <a:lstStyle/>
                    <a:p>
                      <a:pPr defTabSz="914400">
                        <a:defRPr sz="3000"/>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7"/>
                  </a:ext>
                </a:extLst>
              </a:tr>
              <a:tr h="555853">
                <a:tc>
                  <a:txBody>
                    <a:bodyPr/>
                    <a:lstStyle/>
                    <a:p>
                      <a:pPr defTabSz="914400">
                        <a:defRPr>
                          <a:solidFill>
                            <a:srgbClr val="000000"/>
                          </a:solidFill>
                        </a:defRPr>
                      </a:pPr>
                      <a:r>
                        <a:rPr sz="3000">
                          <a:solidFill>
                            <a:srgbClr val="FFFFFF"/>
                          </a:solidFill>
                        </a:rPr>
                        <a:t>Finn</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000">
                          <a:solidFill>
                            <a:srgbClr val="FFFFFF"/>
                          </a:solidFill>
                        </a:rPr>
                        <a:t>21</a:t>
                      </a:r>
                    </a:p>
                  </a:txBody>
                  <a:tcPr marL="50800" marR="50800" marT="50800" marB="50800" anchor="ctr" horzOverflow="overflow"/>
                </a:tc>
                <a:tc>
                  <a:txBody>
                    <a:bodyPr/>
                    <a:lstStyle/>
                    <a:p>
                      <a:pPr defTabSz="914400">
                        <a:defRPr sz="3000"/>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8"/>
                  </a:ext>
                </a:extLst>
              </a:tr>
              <a:tr h="555853">
                <a:tc>
                  <a:txBody>
                    <a:bodyPr/>
                    <a:lstStyle/>
                    <a:p>
                      <a:pPr defTabSz="914400">
                        <a:defRPr>
                          <a:solidFill>
                            <a:srgbClr val="000000"/>
                          </a:solidFill>
                        </a:defRPr>
                      </a:pPr>
                      <a:r>
                        <a:rPr sz="3000">
                          <a:solidFill>
                            <a:srgbClr val="FFFFFF"/>
                          </a:solidFill>
                        </a:rPr>
                        <a:t>Mark</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000">
                          <a:solidFill>
                            <a:srgbClr val="FFFFFF"/>
                          </a:solidFill>
                        </a:rPr>
                        <a:t>10</a:t>
                      </a:r>
                    </a:p>
                  </a:txBody>
                  <a:tcPr marL="50800" marR="50800" marT="50800" marB="50800" anchor="ctr" horzOverflow="overflow">
                    <a:lnB w="12700">
                      <a:solidFill>
                        <a:srgbClr val="D6D6D6"/>
                      </a:solidFill>
                      <a:miter lim="400000"/>
                    </a:lnB>
                  </a:tcPr>
                </a:tc>
                <a:tc>
                  <a:txBody>
                    <a:bodyPr/>
                    <a:lstStyle/>
                    <a:p>
                      <a:pPr defTabSz="914400">
                        <a:defRPr sz="3000"/>
                      </a:pPr>
                      <a:endParaRP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9"/>
                  </a:ext>
                </a:extLst>
              </a:tr>
            </a:tbl>
          </a:graphicData>
        </a:graphic>
      </p:graphicFrame>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 name="Linked list Separate Chaining Insertion"/>
          <p:cNvSpPr>
            <a:spLocks noGrp="1"/>
          </p:cNvSpPr>
          <p:nvPr>
            <p:ph type="title"/>
          </p:nvPr>
        </p:nvSpPr>
        <p:spPr>
          <a:xfrm>
            <a:off x="0" y="-25400"/>
            <a:ext cx="13004801" cy="1188319"/>
          </a:xfrm>
          <a:prstGeom prst="rect">
            <a:avLst/>
          </a:prstGeom>
        </p:spPr>
        <p:txBody>
          <a:bodyPr/>
          <a:lstStyle>
            <a:lvl1pPr defTabSz="315468">
              <a:defRPr sz="4320" b="1"/>
            </a:lvl1pPr>
          </a:lstStyle>
          <a:p>
            <a:r>
              <a:t>Linked list Separate Chaining Insertion</a:t>
            </a:r>
          </a:p>
        </p:txBody>
      </p:sp>
      <p:sp>
        <p:nvSpPr>
          <p:cNvPr id="364" name="Using an arbitrary hash function defined for strings we can assign each key a hash value."/>
          <p:cNvSpPr/>
          <p:nvPr/>
        </p:nvSpPr>
        <p:spPr>
          <a:xfrm>
            <a:off x="1830734" y="1330759"/>
            <a:ext cx="9343332" cy="16637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Using an arbitrary hash function defined for strings we can assign each key a hash value.</a:t>
            </a:r>
          </a:p>
        </p:txBody>
      </p:sp>
      <p:graphicFrame>
        <p:nvGraphicFramePr>
          <p:cNvPr id="365" name="Table"/>
          <p:cNvGraphicFramePr/>
          <p:nvPr/>
        </p:nvGraphicFramePr>
        <p:xfrm>
          <a:off x="1604292" y="3517900"/>
          <a:ext cx="9808916" cy="5571233"/>
        </p:xfrm>
        <a:graphic>
          <a:graphicData uri="http://schemas.openxmlformats.org/drawingml/2006/table">
            <a:tbl>
              <a:tblPr>
                <a:tableStyleId>{4C3C2611-4C71-4FC5-86AE-919BDF0F9419}</a:tableStyleId>
              </a:tblPr>
              <a:tblGrid>
                <a:gridCol w="3265405">
                  <a:extLst>
                    <a:ext uri="{9D8B030D-6E8A-4147-A177-3AD203B41FA5}">
                      <a16:colId xmlns:a16="http://schemas.microsoft.com/office/drawing/2014/main" val="20000"/>
                    </a:ext>
                  </a:extLst>
                </a:gridCol>
                <a:gridCol w="3265405">
                  <a:extLst>
                    <a:ext uri="{9D8B030D-6E8A-4147-A177-3AD203B41FA5}">
                      <a16:colId xmlns:a16="http://schemas.microsoft.com/office/drawing/2014/main" val="20001"/>
                    </a:ext>
                  </a:extLst>
                </a:gridCol>
                <a:gridCol w="3265405">
                  <a:extLst>
                    <a:ext uri="{9D8B030D-6E8A-4147-A177-3AD203B41FA5}">
                      <a16:colId xmlns:a16="http://schemas.microsoft.com/office/drawing/2014/main" val="20002"/>
                    </a:ext>
                  </a:extLst>
                </a:gridCol>
              </a:tblGrid>
              <a:tr h="555853">
                <a:tc>
                  <a:txBody>
                    <a:bodyPr/>
                    <a:lstStyle/>
                    <a:p>
                      <a:pPr defTabSz="914400">
                        <a:defRPr>
                          <a:solidFill>
                            <a:srgbClr val="000000"/>
                          </a:solidFill>
                        </a:defRPr>
                      </a:pPr>
                      <a:r>
                        <a:rPr sz="3000" b="1">
                          <a:solidFill>
                            <a:srgbClr val="FFFFFF"/>
                          </a:solidFill>
                          <a:latin typeface="Helvetica"/>
                          <a:ea typeface="Helvetica"/>
                          <a:cs typeface="Helvetica"/>
                          <a:sym typeface="Helvetica"/>
                        </a:rPr>
                        <a:t>Name</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000" b="1">
                          <a:solidFill>
                            <a:srgbClr val="FFFFFF"/>
                          </a:solidFill>
                          <a:latin typeface="Helvetica"/>
                          <a:ea typeface="Helvetica"/>
                          <a:cs typeface="Helvetica"/>
                          <a:sym typeface="Helvetica"/>
                        </a:rPr>
                        <a:t>Age</a:t>
                      </a:r>
                    </a:p>
                  </a:txBody>
                  <a:tcPr marL="50800" marR="50800" marT="50800" marB="50800" anchor="ctr" horzOverflow="overflow">
                    <a:lnT w="12700">
                      <a:solidFill>
                        <a:srgbClr val="D6D6D6"/>
                      </a:solidFill>
                      <a:miter lim="400000"/>
                    </a:lnT>
                  </a:tcPr>
                </a:tc>
                <a:tc>
                  <a:txBody>
                    <a:bodyPr/>
                    <a:lstStyle/>
                    <a:p>
                      <a:pPr defTabSz="914400">
                        <a:defRPr>
                          <a:solidFill>
                            <a:srgbClr val="000000"/>
                          </a:solidFill>
                        </a:defRPr>
                      </a:pPr>
                      <a:r>
                        <a:rPr sz="3000" b="1">
                          <a:solidFill>
                            <a:srgbClr val="FFFFFF"/>
                          </a:solidFill>
                          <a:latin typeface="Helvetica"/>
                          <a:ea typeface="Helvetica"/>
                          <a:cs typeface="Helvetica"/>
                          <a:sym typeface="Helvetica"/>
                        </a:rPr>
                        <a:t>Hash</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555853">
                <a:tc>
                  <a:txBody>
                    <a:bodyPr/>
                    <a:lstStyle/>
                    <a:p>
                      <a:pPr defTabSz="914400">
                        <a:defRPr>
                          <a:solidFill>
                            <a:srgbClr val="000000"/>
                          </a:solidFill>
                        </a:defRPr>
                      </a:pPr>
                      <a:r>
                        <a:rPr sz="3000">
                          <a:solidFill>
                            <a:srgbClr val="FFFFFF"/>
                          </a:solidFill>
                        </a:rPr>
                        <a:t>Will</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000">
                          <a:solidFill>
                            <a:srgbClr val="FFFFFF"/>
                          </a:solidFill>
                        </a:rPr>
                        <a:t>21</a:t>
                      </a:r>
                    </a:p>
                  </a:txBody>
                  <a:tcPr marL="50800" marR="50800" marT="50800" marB="50800" anchor="ctr" horzOverflow="overflow"/>
                </a:tc>
                <a:tc>
                  <a:txBody>
                    <a:bodyPr/>
                    <a:lstStyle/>
                    <a:p>
                      <a:pPr defTabSz="914400">
                        <a:defRPr>
                          <a:solidFill>
                            <a:srgbClr val="000000"/>
                          </a:solidFill>
                        </a:defRPr>
                      </a:pPr>
                      <a:r>
                        <a:rPr sz="3000" b="1">
                          <a:solidFill>
                            <a:schemeClr val="accent4">
                              <a:hueOff val="102361"/>
                              <a:satOff val="14118"/>
                              <a:lumOff val="10675"/>
                            </a:schemeClr>
                          </a:solidFill>
                          <a:latin typeface="Helvetica"/>
                          <a:ea typeface="Helvetica"/>
                          <a:cs typeface="Helvetica"/>
                          <a:sym typeface="Helvetica"/>
                        </a:rPr>
                        <a:t>3</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555853">
                <a:tc>
                  <a:txBody>
                    <a:bodyPr/>
                    <a:lstStyle/>
                    <a:p>
                      <a:pPr defTabSz="914400">
                        <a:defRPr>
                          <a:solidFill>
                            <a:srgbClr val="000000"/>
                          </a:solidFill>
                        </a:defRPr>
                      </a:pPr>
                      <a:r>
                        <a:rPr sz="3000">
                          <a:solidFill>
                            <a:srgbClr val="FFFFFF"/>
                          </a:solidFill>
                        </a:rPr>
                        <a:t>Leah</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000">
                          <a:solidFill>
                            <a:srgbClr val="FFFFFF"/>
                          </a:solidFill>
                        </a:rPr>
                        <a:t>18</a:t>
                      </a:r>
                    </a:p>
                  </a:txBody>
                  <a:tcPr marL="50800" marR="50800" marT="50800" marB="50800" anchor="ctr" horzOverflow="overflow"/>
                </a:tc>
                <a:tc>
                  <a:txBody>
                    <a:bodyPr/>
                    <a:lstStyle/>
                    <a:p>
                      <a:pPr defTabSz="914400">
                        <a:defRPr>
                          <a:solidFill>
                            <a:srgbClr val="000000"/>
                          </a:solidFill>
                        </a:defRPr>
                      </a:pPr>
                      <a:r>
                        <a:rPr sz="30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555853">
                <a:tc>
                  <a:txBody>
                    <a:bodyPr/>
                    <a:lstStyle/>
                    <a:p>
                      <a:pPr defTabSz="914400">
                        <a:defRPr>
                          <a:solidFill>
                            <a:srgbClr val="000000"/>
                          </a:solidFill>
                        </a:defRPr>
                      </a:pPr>
                      <a:r>
                        <a:rPr sz="3000">
                          <a:solidFill>
                            <a:srgbClr val="FFFFFF"/>
                          </a:solidFill>
                        </a:rPr>
                        <a:t>Rick</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000">
                          <a:solidFill>
                            <a:srgbClr val="FFFFFF"/>
                          </a:solidFill>
                        </a:rPr>
                        <a:t>61</a:t>
                      </a:r>
                    </a:p>
                  </a:txBody>
                  <a:tcPr marL="50800" marR="50800" marT="50800" marB="50800" anchor="ctr" horzOverflow="overflow"/>
                </a:tc>
                <a:tc>
                  <a:txBody>
                    <a:bodyPr/>
                    <a:lstStyle/>
                    <a:p>
                      <a:pPr defTabSz="914400">
                        <a:defRPr>
                          <a:solidFill>
                            <a:srgbClr val="000000"/>
                          </a:solidFill>
                        </a:defRPr>
                      </a:pPr>
                      <a:r>
                        <a:rPr sz="3000" b="1">
                          <a:solidFill>
                            <a:schemeClr val="accent4">
                              <a:hueOff val="102361"/>
                              <a:satOff val="14118"/>
                              <a:lumOff val="10675"/>
                            </a:schemeClr>
                          </a:solidFill>
                          <a:latin typeface="Helvetica"/>
                          <a:ea typeface="Helvetica"/>
                          <a:cs typeface="Helvetica"/>
                          <a:sym typeface="Helvetica"/>
                        </a:rPr>
                        <a:t>2</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555853">
                <a:tc>
                  <a:txBody>
                    <a:bodyPr/>
                    <a:lstStyle/>
                    <a:p>
                      <a:pPr defTabSz="914400">
                        <a:defRPr>
                          <a:solidFill>
                            <a:srgbClr val="000000"/>
                          </a:solidFill>
                        </a:defRPr>
                      </a:pPr>
                      <a:r>
                        <a:rPr sz="3000">
                          <a:solidFill>
                            <a:srgbClr val="FFFFFF"/>
                          </a:solidFill>
                        </a:rPr>
                        <a:t>Rai</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000">
                          <a:solidFill>
                            <a:srgbClr val="FFFFFF"/>
                          </a:solidFill>
                        </a:rPr>
                        <a:t>25</a:t>
                      </a:r>
                    </a:p>
                  </a:txBody>
                  <a:tcPr marL="50800" marR="50800" marT="50800" marB="50800" anchor="ctr" horzOverflow="overflow"/>
                </a:tc>
                <a:tc>
                  <a:txBody>
                    <a:bodyPr/>
                    <a:lstStyle/>
                    <a:p>
                      <a:pPr defTabSz="914400">
                        <a:defRPr>
                          <a:solidFill>
                            <a:srgbClr val="000000"/>
                          </a:solidFill>
                        </a:defRPr>
                      </a:pPr>
                      <a:r>
                        <a:rPr sz="3000" b="1">
                          <a:solidFill>
                            <a:schemeClr val="accent4">
                              <a:hueOff val="102361"/>
                              <a:satOff val="14118"/>
                              <a:lumOff val="10675"/>
                            </a:schemeClr>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555853">
                <a:tc>
                  <a:txBody>
                    <a:bodyPr/>
                    <a:lstStyle/>
                    <a:p>
                      <a:pPr defTabSz="914400">
                        <a:defRPr>
                          <a:solidFill>
                            <a:srgbClr val="000000"/>
                          </a:solidFill>
                        </a:defRPr>
                      </a:pPr>
                      <a:r>
                        <a:rPr sz="3000">
                          <a:solidFill>
                            <a:srgbClr val="FFFFFF"/>
                          </a:solidFill>
                        </a:rPr>
                        <a:t>Lara</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000">
                          <a:solidFill>
                            <a:srgbClr val="FFFFFF"/>
                          </a:solidFill>
                        </a:rPr>
                        <a:t>34</a:t>
                      </a:r>
                    </a:p>
                  </a:txBody>
                  <a:tcPr marL="50800" marR="50800" marT="50800" marB="50800" anchor="ctr" horzOverflow="overflow"/>
                </a:tc>
                <a:tc>
                  <a:txBody>
                    <a:bodyPr/>
                    <a:lstStyle/>
                    <a:p>
                      <a:pPr defTabSz="914400">
                        <a:defRPr>
                          <a:solidFill>
                            <a:srgbClr val="000000"/>
                          </a:solidFill>
                        </a:defRPr>
                      </a:pPr>
                      <a:r>
                        <a:rPr sz="30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5"/>
                  </a:ext>
                </a:extLst>
              </a:tr>
              <a:tr h="555853">
                <a:tc>
                  <a:txBody>
                    <a:bodyPr/>
                    <a:lstStyle/>
                    <a:p>
                      <a:pPr defTabSz="914400">
                        <a:defRPr>
                          <a:solidFill>
                            <a:srgbClr val="000000"/>
                          </a:solidFill>
                        </a:defRPr>
                      </a:pPr>
                      <a:r>
                        <a:rPr sz="3000">
                          <a:solidFill>
                            <a:srgbClr val="FFFFFF"/>
                          </a:solidFill>
                        </a:rPr>
                        <a:t>Ryan</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000">
                          <a:solidFill>
                            <a:srgbClr val="FFFFFF"/>
                          </a:solidFill>
                        </a:rPr>
                        <a:t>56</a:t>
                      </a:r>
                    </a:p>
                  </a:txBody>
                  <a:tcPr marL="50800" marR="50800" marT="50800" marB="50800" anchor="ctr" horzOverflow="overflow"/>
                </a:tc>
                <a:tc>
                  <a:txBody>
                    <a:bodyPr/>
                    <a:lstStyle/>
                    <a:p>
                      <a:pPr defTabSz="914400">
                        <a:defRPr>
                          <a:solidFill>
                            <a:srgbClr val="000000"/>
                          </a:solidFill>
                        </a:defRPr>
                      </a:pPr>
                      <a:r>
                        <a:rPr sz="3000" b="1">
                          <a:solidFill>
                            <a:schemeClr val="accent4">
                              <a:hueOff val="102361"/>
                              <a:satOff val="14118"/>
                              <a:lumOff val="10675"/>
                            </a:schemeClr>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6"/>
                  </a:ext>
                </a:extLst>
              </a:tr>
              <a:tr h="555853">
                <a:tc>
                  <a:txBody>
                    <a:bodyPr/>
                    <a:lstStyle/>
                    <a:p>
                      <a:pPr defTabSz="914400">
                        <a:defRPr>
                          <a:solidFill>
                            <a:srgbClr val="000000"/>
                          </a:solidFill>
                        </a:defRPr>
                      </a:pPr>
                      <a:r>
                        <a:rPr sz="3000">
                          <a:solidFill>
                            <a:srgbClr val="FFFFFF"/>
                          </a:solidFill>
                        </a:rPr>
                        <a:t>Lara</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000">
                          <a:solidFill>
                            <a:srgbClr val="FFFFFF"/>
                          </a:solidFill>
                        </a:rPr>
                        <a:t>34</a:t>
                      </a:r>
                    </a:p>
                  </a:txBody>
                  <a:tcPr marL="50800" marR="50800" marT="50800" marB="50800" anchor="ctr" horzOverflow="overflow"/>
                </a:tc>
                <a:tc>
                  <a:txBody>
                    <a:bodyPr/>
                    <a:lstStyle/>
                    <a:p>
                      <a:pPr defTabSz="914400">
                        <a:defRPr>
                          <a:solidFill>
                            <a:srgbClr val="000000"/>
                          </a:solidFill>
                        </a:defRPr>
                      </a:pPr>
                      <a:r>
                        <a:rPr sz="30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7"/>
                  </a:ext>
                </a:extLst>
              </a:tr>
              <a:tr h="555853">
                <a:tc>
                  <a:txBody>
                    <a:bodyPr/>
                    <a:lstStyle/>
                    <a:p>
                      <a:pPr defTabSz="914400">
                        <a:defRPr>
                          <a:solidFill>
                            <a:srgbClr val="000000"/>
                          </a:solidFill>
                        </a:defRPr>
                      </a:pPr>
                      <a:r>
                        <a:rPr sz="3000">
                          <a:solidFill>
                            <a:srgbClr val="FFFFFF"/>
                          </a:solidFill>
                        </a:rPr>
                        <a:t>Finn</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000">
                          <a:solidFill>
                            <a:srgbClr val="FFFFFF"/>
                          </a:solidFill>
                        </a:rPr>
                        <a:t>21</a:t>
                      </a:r>
                    </a:p>
                  </a:txBody>
                  <a:tcPr marL="50800" marR="50800" marT="50800" marB="50800" anchor="ctr" horzOverflow="overflow"/>
                </a:tc>
                <a:tc>
                  <a:txBody>
                    <a:bodyPr/>
                    <a:lstStyle/>
                    <a:p>
                      <a:pPr defTabSz="914400">
                        <a:defRPr>
                          <a:solidFill>
                            <a:srgbClr val="000000"/>
                          </a:solidFill>
                        </a:defRPr>
                      </a:pPr>
                      <a:r>
                        <a:rPr sz="3000" b="1">
                          <a:solidFill>
                            <a:schemeClr val="accent4">
                              <a:hueOff val="102361"/>
                              <a:satOff val="14118"/>
                              <a:lumOff val="10675"/>
                            </a:schemeClr>
                          </a:solidFill>
                          <a:latin typeface="Helvetica"/>
                          <a:ea typeface="Helvetica"/>
                          <a:cs typeface="Helvetica"/>
                          <a:sym typeface="Helvetica"/>
                        </a:rPr>
                        <a:t>3</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8"/>
                  </a:ext>
                </a:extLst>
              </a:tr>
              <a:tr h="555853">
                <a:tc>
                  <a:txBody>
                    <a:bodyPr/>
                    <a:lstStyle/>
                    <a:p>
                      <a:pPr defTabSz="914400">
                        <a:defRPr>
                          <a:solidFill>
                            <a:srgbClr val="000000"/>
                          </a:solidFill>
                        </a:defRPr>
                      </a:pPr>
                      <a:r>
                        <a:rPr sz="3000">
                          <a:solidFill>
                            <a:srgbClr val="FFFFFF"/>
                          </a:solidFill>
                        </a:rPr>
                        <a:t>Mark</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000">
                          <a:solidFill>
                            <a:srgbClr val="FFFFFF"/>
                          </a:solidFill>
                        </a:rPr>
                        <a:t>10</a:t>
                      </a:r>
                    </a:p>
                  </a:txBody>
                  <a:tcPr marL="50800" marR="50800" marT="50800" marB="50800" anchor="ctr" horzOverflow="overflow">
                    <a:lnB w="12700">
                      <a:solidFill>
                        <a:srgbClr val="D6D6D6"/>
                      </a:solidFill>
                      <a:miter lim="400000"/>
                    </a:lnB>
                  </a:tcPr>
                </a:tc>
                <a:tc>
                  <a:txBody>
                    <a:bodyPr/>
                    <a:lstStyle/>
                    <a:p>
                      <a:pPr defTabSz="914400">
                        <a:defRPr>
                          <a:solidFill>
                            <a:srgbClr val="000000"/>
                          </a:solidFill>
                        </a:defRPr>
                      </a:pPr>
                      <a:r>
                        <a:rPr sz="30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9"/>
                  </a:ext>
                </a:extLst>
              </a:tr>
            </a:tbl>
          </a:graphicData>
        </a:graphic>
      </p:graphicFrame>
      <p:sp>
        <p:nvSpPr>
          <p:cNvPr id="366" name="Oval"/>
          <p:cNvSpPr/>
          <p:nvPr/>
        </p:nvSpPr>
        <p:spPr>
          <a:xfrm>
            <a:off x="9283700" y="4041588"/>
            <a:ext cx="960711" cy="5122641"/>
          </a:xfrm>
          <a:prstGeom prst="ellipse">
            <a:avLst/>
          </a:prstGeom>
          <a:ln w="76200">
            <a:solidFill>
              <a:schemeClr val="accent4">
                <a:hueOff val="102361"/>
                <a:satOff val="14118"/>
                <a:lumOff val="10675"/>
              </a:schemeClr>
            </a:solidFill>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 name="Linked list Separate Chaining Insertion"/>
          <p:cNvSpPr>
            <a:spLocks noGrp="1"/>
          </p:cNvSpPr>
          <p:nvPr>
            <p:ph type="title"/>
          </p:nvPr>
        </p:nvSpPr>
        <p:spPr>
          <a:xfrm>
            <a:off x="0" y="-25400"/>
            <a:ext cx="13004801" cy="1188319"/>
          </a:xfrm>
          <a:prstGeom prst="rect">
            <a:avLst/>
          </a:prstGeom>
        </p:spPr>
        <p:txBody>
          <a:bodyPr/>
          <a:lstStyle>
            <a:lvl1pPr defTabSz="315468">
              <a:defRPr sz="4320" b="1"/>
            </a:lvl1pPr>
          </a:lstStyle>
          <a:p>
            <a:r>
              <a:t>Linked list Separate Chaining Insertion</a:t>
            </a:r>
          </a:p>
        </p:txBody>
      </p:sp>
      <p:sp>
        <p:nvSpPr>
          <p:cNvPr id="369" name="Rectangle"/>
          <p:cNvSpPr/>
          <p:nvPr/>
        </p:nvSpPr>
        <p:spPr>
          <a:xfrm>
            <a:off x="800100" y="1980369"/>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370" name="0"/>
          <p:cNvSpPr/>
          <p:nvPr/>
        </p:nvSpPr>
        <p:spPr>
          <a:xfrm>
            <a:off x="287821" y="217320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371" name="1"/>
          <p:cNvSpPr/>
          <p:nvPr/>
        </p:nvSpPr>
        <p:spPr>
          <a:xfrm>
            <a:off x="287821" y="32765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372" name="2"/>
          <p:cNvSpPr/>
          <p:nvPr/>
        </p:nvSpPr>
        <p:spPr>
          <a:xfrm>
            <a:off x="287821" y="43799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373" name="3"/>
          <p:cNvSpPr/>
          <p:nvPr/>
        </p:nvSpPr>
        <p:spPr>
          <a:xfrm>
            <a:off x="287821" y="55117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3</a:t>
            </a:r>
          </a:p>
        </p:txBody>
      </p:sp>
      <p:sp>
        <p:nvSpPr>
          <p:cNvPr id="374" name="4"/>
          <p:cNvSpPr/>
          <p:nvPr/>
        </p:nvSpPr>
        <p:spPr>
          <a:xfrm>
            <a:off x="287821" y="666114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375" name="5"/>
          <p:cNvSpPr/>
          <p:nvPr/>
        </p:nvSpPr>
        <p:spPr>
          <a:xfrm>
            <a:off x="287821" y="78104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376" name="Rectangle"/>
          <p:cNvSpPr/>
          <p:nvPr/>
        </p:nvSpPr>
        <p:spPr>
          <a:xfrm>
            <a:off x="800100" y="3096468"/>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377" name="Rectangle"/>
          <p:cNvSpPr/>
          <p:nvPr/>
        </p:nvSpPr>
        <p:spPr>
          <a:xfrm>
            <a:off x="800100" y="42125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378" name="Rectangle"/>
          <p:cNvSpPr/>
          <p:nvPr/>
        </p:nvSpPr>
        <p:spPr>
          <a:xfrm>
            <a:off x="800100" y="53301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379" name="Rectangle"/>
          <p:cNvSpPr/>
          <p:nvPr/>
        </p:nvSpPr>
        <p:spPr>
          <a:xfrm>
            <a:off x="800100" y="64570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380" name="Rectangle"/>
          <p:cNvSpPr/>
          <p:nvPr/>
        </p:nvSpPr>
        <p:spPr>
          <a:xfrm>
            <a:off x="800100" y="75873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 name="Linked list Separate Chaining Insertion"/>
          <p:cNvSpPr>
            <a:spLocks noGrp="1"/>
          </p:cNvSpPr>
          <p:nvPr>
            <p:ph type="title"/>
          </p:nvPr>
        </p:nvSpPr>
        <p:spPr>
          <a:xfrm>
            <a:off x="0" y="-25400"/>
            <a:ext cx="13004801" cy="1188319"/>
          </a:xfrm>
          <a:prstGeom prst="rect">
            <a:avLst/>
          </a:prstGeom>
        </p:spPr>
        <p:txBody>
          <a:bodyPr/>
          <a:lstStyle>
            <a:lvl1pPr defTabSz="315468">
              <a:defRPr sz="4320" b="1"/>
            </a:lvl1pPr>
          </a:lstStyle>
          <a:p>
            <a:r>
              <a:t>Linked list Separate Chaining Insertion</a:t>
            </a:r>
          </a:p>
        </p:txBody>
      </p:sp>
      <p:sp>
        <p:nvSpPr>
          <p:cNvPr id="383" name="Rectangle"/>
          <p:cNvSpPr/>
          <p:nvPr/>
        </p:nvSpPr>
        <p:spPr>
          <a:xfrm>
            <a:off x="800100" y="1980369"/>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384" name="0"/>
          <p:cNvSpPr/>
          <p:nvPr/>
        </p:nvSpPr>
        <p:spPr>
          <a:xfrm>
            <a:off x="287821" y="217320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385" name="1"/>
          <p:cNvSpPr/>
          <p:nvPr/>
        </p:nvSpPr>
        <p:spPr>
          <a:xfrm>
            <a:off x="287821" y="32765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386" name="2"/>
          <p:cNvSpPr/>
          <p:nvPr/>
        </p:nvSpPr>
        <p:spPr>
          <a:xfrm>
            <a:off x="287821" y="43799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387" name="3"/>
          <p:cNvSpPr/>
          <p:nvPr/>
        </p:nvSpPr>
        <p:spPr>
          <a:xfrm>
            <a:off x="287821" y="55117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3</a:t>
            </a:r>
          </a:p>
        </p:txBody>
      </p:sp>
      <p:sp>
        <p:nvSpPr>
          <p:cNvPr id="388" name="4"/>
          <p:cNvSpPr/>
          <p:nvPr/>
        </p:nvSpPr>
        <p:spPr>
          <a:xfrm>
            <a:off x="287821" y="666114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389" name="5"/>
          <p:cNvSpPr/>
          <p:nvPr/>
        </p:nvSpPr>
        <p:spPr>
          <a:xfrm>
            <a:off x="287821" y="78104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390" name="Rectangle"/>
          <p:cNvSpPr/>
          <p:nvPr/>
        </p:nvSpPr>
        <p:spPr>
          <a:xfrm>
            <a:off x="800100" y="3096468"/>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391" name="Rectangle"/>
          <p:cNvSpPr/>
          <p:nvPr/>
        </p:nvSpPr>
        <p:spPr>
          <a:xfrm>
            <a:off x="800100" y="42125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392" name="Rectangle"/>
          <p:cNvSpPr/>
          <p:nvPr/>
        </p:nvSpPr>
        <p:spPr>
          <a:xfrm>
            <a:off x="800100" y="53301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393" name="Rectangle"/>
          <p:cNvSpPr/>
          <p:nvPr/>
        </p:nvSpPr>
        <p:spPr>
          <a:xfrm>
            <a:off x="800100" y="64570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394" name="Rectangle"/>
          <p:cNvSpPr/>
          <p:nvPr/>
        </p:nvSpPr>
        <p:spPr>
          <a:xfrm>
            <a:off x="800100" y="75873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395" name="Name: Will"/>
          <p:cNvSpPr/>
          <p:nvPr/>
        </p:nvSpPr>
        <p:spPr>
          <a:xfrm>
            <a:off x="9859205" y="3879849"/>
            <a:ext cx="286687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Name: Will</a:t>
            </a:r>
          </a:p>
        </p:txBody>
      </p:sp>
      <p:sp>
        <p:nvSpPr>
          <p:cNvPr id="396" name="Age: 21"/>
          <p:cNvSpPr/>
          <p:nvPr/>
        </p:nvSpPr>
        <p:spPr>
          <a:xfrm>
            <a:off x="10111134" y="4565649"/>
            <a:ext cx="204110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Age: 21</a:t>
            </a:r>
          </a:p>
        </p:txBody>
      </p:sp>
      <p:sp>
        <p:nvSpPr>
          <p:cNvPr id="397" name="Hash: 3"/>
          <p:cNvSpPr/>
          <p:nvPr/>
        </p:nvSpPr>
        <p:spPr>
          <a:xfrm>
            <a:off x="9859205" y="5251449"/>
            <a:ext cx="204110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Hash: 3</a:t>
            </a:r>
          </a:p>
        </p:txBody>
      </p:sp>
      <p:sp>
        <p:nvSpPr>
          <p:cNvPr id="398" name="Rectangle"/>
          <p:cNvSpPr/>
          <p:nvPr/>
        </p:nvSpPr>
        <p:spPr>
          <a:xfrm>
            <a:off x="800100" y="5331668"/>
            <a:ext cx="2500164" cy="1033364"/>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 name="Linked list Separate Chaining Insertion"/>
          <p:cNvSpPr>
            <a:spLocks noGrp="1"/>
          </p:cNvSpPr>
          <p:nvPr>
            <p:ph type="title"/>
          </p:nvPr>
        </p:nvSpPr>
        <p:spPr>
          <a:xfrm>
            <a:off x="0" y="-25400"/>
            <a:ext cx="13004801" cy="1188319"/>
          </a:xfrm>
          <a:prstGeom prst="rect">
            <a:avLst/>
          </a:prstGeom>
        </p:spPr>
        <p:txBody>
          <a:bodyPr/>
          <a:lstStyle>
            <a:lvl1pPr defTabSz="315468">
              <a:defRPr sz="4320" b="1"/>
            </a:lvl1pPr>
          </a:lstStyle>
          <a:p>
            <a:r>
              <a:t>Linked list Separate Chaining Insertion</a:t>
            </a:r>
          </a:p>
        </p:txBody>
      </p:sp>
      <p:sp>
        <p:nvSpPr>
          <p:cNvPr id="401" name="Rectangle"/>
          <p:cNvSpPr/>
          <p:nvPr/>
        </p:nvSpPr>
        <p:spPr>
          <a:xfrm>
            <a:off x="800100" y="1980369"/>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402" name="0"/>
          <p:cNvSpPr/>
          <p:nvPr/>
        </p:nvSpPr>
        <p:spPr>
          <a:xfrm>
            <a:off x="287821" y="217320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403" name="1"/>
          <p:cNvSpPr/>
          <p:nvPr/>
        </p:nvSpPr>
        <p:spPr>
          <a:xfrm>
            <a:off x="287821" y="32765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404" name="2"/>
          <p:cNvSpPr/>
          <p:nvPr/>
        </p:nvSpPr>
        <p:spPr>
          <a:xfrm>
            <a:off x="287821" y="43799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405" name="3"/>
          <p:cNvSpPr/>
          <p:nvPr/>
        </p:nvSpPr>
        <p:spPr>
          <a:xfrm>
            <a:off x="287821" y="55117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3</a:t>
            </a:r>
          </a:p>
        </p:txBody>
      </p:sp>
      <p:sp>
        <p:nvSpPr>
          <p:cNvPr id="406" name="4"/>
          <p:cNvSpPr/>
          <p:nvPr/>
        </p:nvSpPr>
        <p:spPr>
          <a:xfrm>
            <a:off x="287821" y="666114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407" name="5"/>
          <p:cNvSpPr/>
          <p:nvPr/>
        </p:nvSpPr>
        <p:spPr>
          <a:xfrm>
            <a:off x="287821" y="78104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408" name="Rectangle"/>
          <p:cNvSpPr/>
          <p:nvPr/>
        </p:nvSpPr>
        <p:spPr>
          <a:xfrm>
            <a:off x="800100" y="3096468"/>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409" name="Rectangle"/>
          <p:cNvSpPr/>
          <p:nvPr/>
        </p:nvSpPr>
        <p:spPr>
          <a:xfrm>
            <a:off x="800100" y="42125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410" name="Rectangle"/>
          <p:cNvSpPr/>
          <p:nvPr/>
        </p:nvSpPr>
        <p:spPr>
          <a:xfrm>
            <a:off x="800100" y="53301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411" name="Rectangle"/>
          <p:cNvSpPr/>
          <p:nvPr/>
        </p:nvSpPr>
        <p:spPr>
          <a:xfrm>
            <a:off x="800100" y="64570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412" name="Rectangle"/>
          <p:cNvSpPr/>
          <p:nvPr/>
        </p:nvSpPr>
        <p:spPr>
          <a:xfrm>
            <a:off x="800100" y="75873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413" name="Name: Will"/>
          <p:cNvSpPr/>
          <p:nvPr/>
        </p:nvSpPr>
        <p:spPr>
          <a:xfrm>
            <a:off x="9859205" y="3879849"/>
            <a:ext cx="286687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Name: Will</a:t>
            </a:r>
          </a:p>
        </p:txBody>
      </p:sp>
      <p:sp>
        <p:nvSpPr>
          <p:cNvPr id="414" name="Age: 21"/>
          <p:cNvSpPr/>
          <p:nvPr/>
        </p:nvSpPr>
        <p:spPr>
          <a:xfrm>
            <a:off x="10111134" y="4565649"/>
            <a:ext cx="204110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Age: 21</a:t>
            </a:r>
          </a:p>
        </p:txBody>
      </p:sp>
      <p:sp>
        <p:nvSpPr>
          <p:cNvPr id="415" name="Hash: 3"/>
          <p:cNvSpPr/>
          <p:nvPr/>
        </p:nvSpPr>
        <p:spPr>
          <a:xfrm>
            <a:off x="9859205" y="5251449"/>
            <a:ext cx="204110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Hash: 3</a:t>
            </a:r>
          </a:p>
        </p:txBody>
      </p:sp>
      <p:sp>
        <p:nvSpPr>
          <p:cNvPr id="416" name="Name: Will…"/>
          <p:cNvSpPr/>
          <p:nvPr/>
        </p:nvSpPr>
        <p:spPr>
          <a:xfrm>
            <a:off x="800100" y="53316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Will</a:t>
            </a:r>
          </a:p>
          <a:p>
            <a:pPr>
              <a:defRPr sz="2600" b="1">
                <a:latin typeface="Helvetica"/>
                <a:ea typeface="Helvetica"/>
                <a:cs typeface="Helvetica"/>
                <a:sym typeface="Helvetica"/>
              </a:defRPr>
            </a:pPr>
            <a:r>
              <a:t>Age: 21</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What is a Hash table?"/>
          <p:cNvSpPr>
            <a:spLocks noGrp="1"/>
          </p:cNvSpPr>
          <p:nvPr>
            <p:ph type="title"/>
          </p:nvPr>
        </p:nvSpPr>
        <p:spPr>
          <a:xfrm>
            <a:off x="952500" y="155607"/>
            <a:ext cx="11099800" cy="1166544"/>
          </a:xfrm>
          <a:prstGeom prst="rect">
            <a:avLst/>
          </a:prstGeom>
        </p:spPr>
        <p:txBody>
          <a:bodyPr/>
          <a:lstStyle/>
          <a:p>
            <a:pPr defTabSz="496570">
              <a:defRPr sz="6800" b="1"/>
            </a:pPr>
            <a:r>
              <a:rPr lang="zh-CN" altLang="en-US" dirty="0"/>
              <a:t>什么是哈希表</a:t>
            </a:r>
            <a:r>
              <a:rPr dirty="0"/>
              <a:t>?</a:t>
            </a:r>
          </a:p>
        </p:txBody>
      </p:sp>
      <p:sp>
        <p:nvSpPr>
          <p:cNvPr id="132" name="A Hash table (HT) is a data structure that provides a mapping from keys to values using a technique called hashing."/>
          <p:cNvSpPr/>
          <p:nvPr/>
        </p:nvSpPr>
        <p:spPr>
          <a:xfrm>
            <a:off x="1394278" y="1423851"/>
            <a:ext cx="10216243" cy="2207214"/>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pPr defTabSz="578358">
              <a:defRPr sz="3564"/>
            </a:pPr>
            <a:r>
              <a:rPr lang="zh-CN" altLang="en-US" b="1" dirty="0">
                <a:solidFill>
                  <a:srgbClr val="11DBE2"/>
                </a:solidFill>
              </a:rPr>
              <a:t>哈希表</a:t>
            </a:r>
            <a:r>
              <a:rPr lang="en-US" altLang="zh-CN" b="1" dirty="0">
                <a:solidFill>
                  <a:srgbClr val="11DBE2"/>
                </a:solidFill>
              </a:rPr>
              <a:t>(Hash table/HT)</a:t>
            </a:r>
            <a:r>
              <a:rPr lang="zh-CN" altLang="en-US" dirty="0"/>
              <a:t>是一种数据结构，它支持键值对映射，底层采用一种称为</a:t>
            </a:r>
            <a:r>
              <a:rPr lang="zh-CN" altLang="en-US" b="1" dirty="0">
                <a:solidFill>
                  <a:srgbClr val="11DBE2"/>
                </a:solidFill>
              </a:rPr>
              <a:t>哈希</a:t>
            </a:r>
            <a:r>
              <a:rPr lang="en-US" altLang="zh-CN" b="1" dirty="0">
                <a:solidFill>
                  <a:srgbClr val="11DBE2"/>
                </a:solidFill>
              </a:rPr>
              <a:t>(hashing)</a:t>
            </a:r>
            <a:r>
              <a:rPr lang="zh-CN" altLang="en-US" dirty="0"/>
              <a:t>的技术。</a:t>
            </a:r>
            <a:endParaRPr dirty="0"/>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 name="Linked list Separate Chaining Insertion"/>
          <p:cNvSpPr>
            <a:spLocks noGrp="1"/>
          </p:cNvSpPr>
          <p:nvPr>
            <p:ph type="title"/>
          </p:nvPr>
        </p:nvSpPr>
        <p:spPr>
          <a:xfrm>
            <a:off x="0" y="-25400"/>
            <a:ext cx="13004801" cy="1188319"/>
          </a:xfrm>
          <a:prstGeom prst="rect">
            <a:avLst/>
          </a:prstGeom>
        </p:spPr>
        <p:txBody>
          <a:bodyPr/>
          <a:lstStyle>
            <a:lvl1pPr defTabSz="315468">
              <a:defRPr sz="4320" b="1"/>
            </a:lvl1pPr>
          </a:lstStyle>
          <a:p>
            <a:r>
              <a:t>Linked list Separate Chaining Insertion</a:t>
            </a:r>
          </a:p>
        </p:txBody>
      </p:sp>
      <p:sp>
        <p:nvSpPr>
          <p:cNvPr id="419" name="Rectangle"/>
          <p:cNvSpPr/>
          <p:nvPr/>
        </p:nvSpPr>
        <p:spPr>
          <a:xfrm>
            <a:off x="800100" y="1980369"/>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420" name="0"/>
          <p:cNvSpPr/>
          <p:nvPr/>
        </p:nvSpPr>
        <p:spPr>
          <a:xfrm>
            <a:off x="287821" y="217320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421" name="1"/>
          <p:cNvSpPr/>
          <p:nvPr/>
        </p:nvSpPr>
        <p:spPr>
          <a:xfrm>
            <a:off x="287821" y="32765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422" name="2"/>
          <p:cNvSpPr/>
          <p:nvPr/>
        </p:nvSpPr>
        <p:spPr>
          <a:xfrm>
            <a:off x="287821" y="43799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423" name="3"/>
          <p:cNvSpPr/>
          <p:nvPr/>
        </p:nvSpPr>
        <p:spPr>
          <a:xfrm>
            <a:off x="287821" y="55117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3</a:t>
            </a:r>
          </a:p>
        </p:txBody>
      </p:sp>
      <p:sp>
        <p:nvSpPr>
          <p:cNvPr id="424" name="4"/>
          <p:cNvSpPr/>
          <p:nvPr/>
        </p:nvSpPr>
        <p:spPr>
          <a:xfrm>
            <a:off x="287821" y="666114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425" name="5"/>
          <p:cNvSpPr/>
          <p:nvPr/>
        </p:nvSpPr>
        <p:spPr>
          <a:xfrm>
            <a:off x="287821" y="78104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426" name="Rectangle"/>
          <p:cNvSpPr/>
          <p:nvPr/>
        </p:nvSpPr>
        <p:spPr>
          <a:xfrm>
            <a:off x="800100" y="3096468"/>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427" name="Rectangle"/>
          <p:cNvSpPr/>
          <p:nvPr/>
        </p:nvSpPr>
        <p:spPr>
          <a:xfrm>
            <a:off x="800100" y="42125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428" name="Rectangle"/>
          <p:cNvSpPr/>
          <p:nvPr/>
        </p:nvSpPr>
        <p:spPr>
          <a:xfrm>
            <a:off x="800100" y="53301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429" name="Rectangle"/>
          <p:cNvSpPr/>
          <p:nvPr/>
        </p:nvSpPr>
        <p:spPr>
          <a:xfrm>
            <a:off x="800100" y="64570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430" name="Rectangle"/>
          <p:cNvSpPr/>
          <p:nvPr/>
        </p:nvSpPr>
        <p:spPr>
          <a:xfrm>
            <a:off x="800100" y="75873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431" name="Name: Will…"/>
          <p:cNvSpPr/>
          <p:nvPr/>
        </p:nvSpPr>
        <p:spPr>
          <a:xfrm>
            <a:off x="800100" y="53316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Will</a:t>
            </a:r>
          </a:p>
          <a:p>
            <a:pPr>
              <a:defRPr sz="2600" b="1">
                <a:latin typeface="Helvetica"/>
                <a:ea typeface="Helvetica"/>
                <a:cs typeface="Helvetica"/>
                <a:sym typeface="Helvetica"/>
              </a:defRPr>
            </a:pPr>
            <a:r>
              <a:t>Age: 21</a:t>
            </a:r>
          </a:p>
        </p:txBody>
      </p:sp>
      <p:sp>
        <p:nvSpPr>
          <p:cNvPr id="432" name="Name: Leah"/>
          <p:cNvSpPr/>
          <p:nvPr/>
        </p:nvSpPr>
        <p:spPr>
          <a:xfrm>
            <a:off x="9859205" y="3879849"/>
            <a:ext cx="286687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Name: Leah</a:t>
            </a:r>
          </a:p>
        </p:txBody>
      </p:sp>
      <p:sp>
        <p:nvSpPr>
          <p:cNvPr id="433" name="Age: 18"/>
          <p:cNvSpPr/>
          <p:nvPr/>
        </p:nvSpPr>
        <p:spPr>
          <a:xfrm>
            <a:off x="10111134" y="4565649"/>
            <a:ext cx="204110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Age: 18</a:t>
            </a:r>
          </a:p>
        </p:txBody>
      </p:sp>
      <p:sp>
        <p:nvSpPr>
          <p:cNvPr id="434" name="Hash: 4"/>
          <p:cNvSpPr/>
          <p:nvPr/>
        </p:nvSpPr>
        <p:spPr>
          <a:xfrm>
            <a:off x="9859205" y="5251449"/>
            <a:ext cx="204110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Hash: 4</a:t>
            </a:r>
          </a:p>
        </p:txBody>
      </p:sp>
      <p:sp>
        <p:nvSpPr>
          <p:cNvPr id="435" name="Rectangle"/>
          <p:cNvSpPr/>
          <p:nvPr/>
        </p:nvSpPr>
        <p:spPr>
          <a:xfrm>
            <a:off x="800100" y="6457081"/>
            <a:ext cx="2500164" cy="1033365"/>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 name="Linked list Separate Chaining Insertion"/>
          <p:cNvSpPr>
            <a:spLocks noGrp="1"/>
          </p:cNvSpPr>
          <p:nvPr>
            <p:ph type="title"/>
          </p:nvPr>
        </p:nvSpPr>
        <p:spPr>
          <a:xfrm>
            <a:off x="0" y="-25400"/>
            <a:ext cx="13004801" cy="1188319"/>
          </a:xfrm>
          <a:prstGeom prst="rect">
            <a:avLst/>
          </a:prstGeom>
        </p:spPr>
        <p:txBody>
          <a:bodyPr/>
          <a:lstStyle>
            <a:lvl1pPr defTabSz="315468">
              <a:defRPr sz="4320" b="1"/>
            </a:lvl1pPr>
          </a:lstStyle>
          <a:p>
            <a:r>
              <a:t>Linked list Separate Chaining Insertion</a:t>
            </a:r>
          </a:p>
        </p:txBody>
      </p:sp>
      <p:sp>
        <p:nvSpPr>
          <p:cNvPr id="438" name="Rectangle"/>
          <p:cNvSpPr/>
          <p:nvPr/>
        </p:nvSpPr>
        <p:spPr>
          <a:xfrm>
            <a:off x="800100" y="1980369"/>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439" name="0"/>
          <p:cNvSpPr/>
          <p:nvPr/>
        </p:nvSpPr>
        <p:spPr>
          <a:xfrm>
            <a:off x="287821" y="217320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440" name="1"/>
          <p:cNvSpPr/>
          <p:nvPr/>
        </p:nvSpPr>
        <p:spPr>
          <a:xfrm>
            <a:off x="287821" y="32765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441" name="2"/>
          <p:cNvSpPr/>
          <p:nvPr/>
        </p:nvSpPr>
        <p:spPr>
          <a:xfrm>
            <a:off x="287821" y="43799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442" name="3"/>
          <p:cNvSpPr/>
          <p:nvPr/>
        </p:nvSpPr>
        <p:spPr>
          <a:xfrm>
            <a:off x="287821" y="55117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3</a:t>
            </a:r>
          </a:p>
        </p:txBody>
      </p:sp>
      <p:sp>
        <p:nvSpPr>
          <p:cNvPr id="443" name="4"/>
          <p:cNvSpPr/>
          <p:nvPr/>
        </p:nvSpPr>
        <p:spPr>
          <a:xfrm>
            <a:off x="287821" y="666114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444" name="5"/>
          <p:cNvSpPr/>
          <p:nvPr/>
        </p:nvSpPr>
        <p:spPr>
          <a:xfrm>
            <a:off x="287821" y="78104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445" name="Rectangle"/>
          <p:cNvSpPr/>
          <p:nvPr/>
        </p:nvSpPr>
        <p:spPr>
          <a:xfrm>
            <a:off x="800100" y="3096468"/>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446" name="Rectangle"/>
          <p:cNvSpPr/>
          <p:nvPr/>
        </p:nvSpPr>
        <p:spPr>
          <a:xfrm>
            <a:off x="800100" y="42125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447" name="Rectangle"/>
          <p:cNvSpPr/>
          <p:nvPr/>
        </p:nvSpPr>
        <p:spPr>
          <a:xfrm>
            <a:off x="800100" y="53301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448" name="Rectangle"/>
          <p:cNvSpPr/>
          <p:nvPr/>
        </p:nvSpPr>
        <p:spPr>
          <a:xfrm>
            <a:off x="800100" y="64570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449" name="Rectangle"/>
          <p:cNvSpPr/>
          <p:nvPr/>
        </p:nvSpPr>
        <p:spPr>
          <a:xfrm>
            <a:off x="800100" y="75873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450" name="Name: Will…"/>
          <p:cNvSpPr/>
          <p:nvPr/>
        </p:nvSpPr>
        <p:spPr>
          <a:xfrm>
            <a:off x="800100" y="53316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Will</a:t>
            </a:r>
          </a:p>
          <a:p>
            <a:pPr>
              <a:defRPr sz="2600" b="1">
                <a:latin typeface="Helvetica"/>
                <a:ea typeface="Helvetica"/>
                <a:cs typeface="Helvetica"/>
                <a:sym typeface="Helvetica"/>
              </a:defRPr>
            </a:pPr>
            <a:r>
              <a:t>Age: 21</a:t>
            </a:r>
          </a:p>
        </p:txBody>
      </p:sp>
      <p:sp>
        <p:nvSpPr>
          <p:cNvPr id="451" name="Name: Leah"/>
          <p:cNvSpPr/>
          <p:nvPr/>
        </p:nvSpPr>
        <p:spPr>
          <a:xfrm>
            <a:off x="9859205" y="3879849"/>
            <a:ext cx="286687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Name: Leah</a:t>
            </a:r>
          </a:p>
        </p:txBody>
      </p:sp>
      <p:sp>
        <p:nvSpPr>
          <p:cNvPr id="452" name="Age: 18"/>
          <p:cNvSpPr/>
          <p:nvPr/>
        </p:nvSpPr>
        <p:spPr>
          <a:xfrm>
            <a:off x="10111134" y="4565649"/>
            <a:ext cx="204110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Age: 18</a:t>
            </a:r>
          </a:p>
        </p:txBody>
      </p:sp>
      <p:sp>
        <p:nvSpPr>
          <p:cNvPr id="453" name="Hash: 4"/>
          <p:cNvSpPr/>
          <p:nvPr/>
        </p:nvSpPr>
        <p:spPr>
          <a:xfrm>
            <a:off x="9859205" y="5251449"/>
            <a:ext cx="204110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Hash: 4</a:t>
            </a:r>
          </a:p>
        </p:txBody>
      </p:sp>
      <p:sp>
        <p:nvSpPr>
          <p:cNvPr id="454" name="Name: Leah…"/>
          <p:cNvSpPr/>
          <p:nvPr/>
        </p:nvSpPr>
        <p:spPr>
          <a:xfrm>
            <a:off x="800100" y="645561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Leah</a:t>
            </a:r>
          </a:p>
          <a:p>
            <a:pPr>
              <a:defRPr sz="2600" b="1">
                <a:latin typeface="Helvetica"/>
                <a:ea typeface="Helvetica"/>
                <a:cs typeface="Helvetica"/>
                <a:sym typeface="Helvetica"/>
              </a:defRPr>
            </a:pPr>
            <a:r>
              <a:t>Age: 18</a:t>
            </a:r>
          </a:p>
        </p:txBody>
      </p:sp>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 name="Linked list Separate Chaining Insertion"/>
          <p:cNvSpPr>
            <a:spLocks noGrp="1"/>
          </p:cNvSpPr>
          <p:nvPr>
            <p:ph type="title"/>
          </p:nvPr>
        </p:nvSpPr>
        <p:spPr>
          <a:xfrm>
            <a:off x="0" y="-25400"/>
            <a:ext cx="13004801" cy="1188319"/>
          </a:xfrm>
          <a:prstGeom prst="rect">
            <a:avLst/>
          </a:prstGeom>
        </p:spPr>
        <p:txBody>
          <a:bodyPr/>
          <a:lstStyle>
            <a:lvl1pPr defTabSz="315468">
              <a:defRPr sz="4320" b="1"/>
            </a:lvl1pPr>
          </a:lstStyle>
          <a:p>
            <a:r>
              <a:t>Linked list Separate Chaining Insertion</a:t>
            </a:r>
          </a:p>
        </p:txBody>
      </p:sp>
      <p:sp>
        <p:nvSpPr>
          <p:cNvPr id="457" name="Rectangle"/>
          <p:cNvSpPr/>
          <p:nvPr/>
        </p:nvSpPr>
        <p:spPr>
          <a:xfrm>
            <a:off x="800100" y="1980369"/>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458" name="0"/>
          <p:cNvSpPr/>
          <p:nvPr/>
        </p:nvSpPr>
        <p:spPr>
          <a:xfrm>
            <a:off x="287821" y="217320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459" name="1"/>
          <p:cNvSpPr/>
          <p:nvPr/>
        </p:nvSpPr>
        <p:spPr>
          <a:xfrm>
            <a:off x="287821" y="32765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460" name="2"/>
          <p:cNvSpPr/>
          <p:nvPr/>
        </p:nvSpPr>
        <p:spPr>
          <a:xfrm>
            <a:off x="287821" y="43799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461" name="3"/>
          <p:cNvSpPr/>
          <p:nvPr/>
        </p:nvSpPr>
        <p:spPr>
          <a:xfrm>
            <a:off x="287821" y="55117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3</a:t>
            </a:r>
          </a:p>
        </p:txBody>
      </p:sp>
      <p:sp>
        <p:nvSpPr>
          <p:cNvPr id="462" name="4"/>
          <p:cNvSpPr/>
          <p:nvPr/>
        </p:nvSpPr>
        <p:spPr>
          <a:xfrm>
            <a:off x="287821" y="666114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463" name="5"/>
          <p:cNvSpPr/>
          <p:nvPr/>
        </p:nvSpPr>
        <p:spPr>
          <a:xfrm>
            <a:off x="287821" y="78104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464" name="Rectangle"/>
          <p:cNvSpPr/>
          <p:nvPr/>
        </p:nvSpPr>
        <p:spPr>
          <a:xfrm>
            <a:off x="800100" y="3096468"/>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465" name="Rectangle"/>
          <p:cNvSpPr/>
          <p:nvPr/>
        </p:nvSpPr>
        <p:spPr>
          <a:xfrm>
            <a:off x="800100" y="4212567"/>
            <a:ext cx="2500164" cy="1033364"/>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66" name="Rectangle"/>
          <p:cNvSpPr/>
          <p:nvPr/>
        </p:nvSpPr>
        <p:spPr>
          <a:xfrm>
            <a:off x="800100" y="53301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467" name="Rectangle"/>
          <p:cNvSpPr/>
          <p:nvPr/>
        </p:nvSpPr>
        <p:spPr>
          <a:xfrm>
            <a:off x="800100" y="64570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468" name="Rectangle"/>
          <p:cNvSpPr/>
          <p:nvPr/>
        </p:nvSpPr>
        <p:spPr>
          <a:xfrm>
            <a:off x="800100" y="75873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469" name="Name: Will…"/>
          <p:cNvSpPr/>
          <p:nvPr/>
        </p:nvSpPr>
        <p:spPr>
          <a:xfrm>
            <a:off x="800100" y="5331668"/>
            <a:ext cx="2500164" cy="1033364"/>
          </a:xfrm>
          <a:prstGeom prst="rect">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Will</a:t>
            </a:r>
          </a:p>
          <a:p>
            <a:pPr>
              <a:defRPr sz="2600" b="1">
                <a:latin typeface="Helvetica"/>
                <a:ea typeface="Helvetica"/>
                <a:cs typeface="Helvetica"/>
                <a:sym typeface="Helvetica"/>
              </a:defRPr>
            </a:pPr>
            <a:r>
              <a:t>Age: 21</a:t>
            </a:r>
          </a:p>
        </p:txBody>
      </p:sp>
      <p:sp>
        <p:nvSpPr>
          <p:cNvPr id="470" name="Name: Leah…"/>
          <p:cNvSpPr/>
          <p:nvPr/>
        </p:nvSpPr>
        <p:spPr>
          <a:xfrm>
            <a:off x="800100" y="6455618"/>
            <a:ext cx="2500164" cy="1033364"/>
          </a:xfrm>
          <a:prstGeom prst="rect">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Leah</a:t>
            </a:r>
          </a:p>
          <a:p>
            <a:pPr>
              <a:defRPr sz="2600" b="1">
                <a:latin typeface="Helvetica"/>
                <a:ea typeface="Helvetica"/>
                <a:cs typeface="Helvetica"/>
                <a:sym typeface="Helvetica"/>
              </a:defRPr>
            </a:pPr>
            <a:r>
              <a:t>Age: 18</a:t>
            </a:r>
          </a:p>
        </p:txBody>
      </p:sp>
      <p:sp>
        <p:nvSpPr>
          <p:cNvPr id="471" name="Name: Rick"/>
          <p:cNvSpPr/>
          <p:nvPr/>
        </p:nvSpPr>
        <p:spPr>
          <a:xfrm>
            <a:off x="9859205" y="3879849"/>
            <a:ext cx="286687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Name: Rick</a:t>
            </a:r>
          </a:p>
        </p:txBody>
      </p:sp>
      <p:sp>
        <p:nvSpPr>
          <p:cNvPr id="472" name="Age: 61"/>
          <p:cNvSpPr/>
          <p:nvPr/>
        </p:nvSpPr>
        <p:spPr>
          <a:xfrm>
            <a:off x="10111134" y="4565649"/>
            <a:ext cx="204110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Age: 61</a:t>
            </a:r>
          </a:p>
        </p:txBody>
      </p:sp>
      <p:sp>
        <p:nvSpPr>
          <p:cNvPr id="473" name="Hash: 2"/>
          <p:cNvSpPr/>
          <p:nvPr/>
        </p:nvSpPr>
        <p:spPr>
          <a:xfrm>
            <a:off x="9859205" y="5251449"/>
            <a:ext cx="204110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Hash: 2</a:t>
            </a:r>
          </a:p>
        </p:txBody>
      </p:sp>
    </p:spTree>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 name="Linked list Separate Chaining Insertion"/>
          <p:cNvSpPr>
            <a:spLocks noGrp="1"/>
          </p:cNvSpPr>
          <p:nvPr>
            <p:ph type="title"/>
          </p:nvPr>
        </p:nvSpPr>
        <p:spPr>
          <a:xfrm>
            <a:off x="0" y="-25400"/>
            <a:ext cx="13004801" cy="1188319"/>
          </a:xfrm>
          <a:prstGeom prst="rect">
            <a:avLst/>
          </a:prstGeom>
        </p:spPr>
        <p:txBody>
          <a:bodyPr/>
          <a:lstStyle>
            <a:lvl1pPr defTabSz="315468">
              <a:defRPr sz="4320" b="1"/>
            </a:lvl1pPr>
          </a:lstStyle>
          <a:p>
            <a:r>
              <a:t>Linked list Separate Chaining Insertion</a:t>
            </a:r>
          </a:p>
        </p:txBody>
      </p:sp>
      <p:sp>
        <p:nvSpPr>
          <p:cNvPr id="476" name="Rectangle"/>
          <p:cNvSpPr/>
          <p:nvPr/>
        </p:nvSpPr>
        <p:spPr>
          <a:xfrm>
            <a:off x="800100" y="1980369"/>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477" name="0"/>
          <p:cNvSpPr/>
          <p:nvPr/>
        </p:nvSpPr>
        <p:spPr>
          <a:xfrm>
            <a:off x="287821" y="217320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478" name="1"/>
          <p:cNvSpPr/>
          <p:nvPr/>
        </p:nvSpPr>
        <p:spPr>
          <a:xfrm>
            <a:off x="287821" y="32765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479" name="2"/>
          <p:cNvSpPr/>
          <p:nvPr/>
        </p:nvSpPr>
        <p:spPr>
          <a:xfrm>
            <a:off x="287821" y="43799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480" name="3"/>
          <p:cNvSpPr/>
          <p:nvPr/>
        </p:nvSpPr>
        <p:spPr>
          <a:xfrm>
            <a:off x="287821" y="55117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3</a:t>
            </a:r>
          </a:p>
        </p:txBody>
      </p:sp>
      <p:sp>
        <p:nvSpPr>
          <p:cNvPr id="481" name="4"/>
          <p:cNvSpPr/>
          <p:nvPr/>
        </p:nvSpPr>
        <p:spPr>
          <a:xfrm>
            <a:off x="287821" y="666114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482" name="5"/>
          <p:cNvSpPr/>
          <p:nvPr/>
        </p:nvSpPr>
        <p:spPr>
          <a:xfrm>
            <a:off x="287821" y="78104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483" name="Rectangle"/>
          <p:cNvSpPr/>
          <p:nvPr/>
        </p:nvSpPr>
        <p:spPr>
          <a:xfrm>
            <a:off x="800100" y="3096468"/>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484" name="Rectangle"/>
          <p:cNvSpPr/>
          <p:nvPr/>
        </p:nvSpPr>
        <p:spPr>
          <a:xfrm>
            <a:off x="800100" y="42125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485" name="Rectangle"/>
          <p:cNvSpPr/>
          <p:nvPr/>
        </p:nvSpPr>
        <p:spPr>
          <a:xfrm>
            <a:off x="800100" y="53301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486" name="Rectangle"/>
          <p:cNvSpPr/>
          <p:nvPr/>
        </p:nvSpPr>
        <p:spPr>
          <a:xfrm>
            <a:off x="800100" y="64570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487" name="Rectangle"/>
          <p:cNvSpPr/>
          <p:nvPr/>
        </p:nvSpPr>
        <p:spPr>
          <a:xfrm>
            <a:off x="800100" y="75873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488" name="Name: Will…"/>
          <p:cNvSpPr/>
          <p:nvPr/>
        </p:nvSpPr>
        <p:spPr>
          <a:xfrm>
            <a:off x="800100" y="53316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Will</a:t>
            </a:r>
          </a:p>
          <a:p>
            <a:pPr>
              <a:defRPr sz="2600" b="1">
                <a:latin typeface="Helvetica"/>
                <a:ea typeface="Helvetica"/>
                <a:cs typeface="Helvetica"/>
                <a:sym typeface="Helvetica"/>
              </a:defRPr>
            </a:pPr>
            <a:r>
              <a:t>Age: 21</a:t>
            </a:r>
          </a:p>
        </p:txBody>
      </p:sp>
      <p:sp>
        <p:nvSpPr>
          <p:cNvPr id="489" name="Name: Leah…"/>
          <p:cNvSpPr/>
          <p:nvPr/>
        </p:nvSpPr>
        <p:spPr>
          <a:xfrm>
            <a:off x="800100" y="645561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Leah</a:t>
            </a:r>
          </a:p>
          <a:p>
            <a:pPr>
              <a:defRPr sz="2600" b="1">
                <a:latin typeface="Helvetica"/>
                <a:ea typeface="Helvetica"/>
                <a:cs typeface="Helvetica"/>
                <a:sym typeface="Helvetica"/>
              </a:defRPr>
            </a:pPr>
            <a:r>
              <a:t>Age: 18</a:t>
            </a:r>
          </a:p>
        </p:txBody>
      </p:sp>
      <p:sp>
        <p:nvSpPr>
          <p:cNvPr id="490" name="Name: Rick"/>
          <p:cNvSpPr/>
          <p:nvPr/>
        </p:nvSpPr>
        <p:spPr>
          <a:xfrm>
            <a:off x="9859205" y="3879849"/>
            <a:ext cx="286687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Name: Rick</a:t>
            </a:r>
          </a:p>
        </p:txBody>
      </p:sp>
      <p:sp>
        <p:nvSpPr>
          <p:cNvPr id="491" name="Age: 61"/>
          <p:cNvSpPr/>
          <p:nvPr/>
        </p:nvSpPr>
        <p:spPr>
          <a:xfrm>
            <a:off x="10111134" y="4565649"/>
            <a:ext cx="204110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Age: 61</a:t>
            </a:r>
          </a:p>
        </p:txBody>
      </p:sp>
      <p:sp>
        <p:nvSpPr>
          <p:cNvPr id="492" name="Hash: 2"/>
          <p:cNvSpPr/>
          <p:nvPr/>
        </p:nvSpPr>
        <p:spPr>
          <a:xfrm>
            <a:off x="9859205" y="5251449"/>
            <a:ext cx="204110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Hash: 2</a:t>
            </a:r>
          </a:p>
        </p:txBody>
      </p:sp>
      <p:sp>
        <p:nvSpPr>
          <p:cNvPr id="493" name="Name: Rick…"/>
          <p:cNvSpPr/>
          <p:nvPr/>
        </p:nvSpPr>
        <p:spPr>
          <a:xfrm>
            <a:off x="800100" y="4212567"/>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Rick</a:t>
            </a:r>
          </a:p>
          <a:p>
            <a:pPr>
              <a:defRPr sz="2600" b="1">
                <a:latin typeface="Helvetica"/>
                <a:ea typeface="Helvetica"/>
                <a:cs typeface="Helvetica"/>
                <a:sym typeface="Helvetica"/>
              </a:defRPr>
            </a:pPr>
            <a:r>
              <a:t>Age: 61</a:t>
            </a:r>
          </a:p>
        </p:txBody>
      </p:sp>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 name="Linked list Separate Chaining Insertion"/>
          <p:cNvSpPr>
            <a:spLocks noGrp="1"/>
          </p:cNvSpPr>
          <p:nvPr>
            <p:ph type="title"/>
          </p:nvPr>
        </p:nvSpPr>
        <p:spPr>
          <a:xfrm>
            <a:off x="0" y="-25400"/>
            <a:ext cx="13004801" cy="1188319"/>
          </a:xfrm>
          <a:prstGeom prst="rect">
            <a:avLst/>
          </a:prstGeom>
        </p:spPr>
        <p:txBody>
          <a:bodyPr/>
          <a:lstStyle>
            <a:lvl1pPr defTabSz="315468">
              <a:defRPr sz="4320" b="1"/>
            </a:lvl1pPr>
          </a:lstStyle>
          <a:p>
            <a:r>
              <a:t>Linked list Separate Chaining Insertion</a:t>
            </a:r>
          </a:p>
        </p:txBody>
      </p:sp>
      <p:sp>
        <p:nvSpPr>
          <p:cNvPr id="496" name="Rectangle"/>
          <p:cNvSpPr/>
          <p:nvPr/>
        </p:nvSpPr>
        <p:spPr>
          <a:xfrm>
            <a:off x="800100" y="1980369"/>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497" name="0"/>
          <p:cNvSpPr/>
          <p:nvPr/>
        </p:nvSpPr>
        <p:spPr>
          <a:xfrm>
            <a:off x="287821" y="217320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498" name="1"/>
          <p:cNvSpPr/>
          <p:nvPr/>
        </p:nvSpPr>
        <p:spPr>
          <a:xfrm>
            <a:off x="287821" y="32765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499" name="2"/>
          <p:cNvSpPr/>
          <p:nvPr/>
        </p:nvSpPr>
        <p:spPr>
          <a:xfrm>
            <a:off x="287821" y="43799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500" name="3"/>
          <p:cNvSpPr/>
          <p:nvPr/>
        </p:nvSpPr>
        <p:spPr>
          <a:xfrm>
            <a:off x="287821" y="55117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3</a:t>
            </a:r>
          </a:p>
        </p:txBody>
      </p:sp>
      <p:sp>
        <p:nvSpPr>
          <p:cNvPr id="501" name="4"/>
          <p:cNvSpPr/>
          <p:nvPr/>
        </p:nvSpPr>
        <p:spPr>
          <a:xfrm>
            <a:off x="287821" y="666114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502" name="5"/>
          <p:cNvSpPr/>
          <p:nvPr/>
        </p:nvSpPr>
        <p:spPr>
          <a:xfrm>
            <a:off x="287821" y="78104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503" name="Rectangle"/>
          <p:cNvSpPr/>
          <p:nvPr/>
        </p:nvSpPr>
        <p:spPr>
          <a:xfrm>
            <a:off x="800100" y="3096468"/>
            <a:ext cx="2500164" cy="1033364"/>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504" name="Rectangle"/>
          <p:cNvSpPr/>
          <p:nvPr/>
        </p:nvSpPr>
        <p:spPr>
          <a:xfrm>
            <a:off x="800100" y="42125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505" name="Rectangle"/>
          <p:cNvSpPr/>
          <p:nvPr/>
        </p:nvSpPr>
        <p:spPr>
          <a:xfrm>
            <a:off x="800100" y="53301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506" name="Rectangle"/>
          <p:cNvSpPr/>
          <p:nvPr/>
        </p:nvSpPr>
        <p:spPr>
          <a:xfrm>
            <a:off x="800100" y="64570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507" name="Rectangle"/>
          <p:cNvSpPr/>
          <p:nvPr/>
        </p:nvSpPr>
        <p:spPr>
          <a:xfrm>
            <a:off x="800100" y="75873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508" name="Name: Will…"/>
          <p:cNvSpPr/>
          <p:nvPr/>
        </p:nvSpPr>
        <p:spPr>
          <a:xfrm>
            <a:off x="800100" y="5331668"/>
            <a:ext cx="2500164" cy="1033364"/>
          </a:xfrm>
          <a:prstGeom prst="rect">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Will</a:t>
            </a:r>
          </a:p>
          <a:p>
            <a:pPr>
              <a:defRPr sz="2600" b="1">
                <a:latin typeface="Helvetica"/>
                <a:ea typeface="Helvetica"/>
                <a:cs typeface="Helvetica"/>
                <a:sym typeface="Helvetica"/>
              </a:defRPr>
            </a:pPr>
            <a:r>
              <a:t>Age: 21</a:t>
            </a:r>
          </a:p>
        </p:txBody>
      </p:sp>
      <p:sp>
        <p:nvSpPr>
          <p:cNvPr id="509" name="Name: Leah…"/>
          <p:cNvSpPr/>
          <p:nvPr/>
        </p:nvSpPr>
        <p:spPr>
          <a:xfrm>
            <a:off x="800100" y="6455618"/>
            <a:ext cx="2500164" cy="1033364"/>
          </a:xfrm>
          <a:prstGeom prst="rect">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Leah</a:t>
            </a:r>
          </a:p>
          <a:p>
            <a:pPr>
              <a:defRPr sz="2600" b="1">
                <a:latin typeface="Helvetica"/>
                <a:ea typeface="Helvetica"/>
                <a:cs typeface="Helvetica"/>
                <a:sym typeface="Helvetica"/>
              </a:defRPr>
            </a:pPr>
            <a:r>
              <a:t>Age: 18</a:t>
            </a:r>
          </a:p>
        </p:txBody>
      </p:sp>
      <p:sp>
        <p:nvSpPr>
          <p:cNvPr id="510" name="Name: Rick…"/>
          <p:cNvSpPr/>
          <p:nvPr/>
        </p:nvSpPr>
        <p:spPr>
          <a:xfrm>
            <a:off x="800100" y="4212567"/>
            <a:ext cx="2500164" cy="1033364"/>
          </a:xfrm>
          <a:prstGeom prst="rect">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Rick</a:t>
            </a:r>
          </a:p>
          <a:p>
            <a:pPr>
              <a:defRPr sz="2600" b="1">
                <a:latin typeface="Helvetica"/>
                <a:ea typeface="Helvetica"/>
                <a:cs typeface="Helvetica"/>
                <a:sym typeface="Helvetica"/>
              </a:defRPr>
            </a:pPr>
            <a:r>
              <a:t>Age: 61</a:t>
            </a:r>
          </a:p>
        </p:txBody>
      </p:sp>
      <p:sp>
        <p:nvSpPr>
          <p:cNvPr id="511" name="Name: Ria"/>
          <p:cNvSpPr/>
          <p:nvPr/>
        </p:nvSpPr>
        <p:spPr>
          <a:xfrm>
            <a:off x="9859205" y="3879849"/>
            <a:ext cx="259162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Name: Ria</a:t>
            </a:r>
          </a:p>
        </p:txBody>
      </p:sp>
      <p:sp>
        <p:nvSpPr>
          <p:cNvPr id="512" name="Age: 25"/>
          <p:cNvSpPr/>
          <p:nvPr/>
        </p:nvSpPr>
        <p:spPr>
          <a:xfrm>
            <a:off x="10111134" y="4565649"/>
            <a:ext cx="204110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Age: 25</a:t>
            </a:r>
          </a:p>
        </p:txBody>
      </p:sp>
      <p:sp>
        <p:nvSpPr>
          <p:cNvPr id="513" name="Hash: 1"/>
          <p:cNvSpPr/>
          <p:nvPr/>
        </p:nvSpPr>
        <p:spPr>
          <a:xfrm>
            <a:off x="9859205" y="5251449"/>
            <a:ext cx="204110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Hash: 1</a:t>
            </a:r>
          </a:p>
        </p:txBody>
      </p:sp>
    </p:spTree>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 name="Linked list Separate Chaining Insertion"/>
          <p:cNvSpPr>
            <a:spLocks noGrp="1"/>
          </p:cNvSpPr>
          <p:nvPr>
            <p:ph type="title"/>
          </p:nvPr>
        </p:nvSpPr>
        <p:spPr>
          <a:xfrm>
            <a:off x="0" y="-25400"/>
            <a:ext cx="13004801" cy="1188319"/>
          </a:xfrm>
          <a:prstGeom prst="rect">
            <a:avLst/>
          </a:prstGeom>
        </p:spPr>
        <p:txBody>
          <a:bodyPr/>
          <a:lstStyle>
            <a:lvl1pPr defTabSz="315468">
              <a:defRPr sz="4320" b="1"/>
            </a:lvl1pPr>
          </a:lstStyle>
          <a:p>
            <a:r>
              <a:t>Linked list Separate Chaining Insertion</a:t>
            </a:r>
          </a:p>
        </p:txBody>
      </p:sp>
      <p:sp>
        <p:nvSpPr>
          <p:cNvPr id="516" name="Rectangle"/>
          <p:cNvSpPr/>
          <p:nvPr/>
        </p:nvSpPr>
        <p:spPr>
          <a:xfrm>
            <a:off x="800100" y="1980369"/>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517" name="0"/>
          <p:cNvSpPr/>
          <p:nvPr/>
        </p:nvSpPr>
        <p:spPr>
          <a:xfrm>
            <a:off x="287821" y="217320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518" name="1"/>
          <p:cNvSpPr/>
          <p:nvPr/>
        </p:nvSpPr>
        <p:spPr>
          <a:xfrm>
            <a:off x="287821" y="32765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519" name="2"/>
          <p:cNvSpPr/>
          <p:nvPr/>
        </p:nvSpPr>
        <p:spPr>
          <a:xfrm>
            <a:off x="287821" y="43799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520" name="3"/>
          <p:cNvSpPr/>
          <p:nvPr/>
        </p:nvSpPr>
        <p:spPr>
          <a:xfrm>
            <a:off x="287821" y="55117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3</a:t>
            </a:r>
          </a:p>
        </p:txBody>
      </p:sp>
      <p:sp>
        <p:nvSpPr>
          <p:cNvPr id="521" name="4"/>
          <p:cNvSpPr/>
          <p:nvPr/>
        </p:nvSpPr>
        <p:spPr>
          <a:xfrm>
            <a:off x="287821" y="666114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522" name="5"/>
          <p:cNvSpPr/>
          <p:nvPr/>
        </p:nvSpPr>
        <p:spPr>
          <a:xfrm>
            <a:off x="287821" y="78104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523" name="Rectangle"/>
          <p:cNvSpPr/>
          <p:nvPr/>
        </p:nvSpPr>
        <p:spPr>
          <a:xfrm>
            <a:off x="800100" y="3096468"/>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524" name="Rectangle"/>
          <p:cNvSpPr/>
          <p:nvPr/>
        </p:nvSpPr>
        <p:spPr>
          <a:xfrm>
            <a:off x="800100" y="42125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525" name="Rectangle"/>
          <p:cNvSpPr/>
          <p:nvPr/>
        </p:nvSpPr>
        <p:spPr>
          <a:xfrm>
            <a:off x="800100" y="53301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526" name="Rectangle"/>
          <p:cNvSpPr/>
          <p:nvPr/>
        </p:nvSpPr>
        <p:spPr>
          <a:xfrm>
            <a:off x="800100" y="64570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527" name="Rectangle"/>
          <p:cNvSpPr/>
          <p:nvPr/>
        </p:nvSpPr>
        <p:spPr>
          <a:xfrm>
            <a:off x="800100" y="75873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528" name="Name: Will…"/>
          <p:cNvSpPr/>
          <p:nvPr/>
        </p:nvSpPr>
        <p:spPr>
          <a:xfrm>
            <a:off x="800100" y="53316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Will</a:t>
            </a:r>
          </a:p>
          <a:p>
            <a:pPr>
              <a:defRPr sz="2600" b="1">
                <a:latin typeface="Helvetica"/>
                <a:ea typeface="Helvetica"/>
                <a:cs typeface="Helvetica"/>
                <a:sym typeface="Helvetica"/>
              </a:defRPr>
            </a:pPr>
            <a:r>
              <a:t>Age: 21</a:t>
            </a:r>
          </a:p>
        </p:txBody>
      </p:sp>
      <p:sp>
        <p:nvSpPr>
          <p:cNvPr id="529" name="Name: Leah…"/>
          <p:cNvSpPr/>
          <p:nvPr/>
        </p:nvSpPr>
        <p:spPr>
          <a:xfrm>
            <a:off x="800100" y="645561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Leah</a:t>
            </a:r>
          </a:p>
          <a:p>
            <a:pPr>
              <a:defRPr sz="2600" b="1">
                <a:latin typeface="Helvetica"/>
                <a:ea typeface="Helvetica"/>
                <a:cs typeface="Helvetica"/>
                <a:sym typeface="Helvetica"/>
              </a:defRPr>
            </a:pPr>
            <a:r>
              <a:t>Age: 18</a:t>
            </a:r>
          </a:p>
        </p:txBody>
      </p:sp>
      <p:sp>
        <p:nvSpPr>
          <p:cNvPr id="530" name="Name: Rick…"/>
          <p:cNvSpPr/>
          <p:nvPr/>
        </p:nvSpPr>
        <p:spPr>
          <a:xfrm>
            <a:off x="800100" y="4212567"/>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Rick</a:t>
            </a:r>
          </a:p>
          <a:p>
            <a:pPr>
              <a:defRPr sz="2600" b="1">
                <a:latin typeface="Helvetica"/>
                <a:ea typeface="Helvetica"/>
                <a:cs typeface="Helvetica"/>
                <a:sym typeface="Helvetica"/>
              </a:defRPr>
            </a:pPr>
            <a:r>
              <a:t>Age: 61</a:t>
            </a:r>
          </a:p>
        </p:txBody>
      </p:sp>
      <p:sp>
        <p:nvSpPr>
          <p:cNvPr id="531" name="Name: Ria"/>
          <p:cNvSpPr/>
          <p:nvPr/>
        </p:nvSpPr>
        <p:spPr>
          <a:xfrm>
            <a:off x="9859205" y="3879849"/>
            <a:ext cx="259162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Name: Ria</a:t>
            </a:r>
          </a:p>
        </p:txBody>
      </p:sp>
      <p:sp>
        <p:nvSpPr>
          <p:cNvPr id="532" name="Age: 25"/>
          <p:cNvSpPr/>
          <p:nvPr/>
        </p:nvSpPr>
        <p:spPr>
          <a:xfrm>
            <a:off x="10111134" y="4565649"/>
            <a:ext cx="204110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Age: 25</a:t>
            </a:r>
          </a:p>
        </p:txBody>
      </p:sp>
      <p:sp>
        <p:nvSpPr>
          <p:cNvPr id="533" name="Hash: 1"/>
          <p:cNvSpPr/>
          <p:nvPr/>
        </p:nvSpPr>
        <p:spPr>
          <a:xfrm>
            <a:off x="9859205" y="5251449"/>
            <a:ext cx="204110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Hash: 1</a:t>
            </a:r>
          </a:p>
        </p:txBody>
      </p:sp>
      <p:sp>
        <p:nvSpPr>
          <p:cNvPr id="534" name="Name: Rai…"/>
          <p:cNvSpPr/>
          <p:nvPr/>
        </p:nvSpPr>
        <p:spPr>
          <a:xfrm>
            <a:off x="800100" y="30964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Rai</a:t>
            </a:r>
          </a:p>
          <a:p>
            <a:pPr>
              <a:defRPr sz="2600" b="1">
                <a:latin typeface="Helvetica"/>
                <a:ea typeface="Helvetica"/>
                <a:cs typeface="Helvetica"/>
                <a:sym typeface="Helvetica"/>
              </a:defRPr>
            </a:pPr>
            <a:r>
              <a:t>Age: 25</a:t>
            </a:r>
          </a:p>
        </p:txBody>
      </p:sp>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 name="Linked list Separate Chaining Insertion"/>
          <p:cNvSpPr>
            <a:spLocks noGrp="1"/>
          </p:cNvSpPr>
          <p:nvPr>
            <p:ph type="title"/>
          </p:nvPr>
        </p:nvSpPr>
        <p:spPr>
          <a:xfrm>
            <a:off x="0" y="-25400"/>
            <a:ext cx="13004801" cy="1188319"/>
          </a:xfrm>
          <a:prstGeom prst="rect">
            <a:avLst/>
          </a:prstGeom>
        </p:spPr>
        <p:txBody>
          <a:bodyPr/>
          <a:lstStyle>
            <a:lvl1pPr defTabSz="315468">
              <a:defRPr sz="4320" b="1"/>
            </a:lvl1pPr>
          </a:lstStyle>
          <a:p>
            <a:r>
              <a:t>Linked list Separate Chaining Insertion</a:t>
            </a:r>
          </a:p>
        </p:txBody>
      </p:sp>
      <p:sp>
        <p:nvSpPr>
          <p:cNvPr id="537" name="Rectangle"/>
          <p:cNvSpPr/>
          <p:nvPr/>
        </p:nvSpPr>
        <p:spPr>
          <a:xfrm>
            <a:off x="800100" y="1980369"/>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538" name="0"/>
          <p:cNvSpPr/>
          <p:nvPr/>
        </p:nvSpPr>
        <p:spPr>
          <a:xfrm>
            <a:off x="287821" y="217320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539" name="1"/>
          <p:cNvSpPr/>
          <p:nvPr/>
        </p:nvSpPr>
        <p:spPr>
          <a:xfrm>
            <a:off x="287821" y="32765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540" name="2"/>
          <p:cNvSpPr/>
          <p:nvPr/>
        </p:nvSpPr>
        <p:spPr>
          <a:xfrm>
            <a:off x="287821" y="43799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541" name="3"/>
          <p:cNvSpPr/>
          <p:nvPr/>
        </p:nvSpPr>
        <p:spPr>
          <a:xfrm>
            <a:off x="287821" y="55117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3</a:t>
            </a:r>
          </a:p>
        </p:txBody>
      </p:sp>
      <p:sp>
        <p:nvSpPr>
          <p:cNvPr id="542" name="4"/>
          <p:cNvSpPr/>
          <p:nvPr/>
        </p:nvSpPr>
        <p:spPr>
          <a:xfrm>
            <a:off x="287821" y="666114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543" name="5"/>
          <p:cNvSpPr/>
          <p:nvPr/>
        </p:nvSpPr>
        <p:spPr>
          <a:xfrm>
            <a:off x="287821" y="78104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544" name="Rectangle"/>
          <p:cNvSpPr/>
          <p:nvPr/>
        </p:nvSpPr>
        <p:spPr>
          <a:xfrm>
            <a:off x="800100" y="3096468"/>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545" name="Rectangle"/>
          <p:cNvSpPr/>
          <p:nvPr/>
        </p:nvSpPr>
        <p:spPr>
          <a:xfrm>
            <a:off x="800100" y="42125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546" name="Rectangle"/>
          <p:cNvSpPr/>
          <p:nvPr/>
        </p:nvSpPr>
        <p:spPr>
          <a:xfrm>
            <a:off x="800100" y="53301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547" name="Rectangle"/>
          <p:cNvSpPr/>
          <p:nvPr/>
        </p:nvSpPr>
        <p:spPr>
          <a:xfrm>
            <a:off x="800100" y="64570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548" name="Rectangle"/>
          <p:cNvSpPr/>
          <p:nvPr/>
        </p:nvSpPr>
        <p:spPr>
          <a:xfrm>
            <a:off x="800100" y="75873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549" name="Name: Will…"/>
          <p:cNvSpPr/>
          <p:nvPr/>
        </p:nvSpPr>
        <p:spPr>
          <a:xfrm>
            <a:off x="800100" y="53316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Will</a:t>
            </a:r>
          </a:p>
          <a:p>
            <a:pPr>
              <a:defRPr sz="2600" b="1">
                <a:latin typeface="Helvetica"/>
                <a:ea typeface="Helvetica"/>
                <a:cs typeface="Helvetica"/>
                <a:sym typeface="Helvetica"/>
              </a:defRPr>
            </a:pPr>
            <a:r>
              <a:t>Age: 21</a:t>
            </a:r>
          </a:p>
        </p:txBody>
      </p:sp>
      <p:sp>
        <p:nvSpPr>
          <p:cNvPr id="550" name="Name: Leah…"/>
          <p:cNvSpPr/>
          <p:nvPr/>
        </p:nvSpPr>
        <p:spPr>
          <a:xfrm>
            <a:off x="800100" y="6455618"/>
            <a:ext cx="2500164" cy="1033364"/>
          </a:xfrm>
          <a:prstGeom prst="rect">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Leah</a:t>
            </a:r>
          </a:p>
          <a:p>
            <a:pPr>
              <a:defRPr sz="2600" b="1">
                <a:latin typeface="Helvetica"/>
                <a:ea typeface="Helvetica"/>
                <a:cs typeface="Helvetica"/>
                <a:sym typeface="Helvetica"/>
              </a:defRPr>
            </a:pPr>
            <a:r>
              <a:t>Age: 18</a:t>
            </a:r>
          </a:p>
        </p:txBody>
      </p:sp>
      <p:sp>
        <p:nvSpPr>
          <p:cNvPr id="551" name="Name: Rick…"/>
          <p:cNvSpPr/>
          <p:nvPr/>
        </p:nvSpPr>
        <p:spPr>
          <a:xfrm>
            <a:off x="800100" y="4212567"/>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Rick</a:t>
            </a:r>
          </a:p>
          <a:p>
            <a:pPr>
              <a:defRPr sz="2600" b="1">
                <a:latin typeface="Helvetica"/>
                <a:ea typeface="Helvetica"/>
                <a:cs typeface="Helvetica"/>
                <a:sym typeface="Helvetica"/>
              </a:defRPr>
            </a:pPr>
            <a:r>
              <a:t>Age: 61</a:t>
            </a:r>
          </a:p>
        </p:txBody>
      </p:sp>
      <p:sp>
        <p:nvSpPr>
          <p:cNvPr id="552" name="Name: Rai…"/>
          <p:cNvSpPr/>
          <p:nvPr/>
        </p:nvSpPr>
        <p:spPr>
          <a:xfrm>
            <a:off x="800100" y="30964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Rai</a:t>
            </a:r>
          </a:p>
          <a:p>
            <a:pPr>
              <a:defRPr sz="2600" b="1">
                <a:latin typeface="Helvetica"/>
                <a:ea typeface="Helvetica"/>
                <a:cs typeface="Helvetica"/>
                <a:sym typeface="Helvetica"/>
              </a:defRPr>
            </a:pPr>
            <a:r>
              <a:t>Age: 25</a:t>
            </a:r>
          </a:p>
        </p:txBody>
      </p:sp>
      <p:sp>
        <p:nvSpPr>
          <p:cNvPr id="553" name="Name: Lara"/>
          <p:cNvSpPr/>
          <p:nvPr/>
        </p:nvSpPr>
        <p:spPr>
          <a:xfrm>
            <a:off x="9859205" y="3879849"/>
            <a:ext cx="286687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Name: Lara</a:t>
            </a:r>
          </a:p>
        </p:txBody>
      </p:sp>
      <p:sp>
        <p:nvSpPr>
          <p:cNvPr id="554" name="Age: 34"/>
          <p:cNvSpPr/>
          <p:nvPr/>
        </p:nvSpPr>
        <p:spPr>
          <a:xfrm>
            <a:off x="10111134" y="4565649"/>
            <a:ext cx="204110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Age: 34</a:t>
            </a:r>
          </a:p>
        </p:txBody>
      </p:sp>
      <p:sp>
        <p:nvSpPr>
          <p:cNvPr id="555" name="Hash: 4"/>
          <p:cNvSpPr/>
          <p:nvPr/>
        </p:nvSpPr>
        <p:spPr>
          <a:xfrm>
            <a:off x="9859205" y="5251449"/>
            <a:ext cx="204110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Hash: 4</a:t>
            </a:r>
          </a:p>
        </p:txBody>
      </p:sp>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 name="Linked list Separate Chaining Insertion"/>
          <p:cNvSpPr>
            <a:spLocks noGrp="1"/>
          </p:cNvSpPr>
          <p:nvPr>
            <p:ph type="title"/>
          </p:nvPr>
        </p:nvSpPr>
        <p:spPr>
          <a:xfrm>
            <a:off x="0" y="-25400"/>
            <a:ext cx="13004801" cy="1188319"/>
          </a:xfrm>
          <a:prstGeom prst="rect">
            <a:avLst/>
          </a:prstGeom>
        </p:spPr>
        <p:txBody>
          <a:bodyPr/>
          <a:lstStyle>
            <a:lvl1pPr defTabSz="315468">
              <a:defRPr sz="4320" b="1"/>
            </a:lvl1pPr>
          </a:lstStyle>
          <a:p>
            <a:r>
              <a:t>Linked list Separate Chaining Insertion</a:t>
            </a:r>
          </a:p>
        </p:txBody>
      </p:sp>
      <p:sp>
        <p:nvSpPr>
          <p:cNvPr id="558" name="Rectangle"/>
          <p:cNvSpPr/>
          <p:nvPr/>
        </p:nvSpPr>
        <p:spPr>
          <a:xfrm>
            <a:off x="800100" y="1980369"/>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559" name="0"/>
          <p:cNvSpPr/>
          <p:nvPr/>
        </p:nvSpPr>
        <p:spPr>
          <a:xfrm>
            <a:off x="287821" y="217320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560" name="1"/>
          <p:cNvSpPr/>
          <p:nvPr/>
        </p:nvSpPr>
        <p:spPr>
          <a:xfrm>
            <a:off x="287821" y="32765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561" name="2"/>
          <p:cNvSpPr/>
          <p:nvPr/>
        </p:nvSpPr>
        <p:spPr>
          <a:xfrm>
            <a:off x="287821" y="43799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562" name="3"/>
          <p:cNvSpPr/>
          <p:nvPr/>
        </p:nvSpPr>
        <p:spPr>
          <a:xfrm>
            <a:off x="287821" y="55117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3</a:t>
            </a:r>
          </a:p>
        </p:txBody>
      </p:sp>
      <p:sp>
        <p:nvSpPr>
          <p:cNvPr id="563" name="4"/>
          <p:cNvSpPr/>
          <p:nvPr/>
        </p:nvSpPr>
        <p:spPr>
          <a:xfrm>
            <a:off x="287821" y="666114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564" name="5"/>
          <p:cNvSpPr/>
          <p:nvPr/>
        </p:nvSpPr>
        <p:spPr>
          <a:xfrm>
            <a:off x="287821" y="78104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565" name="Rectangle"/>
          <p:cNvSpPr/>
          <p:nvPr/>
        </p:nvSpPr>
        <p:spPr>
          <a:xfrm>
            <a:off x="800100" y="3096468"/>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566" name="Rectangle"/>
          <p:cNvSpPr/>
          <p:nvPr/>
        </p:nvSpPr>
        <p:spPr>
          <a:xfrm>
            <a:off x="800100" y="42125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567" name="Rectangle"/>
          <p:cNvSpPr/>
          <p:nvPr/>
        </p:nvSpPr>
        <p:spPr>
          <a:xfrm>
            <a:off x="800100" y="53301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568" name="Rectangle"/>
          <p:cNvSpPr/>
          <p:nvPr/>
        </p:nvSpPr>
        <p:spPr>
          <a:xfrm>
            <a:off x="800100" y="64570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569" name="Rectangle"/>
          <p:cNvSpPr/>
          <p:nvPr/>
        </p:nvSpPr>
        <p:spPr>
          <a:xfrm>
            <a:off x="800100" y="75873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570" name="Name: Will…"/>
          <p:cNvSpPr/>
          <p:nvPr/>
        </p:nvSpPr>
        <p:spPr>
          <a:xfrm>
            <a:off x="800100" y="53316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Will</a:t>
            </a:r>
          </a:p>
          <a:p>
            <a:pPr>
              <a:defRPr sz="2600" b="1">
                <a:latin typeface="Helvetica"/>
                <a:ea typeface="Helvetica"/>
                <a:cs typeface="Helvetica"/>
                <a:sym typeface="Helvetica"/>
              </a:defRPr>
            </a:pPr>
            <a:r>
              <a:t>Age: 21</a:t>
            </a:r>
          </a:p>
        </p:txBody>
      </p:sp>
      <p:sp>
        <p:nvSpPr>
          <p:cNvPr id="571" name="Name: Leah…"/>
          <p:cNvSpPr/>
          <p:nvPr/>
        </p:nvSpPr>
        <p:spPr>
          <a:xfrm>
            <a:off x="800100" y="645561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Leah</a:t>
            </a:r>
          </a:p>
          <a:p>
            <a:pPr>
              <a:defRPr sz="2600" b="1">
                <a:latin typeface="Helvetica"/>
                <a:ea typeface="Helvetica"/>
                <a:cs typeface="Helvetica"/>
                <a:sym typeface="Helvetica"/>
              </a:defRPr>
            </a:pPr>
            <a:r>
              <a:t>Age: 18</a:t>
            </a:r>
          </a:p>
        </p:txBody>
      </p:sp>
      <p:sp>
        <p:nvSpPr>
          <p:cNvPr id="572" name="Name: Rick…"/>
          <p:cNvSpPr/>
          <p:nvPr/>
        </p:nvSpPr>
        <p:spPr>
          <a:xfrm>
            <a:off x="800100" y="4212567"/>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Rick</a:t>
            </a:r>
          </a:p>
          <a:p>
            <a:pPr>
              <a:defRPr sz="2600" b="1">
                <a:latin typeface="Helvetica"/>
                <a:ea typeface="Helvetica"/>
                <a:cs typeface="Helvetica"/>
                <a:sym typeface="Helvetica"/>
              </a:defRPr>
            </a:pPr>
            <a:r>
              <a:t>Age: 61</a:t>
            </a:r>
          </a:p>
        </p:txBody>
      </p:sp>
      <p:sp>
        <p:nvSpPr>
          <p:cNvPr id="573" name="Name: Rai…"/>
          <p:cNvSpPr/>
          <p:nvPr/>
        </p:nvSpPr>
        <p:spPr>
          <a:xfrm>
            <a:off x="800100" y="30964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Rai</a:t>
            </a:r>
          </a:p>
          <a:p>
            <a:pPr>
              <a:defRPr sz="2600" b="1">
                <a:latin typeface="Helvetica"/>
                <a:ea typeface="Helvetica"/>
                <a:cs typeface="Helvetica"/>
                <a:sym typeface="Helvetica"/>
              </a:defRPr>
            </a:pPr>
            <a:r>
              <a:t>Age: 25</a:t>
            </a:r>
          </a:p>
        </p:txBody>
      </p:sp>
      <p:sp>
        <p:nvSpPr>
          <p:cNvPr id="574" name="Name: Lara"/>
          <p:cNvSpPr/>
          <p:nvPr/>
        </p:nvSpPr>
        <p:spPr>
          <a:xfrm>
            <a:off x="9859205" y="3879849"/>
            <a:ext cx="286687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Name: Lara</a:t>
            </a:r>
          </a:p>
        </p:txBody>
      </p:sp>
      <p:sp>
        <p:nvSpPr>
          <p:cNvPr id="575" name="Age: 34"/>
          <p:cNvSpPr/>
          <p:nvPr/>
        </p:nvSpPr>
        <p:spPr>
          <a:xfrm>
            <a:off x="10111134" y="4565649"/>
            <a:ext cx="204110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Age: 34</a:t>
            </a:r>
          </a:p>
        </p:txBody>
      </p:sp>
      <p:sp>
        <p:nvSpPr>
          <p:cNvPr id="576" name="Hash: 4"/>
          <p:cNvSpPr/>
          <p:nvPr/>
        </p:nvSpPr>
        <p:spPr>
          <a:xfrm>
            <a:off x="9859205" y="5251449"/>
            <a:ext cx="204110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Hash: 4</a:t>
            </a:r>
          </a:p>
        </p:txBody>
      </p:sp>
      <p:sp>
        <p:nvSpPr>
          <p:cNvPr id="577" name="Line"/>
          <p:cNvSpPr/>
          <p:nvPr/>
        </p:nvSpPr>
        <p:spPr>
          <a:xfrm>
            <a:off x="34237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8" name="Name: Lara…"/>
          <p:cNvSpPr/>
          <p:nvPr/>
        </p:nvSpPr>
        <p:spPr>
          <a:xfrm>
            <a:off x="4229100" y="6455618"/>
            <a:ext cx="2500164" cy="1033364"/>
          </a:xfrm>
          <a:prstGeom prst="rect">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Lara</a:t>
            </a:r>
          </a:p>
          <a:p>
            <a:pPr>
              <a:defRPr sz="2600" b="1">
                <a:latin typeface="Helvetica"/>
                <a:ea typeface="Helvetica"/>
                <a:cs typeface="Helvetica"/>
                <a:sym typeface="Helvetica"/>
              </a:defRPr>
            </a:pPr>
            <a:r>
              <a:t>Age: 34</a:t>
            </a:r>
          </a:p>
        </p:txBody>
      </p:sp>
    </p:spTree>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 name="Linked list Separate Chaining Insertion"/>
          <p:cNvSpPr>
            <a:spLocks noGrp="1"/>
          </p:cNvSpPr>
          <p:nvPr>
            <p:ph type="title"/>
          </p:nvPr>
        </p:nvSpPr>
        <p:spPr>
          <a:xfrm>
            <a:off x="0" y="-25400"/>
            <a:ext cx="13004801" cy="1188319"/>
          </a:xfrm>
          <a:prstGeom prst="rect">
            <a:avLst/>
          </a:prstGeom>
        </p:spPr>
        <p:txBody>
          <a:bodyPr/>
          <a:lstStyle>
            <a:lvl1pPr defTabSz="315468">
              <a:defRPr sz="4320" b="1"/>
            </a:lvl1pPr>
          </a:lstStyle>
          <a:p>
            <a:r>
              <a:t>Linked list Separate Chaining Insertion</a:t>
            </a:r>
          </a:p>
        </p:txBody>
      </p:sp>
      <p:sp>
        <p:nvSpPr>
          <p:cNvPr id="581" name="Rectangle"/>
          <p:cNvSpPr/>
          <p:nvPr/>
        </p:nvSpPr>
        <p:spPr>
          <a:xfrm>
            <a:off x="800100" y="1980369"/>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582" name="0"/>
          <p:cNvSpPr/>
          <p:nvPr/>
        </p:nvSpPr>
        <p:spPr>
          <a:xfrm>
            <a:off x="287821" y="217320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583" name="1"/>
          <p:cNvSpPr/>
          <p:nvPr/>
        </p:nvSpPr>
        <p:spPr>
          <a:xfrm>
            <a:off x="287821" y="32765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584" name="2"/>
          <p:cNvSpPr/>
          <p:nvPr/>
        </p:nvSpPr>
        <p:spPr>
          <a:xfrm>
            <a:off x="287821" y="43799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585" name="3"/>
          <p:cNvSpPr/>
          <p:nvPr/>
        </p:nvSpPr>
        <p:spPr>
          <a:xfrm>
            <a:off x="287821" y="55117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3</a:t>
            </a:r>
          </a:p>
        </p:txBody>
      </p:sp>
      <p:sp>
        <p:nvSpPr>
          <p:cNvPr id="586" name="4"/>
          <p:cNvSpPr/>
          <p:nvPr/>
        </p:nvSpPr>
        <p:spPr>
          <a:xfrm>
            <a:off x="287821" y="666114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587" name="5"/>
          <p:cNvSpPr/>
          <p:nvPr/>
        </p:nvSpPr>
        <p:spPr>
          <a:xfrm>
            <a:off x="287821" y="78104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588" name="Rectangle"/>
          <p:cNvSpPr/>
          <p:nvPr/>
        </p:nvSpPr>
        <p:spPr>
          <a:xfrm>
            <a:off x="800100" y="3096468"/>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589" name="Rectangle"/>
          <p:cNvSpPr/>
          <p:nvPr/>
        </p:nvSpPr>
        <p:spPr>
          <a:xfrm>
            <a:off x="800100" y="42125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590" name="Rectangle"/>
          <p:cNvSpPr/>
          <p:nvPr/>
        </p:nvSpPr>
        <p:spPr>
          <a:xfrm>
            <a:off x="800100" y="53301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591" name="Rectangle"/>
          <p:cNvSpPr/>
          <p:nvPr/>
        </p:nvSpPr>
        <p:spPr>
          <a:xfrm>
            <a:off x="800100" y="64570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592" name="Rectangle"/>
          <p:cNvSpPr/>
          <p:nvPr/>
        </p:nvSpPr>
        <p:spPr>
          <a:xfrm>
            <a:off x="800100" y="75873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593" name="Name: Will…"/>
          <p:cNvSpPr/>
          <p:nvPr/>
        </p:nvSpPr>
        <p:spPr>
          <a:xfrm>
            <a:off x="800100" y="53316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Will</a:t>
            </a:r>
          </a:p>
          <a:p>
            <a:pPr>
              <a:defRPr sz="2600" b="1">
                <a:latin typeface="Helvetica"/>
                <a:ea typeface="Helvetica"/>
                <a:cs typeface="Helvetica"/>
                <a:sym typeface="Helvetica"/>
              </a:defRPr>
            </a:pPr>
            <a:r>
              <a:t>Age: 21</a:t>
            </a:r>
          </a:p>
        </p:txBody>
      </p:sp>
      <p:sp>
        <p:nvSpPr>
          <p:cNvPr id="594" name="Name: Leah…"/>
          <p:cNvSpPr/>
          <p:nvPr/>
        </p:nvSpPr>
        <p:spPr>
          <a:xfrm>
            <a:off x="800100" y="645561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Leah</a:t>
            </a:r>
          </a:p>
          <a:p>
            <a:pPr>
              <a:defRPr sz="2600" b="1">
                <a:latin typeface="Helvetica"/>
                <a:ea typeface="Helvetica"/>
                <a:cs typeface="Helvetica"/>
                <a:sym typeface="Helvetica"/>
              </a:defRPr>
            </a:pPr>
            <a:r>
              <a:t>Age: 18</a:t>
            </a:r>
          </a:p>
        </p:txBody>
      </p:sp>
      <p:sp>
        <p:nvSpPr>
          <p:cNvPr id="595" name="Name: Rick…"/>
          <p:cNvSpPr/>
          <p:nvPr/>
        </p:nvSpPr>
        <p:spPr>
          <a:xfrm>
            <a:off x="800100" y="4212567"/>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Rick</a:t>
            </a:r>
          </a:p>
          <a:p>
            <a:pPr>
              <a:defRPr sz="2600" b="1">
                <a:latin typeface="Helvetica"/>
                <a:ea typeface="Helvetica"/>
                <a:cs typeface="Helvetica"/>
                <a:sym typeface="Helvetica"/>
              </a:defRPr>
            </a:pPr>
            <a:r>
              <a:t>Age: 61</a:t>
            </a:r>
          </a:p>
        </p:txBody>
      </p:sp>
      <p:sp>
        <p:nvSpPr>
          <p:cNvPr id="596" name="Name: Rai…"/>
          <p:cNvSpPr/>
          <p:nvPr/>
        </p:nvSpPr>
        <p:spPr>
          <a:xfrm>
            <a:off x="800100" y="30964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Rai</a:t>
            </a:r>
          </a:p>
          <a:p>
            <a:pPr>
              <a:defRPr sz="2600" b="1">
                <a:latin typeface="Helvetica"/>
                <a:ea typeface="Helvetica"/>
                <a:cs typeface="Helvetica"/>
                <a:sym typeface="Helvetica"/>
              </a:defRPr>
            </a:pPr>
            <a:r>
              <a:t>Age: 25</a:t>
            </a:r>
          </a:p>
        </p:txBody>
      </p:sp>
      <p:sp>
        <p:nvSpPr>
          <p:cNvPr id="597" name="Name: Lara"/>
          <p:cNvSpPr/>
          <p:nvPr/>
        </p:nvSpPr>
        <p:spPr>
          <a:xfrm>
            <a:off x="9859205" y="3879849"/>
            <a:ext cx="286687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Name: Lara</a:t>
            </a:r>
          </a:p>
        </p:txBody>
      </p:sp>
      <p:sp>
        <p:nvSpPr>
          <p:cNvPr id="598" name="Age: 34"/>
          <p:cNvSpPr/>
          <p:nvPr/>
        </p:nvSpPr>
        <p:spPr>
          <a:xfrm>
            <a:off x="10111134" y="4565649"/>
            <a:ext cx="204110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Age: 34</a:t>
            </a:r>
          </a:p>
        </p:txBody>
      </p:sp>
      <p:sp>
        <p:nvSpPr>
          <p:cNvPr id="599" name="Hash: 4"/>
          <p:cNvSpPr/>
          <p:nvPr/>
        </p:nvSpPr>
        <p:spPr>
          <a:xfrm>
            <a:off x="9859205" y="5251449"/>
            <a:ext cx="204110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Hash: 4</a:t>
            </a:r>
          </a:p>
        </p:txBody>
      </p:sp>
      <p:sp>
        <p:nvSpPr>
          <p:cNvPr id="600" name="Line"/>
          <p:cNvSpPr/>
          <p:nvPr/>
        </p:nvSpPr>
        <p:spPr>
          <a:xfrm>
            <a:off x="34237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1" name="Name: Lara…"/>
          <p:cNvSpPr/>
          <p:nvPr/>
        </p:nvSpPr>
        <p:spPr>
          <a:xfrm>
            <a:off x="4229100" y="645561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Lara</a:t>
            </a:r>
          </a:p>
          <a:p>
            <a:pPr>
              <a:defRPr sz="2600" b="1">
                <a:latin typeface="Helvetica"/>
                <a:ea typeface="Helvetica"/>
                <a:cs typeface="Helvetica"/>
                <a:sym typeface="Helvetica"/>
              </a:defRPr>
            </a:pPr>
            <a:r>
              <a:t>Age: 34</a:t>
            </a:r>
          </a:p>
        </p:txBody>
      </p:sp>
    </p:spTree>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 name="Linked list Separate Chaining Insertion"/>
          <p:cNvSpPr>
            <a:spLocks noGrp="1"/>
          </p:cNvSpPr>
          <p:nvPr>
            <p:ph type="title"/>
          </p:nvPr>
        </p:nvSpPr>
        <p:spPr>
          <a:xfrm>
            <a:off x="0" y="-25400"/>
            <a:ext cx="13004801" cy="1188319"/>
          </a:xfrm>
          <a:prstGeom prst="rect">
            <a:avLst/>
          </a:prstGeom>
        </p:spPr>
        <p:txBody>
          <a:bodyPr/>
          <a:lstStyle>
            <a:lvl1pPr defTabSz="315468">
              <a:defRPr sz="4320" b="1"/>
            </a:lvl1pPr>
          </a:lstStyle>
          <a:p>
            <a:r>
              <a:t>Linked list Separate Chaining Insertion</a:t>
            </a:r>
          </a:p>
        </p:txBody>
      </p:sp>
      <p:sp>
        <p:nvSpPr>
          <p:cNvPr id="604" name="Rectangle"/>
          <p:cNvSpPr/>
          <p:nvPr/>
        </p:nvSpPr>
        <p:spPr>
          <a:xfrm>
            <a:off x="800100" y="1980369"/>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605" name="0"/>
          <p:cNvSpPr/>
          <p:nvPr/>
        </p:nvSpPr>
        <p:spPr>
          <a:xfrm>
            <a:off x="287821" y="217320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606" name="1"/>
          <p:cNvSpPr/>
          <p:nvPr/>
        </p:nvSpPr>
        <p:spPr>
          <a:xfrm>
            <a:off x="287821" y="32765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607" name="2"/>
          <p:cNvSpPr/>
          <p:nvPr/>
        </p:nvSpPr>
        <p:spPr>
          <a:xfrm>
            <a:off x="287821" y="43799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608" name="3"/>
          <p:cNvSpPr/>
          <p:nvPr/>
        </p:nvSpPr>
        <p:spPr>
          <a:xfrm>
            <a:off x="287821" y="55117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3</a:t>
            </a:r>
          </a:p>
        </p:txBody>
      </p:sp>
      <p:sp>
        <p:nvSpPr>
          <p:cNvPr id="609" name="4"/>
          <p:cNvSpPr/>
          <p:nvPr/>
        </p:nvSpPr>
        <p:spPr>
          <a:xfrm>
            <a:off x="287821" y="666114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610" name="5"/>
          <p:cNvSpPr/>
          <p:nvPr/>
        </p:nvSpPr>
        <p:spPr>
          <a:xfrm>
            <a:off x="287821" y="78104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611" name="Rectangle"/>
          <p:cNvSpPr/>
          <p:nvPr/>
        </p:nvSpPr>
        <p:spPr>
          <a:xfrm>
            <a:off x="800100" y="3096468"/>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612" name="Rectangle"/>
          <p:cNvSpPr/>
          <p:nvPr/>
        </p:nvSpPr>
        <p:spPr>
          <a:xfrm>
            <a:off x="800100" y="42125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613" name="Rectangle"/>
          <p:cNvSpPr/>
          <p:nvPr/>
        </p:nvSpPr>
        <p:spPr>
          <a:xfrm>
            <a:off x="800100" y="53301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614" name="Rectangle"/>
          <p:cNvSpPr/>
          <p:nvPr/>
        </p:nvSpPr>
        <p:spPr>
          <a:xfrm>
            <a:off x="800100" y="64570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615" name="Rectangle"/>
          <p:cNvSpPr/>
          <p:nvPr/>
        </p:nvSpPr>
        <p:spPr>
          <a:xfrm>
            <a:off x="800100" y="75873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616" name="Name: Will…"/>
          <p:cNvSpPr/>
          <p:nvPr/>
        </p:nvSpPr>
        <p:spPr>
          <a:xfrm>
            <a:off x="800100" y="53316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Will</a:t>
            </a:r>
          </a:p>
          <a:p>
            <a:pPr>
              <a:defRPr sz="2600" b="1">
                <a:latin typeface="Helvetica"/>
                <a:ea typeface="Helvetica"/>
                <a:cs typeface="Helvetica"/>
                <a:sym typeface="Helvetica"/>
              </a:defRPr>
            </a:pPr>
            <a:r>
              <a:t>Age: 21</a:t>
            </a:r>
          </a:p>
        </p:txBody>
      </p:sp>
      <p:sp>
        <p:nvSpPr>
          <p:cNvPr id="617" name="Name: Leah…"/>
          <p:cNvSpPr/>
          <p:nvPr/>
        </p:nvSpPr>
        <p:spPr>
          <a:xfrm>
            <a:off x="800100" y="645561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Leah</a:t>
            </a:r>
          </a:p>
          <a:p>
            <a:pPr>
              <a:defRPr sz="2600" b="1">
                <a:latin typeface="Helvetica"/>
                <a:ea typeface="Helvetica"/>
                <a:cs typeface="Helvetica"/>
                <a:sym typeface="Helvetica"/>
              </a:defRPr>
            </a:pPr>
            <a:r>
              <a:t>Age: 18</a:t>
            </a:r>
          </a:p>
        </p:txBody>
      </p:sp>
      <p:sp>
        <p:nvSpPr>
          <p:cNvPr id="618" name="Name: Rick…"/>
          <p:cNvSpPr/>
          <p:nvPr/>
        </p:nvSpPr>
        <p:spPr>
          <a:xfrm>
            <a:off x="800100" y="4212567"/>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Rick</a:t>
            </a:r>
          </a:p>
          <a:p>
            <a:pPr>
              <a:defRPr sz="2600" b="1">
                <a:latin typeface="Helvetica"/>
                <a:ea typeface="Helvetica"/>
                <a:cs typeface="Helvetica"/>
                <a:sym typeface="Helvetica"/>
              </a:defRPr>
            </a:pPr>
            <a:r>
              <a:t>Age: 61</a:t>
            </a:r>
          </a:p>
        </p:txBody>
      </p:sp>
      <p:sp>
        <p:nvSpPr>
          <p:cNvPr id="619" name="Name: Rai…"/>
          <p:cNvSpPr/>
          <p:nvPr/>
        </p:nvSpPr>
        <p:spPr>
          <a:xfrm>
            <a:off x="800100" y="3096468"/>
            <a:ext cx="2500164" cy="1033364"/>
          </a:xfrm>
          <a:prstGeom prst="rect">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Rai</a:t>
            </a:r>
          </a:p>
          <a:p>
            <a:pPr>
              <a:defRPr sz="2600" b="1">
                <a:latin typeface="Helvetica"/>
                <a:ea typeface="Helvetica"/>
                <a:cs typeface="Helvetica"/>
                <a:sym typeface="Helvetica"/>
              </a:defRPr>
            </a:pPr>
            <a:r>
              <a:t>Age: 25</a:t>
            </a:r>
          </a:p>
        </p:txBody>
      </p:sp>
      <p:sp>
        <p:nvSpPr>
          <p:cNvPr id="620" name="Name: Ryan"/>
          <p:cNvSpPr/>
          <p:nvPr/>
        </p:nvSpPr>
        <p:spPr>
          <a:xfrm>
            <a:off x="9859205" y="3879849"/>
            <a:ext cx="286687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Name: Ryan</a:t>
            </a:r>
          </a:p>
        </p:txBody>
      </p:sp>
      <p:sp>
        <p:nvSpPr>
          <p:cNvPr id="621" name="Age: 56"/>
          <p:cNvSpPr/>
          <p:nvPr/>
        </p:nvSpPr>
        <p:spPr>
          <a:xfrm>
            <a:off x="10111134" y="4565649"/>
            <a:ext cx="204110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Age: 56</a:t>
            </a:r>
          </a:p>
        </p:txBody>
      </p:sp>
      <p:sp>
        <p:nvSpPr>
          <p:cNvPr id="622" name="Hash: 1"/>
          <p:cNvSpPr/>
          <p:nvPr/>
        </p:nvSpPr>
        <p:spPr>
          <a:xfrm>
            <a:off x="9859205" y="5251449"/>
            <a:ext cx="204110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Hash: 1</a:t>
            </a:r>
          </a:p>
        </p:txBody>
      </p:sp>
      <p:sp>
        <p:nvSpPr>
          <p:cNvPr id="623" name="Line"/>
          <p:cNvSpPr/>
          <p:nvPr/>
        </p:nvSpPr>
        <p:spPr>
          <a:xfrm>
            <a:off x="34237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24" name="Name: Lara…"/>
          <p:cNvSpPr/>
          <p:nvPr/>
        </p:nvSpPr>
        <p:spPr>
          <a:xfrm>
            <a:off x="4229100" y="645561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Lara</a:t>
            </a:r>
          </a:p>
          <a:p>
            <a:pPr>
              <a:defRPr sz="2600" b="1">
                <a:latin typeface="Helvetica"/>
                <a:ea typeface="Helvetica"/>
                <a:cs typeface="Helvetica"/>
                <a:sym typeface="Helvetica"/>
              </a:defRPr>
            </a:pPr>
            <a:r>
              <a:t>Age: 34</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William”"/>
          <p:cNvSpPr/>
          <p:nvPr/>
        </p:nvSpPr>
        <p:spPr>
          <a:xfrm>
            <a:off x="2914240" y="4161398"/>
            <a:ext cx="259162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“William”</a:t>
            </a:r>
          </a:p>
        </p:txBody>
      </p:sp>
      <p:sp>
        <p:nvSpPr>
          <p:cNvPr id="135" name="“Micah”"/>
          <p:cNvSpPr/>
          <p:nvPr/>
        </p:nvSpPr>
        <p:spPr>
          <a:xfrm>
            <a:off x="3189498" y="4967848"/>
            <a:ext cx="204110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“Micah”</a:t>
            </a:r>
          </a:p>
        </p:txBody>
      </p:sp>
      <p:sp>
        <p:nvSpPr>
          <p:cNvPr id="136" name="“Catherine”"/>
          <p:cNvSpPr/>
          <p:nvPr/>
        </p:nvSpPr>
        <p:spPr>
          <a:xfrm>
            <a:off x="2638983" y="5723498"/>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“Catherine”</a:t>
            </a:r>
          </a:p>
        </p:txBody>
      </p:sp>
      <p:sp>
        <p:nvSpPr>
          <p:cNvPr id="137" name="“Thomas”"/>
          <p:cNvSpPr/>
          <p:nvPr/>
        </p:nvSpPr>
        <p:spPr>
          <a:xfrm>
            <a:off x="3051869" y="6490261"/>
            <a:ext cx="2316362"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“Thomas”</a:t>
            </a:r>
          </a:p>
        </p:txBody>
      </p:sp>
      <p:sp>
        <p:nvSpPr>
          <p:cNvPr id="138" name="“Leah”"/>
          <p:cNvSpPr/>
          <p:nvPr/>
        </p:nvSpPr>
        <p:spPr>
          <a:xfrm>
            <a:off x="3327127" y="7285598"/>
            <a:ext cx="176584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“Leah”</a:t>
            </a:r>
          </a:p>
        </p:txBody>
      </p:sp>
      <p:sp>
        <p:nvSpPr>
          <p:cNvPr id="139" name="“green”"/>
          <p:cNvSpPr/>
          <p:nvPr/>
        </p:nvSpPr>
        <p:spPr>
          <a:xfrm>
            <a:off x="8612398" y="4184974"/>
            <a:ext cx="204110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“green”</a:t>
            </a:r>
          </a:p>
        </p:txBody>
      </p:sp>
      <p:sp>
        <p:nvSpPr>
          <p:cNvPr id="140" name="“purple”"/>
          <p:cNvSpPr/>
          <p:nvPr/>
        </p:nvSpPr>
        <p:spPr>
          <a:xfrm>
            <a:off x="8589069" y="4967848"/>
            <a:ext cx="2316362"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“purple”</a:t>
            </a:r>
          </a:p>
        </p:txBody>
      </p:sp>
      <p:sp>
        <p:nvSpPr>
          <p:cNvPr id="141" name="“yellow”"/>
          <p:cNvSpPr/>
          <p:nvPr/>
        </p:nvSpPr>
        <p:spPr>
          <a:xfrm>
            <a:off x="8589069" y="5750723"/>
            <a:ext cx="2316362"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“yellow”</a:t>
            </a:r>
          </a:p>
        </p:txBody>
      </p:sp>
      <p:sp>
        <p:nvSpPr>
          <p:cNvPr id="142" name="“red”"/>
          <p:cNvSpPr/>
          <p:nvPr/>
        </p:nvSpPr>
        <p:spPr>
          <a:xfrm>
            <a:off x="8595555" y="6533597"/>
            <a:ext cx="149059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“red”</a:t>
            </a:r>
          </a:p>
        </p:txBody>
      </p:sp>
      <p:sp>
        <p:nvSpPr>
          <p:cNvPr id="143" name="“purple”"/>
          <p:cNvSpPr/>
          <p:nvPr/>
        </p:nvSpPr>
        <p:spPr>
          <a:xfrm>
            <a:off x="8589069" y="7257023"/>
            <a:ext cx="2316362"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“purple”</a:t>
            </a:r>
          </a:p>
        </p:txBody>
      </p:sp>
      <p:sp>
        <p:nvSpPr>
          <p:cNvPr id="144" name="Line"/>
          <p:cNvSpPr/>
          <p:nvPr/>
        </p:nvSpPr>
        <p:spPr>
          <a:xfrm>
            <a:off x="6034257" y="4472548"/>
            <a:ext cx="230167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45" name="Line"/>
          <p:cNvSpPr/>
          <p:nvPr/>
        </p:nvSpPr>
        <p:spPr>
          <a:xfrm>
            <a:off x="6034257" y="5296461"/>
            <a:ext cx="230167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46" name="Line"/>
          <p:cNvSpPr/>
          <p:nvPr/>
        </p:nvSpPr>
        <p:spPr>
          <a:xfrm>
            <a:off x="6034257" y="6063223"/>
            <a:ext cx="230167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47" name="Line"/>
          <p:cNvSpPr/>
          <p:nvPr/>
        </p:nvSpPr>
        <p:spPr>
          <a:xfrm>
            <a:off x="6034257" y="6818873"/>
            <a:ext cx="230167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48" name="Line"/>
          <p:cNvSpPr/>
          <p:nvPr/>
        </p:nvSpPr>
        <p:spPr>
          <a:xfrm>
            <a:off x="6034257" y="7596748"/>
            <a:ext cx="230167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49" name="Key (name)"/>
          <p:cNvSpPr/>
          <p:nvPr/>
        </p:nvSpPr>
        <p:spPr>
          <a:xfrm>
            <a:off x="2776611" y="3490912"/>
            <a:ext cx="286687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b="1"/>
            </a:lvl1pPr>
          </a:lstStyle>
          <a:p>
            <a:r>
              <a:t>Key (name)</a:t>
            </a:r>
          </a:p>
        </p:txBody>
      </p:sp>
      <p:sp>
        <p:nvSpPr>
          <p:cNvPr id="150" name="Value (fav color)"/>
          <p:cNvSpPr/>
          <p:nvPr/>
        </p:nvSpPr>
        <p:spPr>
          <a:xfrm>
            <a:off x="6944010" y="3490912"/>
            <a:ext cx="479368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b="1"/>
            </a:lvl1pPr>
          </a:lstStyle>
          <a:p>
            <a:r>
              <a:t>Value (fav color)</a:t>
            </a:r>
          </a:p>
        </p:txBody>
      </p:sp>
      <p:sp>
        <p:nvSpPr>
          <p:cNvPr id="151" name="We refer to these as key-value pairs"/>
          <p:cNvSpPr/>
          <p:nvPr/>
        </p:nvSpPr>
        <p:spPr>
          <a:xfrm>
            <a:off x="1544270" y="8035217"/>
            <a:ext cx="9433673"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我们将它们称为</a:t>
            </a:r>
            <a:r>
              <a:rPr lang="zh-CN" altLang="en-US" b="1" dirty="0">
                <a:solidFill>
                  <a:srgbClr val="E9A432"/>
                </a:solidFill>
              </a:rPr>
              <a:t>键值对</a:t>
            </a:r>
            <a:r>
              <a:rPr lang="en-US" altLang="zh-CN" b="1" dirty="0">
                <a:solidFill>
                  <a:srgbClr val="E9A432"/>
                </a:solidFill>
              </a:rPr>
              <a:t>(</a:t>
            </a:r>
            <a:r>
              <a:rPr b="1" dirty="0">
                <a:solidFill>
                  <a:schemeClr val="accent4">
                    <a:hueOff val="102361"/>
                    <a:satOff val="14118"/>
                    <a:lumOff val="10675"/>
                  </a:schemeClr>
                </a:solidFill>
              </a:rPr>
              <a:t>key-value</a:t>
            </a:r>
            <a:r>
              <a:rPr dirty="0"/>
              <a:t> </a:t>
            </a:r>
            <a:r>
              <a:rPr b="1" dirty="0">
                <a:solidFill>
                  <a:schemeClr val="accent4">
                    <a:hueOff val="102361"/>
                    <a:satOff val="14118"/>
                    <a:lumOff val="10675"/>
                  </a:schemeClr>
                </a:solidFill>
              </a:rPr>
              <a:t>pairs</a:t>
            </a:r>
            <a:r>
              <a:rPr lang="en-US" b="1" dirty="0">
                <a:solidFill>
                  <a:schemeClr val="accent4">
                    <a:hueOff val="102361"/>
                    <a:satOff val="14118"/>
                    <a:lumOff val="10675"/>
                  </a:schemeClr>
                </a:solidFill>
              </a:rPr>
              <a:t>)</a:t>
            </a:r>
            <a:endParaRPr b="1" dirty="0">
              <a:solidFill>
                <a:schemeClr val="accent4">
                  <a:hueOff val="102361"/>
                  <a:satOff val="14118"/>
                  <a:lumOff val="10675"/>
                </a:schemeClr>
              </a:solidFill>
            </a:endParaRPr>
          </a:p>
        </p:txBody>
      </p:sp>
      <p:sp>
        <p:nvSpPr>
          <p:cNvPr id="152" name="Keys must be unique, but values can be repeated"/>
          <p:cNvSpPr/>
          <p:nvPr/>
        </p:nvSpPr>
        <p:spPr>
          <a:xfrm>
            <a:off x="-305284" y="8635300"/>
            <a:ext cx="13615368" cy="65659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lang="zh-CN" altLang="en-US" dirty="0"/>
              <a:t>键必须唯一，但是值可以重复</a:t>
            </a:r>
            <a:endParaRPr dirty="0"/>
          </a:p>
        </p:txBody>
      </p:sp>
      <p:sp>
        <p:nvSpPr>
          <p:cNvPr id="153" name="What is a Hash table?"/>
          <p:cNvSpPr>
            <a:spLocks noGrp="1"/>
          </p:cNvSpPr>
          <p:nvPr>
            <p:ph type="title"/>
          </p:nvPr>
        </p:nvSpPr>
        <p:spPr>
          <a:xfrm>
            <a:off x="952500" y="155607"/>
            <a:ext cx="11099800" cy="1166544"/>
          </a:xfrm>
          <a:prstGeom prst="rect">
            <a:avLst/>
          </a:prstGeom>
        </p:spPr>
        <p:txBody>
          <a:bodyPr/>
          <a:lstStyle/>
          <a:p>
            <a:pPr defTabSz="496570">
              <a:defRPr sz="6800" b="1"/>
            </a:pPr>
            <a:r>
              <a:rPr lang="zh-CN" altLang="en-US" dirty="0"/>
              <a:t>什么是哈希表</a:t>
            </a:r>
            <a:r>
              <a:rPr dirty="0"/>
              <a:t>?</a:t>
            </a:r>
          </a:p>
        </p:txBody>
      </p:sp>
      <p:sp>
        <p:nvSpPr>
          <p:cNvPr id="23" name="A Hash table (HT) is a data structure that provides a mapping from keys to values using a technique called hashing.">
            <a:extLst>
              <a:ext uri="{FF2B5EF4-FFF2-40B4-BE49-F238E27FC236}">
                <a16:creationId xmlns:a16="http://schemas.microsoft.com/office/drawing/2014/main" id="{7EF36EFD-161E-664F-A63D-49FB1B102DD1}"/>
              </a:ext>
            </a:extLst>
          </p:cNvPr>
          <p:cNvSpPr/>
          <p:nvPr/>
        </p:nvSpPr>
        <p:spPr>
          <a:xfrm>
            <a:off x="1394278" y="1264485"/>
            <a:ext cx="10216243" cy="2178242"/>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pPr defTabSz="578358">
              <a:defRPr sz="3564"/>
            </a:pPr>
            <a:r>
              <a:rPr lang="zh-CN" altLang="en-US" b="1" dirty="0">
                <a:solidFill>
                  <a:srgbClr val="11DBE2"/>
                </a:solidFill>
              </a:rPr>
              <a:t>哈希表</a:t>
            </a:r>
            <a:r>
              <a:rPr lang="en-US" altLang="zh-CN" b="1" dirty="0">
                <a:solidFill>
                  <a:srgbClr val="11DBE2"/>
                </a:solidFill>
              </a:rPr>
              <a:t>(Hash table/HT)</a:t>
            </a:r>
            <a:r>
              <a:rPr lang="zh-CN" altLang="en-US" dirty="0"/>
              <a:t>是一种数据结构，它支持键值对映射，底层采用一种称为</a:t>
            </a:r>
            <a:r>
              <a:rPr lang="zh-CN" altLang="en-US" b="1" dirty="0">
                <a:solidFill>
                  <a:srgbClr val="11DBE2"/>
                </a:solidFill>
              </a:rPr>
              <a:t>哈希</a:t>
            </a:r>
            <a:r>
              <a:rPr lang="en-US" altLang="zh-CN" b="1" dirty="0">
                <a:solidFill>
                  <a:srgbClr val="11DBE2"/>
                </a:solidFill>
              </a:rPr>
              <a:t>(hashing)</a:t>
            </a:r>
            <a:r>
              <a:rPr lang="zh-CN" altLang="en-US" dirty="0"/>
              <a:t>的技术。</a:t>
            </a:r>
            <a:endParaRPr dirty="0"/>
          </a:p>
        </p:txBody>
      </p:sp>
    </p:spTree>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6" name="Linked list Separate Chaining Insertion"/>
          <p:cNvSpPr>
            <a:spLocks noGrp="1"/>
          </p:cNvSpPr>
          <p:nvPr>
            <p:ph type="title"/>
          </p:nvPr>
        </p:nvSpPr>
        <p:spPr>
          <a:xfrm>
            <a:off x="0" y="-25400"/>
            <a:ext cx="13004801" cy="1188319"/>
          </a:xfrm>
          <a:prstGeom prst="rect">
            <a:avLst/>
          </a:prstGeom>
        </p:spPr>
        <p:txBody>
          <a:bodyPr/>
          <a:lstStyle>
            <a:lvl1pPr defTabSz="315468">
              <a:defRPr sz="4320" b="1"/>
            </a:lvl1pPr>
          </a:lstStyle>
          <a:p>
            <a:r>
              <a:t>Linked list Separate Chaining Insertion</a:t>
            </a:r>
          </a:p>
        </p:txBody>
      </p:sp>
      <p:sp>
        <p:nvSpPr>
          <p:cNvPr id="627" name="Rectangle"/>
          <p:cNvSpPr/>
          <p:nvPr/>
        </p:nvSpPr>
        <p:spPr>
          <a:xfrm>
            <a:off x="800100" y="1980369"/>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628" name="0"/>
          <p:cNvSpPr/>
          <p:nvPr/>
        </p:nvSpPr>
        <p:spPr>
          <a:xfrm>
            <a:off x="287821" y="217320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629" name="1"/>
          <p:cNvSpPr/>
          <p:nvPr/>
        </p:nvSpPr>
        <p:spPr>
          <a:xfrm>
            <a:off x="287821" y="32765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630" name="2"/>
          <p:cNvSpPr/>
          <p:nvPr/>
        </p:nvSpPr>
        <p:spPr>
          <a:xfrm>
            <a:off x="287821" y="43799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631" name="3"/>
          <p:cNvSpPr/>
          <p:nvPr/>
        </p:nvSpPr>
        <p:spPr>
          <a:xfrm>
            <a:off x="287821" y="55117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3</a:t>
            </a:r>
          </a:p>
        </p:txBody>
      </p:sp>
      <p:sp>
        <p:nvSpPr>
          <p:cNvPr id="632" name="4"/>
          <p:cNvSpPr/>
          <p:nvPr/>
        </p:nvSpPr>
        <p:spPr>
          <a:xfrm>
            <a:off x="287821" y="666114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633" name="5"/>
          <p:cNvSpPr/>
          <p:nvPr/>
        </p:nvSpPr>
        <p:spPr>
          <a:xfrm>
            <a:off x="287821" y="78104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634" name="Rectangle"/>
          <p:cNvSpPr/>
          <p:nvPr/>
        </p:nvSpPr>
        <p:spPr>
          <a:xfrm>
            <a:off x="800100" y="3096468"/>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635" name="Rectangle"/>
          <p:cNvSpPr/>
          <p:nvPr/>
        </p:nvSpPr>
        <p:spPr>
          <a:xfrm>
            <a:off x="800100" y="42125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636" name="Rectangle"/>
          <p:cNvSpPr/>
          <p:nvPr/>
        </p:nvSpPr>
        <p:spPr>
          <a:xfrm>
            <a:off x="800100" y="53301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637" name="Rectangle"/>
          <p:cNvSpPr/>
          <p:nvPr/>
        </p:nvSpPr>
        <p:spPr>
          <a:xfrm>
            <a:off x="800100" y="64570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638" name="Rectangle"/>
          <p:cNvSpPr/>
          <p:nvPr/>
        </p:nvSpPr>
        <p:spPr>
          <a:xfrm>
            <a:off x="800100" y="75873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639" name="Name: Will…"/>
          <p:cNvSpPr/>
          <p:nvPr/>
        </p:nvSpPr>
        <p:spPr>
          <a:xfrm>
            <a:off x="800100" y="53316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Will</a:t>
            </a:r>
          </a:p>
          <a:p>
            <a:pPr>
              <a:defRPr sz="2600" b="1">
                <a:latin typeface="Helvetica"/>
                <a:ea typeface="Helvetica"/>
                <a:cs typeface="Helvetica"/>
                <a:sym typeface="Helvetica"/>
              </a:defRPr>
            </a:pPr>
            <a:r>
              <a:t>Age: 21</a:t>
            </a:r>
          </a:p>
        </p:txBody>
      </p:sp>
      <p:sp>
        <p:nvSpPr>
          <p:cNvPr id="640" name="Name: Leah…"/>
          <p:cNvSpPr/>
          <p:nvPr/>
        </p:nvSpPr>
        <p:spPr>
          <a:xfrm>
            <a:off x="800100" y="645561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Leah</a:t>
            </a:r>
          </a:p>
          <a:p>
            <a:pPr>
              <a:defRPr sz="2600" b="1">
                <a:latin typeface="Helvetica"/>
                <a:ea typeface="Helvetica"/>
                <a:cs typeface="Helvetica"/>
                <a:sym typeface="Helvetica"/>
              </a:defRPr>
            </a:pPr>
            <a:r>
              <a:t>Age: 18</a:t>
            </a:r>
          </a:p>
        </p:txBody>
      </p:sp>
      <p:sp>
        <p:nvSpPr>
          <p:cNvPr id="641" name="Name: Rick…"/>
          <p:cNvSpPr/>
          <p:nvPr/>
        </p:nvSpPr>
        <p:spPr>
          <a:xfrm>
            <a:off x="800100" y="4212567"/>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Rick</a:t>
            </a:r>
          </a:p>
          <a:p>
            <a:pPr>
              <a:defRPr sz="2600" b="1">
                <a:latin typeface="Helvetica"/>
                <a:ea typeface="Helvetica"/>
                <a:cs typeface="Helvetica"/>
                <a:sym typeface="Helvetica"/>
              </a:defRPr>
            </a:pPr>
            <a:r>
              <a:t>Age: 61</a:t>
            </a:r>
          </a:p>
        </p:txBody>
      </p:sp>
      <p:sp>
        <p:nvSpPr>
          <p:cNvPr id="642" name="Name: Rai…"/>
          <p:cNvSpPr/>
          <p:nvPr/>
        </p:nvSpPr>
        <p:spPr>
          <a:xfrm>
            <a:off x="800100" y="30964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Rai</a:t>
            </a:r>
          </a:p>
          <a:p>
            <a:pPr>
              <a:defRPr sz="2600" b="1">
                <a:latin typeface="Helvetica"/>
                <a:ea typeface="Helvetica"/>
                <a:cs typeface="Helvetica"/>
                <a:sym typeface="Helvetica"/>
              </a:defRPr>
            </a:pPr>
            <a:r>
              <a:t>Age: 25</a:t>
            </a:r>
          </a:p>
        </p:txBody>
      </p:sp>
      <p:sp>
        <p:nvSpPr>
          <p:cNvPr id="643" name="Name: Ryan"/>
          <p:cNvSpPr/>
          <p:nvPr/>
        </p:nvSpPr>
        <p:spPr>
          <a:xfrm>
            <a:off x="9859205" y="3879849"/>
            <a:ext cx="286687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Name: Ryan</a:t>
            </a:r>
          </a:p>
        </p:txBody>
      </p:sp>
      <p:sp>
        <p:nvSpPr>
          <p:cNvPr id="644" name="Age: 56"/>
          <p:cNvSpPr/>
          <p:nvPr/>
        </p:nvSpPr>
        <p:spPr>
          <a:xfrm>
            <a:off x="10111134" y="4565649"/>
            <a:ext cx="204110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Age: 56</a:t>
            </a:r>
          </a:p>
        </p:txBody>
      </p:sp>
      <p:sp>
        <p:nvSpPr>
          <p:cNvPr id="645" name="Hash: 1"/>
          <p:cNvSpPr/>
          <p:nvPr/>
        </p:nvSpPr>
        <p:spPr>
          <a:xfrm>
            <a:off x="9859205" y="5251449"/>
            <a:ext cx="204110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Hash: 1</a:t>
            </a:r>
          </a:p>
        </p:txBody>
      </p:sp>
      <p:sp>
        <p:nvSpPr>
          <p:cNvPr id="646" name="Line"/>
          <p:cNvSpPr/>
          <p:nvPr/>
        </p:nvSpPr>
        <p:spPr>
          <a:xfrm>
            <a:off x="34237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47" name="Name: Lara…"/>
          <p:cNvSpPr/>
          <p:nvPr/>
        </p:nvSpPr>
        <p:spPr>
          <a:xfrm>
            <a:off x="4229100" y="645561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Lara</a:t>
            </a:r>
          </a:p>
          <a:p>
            <a:pPr>
              <a:defRPr sz="2600" b="1">
                <a:latin typeface="Helvetica"/>
                <a:ea typeface="Helvetica"/>
                <a:cs typeface="Helvetica"/>
                <a:sym typeface="Helvetica"/>
              </a:defRPr>
            </a:pPr>
            <a:r>
              <a:t>Age: 34</a:t>
            </a:r>
          </a:p>
        </p:txBody>
      </p:sp>
      <p:sp>
        <p:nvSpPr>
          <p:cNvPr id="648" name="Line"/>
          <p:cNvSpPr/>
          <p:nvPr/>
        </p:nvSpPr>
        <p:spPr>
          <a:xfrm>
            <a:off x="3385655" y="36194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49" name="Name: Ryan…"/>
          <p:cNvSpPr/>
          <p:nvPr/>
        </p:nvSpPr>
        <p:spPr>
          <a:xfrm>
            <a:off x="4229100" y="3096468"/>
            <a:ext cx="2500164" cy="1033364"/>
          </a:xfrm>
          <a:prstGeom prst="rect">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Ryan</a:t>
            </a:r>
          </a:p>
          <a:p>
            <a:pPr>
              <a:defRPr sz="2600" b="1">
                <a:latin typeface="Helvetica"/>
                <a:ea typeface="Helvetica"/>
                <a:cs typeface="Helvetica"/>
                <a:sym typeface="Helvetica"/>
              </a:defRPr>
            </a:pPr>
            <a:r>
              <a:t>Age: 56</a:t>
            </a:r>
          </a:p>
        </p:txBody>
      </p:sp>
    </p:spTree>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 name="Linked list Separate Chaining Insertion"/>
          <p:cNvSpPr>
            <a:spLocks noGrp="1"/>
          </p:cNvSpPr>
          <p:nvPr>
            <p:ph type="title"/>
          </p:nvPr>
        </p:nvSpPr>
        <p:spPr>
          <a:xfrm>
            <a:off x="0" y="-25400"/>
            <a:ext cx="13004801" cy="1188319"/>
          </a:xfrm>
          <a:prstGeom prst="rect">
            <a:avLst/>
          </a:prstGeom>
        </p:spPr>
        <p:txBody>
          <a:bodyPr/>
          <a:lstStyle>
            <a:lvl1pPr defTabSz="315468">
              <a:defRPr sz="4320" b="1"/>
            </a:lvl1pPr>
          </a:lstStyle>
          <a:p>
            <a:r>
              <a:t>Linked list Separate Chaining Insertion</a:t>
            </a:r>
          </a:p>
        </p:txBody>
      </p:sp>
      <p:sp>
        <p:nvSpPr>
          <p:cNvPr id="652" name="Rectangle"/>
          <p:cNvSpPr/>
          <p:nvPr/>
        </p:nvSpPr>
        <p:spPr>
          <a:xfrm>
            <a:off x="800100" y="1980369"/>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653" name="0"/>
          <p:cNvSpPr/>
          <p:nvPr/>
        </p:nvSpPr>
        <p:spPr>
          <a:xfrm>
            <a:off x="287821" y="217320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654" name="1"/>
          <p:cNvSpPr/>
          <p:nvPr/>
        </p:nvSpPr>
        <p:spPr>
          <a:xfrm>
            <a:off x="287821" y="32765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655" name="2"/>
          <p:cNvSpPr/>
          <p:nvPr/>
        </p:nvSpPr>
        <p:spPr>
          <a:xfrm>
            <a:off x="287821" y="43799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656" name="3"/>
          <p:cNvSpPr/>
          <p:nvPr/>
        </p:nvSpPr>
        <p:spPr>
          <a:xfrm>
            <a:off x="287821" y="55117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3</a:t>
            </a:r>
          </a:p>
        </p:txBody>
      </p:sp>
      <p:sp>
        <p:nvSpPr>
          <p:cNvPr id="657" name="4"/>
          <p:cNvSpPr/>
          <p:nvPr/>
        </p:nvSpPr>
        <p:spPr>
          <a:xfrm>
            <a:off x="287821" y="666114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658" name="5"/>
          <p:cNvSpPr/>
          <p:nvPr/>
        </p:nvSpPr>
        <p:spPr>
          <a:xfrm>
            <a:off x="287821" y="78104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659" name="Rectangle"/>
          <p:cNvSpPr/>
          <p:nvPr/>
        </p:nvSpPr>
        <p:spPr>
          <a:xfrm>
            <a:off x="800100" y="3096468"/>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660" name="Rectangle"/>
          <p:cNvSpPr/>
          <p:nvPr/>
        </p:nvSpPr>
        <p:spPr>
          <a:xfrm>
            <a:off x="800100" y="42125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661" name="Rectangle"/>
          <p:cNvSpPr/>
          <p:nvPr/>
        </p:nvSpPr>
        <p:spPr>
          <a:xfrm>
            <a:off x="800100" y="53301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662" name="Rectangle"/>
          <p:cNvSpPr/>
          <p:nvPr/>
        </p:nvSpPr>
        <p:spPr>
          <a:xfrm>
            <a:off x="800100" y="64570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663" name="Rectangle"/>
          <p:cNvSpPr/>
          <p:nvPr/>
        </p:nvSpPr>
        <p:spPr>
          <a:xfrm>
            <a:off x="800100" y="75873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664" name="Name: Will…"/>
          <p:cNvSpPr/>
          <p:nvPr/>
        </p:nvSpPr>
        <p:spPr>
          <a:xfrm>
            <a:off x="800100" y="53316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Will</a:t>
            </a:r>
          </a:p>
          <a:p>
            <a:pPr>
              <a:defRPr sz="2600" b="1">
                <a:latin typeface="Helvetica"/>
                <a:ea typeface="Helvetica"/>
                <a:cs typeface="Helvetica"/>
                <a:sym typeface="Helvetica"/>
              </a:defRPr>
            </a:pPr>
            <a:r>
              <a:t>Age: 21</a:t>
            </a:r>
          </a:p>
        </p:txBody>
      </p:sp>
      <p:sp>
        <p:nvSpPr>
          <p:cNvPr id="665" name="Name: Leah…"/>
          <p:cNvSpPr/>
          <p:nvPr/>
        </p:nvSpPr>
        <p:spPr>
          <a:xfrm>
            <a:off x="800100" y="645561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Leah</a:t>
            </a:r>
          </a:p>
          <a:p>
            <a:pPr>
              <a:defRPr sz="2600" b="1">
                <a:latin typeface="Helvetica"/>
                <a:ea typeface="Helvetica"/>
                <a:cs typeface="Helvetica"/>
                <a:sym typeface="Helvetica"/>
              </a:defRPr>
            </a:pPr>
            <a:r>
              <a:t>Age: 18</a:t>
            </a:r>
          </a:p>
        </p:txBody>
      </p:sp>
      <p:sp>
        <p:nvSpPr>
          <p:cNvPr id="666" name="Name: Rick…"/>
          <p:cNvSpPr/>
          <p:nvPr/>
        </p:nvSpPr>
        <p:spPr>
          <a:xfrm>
            <a:off x="800100" y="4212567"/>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Rick</a:t>
            </a:r>
          </a:p>
          <a:p>
            <a:pPr>
              <a:defRPr sz="2600" b="1">
                <a:latin typeface="Helvetica"/>
                <a:ea typeface="Helvetica"/>
                <a:cs typeface="Helvetica"/>
                <a:sym typeface="Helvetica"/>
              </a:defRPr>
            </a:pPr>
            <a:r>
              <a:t>Age: 61</a:t>
            </a:r>
          </a:p>
        </p:txBody>
      </p:sp>
      <p:sp>
        <p:nvSpPr>
          <p:cNvPr id="667" name="Name: Rai…"/>
          <p:cNvSpPr/>
          <p:nvPr/>
        </p:nvSpPr>
        <p:spPr>
          <a:xfrm>
            <a:off x="800100" y="30964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Rai</a:t>
            </a:r>
          </a:p>
          <a:p>
            <a:pPr>
              <a:defRPr sz="2600" b="1">
                <a:latin typeface="Helvetica"/>
                <a:ea typeface="Helvetica"/>
                <a:cs typeface="Helvetica"/>
                <a:sym typeface="Helvetica"/>
              </a:defRPr>
            </a:pPr>
            <a:r>
              <a:t>Age: 25</a:t>
            </a:r>
          </a:p>
        </p:txBody>
      </p:sp>
      <p:sp>
        <p:nvSpPr>
          <p:cNvPr id="668" name="Name: Ryan"/>
          <p:cNvSpPr/>
          <p:nvPr/>
        </p:nvSpPr>
        <p:spPr>
          <a:xfrm>
            <a:off x="9859205" y="3879849"/>
            <a:ext cx="286687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Name: Ryan</a:t>
            </a:r>
          </a:p>
        </p:txBody>
      </p:sp>
      <p:sp>
        <p:nvSpPr>
          <p:cNvPr id="669" name="Age: 56"/>
          <p:cNvSpPr/>
          <p:nvPr/>
        </p:nvSpPr>
        <p:spPr>
          <a:xfrm>
            <a:off x="10111134" y="4565649"/>
            <a:ext cx="204110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Age: 56</a:t>
            </a:r>
          </a:p>
        </p:txBody>
      </p:sp>
      <p:sp>
        <p:nvSpPr>
          <p:cNvPr id="670" name="Hash: 1"/>
          <p:cNvSpPr/>
          <p:nvPr/>
        </p:nvSpPr>
        <p:spPr>
          <a:xfrm>
            <a:off x="9859205" y="5251449"/>
            <a:ext cx="204110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Hash: 1</a:t>
            </a:r>
          </a:p>
        </p:txBody>
      </p:sp>
      <p:sp>
        <p:nvSpPr>
          <p:cNvPr id="671" name="Line"/>
          <p:cNvSpPr/>
          <p:nvPr/>
        </p:nvSpPr>
        <p:spPr>
          <a:xfrm>
            <a:off x="34237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72" name="Name: Lara…"/>
          <p:cNvSpPr/>
          <p:nvPr/>
        </p:nvSpPr>
        <p:spPr>
          <a:xfrm>
            <a:off x="4229100" y="645561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Lara</a:t>
            </a:r>
          </a:p>
          <a:p>
            <a:pPr>
              <a:defRPr sz="2600" b="1">
                <a:latin typeface="Helvetica"/>
                <a:ea typeface="Helvetica"/>
                <a:cs typeface="Helvetica"/>
                <a:sym typeface="Helvetica"/>
              </a:defRPr>
            </a:pPr>
            <a:r>
              <a:t>Age: 34</a:t>
            </a:r>
          </a:p>
        </p:txBody>
      </p:sp>
      <p:sp>
        <p:nvSpPr>
          <p:cNvPr id="673" name="Line"/>
          <p:cNvSpPr/>
          <p:nvPr/>
        </p:nvSpPr>
        <p:spPr>
          <a:xfrm>
            <a:off x="3385655" y="36194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74" name="Name: Ryan…"/>
          <p:cNvSpPr/>
          <p:nvPr/>
        </p:nvSpPr>
        <p:spPr>
          <a:xfrm>
            <a:off x="4229100" y="30964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Ryan</a:t>
            </a:r>
          </a:p>
          <a:p>
            <a:pPr>
              <a:defRPr sz="2600" b="1">
                <a:latin typeface="Helvetica"/>
                <a:ea typeface="Helvetica"/>
                <a:cs typeface="Helvetica"/>
                <a:sym typeface="Helvetica"/>
              </a:defRPr>
            </a:pPr>
            <a:r>
              <a:t>Age: 56</a:t>
            </a:r>
          </a:p>
        </p:txBody>
      </p:sp>
    </p:spTree>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 name="Linked list Separate Chaining Insertion"/>
          <p:cNvSpPr>
            <a:spLocks noGrp="1"/>
          </p:cNvSpPr>
          <p:nvPr>
            <p:ph type="title"/>
          </p:nvPr>
        </p:nvSpPr>
        <p:spPr>
          <a:xfrm>
            <a:off x="0" y="-25400"/>
            <a:ext cx="13004801" cy="1188319"/>
          </a:xfrm>
          <a:prstGeom prst="rect">
            <a:avLst/>
          </a:prstGeom>
        </p:spPr>
        <p:txBody>
          <a:bodyPr/>
          <a:lstStyle>
            <a:lvl1pPr defTabSz="315468">
              <a:defRPr sz="4320" b="1"/>
            </a:lvl1pPr>
          </a:lstStyle>
          <a:p>
            <a:r>
              <a:t>Linked list Separate Chaining Insertion</a:t>
            </a:r>
          </a:p>
        </p:txBody>
      </p:sp>
      <p:sp>
        <p:nvSpPr>
          <p:cNvPr id="677" name="Rectangle"/>
          <p:cNvSpPr/>
          <p:nvPr/>
        </p:nvSpPr>
        <p:spPr>
          <a:xfrm>
            <a:off x="800100" y="1980369"/>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678" name="0"/>
          <p:cNvSpPr/>
          <p:nvPr/>
        </p:nvSpPr>
        <p:spPr>
          <a:xfrm>
            <a:off x="287821" y="217320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679" name="1"/>
          <p:cNvSpPr/>
          <p:nvPr/>
        </p:nvSpPr>
        <p:spPr>
          <a:xfrm>
            <a:off x="287821" y="32765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680" name="2"/>
          <p:cNvSpPr/>
          <p:nvPr/>
        </p:nvSpPr>
        <p:spPr>
          <a:xfrm>
            <a:off x="287821" y="43799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681" name="3"/>
          <p:cNvSpPr/>
          <p:nvPr/>
        </p:nvSpPr>
        <p:spPr>
          <a:xfrm>
            <a:off x="287821" y="55117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3</a:t>
            </a:r>
          </a:p>
        </p:txBody>
      </p:sp>
      <p:sp>
        <p:nvSpPr>
          <p:cNvPr id="682" name="4"/>
          <p:cNvSpPr/>
          <p:nvPr/>
        </p:nvSpPr>
        <p:spPr>
          <a:xfrm>
            <a:off x="287821" y="666114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683" name="5"/>
          <p:cNvSpPr/>
          <p:nvPr/>
        </p:nvSpPr>
        <p:spPr>
          <a:xfrm>
            <a:off x="287821" y="78104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684" name="Rectangle"/>
          <p:cNvSpPr/>
          <p:nvPr/>
        </p:nvSpPr>
        <p:spPr>
          <a:xfrm>
            <a:off x="800100" y="3096468"/>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685" name="Rectangle"/>
          <p:cNvSpPr/>
          <p:nvPr/>
        </p:nvSpPr>
        <p:spPr>
          <a:xfrm>
            <a:off x="800100" y="42125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686" name="Rectangle"/>
          <p:cNvSpPr/>
          <p:nvPr/>
        </p:nvSpPr>
        <p:spPr>
          <a:xfrm>
            <a:off x="800100" y="53301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687" name="Rectangle"/>
          <p:cNvSpPr/>
          <p:nvPr/>
        </p:nvSpPr>
        <p:spPr>
          <a:xfrm>
            <a:off x="800100" y="64570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688" name="Rectangle"/>
          <p:cNvSpPr/>
          <p:nvPr/>
        </p:nvSpPr>
        <p:spPr>
          <a:xfrm>
            <a:off x="800100" y="75873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689" name="Name: Will…"/>
          <p:cNvSpPr/>
          <p:nvPr/>
        </p:nvSpPr>
        <p:spPr>
          <a:xfrm>
            <a:off x="800100" y="53316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Will</a:t>
            </a:r>
          </a:p>
          <a:p>
            <a:pPr>
              <a:defRPr sz="2600" b="1">
                <a:latin typeface="Helvetica"/>
                <a:ea typeface="Helvetica"/>
                <a:cs typeface="Helvetica"/>
                <a:sym typeface="Helvetica"/>
              </a:defRPr>
            </a:pPr>
            <a:r>
              <a:t>Age: 21</a:t>
            </a:r>
          </a:p>
        </p:txBody>
      </p:sp>
      <p:sp>
        <p:nvSpPr>
          <p:cNvPr id="690" name="Name: Leah…"/>
          <p:cNvSpPr/>
          <p:nvPr/>
        </p:nvSpPr>
        <p:spPr>
          <a:xfrm>
            <a:off x="800100" y="6455618"/>
            <a:ext cx="2500164" cy="1033364"/>
          </a:xfrm>
          <a:prstGeom prst="rect">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Leah</a:t>
            </a:r>
          </a:p>
          <a:p>
            <a:pPr>
              <a:defRPr sz="2600" b="1">
                <a:latin typeface="Helvetica"/>
                <a:ea typeface="Helvetica"/>
                <a:cs typeface="Helvetica"/>
                <a:sym typeface="Helvetica"/>
              </a:defRPr>
            </a:pPr>
            <a:r>
              <a:t>Age: 18</a:t>
            </a:r>
          </a:p>
        </p:txBody>
      </p:sp>
      <p:sp>
        <p:nvSpPr>
          <p:cNvPr id="691" name="Name: Rick…"/>
          <p:cNvSpPr/>
          <p:nvPr/>
        </p:nvSpPr>
        <p:spPr>
          <a:xfrm>
            <a:off x="800100" y="4212567"/>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Rick</a:t>
            </a:r>
          </a:p>
          <a:p>
            <a:pPr>
              <a:defRPr sz="2600" b="1">
                <a:latin typeface="Helvetica"/>
                <a:ea typeface="Helvetica"/>
                <a:cs typeface="Helvetica"/>
                <a:sym typeface="Helvetica"/>
              </a:defRPr>
            </a:pPr>
            <a:r>
              <a:t>Age: 61</a:t>
            </a:r>
          </a:p>
        </p:txBody>
      </p:sp>
      <p:sp>
        <p:nvSpPr>
          <p:cNvPr id="692" name="Name: Rai…"/>
          <p:cNvSpPr/>
          <p:nvPr/>
        </p:nvSpPr>
        <p:spPr>
          <a:xfrm>
            <a:off x="800100" y="30964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Rai</a:t>
            </a:r>
          </a:p>
          <a:p>
            <a:pPr>
              <a:defRPr sz="2600" b="1">
                <a:latin typeface="Helvetica"/>
                <a:ea typeface="Helvetica"/>
                <a:cs typeface="Helvetica"/>
                <a:sym typeface="Helvetica"/>
              </a:defRPr>
            </a:pPr>
            <a:r>
              <a:t>Age: 25</a:t>
            </a:r>
          </a:p>
        </p:txBody>
      </p:sp>
      <p:sp>
        <p:nvSpPr>
          <p:cNvPr id="693" name="Name: Lara"/>
          <p:cNvSpPr/>
          <p:nvPr/>
        </p:nvSpPr>
        <p:spPr>
          <a:xfrm>
            <a:off x="9859205" y="3879849"/>
            <a:ext cx="286687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Name: Lara</a:t>
            </a:r>
          </a:p>
        </p:txBody>
      </p:sp>
      <p:sp>
        <p:nvSpPr>
          <p:cNvPr id="694" name="Age: 34"/>
          <p:cNvSpPr/>
          <p:nvPr/>
        </p:nvSpPr>
        <p:spPr>
          <a:xfrm>
            <a:off x="10111134" y="4565649"/>
            <a:ext cx="204110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Age: 34</a:t>
            </a:r>
          </a:p>
        </p:txBody>
      </p:sp>
      <p:sp>
        <p:nvSpPr>
          <p:cNvPr id="695" name="Hash: 4"/>
          <p:cNvSpPr/>
          <p:nvPr/>
        </p:nvSpPr>
        <p:spPr>
          <a:xfrm>
            <a:off x="9859205" y="5251449"/>
            <a:ext cx="204110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Hash: 4</a:t>
            </a:r>
          </a:p>
        </p:txBody>
      </p:sp>
      <p:sp>
        <p:nvSpPr>
          <p:cNvPr id="696" name="Line"/>
          <p:cNvSpPr/>
          <p:nvPr/>
        </p:nvSpPr>
        <p:spPr>
          <a:xfrm>
            <a:off x="34237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97" name="Name: Lara…"/>
          <p:cNvSpPr/>
          <p:nvPr/>
        </p:nvSpPr>
        <p:spPr>
          <a:xfrm>
            <a:off x="4229100" y="645561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Lara</a:t>
            </a:r>
          </a:p>
          <a:p>
            <a:pPr>
              <a:defRPr sz="2600" b="1">
                <a:latin typeface="Helvetica"/>
                <a:ea typeface="Helvetica"/>
                <a:cs typeface="Helvetica"/>
                <a:sym typeface="Helvetica"/>
              </a:defRPr>
            </a:pPr>
            <a:r>
              <a:t>Age: 34</a:t>
            </a:r>
          </a:p>
        </p:txBody>
      </p:sp>
      <p:sp>
        <p:nvSpPr>
          <p:cNvPr id="698" name="Line"/>
          <p:cNvSpPr/>
          <p:nvPr/>
        </p:nvSpPr>
        <p:spPr>
          <a:xfrm>
            <a:off x="3385655" y="36194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99" name="Name: Ryan…"/>
          <p:cNvSpPr/>
          <p:nvPr/>
        </p:nvSpPr>
        <p:spPr>
          <a:xfrm>
            <a:off x="4229100" y="30964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Ryan</a:t>
            </a:r>
          </a:p>
          <a:p>
            <a:pPr>
              <a:defRPr sz="2600" b="1">
                <a:latin typeface="Helvetica"/>
                <a:ea typeface="Helvetica"/>
                <a:cs typeface="Helvetica"/>
                <a:sym typeface="Helvetica"/>
              </a:defRPr>
            </a:pPr>
            <a:r>
              <a:t>Age: 56</a:t>
            </a:r>
          </a:p>
        </p:txBody>
      </p:sp>
    </p:spTree>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1" name="Linked list Separate Chaining Insertion"/>
          <p:cNvSpPr>
            <a:spLocks noGrp="1"/>
          </p:cNvSpPr>
          <p:nvPr>
            <p:ph type="title"/>
          </p:nvPr>
        </p:nvSpPr>
        <p:spPr>
          <a:xfrm>
            <a:off x="0" y="-25400"/>
            <a:ext cx="13004801" cy="1188319"/>
          </a:xfrm>
          <a:prstGeom prst="rect">
            <a:avLst/>
          </a:prstGeom>
        </p:spPr>
        <p:txBody>
          <a:bodyPr/>
          <a:lstStyle>
            <a:lvl1pPr defTabSz="315468">
              <a:defRPr sz="4320" b="1"/>
            </a:lvl1pPr>
          </a:lstStyle>
          <a:p>
            <a:r>
              <a:t>Linked list Separate Chaining Insertion</a:t>
            </a:r>
          </a:p>
        </p:txBody>
      </p:sp>
      <p:sp>
        <p:nvSpPr>
          <p:cNvPr id="702" name="Rectangle"/>
          <p:cNvSpPr/>
          <p:nvPr/>
        </p:nvSpPr>
        <p:spPr>
          <a:xfrm>
            <a:off x="800100" y="1980369"/>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703" name="0"/>
          <p:cNvSpPr/>
          <p:nvPr/>
        </p:nvSpPr>
        <p:spPr>
          <a:xfrm>
            <a:off x="287821" y="217320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704" name="1"/>
          <p:cNvSpPr/>
          <p:nvPr/>
        </p:nvSpPr>
        <p:spPr>
          <a:xfrm>
            <a:off x="287821" y="32765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705" name="2"/>
          <p:cNvSpPr/>
          <p:nvPr/>
        </p:nvSpPr>
        <p:spPr>
          <a:xfrm>
            <a:off x="287821" y="43799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706" name="3"/>
          <p:cNvSpPr/>
          <p:nvPr/>
        </p:nvSpPr>
        <p:spPr>
          <a:xfrm>
            <a:off x="287821" y="55117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3</a:t>
            </a:r>
          </a:p>
        </p:txBody>
      </p:sp>
      <p:sp>
        <p:nvSpPr>
          <p:cNvPr id="707" name="4"/>
          <p:cNvSpPr/>
          <p:nvPr/>
        </p:nvSpPr>
        <p:spPr>
          <a:xfrm>
            <a:off x="287821" y="666114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708" name="5"/>
          <p:cNvSpPr/>
          <p:nvPr/>
        </p:nvSpPr>
        <p:spPr>
          <a:xfrm>
            <a:off x="287821" y="78104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709" name="Rectangle"/>
          <p:cNvSpPr/>
          <p:nvPr/>
        </p:nvSpPr>
        <p:spPr>
          <a:xfrm>
            <a:off x="800100" y="3096468"/>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710" name="Rectangle"/>
          <p:cNvSpPr/>
          <p:nvPr/>
        </p:nvSpPr>
        <p:spPr>
          <a:xfrm>
            <a:off x="800100" y="42125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711" name="Rectangle"/>
          <p:cNvSpPr/>
          <p:nvPr/>
        </p:nvSpPr>
        <p:spPr>
          <a:xfrm>
            <a:off x="800100" y="53301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712" name="Rectangle"/>
          <p:cNvSpPr/>
          <p:nvPr/>
        </p:nvSpPr>
        <p:spPr>
          <a:xfrm>
            <a:off x="800100" y="64570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713" name="Rectangle"/>
          <p:cNvSpPr/>
          <p:nvPr/>
        </p:nvSpPr>
        <p:spPr>
          <a:xfrm>
            <a:off x="800100" y="75873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714" name="Name: Will…"/>
          <p:cNvSpPr/>
          <p:nvPr/>
        </p:nvSpPr>
        <p:spPr>
          <a:xfrm>
            <a:off x="800100" y="53316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Will</a:t>
            </a:r>
          </a:p>
          <a:p>
            <a:pPr>
              <a:defRPr sz="2600" b="1">
                <a:latin typeface="Helvetica"/>
                <a:ea typeface="Helvetica"/>
                <a:cs typeface="Helvetica"/>
                <a:sym typeface="Helvetica"/>
              </a:defRPr>
            </a:pPr>
            <a:r>
              <a:t>Age: 21</a:t>
            </a:r>
          </a:p>
        </p:txBody>
      </p:sp>
      <p:sp>
        <p:nvSpPr>
          <p:cNvPr id="715" name="Name: Leah…"/>
          <p:cNvSpPr/>
          <p:nvPr/>
        </p:nvSpPr>
        <p:spPr>
          <a:xfrm>
            <a:off x="800100" y="645561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Leah</a:t>
            </a:r>
          </a:p>
          <a:p>
            <a:pPr>
              <a:defRPr sz="2600" b="1">
                <a:latin typeface="Helvetica"/>
                <a:ea typeface="Helvetica"/>
                <a:cs typeface="Helvetica"/>
                <a:sym typeface="Helvetica"/>
              </a:defRPr>
            </a:pPr>
            <a:r>
              <a:t>Age: 18</a:t>
            </a:r>
          </a:p>
        </p:txBody>
      </p:sp>
      <p:sp>
        <p:nvSpPr>
          <p:cNvPr id="716" name="Name: Rick…"/>
          <p:cNvSpPr/>
          <p:nvPr/>
        </p:nvSpPr>
        <p:spPr>
          <a:xfrm>
            <a:off x="800100" y="4212567"/>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Rick</a:t>
            </a:r>
          </a:p>
          <a:p>
            <a:pPr>
              <a:defRPr sz="2600" b="1">
                <a:latin typeface="Helvetica"/>
                <a:ea typeface="Helvetica"/>
                <a:cs typeface="Helvetica"/>
                <a:sym typeface="Helvetica"/>
              </a:defRPr>
            </a:pPr>
            <a:r>
              <a:t>Age: 61</a:t>
            </a:r>
          </a:p>
        </p:txBody>
      </p:sp>
      <p:sp>
        <p:nvSpPr>
          <p:cNvPr id="717" name="Name: Rai…"/>
          <p:cNvSpPr/>
          <p:nvPr/>
        </p:nvSpPr>
        <p:spPr>
          <a:xfrm>
            <a:off x="800100" y="30964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Rai</a:t>
            </a:r>
          </a:p>
          <a:p>
            <a:pPr>
              <a:defRPr sz="2600" b="1">
                <a:latin typeface="Helvetica"/>
                <a:ea typeface="Helvetica"/>
                <a:cs typeface="Helvetica"/>
                <a:sym typeface="Helvetica"/>
              </a:defRPr>
            </a:pPr>
            <a:r>
              <a:t>Age: 25</a:t>
            </a:r>
          </a:p>
        </p:txBody>
      </p:sp>
      <p:sp>
        <p:nvSpPr>
          <p:cNvPr id="718" name="Name: Lara"/>
          <p:cNvSpPr/>
          <p:nvPr/>
        </p:nvSpPr>
        <p:spPr>
          <a:xfrm>
            <a:off x="9859205" y="3879849"/>
            <a:ext cx="286687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Name: Lara</a:t>
            </a:r>
          </a:p>
        </p:txBody>
      </p:sp>
      <p:sp>
        <p:nvSpPr>
          <p:cNvPr id="719" name="Age: 34"/>
          <p:cNvSpPr/>
          <p:nvPr/>
        </p:nvSpPr>
        <p:spPr>
          <a:xfrm>
            <a:off x="10111134" y="4565649"/>
            <a:ext cx="204110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Age: 34</a:t>
            </a:r>
          </a:p>
        </p:txBody>
      </p:sp>
      <p:sp>
        <p:nvSpPr>
          <p:cNvPr id="720" name="Hash: 4"/>
          <p:cNvSpPr/>
          <p:nvPr/>
        </p:nvSpPr>
        <p:spPr>
          <a:xfrm>
            <a:off x="9859205" y="5251449"/>
            <a:ext cx="204110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Hash: 4</a:t>
            </a:r>
          </a:p>
        </p:txBody>
      </p:sp>
      <p:sp>
        <p:nvSpPr>
          <p:cNvPr id="721" name="Line"/>
          <p:cNvSpPr/>
          <p:nvPr/>
        </p:nvSpPr>
        <p:spPr>
          <a:xfrm>
            <a:off x="34237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722" name="Name: Lara…"/>
          <p:cNvSpPr/>
          <p:nvPr/>
        </p:nvSpPr>
        <p:spPr>
          <a:xfrm>
            <a:off x="4229100" y="6455618"/>
            <a:ext cx="2500164" cy="1033364"/>
          </a:xfrm>
          <a:prstGeom prst="rect">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Lara</a:t>
            </a:r>
          </a:p>
          <a:p>
            <a:pPr>
              <a:defRPr sz="2600" b="1">
                <a:latin typeface="Helvetica"/>
                <a:ea typeface="Helvetica"/>
                <a:cs typeface="Helvetica"/>
                <a:sym typeface="Helvetica"/>
              </a:defRPr>
            </a:pPr>
            <a:r>
              <a:t>Age: 34</a:t>
            </a:r>
          </a:p>
        </p:txBody>
      </p:sp>
      <p:sp>
        <p:nvSpPr>
          <p:cNvPr id="723" name="Line"/>
          <p:cNvSpPr/>
          <p:nvPr/>
        </p:nvSpPr>
        <p:spPr>
          <a:xfrm>
            <a:off x="3385655" y="36194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724" name="Name: Ryan…"/>
          <p:cNvSpPr/>
          <p:nvPr/>
        </p:nvSpPr>
        <p:spPr>
          <a:xfrm>
            <a:off x="4229100" y="30964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Ryan</a:t>
            </a:r>
          </a:p>
          <a:p>
            <a:pPr>
              <a:defRPr sz="2600" b="1">
                <a:latin typeface="Helvetica"/>
                <a:ea typeface="Helvetica"/>
                <a:cs typeface="Helvetica"/>
                <a:sym typeface="Helvetica"/>
              </a:defRPr>
            </a:pPr>
            <a:r>
              <a:t>Age: 56</a:t>
            </a:r>
          </a:p>
        </p:txBody>
      </p:sp>
    </p:spTree>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 name="Linked list Separate Chaining Insertion"/>
          <p:cNvSpPr>
            <a:spLocks noGrp="1"/>
          </p:cNvSpPr>
          <p:nvPr>
            <p:ph type="title"/>
          </p:nvPr>
        </p:nvSpPr>
        <p:spPr>
          <a:xfrm>
            <a:off x="0" y="-25400"/>
            <a:ext cx="13004801" cy="1188319"/>
          </a:xfrm>
          <a:prstGeom prst="rect">
            <a:avLst/>
          </a:prstGeom>
        </p:spPr>
        <p:txBody>
          <a:bodyPr/>
          <a:lstStyle>
            <a:lvl1pPr defTabSz="315468">
              <a:defRPr sz="4320" b="1"/>
            </a:lvl1pPr>
          </a:lstStyle>
          <a:p>
            <a:r>
              <a:t>Linked list Separate Chaining Insertion</a:t>
            </a:r>
          </a:p>
        </p:txBody>
      </p:sp>
      <p:sp>
        <p:nvSpPr>
          <p:cNvPr id="727" name="Rectangle"/>
          <p:cNvSpPr/>
          <p:nvPr/>
        </p:nvSpPr>
        <p:spPr>
          <a:xfrm>
            <a:off x="800100" y="1980369"/>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728" name="0"/>
          <p:cNvSpPr/>
          <p:nvPr/>
        </p:nvSpPr>
        <p:spPr>
          <a:xfrm>
            <a:off x="287821" y="217320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729" name="1"/>
          <p:cNvSpPr/>
          <p:nvPr/>
        </p:nvSpPr>
        <p:spPr>
          <a:xfrm>
            <a:off x="287821" y="32765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730" name="2"/>
          <p:cNvSpPr/>
          <p:nvPr/>
        </p:nvSpPr>
        <p:spPr>
          <a:xfrm>
            <a:off x="287821" y="43799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731" name="3"/>
          <p:cNvSpPr/>
          <p:nvPr/>
        </p:nvSpPr>
        <p:spPr>
          <a:xfrm>
            <a:off x="287821" y="55117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3</a:t>
            </a:r>
          </a:p>
        </p:txBody>
      </p:sp>
      <p:sp>
        <p:nvSpPr>
          <p:cNvPr id="732" name="4"/>
          <p:cNvSpPr/>
          <p:nvPr/>
        </p:nvSpPr>
        <p:spPr>
          <a:xfrm>
            <a:off x="287821" y="666114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733" name="5"/>
          <p:cNvSpPr/>
          <p:nvPr/>
        </p:nvSpPr>
        <p:spPr>
          <a:xfrm>
            <a:off x="287821" y="78104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734" name="Rectangle"/>
          <p:cNvSpPr/>
          <p:nvPr/>
        </p:nvSpPr>
        <p:spPr>
          <a:xfrm>
            <a:off x="800100" y="3096468"/>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735" name="Rectangle"/>
          <p:cNvSpPr/>
          <p:nvPr/>
        </p:nvSpPr>
        <p:spPr>
          <a:xfrm>
            <a:off x="800100" y="42125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736" name="Rectangle"/>
          <p:cNvSpPr/>
          <p:nvPr/>
        </p:nvSpPr>
        <p:spPr>
          <a:xfrm>
            <a:off x="800100" y="53301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737" name="Rectangle"/>
          <p:cNvSpPr/>
          <p:nvPr/>
        </p:nvSpPr>
        <p:spPr>
          <a:xfrm>
            <a:off x="800100" y="64570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738" name="Rectangle"/>
          <p:cNvSpPr/>
          <p:nvPr/>
        </p:nvSpPr>
        <p:spPr>
          <a:xfrm>
            <a:off x="800100" y="75873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739" name="Name: Will…"/>
          <p:cNvSpPr/>
          <p:nvPr/>
        </p:nvSpPr>
        <p:spPr>
          <a:xfrm>
            <a:off x="800100" y="53316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Will</a:t>
            </a:r>
          </a:p>
          <a:p>
            <a:pPr>
              <a:defRPr sz="2600" b="1">
                <a:latin typeface="Helvetica"/>
                <a:ea typeface="Helvetica"/>
                <a:cs typeface="Helvetica"/>
                <a:sym typeface="Helvetica"/>
              </a:defRPr>
            </a:pPr>
            <a:r>
              <a:t>Age: 21</a:t>
            </a:r>
          </a:p>
        </p:txBody>
      </p:sp>
      <p:sp>
        <p:nvSpPr>
          <p:cNvPr id="740" name="Name: Leah…"/>
          <p:cNvSpPr/>
          <p:nvPr/>
        </p:nvSpPr>
        <p:spPr>
          <a:xfrm>
            <a:off x="800100" y="645561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Leah</a:t>
            </a:r>
          </a:p>
          <a:p>
            <a:pPr>
              <a:defRPr sz="2600" b="1">
                <a:latin typeface="Helvetica"/>
                <a:ea typeface="Helvetica"/>
                <a:cs typeface="Helvetica"/>
                <a:sym typeface="Helvetica"/>
              </a:defRPr>
            </a:pPr>
            <a:r>
              <a:t>Age: 18</a:t>
            </a:r>
          </a:p>
        </p:txBody>
      </p:sp>
      <p:sp>
        <p:nvSpPr>
          <p:cNvPr id="741" name="Name: Rick…"/>
          <p:cNvSpPr/>
          <p:nvPr/>
        </p:nvSpPr>
        <p:spPr>
          <a:xfrm>
            <a:off x="800100" y="4212567"/>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Rick</a:t>
            </a:r>
          </a:p>
          <a:p>
            <a:pPr>
              <a:defRPr sz="2600" b="1">
                <a:latin typeface="Helvetica"/>
                <a:ea typeface="Helvetica"/>
                <a:cs typeface="Helvetica"/>
                <a:sym typeface="Helvetica"/>
              </a:defRPr>
            </a:pPr>
            <a:r>
              <a:t>Age: 61</a:t>
            </a:r>
          </a:p>
        </p:txBody>
      </p:sp>
      <p:sp>
        <p:nvSpPr>
          <p:cNvPr id="742" name="Name: Rai…"/>
          <p:cNvSpPr/>
          <p:nvPr/>
        </p:nvSpPr>
        <p:spPr>
          <a:xfrm>
            <a:off x="800100" y="30964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Rai</a:t>
            </a:r>
          </a:p>
          <a:p>
            <a:pPr>
              <a:defRPr sz="2600" b="1">
                <a:latin typeface="Helvetica"/>
                <a:ea typeface="Helvetica"/>
                <a:cs typeface="Helvetica"/>
                <a:sym typeface="Helvetica"/>
              </a:defRPr>
            </a:pPr>
            <a:r>
              <a:t>Age: 25</a:t>
            </a:r>
          </a:p>
        </p:txBody>
      </p:sp>
      <p:sp>
        <p:nvSpPr>
          <p:cNvPr id="743" name="Name: Lara"/>
          <p:cNvSpPr/>
          <p:nvPr/>
        </p:nvSpPr>
        <p:spPr>
          <a:xfrm>
            <a:off x="9859205" y="3879849"/>
            <a:ext cx="286687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Name: Lara</a:t>
            </a:r>
          </a:p>
        </p:txBody>
      </p:sp>
      <p:sp>
        <p:nvSpPr>
          <p:cNvPr id="744" name="Age: 34"/>
          <p:cNvSpPr/>
          <p:nvPr/>
        </p:nvSpPr>
        <p:spPr>
          <a:xfrm>
            <a:off x="10111134" y="4565649"/>
            <a:ext cx="204110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Age: 34</a:t>
            </a:r>
          </a:p>
        </p:txBody>
      </p:sp>
      <p:sp>
        <p:nvSpPr>
          <p:cNvPr id="745" name="Hash: 4"/>
          <p:cNvSpPr/>
          <p:nvPr/>
        </p:nvSpPr>
        <p:spPr>
          <a:xfrm>
            <a:off x="9859205" y="5251449"/>
            <a:ext cx="204110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Hash: 4</a:t>
            </a:r>
          </a:p>
        </p:txBody>
      </p:sp>
      <p:sp>
        <p:nvSpPr>
          <p:cNvPr id="746" name="Line"/>
          <p:cNvSpPr/>
          <p:nvPr/>
        </p:nvSpPr>
        <p:spPr>
          <a:xfrm>
            <a:off x="34237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747" name="Name: Lara…"/>
          <p:cNvSpPr/>
          <p:nvPr/>
        </p:nvSpPr>
        <p:spPr>
          <a:xfrm>
            <a:off x="4229100" y="6455618"/>
            <a:ext cx="2500164" cy="1033364"/>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Lara</a:t>
            </a:r>
          </a:p>
          <a:p>
            <a:pPr>
              <a:defRPr sz="2600" b="1">
                <a:latin typeface="Helvetica"/>
                <a:ea typeface="Helvetica"/>
                <a:cs typeface="Helvetica"/>
                <a:sym typeface="Helvetica"/>
              </a:defRPr>
            </a:pPr>
            <a:r>
              <a:t>Age: 34</a:t>
            </a:r>
          </a:p>
        </p:txBody>
      </p:sp>
      <p:sp>
        <p:nvSpPr>
          <p:cNvPr id="748" name="Line"/>
          <p:cNvSpPr/>
          <p:nvPr/>
        </p:nvSpPr>
        <p:spPr>
          <a:xfrm>
            <a:off x="3385655" y="36194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749" name="Name: Ryan…"/>
          <p:cNvSpPr/>
          <p:nvPr/>
        </p:nvSpPr>
        <p:spPr>
          <a:xfrm>
            <a:off x="4229100" y="30964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Ryan</a:t>
            </a:r>
          </a:p>
          <a:p>
            <a:pPr>
              <a:defRPr sz="2600" b="1">
                <a:latin typeface="Helvetica"/>
                <a:ea typeface="Helvetica"/>
                <a:cs typeface="Helvetica"/>
                <a:sym typeface="Helvetica"/>
              </a:defRPr>
            </a:pPr>
            <a:r>
              <a:t>Age: 56</a:t>
            </a:r>
          </a:p>
        </p:txBody>
      </p:sp>
      <p:sp>
        <p:nvSpPr>
          <p:cNvPr id="750" name="Lara already exists in the hashtable!"/>
          <p:cNvSpPr/>
          <p:nvPr/>
        </p:nvSpPr>
        <p:spPr>
          <a:xfrm>
            <a:off x="1175183" y="8717681"/>
            <a:ext cx="10298833"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Lara already exists in the hashtable!</a:t>
            </a:r>
          </a:p>
        </p:txBody>
      </p:sp>
    </p:spTree>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2" name="Linked list Separate Chaining Insertion"/>
          <p:cNvSpPr>
            <a:spLocks noGrp="1"/>
          </p:cNvSpPr>
          <p:nvPr>
            <p:ph type="title"/>
          </p:nvPr>
        </p:nvSpPr>
        <p:spPr>
          <a:xfrm>
            <a:off x="0" y="-25400"/>
            <a:ext cx="13004801" cy="1188319"/>
          </a:xfrm>
          <a:prstGeom prst="rect">
            <a:avLst/>
          </a:prstGeom>
        </p:spPr>
        <p:txBody>
          <a:bodyPr/>
          <a:lstStyle>
            <a:lvl1pPr defTabSz="315468">
              <a:defRPr sz="4320" b="1"/>
            </a:lvl1pPr>
          </a:lstStyle>
          <a:p>
            <a:r>
              <a:t>Linked list Separate Chaining Insertion</a:t>
            </a:r>
          </a:p>
        </p:txBody>
      </p:sp>
      <p:sp>
        <p:nvSpPr>
          <p:cNvPr id="753" name="Rectangle"/>
          <p:cNvSpPr/>
          <p:nvPr/>
        </p:nvSpPr>
        <p:spPr>
          <a:xfrm>
            <a:off x="800100" y="1980369"/>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754" name="0"/>
          <p:cNvSpPr/>
          <p:nvPr/>
        </p:nvSpPr>
        <p:spPr>
          <a:xfrm>
            <a:off x="287821" y="217320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755" name="1"/>
          <p:cNvSpPr/>
          <p:nvPr/>
        </p:nvSpPr>
        <p:spPr>
          <a:xfrm>
            <a:off x="287821" y="32765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756" name="2"/>
          <p:cNvSpPr/>
          <p:nvPr/>
        </p:nvSpPr>
        <p:spPr>
          <a:xfrm>
            <a:off x="287821" y="43799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757" name="3"/>
          <p:cNvSpPr/>
          <p:nvPr/>
        </p:nvSpPr>
        <p:spPr>
          <a:xfrm>
            <a:off x="287821" y="55117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3</a:t>
            </a:r>
          </a:p>
        </p:txBody>
      </p:sp>
      <p:sp>
        <p:nvSpPr>
          <p:cNvPr id="758" name="4"/>
          <p:cNvSpPr/>
          <p:nvPr/>
        </p:nvSpPr>
        <p:spPr>
          <a:xfrm>
            <a:off x="287821" y="666114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759" name="5"/>
          <p:cNvSpPr/>
          <p:nvPr/>
        </p:nvSpPr>
        <p:spPr>
          <a:xfrm>
            <a:off x="287821" y="78104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760" name="Rectangle"/>
          <p:cNvSpPr/>
          <p:nvPr/>
        </p:nvSpPr>
        <p:spPr>
          <a:xfrm>
            <a:off x="800100" y="3096468"/>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761" name="Rectangle"/>
          <p:cNvSpPr/>
          <p:nvPr/>
        </p:nvSpPr>
        <p:spPr>
          <a:xfrm>
            <a:off x="800100" y="42125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762" name="Rectangle"/>
          <p:cNvSpPr/>
          <p:nvPr/>
        </p:nvSpPr>
        <p:spPr>
          <a:xfrm>
            <a:off x="800100" y="53301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763" name="Rectangle"/>
          <p:cNvSpPr/>
          <p:nvPr/>
        </p:nvSpPr>
        <p:spPr>
          <a:xfrm>
            <a:off x="800100" y="64570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764" name="Rectangle"/>
          <p:cNvSpPr/>
          <p:nvPr/>
        </p:nvSpPr>
        <p:spPr>
          <a:xfrm>
            <a:off x="800100" y="75873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765" name="Name: Will…"/>
          <p:cNvSpPr/>
          <p:nvPr/>
        </p:nvSpPr>
        <p:spPr>
          <a:xfrm>
            <a:off x="800100" y="53316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Will</a:t>
            </a:r>
          </a:p>
          <a:p>
            <a:pPr>
              <a:defRPr sz="2600" b="1">
                <a:latin typeface="Helvetica"/>
                <a:ea typeface="Helvetica"/>
                <a:cs typeface="Helvetica"/>
                <a:sym typeface="Helvetica"/>
              </a:defRPr>
            </a:pPr>
            <a:r>
              <a:t>Age: 21</a:t>
            </a:r>
          </a:p>
        </p:txBody>
      </p:sp>
      <p:sp>
        <p:nvSpPr>
          <p:cNvPr id="766" name="Name: Leah…"/>
          <p:cNvSpPr/>
          <p:nvPr/>
        </p:nvSpPr>
        <p:spPr>
          <a:xfrm>
            <a:off x="800100" y="6455618"/>
            <a:ext cx="2500164" cy="1033364"/>
          </a:xfrm>
          <a:prstGeom prst="rect">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Leah</a:t>
            </a:r>
          </a:p>
          <a:p>
            <a:pPr>
              <a:defRPr sz="2600" b="1">
                <a:latin typeface="Helvetica"/>
                <a:ea typeface="Helvetica"/>
                <a:cs typeface="Helvetica"/>
                <a:sym typeface="Helvetica"/>
              </a:defRPr>
            </a:pPr>
            <a:r>
              <a:t>Age: 18</a:t>
            </a:r>
          </a:p>
        </p:txBody>
      </p:sp>
      <p:sp>
        <p:nvSpPr>
          <p:cNvPr id="767" name="Name: Rick…"/>
          <p:cNvSpPr/>
          <p:nvPr/>
        </p:nvSpPr>
        <p:spPr>
          <a:xfrm>
            <a:off x="800100" y="4212567"/>
            <a:ext cx="2500164" cy="1033364"/>
          </a:xfrm>
          <a:prstGeom prst="rect">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Rick</a:t>
            </a:r>
          </a:p>
          <a:p>
            <a:pPr>
              <a:defRPr sz="2600" b="1">
                <a:latin typeface="Helvetica"/>
                <a:ea typeface="Helvetica"/>
                <a:cs typeface="Helvetica"/>
                <a:sym typeface="Helvetica"/>
              </a:defRPr>
            </a:pPr>
            <a:r>
              <a:t>Age: 61</a:t>
            </a:r>
          </a:p>
        </p:txBody>
      </p:sp>
      <p:sp>
        <p:nvSpPr>
          <p:cNvPr id="768" name="Name: Rai…"/>
          <p:cNvSpPr/>
          <p:nvPr/>
        </p:nvSpPr>
        <p:spPr>
          <a:xfrm>
            <a:off x="800100" y="3096468"/>
            <a:ext cx="2500164" cy="1033364"/>
          </a:xfrm>
          <a:prstGeom prst="rect">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Rai</a:t>
            </a:r>
          </a:p>
          <a:p>
            <a:pPr>
              <a:defRPr sz="2600" b="1">
                <a:latin typeface="Helvetica"/>
                <a:ea typeface="Helvetica"/>
                <a:cs typeface="Helvetica"/>
                <a:sym typeface="Helvetica"/>
              </a:defRPr>
            </a:pPr>
            <a:r>
              <a:t>Age: 25</a:t>
            </a:r>
          </a:p>
        </p:txBody>
      </p:sp>
      <p:sp>
        <p:nvSpPr>
          <p:cNvPr id="769" name="Name: Finn"/>
          <p:cNvSpPr/>
          <p:nvPr/>
        </p:nvSpPr>
        <p:spPr>
          <a:xfrm>
            <a:off x="9859205" y="3879849"/>
            <a:ext cx="286687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Name: Finn</a:t>
            </a:r>
          </a:p>
        </p:txBody>
      </p:sp>
      <p:sp>
        <p:nvSpPr>
          <p:cNvPr id="770" name="Age: 21"/>
          <p:cNvSpPr/>
          <p:nvPr/>
        </p:nvSpPr>
        <p:spPr>
          <a:xfrm>
            <a:off x="10111134" y="4565649"/>
            <a:ext cx="204110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Age: 21</a:t>
            </a:r>
          </a:p>
        </p:txBody>
      </p:sp>
      <p:sp>
        <p:nvSpPr>
          <p:cNvPr id="771" name="Hash: 3"/>
          <p:cNvSpPr/>
          <p:nvPr/>
        </p:nvSpPr>
        <p:spPr>
          <a:xfrm>
            <a:off x="9859205" y="5251449"/>
            <a:ext cx="204110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Hash: 3</a:t>
            </a:r>
          </a:p>
        </p:txBody>
      </p:sp>
      <p:sp>
        <p:nvSpPr>
          <p:cNvPr id="772" name="Line"/>
          <p:cNvSpPr/>
          <p:nvPr/>
        </p:nvSpPr>
        <p:spPr>
          <a:xfrm>
            <a:off x="34237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773" name="Name: Lara…"/>
          <p:cNvSpPr/>
          <p:nvPr/>
        </p:nvSpPr>
        <p:spPr>
          <a:xfrm>
            <a:off x="4229100" y="6455618"/>
            <a:ext cx="2500164" cy="1033364"/>
          </a:xfrm>
          <a:prstGeom prst="rect">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Lara</a:t>
            </a:r>
          </a:p>
          <a:p>
            <a:pPr>
              <a:defRPr sz="2600" b="1">
                <a:latin typeface="Helvetica"/>
                <a:ea typeface="Helvetica"/>
                <a:cs typeface="Helvetica"/>
                <a:sym typeface="Helvetica"/>
              </a:defRPr>
            </a:pPr>
            <a:r>
              <a:t>Age: 34</a:t>
            </a:r>
          </a:p>
        </p:txBody>
      </p:sp>
      <p:sp>
        <p:nvSpPr>
          <p:cNvPr id="774" name="Line"/>
          <p:cNvSpPr/>
          <p:nvPr/>
        </p:nvSpPr>
        <p:spPr>
          <a:xfrm>
            <a:off x="3385655" y="36194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775" name="Name: Ryan…"/>
          <p:cNvSpPr/>
          <p:nvPr/>
        </p:nvSpPr>
        <p:spPr>
          <a:xfrm>
            <a:off x="4229100" y="3096468"/>
            <a:ext cx="2500164" cy="1033364"/>
          </a:xfrm>
          <a:prstGeom prst="rect">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Ryan</a:t>
            </a:r>
          </a:p>
          <a:p>
            <a:pPr>
              <a:defRPr sz="2600" b="1">
                <a:latin typeface="Helvetica"/>
                <a:ea typeface="Helvetica"/>
                <a:cs typeface="Helvetica"/>
                <a:sym typeface="Helvetica"/>
              </a:defRPr>
            </a:pPr>
            <a:r>
              <a:t>Age: 56</a:t>
            </a:r>
          </a:p>
        </p:txBody>
      </p:sp>
    </p:spTree>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7" name="Linked list Separate Chaining Insertion"/>
          <p:cNvSpPr>
            <a:spLocks noGrp="1"/>
          </p:cNvSpPr>
          <p:nvPr>
            <p:ph type="title"/>
          </p:nvPr>
        </p:nvSpPr>
        <p:spPr>
          <a:xfrm>
            <a:off x="0" y="-25400"/>
            <a:ext cx="13004801" cy="1188319"/>
          </a:xfrm>
          <a:prstGeom prst="rect">
            <a:avLst/>
          </a:prstGeom>
        </p:spPr>
        <p:txBody>
          <a:bodyPr/>
          <a:lstStyle>
            <a:lvl1pPr defTabSz="315468">
              <a:defRPr sz="4320" b="1"/>
            </a:lvl1pPr>
          </a:lstStyle>
          <a:p>
            <a:r>
              <a:t>Linked list Separate Chaining Insertion</a:t>
            </a:r>
          </a:p>
        </p:txBody>
      </p:sp>
      <p:sp>
        <p:nvSpPr>
          <p:cNvPr id="778" name="Rectangle"/>
          <p:cNvSpPr/>
          <p:nvPr/>
        </p:nvSpPr>
        <p:spPr>
          <a:xfrm>
            <a:off x="800100" y="1980369"/>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779" name="0"/>
          <p:cNvSpPr/>
          <p:nvPr/>
        </p:nvSpPr>
        <p:spPr>
          <a:xfrm>
            <a:off x="287821" y="217320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780" name="1"/>
          <p:cNvSpPr/>
          <p:nvPr/>
        </p:nvSpPr>
        <p:spPr>
          <a:xfrm>
            <a:off x="287821" y="32765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781" name="2"/>
          <p:cNvSpPr/>
          <p:nvPr/>
        </p:nvSpPr>
        <p:spPr>
          <a:xfrm>
            <a:off x="287821" y="43799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782" name="3"/>
          <p:cNvSpPr/>
          <p:nvPr/>
        </p:nvSpPr>
        <p:spPr>
          <a:xfrm>
            <a:off x="287821" y="55117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3</a:t>
            </a:r>
          </a:p>
        </p:txBody>
      </p:sp>
      <p:sp>
        <p:nvSpPr>
          <p:cNvPr id="783" name="4"/>
          <p:cNvSpPr/>
          <p:nvPr/>
        </p:nvSpPr>
        <p:spPr>
          <a:xfrm>
            <a:off x="287821" y="666114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784" name="5"/>
          <p:cNvSpPr/>
          <p:nvPr/>
        </p:nvSpPr>
        <p:spPr>
          <a:xfrm>
            <a:off x="287821" y="78104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785" name="Rectangle"/>
          <p:cNvSpPr/>
          <p:nvPr/>
        </p:nvSpPr>
        <p:spPr>
          <a:xfrm>
            <a:off x="800100" y="3096468"/>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786" name="Rectangle"/>
          <p:cNvSpPr/>
          <p:nvPr/>
        </p:nvSpPr>
        <p:spPr>
          <a:xfrm>
            <a:off x="800100" y="42125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787" name="Rectangle"/>
          <p:cNvSpPr/>
          <p:nvPr/>
        </p:nvSpPr>
        <p:spPr>
          <a:xfrm>
            <a:off x="800100" y="53301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788" name="Rectangle"/>
          <p:cNvSpPr/>
          <p:nvPr/>
        </p:nvSpPr>
        <p:spPr>
          <a:xfrm>
            <a:off x="800100" y="64570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789" name="Rectangle"/>
          <p:cNvSpPr/>
          <p:nvPr/>
        </p:nvSpPr>
        <p:spPr>
          <a:xfrm>
            <a:off x="800100" y="75873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790" name="Name: Will…"/>
          <p:cNvSpPr/>
          <p:nvPr/>
        </p:nvSpPr>
        <p:spPr>
          <a:xfrm>
            <a:off x="800100" y="53316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Will</a:t>
            </a:r>
          </a:p>
          <a:p>
            <a:pPr>
              <a:defRPr sz="2600" b="1">
                <a:latin typeface="Helvetica"/>
                <a:ea typeface="Helvetica"/>
                <a:cs typeface="Helvetica"/>
                <a:sym typeface="Helvetica"/>
              </a:defRPr>
            </a:pPr>
            <a:r>
              <a:t>Age: 21</a:t>
            </a:r>
          </a:p>
        </p:txBody>
      </p:sp>
      <p:sp>
        <p:nvSpPr>
          <p:cNvPr id="791" name="Name: Leah…"/>
          <p:cNvSpPr/>
          <p:nvPr/>
        </p:nvSpPr>
        <p:spPr>
          <a:xfrm>
            <a:off x="800100" y="645561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Leah</a:t>
            </a:r>
          </a:p>
          <a:p>
            <a:pPr>
              <a:defRPr sz="2600" b="1">
                <a:latin typeface="Helvetica"/>
                <a:ea typeface="Helvetica"/>
                <a:cs typeface="Helvetica"/>
                <a:sym typeface="Helvetica"/>
              </a:defRPr>
            </a:pPr>
            <a:r>
              <a:t>Age: 18</a:t>
            </a:r>
          </a:p>
        </p:txBody>
      </p:sp>
      <p:sp>
        <p:nvSpPr>
          <p:cNvPr id="792" name="Name: Rick…"/>
          <p:cNvSpPr/>
          <p:nvPr/>
        </p:nvSpPr>
        <p:spPr>
          <a:xfrm>
            <a:off x="800100" y="4212567"/>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Rick</a:t>
            </a:r>
          </a:p>
          <a:p>
            <a:pPr>
              <a:defRPr sz="2600" b="1">
                <a:latin typeface="Helvetica"/>
                <a:ea typeface="Helvetica"/>
                <a:cs typeface="Helvetica"/>
                <a:sym typeface="Helvetica"/>
              </a:defRPr>
            </a:pPr>
            <a:r>
              <a:t>Age: 61</a:t>
            </a:r>
          </a:p>
        </p:txBody>
      </p:sp>
      <p:sp>
        <p:nvSpPr>
          <p:cNvPr id="793" name="Name: Rai…"/>
          <p:cNvSpPr/>
          <p:nvPr/>
        </p:nvSpPr>
        <p:spPr>
          <a:xfrm>
            <a:off x="800100" y="30964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Rai</a:t>
            </a:r>
          </a:p>
          <a:p>
            <a:pPr>
              <a:defRPr sz="2600" b="1">
                <a:latin typeface="Helvetica"/>
                <a:ea typeface="Helvetica"/>
                <a:cs typeface="Helvetica"/>
                <a:sym typeface="Helvetica"/>
              </a:defRPr>
            </a:pPr>
            <a:r>
              <a:t>Age: 25</a:t>
            </a:r>
          </a:p>
        </p:txBody>
      </p:sp>
      <p:sp>
        <p:nvSpPr>
          <p:cNvPr id="794" name="Name: Finn"/>
          <p:cNvSpPr/>
          <p:nvPr/>
        </p:nvSpPr>
        <p:spPr>
          <a:xfrm>
            <a:off x="9859205" y="3879849"/>
            <a:ext cx="286687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Name: Finn</a:t>
            </a:r>
          </a:p>
        </p:txBody>
      </p:sp>
      <p:sp>
        <p:nvSpPr>
          <p:cNvPr id="795" name="Age: 21"/>
          <p:cNvSpPr/>
          <p:nvPr/>
        </p:nvSpPr>
        <p:spPr>
          <a:xfrm>
            <a:off x="10111134" y="4565649"/>
            <a:ext cx="204110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Age: 21</a:t>
            </a:r>
          </a:p>
        </p:txBody>
      </p:sp>
      <p:sp>
        <p:nvSpPr>
          <p:cNvPr id="796" name="Hash: 3"/>
          <p:cNvSpPr/>
          <p:nvPr/>
        </p:nvSpPr>
        <p:spPr>
          <a:xfrm>
            <a:off x="9859205" y="5251449"/>
            <a:ext cx="204110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Hash: 3</a:t>
            </a:r>
          </a:p>
        </p:txBody>
      </p:sp>
      <p:sp>
        <p:nvSpPr>
          <p:cNvPr id="797" name="Line"/>
          <p:cNvSpPr/>
          <p:nvPr/>
        </p:nvSpPr>
        <p:spPr>
          <a:xfrm>
            <a:off x="34237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798" name="Name: Lara…"/>
          <p:cNvSpPr/>
          <p:nvPr/>
        </p:nvSpPr>
        <p:spPr>
          <a:xfrm>
            <a:off x="4229100" y="645561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Lara</a:t>
            </a:r>
          </a:p>
          <a:p>
            <a:pPr>
              <a:defRPr sz="2600" b="1">
                <a:latin typeface="Helvetica"/>
                <a:ea typeface="Helvetica"/>
                <a:cs typeface="Helvetica"/>
                <a:sym typeface="Helvetica"/>
              </a:defRPr>
            </a:pPr>
            <a:r>
              <a:t>Age: 34</a:t>
            </a:r>
          </a:p>
        </p:txBody>
      </p:sp>
      <p:sp>
        <p:nvSpPr>
          <p:cNvPr id="799" name="Line"/>
          <p:cNvSpPr/>
          <p:nvPr/>
        </p:nvSpPr>
        <p:spPr>
          <a:xfrm>
            <a:off x="3385655" y="36194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00" name="Name: Ryan…"/>
          <p:cNvSpPr/>
          <p:nvPr/>
        </p:nvSpPr>
        <p:spPr>
          <a:xfrm>
            <a:off x="4229100" y="30964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Ryan</a:t>
            </a:r>
          </a:p>
          <a:p>
            <a:pPr>
              <a:defRPr sz="2600" b="1">
                <a:latin typeface="Helvetica"/>
                <a:ea typeface="Helvetica"/>
                <a:cs typeface="Helvetica"/>
                <a:sym typeface="Helvetica"/>
              </a:defRPr>
            </a:pPr>
            <a:r>
              <a:t>Age: 56</a:t>
            </a:r>
          </a:p>
        </p:txBody>
      </p:sp>
      <p:sp>
        <p:nvSpPr>
          <p:cNvPr id="801" name="Line"/>
          <p:cNvSpPr/>
          <p:nvPr/>
        </p:nvSpPr>
        <p:spPr>
          <a:xfrm>
            <a:off x="3423755" y="582294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02" name="Name: Finn…"/>
          <p:cNvSpPr/>
          <p:nvPr/>
        </p:nvSpPr>
        <p:spPr>
          <a:xfrm>
            <a:off x="4229100" y="5331668"/>
            <a:ext cx="2500164" cy="1033364"/>
          </a:xfrm>
          <a:prstGeom prst="rect">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Finn</a:t>
            </a:r>
          </a:p>
          <a:p>
            <a:pPr>
              <a:defRPr sz="2600" b="1">
                <a:latin typeface="Helvetica"/>
                <a:ea typeface="Helvetica"/>
                <a:cs typeface="Helvetica"/>
                <a:sym typeface="Helvetica"/>
              </a:defRPr>
            </a:pPr>
            <a:r>
              <a:t>Age: 21</a:t>
            </a:r>
          </a:p>
        </p:txBody>
      </p:sp>
    </p:spTree>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4" name="Linked list Separate Chaining Insertion"/>
          <p:cNvSpPr>
            <a:spLocks noGrp="1"/>
          </p:cNvSpPr>
          <p:nvPr>
            <p:ph type="title"/>
          </p:nvPr>
        </p:nvSpPr>
        <p:spPr>
          <a:xfrm>
            <a:off x="0" y="-25400"/>
            <a:ext cx="13004801" cy="1188319"/>
          </a:xfrm>
          <a:prstGeom prst="rect">
            <a:avLst/>
          </a:prstGeom>
        </p:spPr>
        <p:txBody>
          <a:bodyPr/>
          <a:lstStyle>
            <a:lvl1pPr defTabSz="315468">
              <a:defRPr sz="4320" b="1"/>
            </a:lvl1pPr>
          </a:lstStyle>
          <a:p>
            <a:r>
              <a:t>Linked list Separate Chaining Insertion</a:t>
            </a:r>
          </a:p>
        </p:txBody>
      </p:sp>
      <p:sp>
        <p:nvSpPr>
          <p:cNvPr id="805" name="Rectangle"/>
          <p:cNvSpPr/>
          <p:nvPr/>
        </p:nvSpPr>
        <p:spPr>
          <a:xfrm>
            <a:off x="800100" y="1980369"/>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806" name="0"/>
          <p:cNvSpPr/>
          <p:nvPr/>
        </p:nvSpPr>
        <p:spPr>
          <a:xfrm>
            <a:off x="287821" y="217320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807" name="1"/>
          <p:cNvSpPr/>
          <p:nvPr/>
        </p:nvSpPr>
        <p:spPr>
          <a:xfrm>
            <a:off x="287821" y="32765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808" name="2"/>
          <p:cNvSpPr/>
          <p:nvPr/>
        </p:nvSpPr>
        <p:spPr>
          <a:xfrm>
            <a:off x="287821" y="43799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809" name="3"/>
          <p:cNvSpPr/>
          <p:nvPr/>
        </p:nvSpPr>
        <p:spPr>
          <a:xfrm>
            <a:off x="287821" y="55117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3</a:t>
            </a:r>
          </a:p>
        </p:txBody>
      </p:sp>
      <p:sp>
        <p:nvSpPr>
          <p:cNvPr id="810" name="4"/>
          <p:cNvSpPr/>
          <p:nvPr/>
        </p:nvSpPr>
        <p:spPr>
          <a:xfrm>
            <a:off x="287821" y="666114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811" name="5"/>
          <p:cNvSpPr/>
          <p:nvPr/>
        </p:nvSpPr>
        <p:spPr>
          <a:xfrm>
            <a:off x="287821" y="78104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812" name="Rectangle"/>
          <p:cNvSpPr/>
          <p:nvPr/>
        </p:nvSpPr>
        <p:spPr>
          <a:xfrm>
            <a:off x="800100" y="3096468"/>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813" name="Rectangle"/>
          <p:cNvSpPr/>
          <p:nvPr/>
        </p:nvSpPr>
        <p:spPr>
          <a:xfrm>
            <a:off x="800100" y="42125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814" name="Rectangle"/>
          <p:cNvSpPr/>
          <p:nvPr/>
        </p:nvSpPr>
        <p:spPr>
          <a:xfrm>
            <a:off x="800100" y="53301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815" name="Rectangle"/>
          <p:cNvSpPr/>
          <p:nvPr/>
        </p:nvSpPr>
        <p:spPr>
          <a:xfrm>
            <a:off x="800100" y="64570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816" name="Rectangle"/>
          <p:cNvSpPr/>
          <p:nvPr/>
        </p:nvSpPr>
        <p:spPr>
          <a:xfrm>
            <a:off x="800100" y="75873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817" name="Name: Will…"/>
          <p:cNvSpPr/>
          <p:nvPr/>
        </p:nvSpPr>
        <p:spPr>
          <a:xfrm>
            <a:off x="800100" y="53316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Will</a:t>
            </a:r>
          </a:p>
          <a:p>
            <a:pPr>
              <a:defRPr sz="2600" b="1">
                <a:latin typeface="Helvetica"/>
                <a:ea typeface="Helvetica"/>
                <a:cs typeface="Helvetica"/>
                <a:sym typeface="Helvetica"/>
              </a:defRPr>
            </a:pPr>
            <a:r>
              <a:t>Age: 21</a:t>
            </a:r>
          </a:p>
        </p:txBody>
      </p:sp>
      <p:sp>
        <p:nvSpPr>
          <p:cNvPr id="818" name="Name: Leah…"/>
          <p:cNvSpPr/>
          <p:nvPr/>
        </p:nvSpPr>
        <p:spPr>
          <a:xfrm>
            <a:off x="800100" y="645561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Leah</a:t>
            </a:r>
          </a:p>
          <a:p>
            <a:pPr>
              <a:defRPr sz="2600" b="1">
                <a:latin typeface="Helvetica"/>
                <a:ea typeface="Helvetica"/>
                <a:cs typeface="Helvetica"/>
                <a:sym typeface="Helvetica"/>
              </a:defRPr>
            </a:pPr>
            <a:r>
              <a:t>Age: 18</a:t>
            </a:r>
          </a:p>
        </p:txBody>
      </p:sp>
      <p:sp>
        <p:nvSpPr>
          <p:cNvPr id="819" name="Name: Rick…"/>
          <p:cNvSpPr/>
          <p:nvPr/>
        </p:nvSpPr>
        <p:spPr>
          <a:xfrm>
            <a:off x="800100" y="4212567"/>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Rick</a:t>
            </a:r>
          </a:p>
          <a:p>
            <a:pPr>
              <a:defRPr sz="2600" b="1">
                <a:latin typeface="Helvetica"/>
                <a:ea typeface="Helvetica"/>
                <a:cs typeface="Helvetica"/>
                <a:sym typeface="Helvetica"/>
              </a:defRPr>
            </a:pPr>
            <a:r>
              <a:t>Age: 61</a:t>
            </a:r>
          </a:p>
        </p:txBody>
      </p:sp>
      <p:sp>
        <p:nvSpPr>
          <p:cNvPr id="820" name="Name: Rai…"/>
          <p:cNvSpPr/>
          <p:nvPr/>
        </p:nvSpPr>
        <p:spPr>
          <a:xfrm>
            <a:off x="800100" y="30964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Rai</a:t>
            </a:r>
          </a:p>
          <a:p>
            <a:pPr>
              <a:defRPr sz="2600" b="1">
                <a:latin typeface="Helvetica"/>
                <a:ea typeface="Helvetica"/>
                <a:cs typeface="Helvetica"/>
                <a:sym typeface="Helvetica"/>
              </a:defRPr>
            </a:pPr>
            <a:r>
              <a:t>Age: 25</a:t>
            </a:r>
          </a:p>
        </p:txBody>
      </p:sp>
      <p:sp>
        <p:nvSpPr>
          <p:cNvPr id="821" name="Name: Finn"/>
          <p:cNvSpPr/>
          <p:nvPr/>
        </p:nvSpPr>
        <p:spPr>
          <a:xfrm>
            <a:off x="9859205" y="3879849"/>
            <a:ext cx="286687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Name: Finn</a:t>
            </a:r>
          </a:p>
        </p:txBody>
      </p:sp>
      <p:sp>
        <p:nvSpPr>
          <p:cNvPr id="822" name="Age: 21"/>
          <p:cNvSpPr/>
          <p:nvPr/>
        </p:nvSpPr>
        <p:spPr>
          <a:xfrm>
            <a:off x="10111134" y="4565649"/>
            <a:ext cx="204110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Age: 21</a:t>
            </a:r>
          </a:p>
        </p:txBody>
      </p:sp>
      <p:sp>
        <p:nvSpPr>
          <p:cNvPr id="823" name="Hash: 3"/>
          <p:cNvSpPr/>
          <p:nvPr/>
        </p:nvSpPr>
        <p:spPr>
          <a:xfrm>
            <a:off x="9859205" y="5251449"/>
            <a:ext cx="204110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Hash: 3</a:t>
            </a:r>
          </a:p>
        </p:txBody>
      </p:sp>
      <p:sp>
        <p:nvSpPr>
          <p:cNvPr id="824" name="Line"/>
          <p:cNvSpPr/>
          <p:nvPr/>
        </p:nvSpPr>
        <p:spPr>
          <a:xfrm>
            <a:off x="34237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25" name="Name: Lara…"/>
          <p:cNvSpPr/>
          <p:nvPr/>
        </p:nvSpPr>
        <p:spPr>
          <a:xfrm>
            <a:off x="4229100" y="645561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Lara</a:t>
            </a:r>
          </a:p>
          <a:p>
            <a:pPr>
              <a:defRPr sz="2600" b="1">
                <a:latin typeface="Helvetica"/>
                <a:ea typeface="Helvetica"/>
                <a:cs typeface="Helvetica"/>
                <a:sym typeface="Helvetica"/>
              </a:defRPr>
            </a:pPr>
            <a:r>
              <a:t>Age: 34</a:t>
            </a:r>
          </a:p>
        </p:txBody>
      </p:sp>
      <p:sp>
        <p:nvSpPr>
          <p:cNvPr id="826" name="Line"/>
          <p:cNvSpPr/>
          <p:nvPr/>
        </p:nvSpPr>
        <p:spPr>
          <a:xfrm>
            <a:off x="3385655" y="36194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27" name="Name: Ryan…"/>
          <p:cNvSpPr/>
          <p:nvPr/>
        </p:nvSpPr>
        <p:spPr>
          <a:xfrm>
            <a:off x="4229100" y="30964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Ryan</a:t>
            </a:r>
          </a:p>
          <a:p>
            <a:pPr>
              <a:defRPr sz="2600" b="1">
                <a:latin typeface="Helvetica"/>
                <a:ea typeface="Helvetica"/>
                <a:cs typeface="Helvetica"/>
                <a:sym typeface="Helvetica"/>
              </a:defRPr>
            </a:pPr>
            <a:r>
              <a:t>Age: 56</a:t>
            </a:r>
          </a:p>
        </p:txBody>
      </p:sp>
      <p:sp>
        <p:nvSpPr>
          <p:cNvPr id="828" name="Line"/>
          <p:cNvSpPr/>
          <p:nvPr/>
        </p:nvSpPr>
        <p:spPr>
          <a:xfrm>
            <a:off x="3423755" y="582294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29" name="Name: Finn…"/>
          <p:cNvSpPr/>
          <p:nvPr/>
        </p:nvSpPr>
        <p:spPr>
          <a:xfrm>
            <a:off x="4229100" y="53316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Finn</a:t>
            </a:r>
          </a:p>
          <a:p>
            <a:pPr>
              <a:defRPr sz="2600" b="1">
                <a:latin typeface="Helvetica"/>
                <a:ea typeface="Helvetica"/>
                <a:cs typeface="Helvetica"/>
                <a:sym typeface="Helvetica"/>
              </a:defRPr>
            </a:pPr>
            <a:r>
              <a:t>Age: 21</a:t>
            </a:r>
          </a:p>
        </p:txBody>
      </p:sp>
    </p:spTree>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1" name="Linked list Separate Chaining Insertion"/>
          <p:cNvSpPr>
            <a:spLocks noGrp="1"/>
          </p:cNvSpPr>
          <p:nvPr>
            <p:ph type="title"/>
          </p:nvPr>
        </p:nvSpPr>
        <p:spPr>
          <a:xfrm>
            <a:off x="0" y="-25400"/>
            <a:ext cx="13004801" cy="1188319"/>
          </a:xfrm>
          <a:prstGeom prst="rect">
            <a:avLst/>
          </a:prstGeom>
        </p:spPr>
        <p:txBody>
          <a:bodyPr/>
          <a:lstStyle>
            <a:lvl1pPr defTabSz="315468">
              <a:defRPr sz="4320" b="1"/>
            </a:lvl1pPr>
          </a:lstStyle>
          <a:p>
            <a:r>
              <a:t>Linked list Separate Chaining Insertion</a:t>
            </a:r>
          </a:p>
        </p:txBody>
      </p:sp>
      <p:sp>
        <p:nvSpPr>
          <p:cNvPr id="832" name="Rectangle"/>
          <p:cNvSpPr/>
          <p:nvPr/>
        </p:nvSpPr>
        <p:spPr>
          <a:xfrm>
            <a:off x="800100" y="1980369"/>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833" name="0"/>
          <p:cNvSpPr/>
          <p:nvPr/>
        </p:nvSpPr>
        <p:spPr>
          <a:xfrm>
            <a:off x="287821" y="217320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834" name="1"/>
          <p:cNvSpPr/>
          <p:nvPr/>
        </p:nvSpPr>
        <p:spPr>
          <a:xfrm>
            <a:off x="287821" y="32765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835" name="2"/>
          <p:cNvSpPr/>
          <p:nvPr/>
        </p:nvSpPr>
        <p:spPr>
          <a:xfrm>
            <a:off x="287821" y="43799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836" name="3"/>
          <p:cNvSpPr/>
          <p:nvPr/>
        </p:nvSpPr>
        <p:spPr>
          <a:xfrm>
            <a:off x="287821" y="55117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3</a:t>
            </a:r>
          </a:p>
        </p:txBody>
      </p:sp>
      <p:sp>
        <p:nvSpPr>
          <p:cNvPr id="837" name="4"/>
          <p:cNvSpPr/>
          <p:nvPr/>
        </p:nvSpPr>
        <p:spPr>
          <a:xfrm>
            <a:off x="287821" y="666114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838" name="5"/>
          <p:cNvSpPr/>
          <p:nvPr/>
        </p:nvSpPr>
        <p:spPr>
          <a:xfrm>
            <a:off x="287821" y="78104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839" name="Rectangle"/>
          <p:cNvSpPr/>
          <p:nvPr/>
        </p:nvSpPr>
        <p:spPr>
          <a:xfrm>
            <a:off x="800100" y="3096468"/>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840" name="Rectangle"/>
          <p:cNvSpPr/>
          <p:nvPr/>
        </p:nvSpPr>
        <p:spPr>
          <a:xfrm>
            <a:off x="800100" y="42125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841" name="Rectangle"/>
          <p:cNvSpPr/>
          <p:nvPr/>
        </p:nvSpPr>
        <p:spPr>
          <a:xfrm>
            <a:off x="800100" y="53301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842" name="Rectangle"/>
          <p:cNvSpPr/>
          <p:nvPr/>
        </p:nvSpPr>
        <p:spPr>
          <a:xfrm>
            <a:off x="800100" y="64570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843" name="Rectangle"/>
          <p:cNvSpPr/>
          <p:nvPr/>
        </p:nvSpPr>
        <p:spPr>
          <a:xfrm>
            <a:off x="800100" y="75873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844" name="Name: Will…"/>
          <p:cNvSpPr/>
          <p:nvPr/>
        </p:nvSpPr>
        <p:spPr>
          <a:xfrm>
            <a:off x="800100" y="53316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Will</a:t>
            </a:r>
          </a:p>
          <a:p>
            <a:pPr>
              <a:defRPr sz="2600" b="1">
                <a:latin typeface="Helvetica"/>
                <a:ea typeface="Helvetica"/>
                <a:cs typeface="Helvetica"/>
                <a:sym typeface="Helvetica"/>
              </a:defRPr>
            </a:pPr>
            <a:r>
              <a:t>Age: 21</a:t>
            </a:r>
          </a:p>
        </p:txBody>
      </p:sp>
      <p:sp>
        <p:nvSpPr>
          <p:cNvPr id="845" name="Name: Leah…"/>
          <p:cNvSpPr/>
          <p:nvPr/>
        </p:nvSpPr>
        <p:spPr>
          <a:xfrm>
            <a:off x="800100" y="645561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Leah</a:t>
            </a:r>
          </a:p>
          <a:p>
            <a:pPr>
              <a:defRPr sz="2600" b="1">
                <a:latin typeface="Helvetica"/>
                <a:ea typeface="Helvetica"/>
                <a:cs typeface="Helvetica"/>
                <a:sym typeface="Helvetica"/>
              </a:defRPr>
            </a:pPr>
            <a:r>
              <a:t>Age: 18</a:t>
            </a:r>
          </a:p>
        </p:txBody>
      </p:sp>
      <p:sp>
        <p:nvSpPr>
          <p:cNvPr id="846" name="Name: Rick…"/>
          <p:cNvSpPr/>
          <p:nvPr/>
        </p:nvSpPr>
        <p:spPr>
          <a:xfrm>
            <a:off x="800100" y="4212567"/>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Rick</a:t>
            </a:r>
          </a:p>
          <a:p>
            <a:pPr>
              <a:defRPr sz="2600" b="1">
                <a:latin typeface="Helvetica"/>
                <a:ea typeface="Helvetica"/>
                <a:cs typeface="Helvetica"/>
                <a:sym typeface="Helvetica"/>
              </a:defRPr>
            </a:pPr>
            <a:r>
              <a:t>Age: 61</a:t>
            </a:r>
          </a:p>
        </p:txBody>
      </p:sp>
      <p:sp>
        <p:nvSpPr>
          <p:cNvPr id="847" name="Name: Rai…"/>
          <p:cNvSpPr/>
          <p:nvPr/>
        </p:nvSpPr>
        <p:spPr>
          <a:xfrm>
            <a:off x="800100" y="30964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Rai</a:t>
            </a:r>
          </a:p>
          <a:p>
            <a:pPr>
              <a:defRPr sz="2600" b="1">
                <a:latin typeface="Helvetica"/>
                <a:ea typeface="Helvetica"/>
                <a:cs typeface="Helvetica"/>
                <a:sym typeface="Helvetica"/>
              </a:defRPr>
            </a:pPr>
            <a:r>
              <a:t>Age: 25</a:t>
            </a:r>
          </a:p>
        </p:txBody>
      </p:sp>
      <p:sp>
        <p:nvSpPr>
          <p:cNvPr id="848" name="Name: Finn"/>
          <p:cNvSpPr/>
          <p:nvPr/>
        </p:nvSpPr>
        <p:spPr>
          <a:xfrm>
            <a:off x="9859205" y="3879849"/>
            <a:ext cx="286687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Name: Finn</a:t>
            </a:r>
          </a:p>
        </p:txBody>
      </p:sp>
      <p:sp>
        <p:nvSpPr>
          <p:cNvPr id="849" name="Age: 21"/>
          <p:cNvSpPr/>
          <p:nvPr/>
        </p:nvSpPr>
        <p:spPr>
          <a:xfrm>
            <a:off x="10111134" y="4565649"/>
            <a:ext cx="204110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Age: 21</a:t>
            </a:r>
          </a:p>
        </p:txBody>
      </p:sp>
      <p:sp>
        <p:nvSpPr>
          <p:cNvPr id="850" name="Hash: 3"/>
          <p:cNvSpPr/>
          <p:nvPr/>
        </p:nvSpPr>
        <p:spPr>
          <a:xfrm>
            <a:off x="9859205" y="5251449"/>
            <a:ext cx="204110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Hash: 3</a:t>
            </a:r>
          </a:p>
        </p:txBody>
      </p:sp>
      <p:sp>
        <p:nvSpPr>
          <p:cNvPr id="851" name="Line"/>
          <p:cNvSpPr/>
          <p:nvPr/>
        </p:nvSpPr>
        <p:spPr>
          <a:xfrm>
            <a:off x="34237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52" name="Name: Lara…"/>
          <p:cNvSpPr/>
          <p:nvPr/>
        </p:nvSpPr>
        <p:spPr>
          <a:xfrm>
            <a:off x="4229100" y="645561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Lara</a:t>
            </a:r>
          </a:p>
          <a:p>
            <a:pPr>
              <a:defRPr sz="2600" b="1">
                <a:latin typeface="Helvetica"/>
                <a:ea typeface="Helvetica"/>
                <a:cs typeface="Helvetica"/>
                <a:sym typeface="Helvetica"/>
              </a:defRPr>
            </a:pPr>
            <a:r>
              <a:t>Age: 34</a:t>
            </a:r>
          </a:p>
        </p:txBody>
      </p:sp>
      <p:sp>
        <p:nvSpPr>
          <p:cNvPr id="853" name="Line"/>
          <p:cNvSpPr/>
          <p:nvPr/>
        </p:nvSpPr>
        <p:spPr>
          <a:xfrm>
            <a:off x="3385655" y="36194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54" name="Name: Ryan…"/>
          <p:cNvSpPr/>
          <p:nvPr/>
        </p:nvSpPr>
        <p:spPr>
          <a:xfrm>
            <a:off x="4229100" y="30964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Ryan</a:t>
            </a:r>
          </a:p>
          <a:p>
            <a:pPr>
              <a:defRPr sz="2600" b="1">
                <a:latin typeface="Helvetica"/>
                <a:ea typeface="Helvetica"/>
                <a:cs typeface="Helvetica"/>
                <a:sym typeface="Helvetica"/>
              </a:defRPr>
            </a:pPr>
            <a:r>
              <a:t>Age: 56</a:t>
            </a:r>
          </a:p>
        </p:txBody>
      </p:sp>
      <p:sp>
        <p:nvSpPr>
          <p:cNvPr id="855" name="Line"/>
          <p:cNvSpPr/>
          <p:nvPr/>
        </p:nvSpPr>
        <p:spPr>
          <a:xfrm>
            <a:off x="3423755" y="582294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56" name="Name: Finn…"/>
          <p:cNvSpPr/>
          <p:nvPr/>
        </p:nvSpPr>
        <p:spPr>
          <a:xfrm>
            <a:off x="4229100" y="53316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Finn</a:t>
            </a:r>
          </a:p>
          <a:p>
            <a:pPr>
              <a:defRPr sz="2600" b="1">
                <a:latin typeface="Helvetica"/>
                <a:ea typeface="Helvetica"/>
                <a:cs typeface="Helvetica"/>
                <a:sym typeface="Helvetica"/>
              </a:defRPr>
            </a:pPr>
            <a:r>
              <a:t>Age: 21</a:t>
            </a:r>
          </a:p>
        </p:txBody>
      </p:sp>
      <p:sp>
        <p:nvSpPr>
          <p:cNvPr id="857" name="NOTE: Even though Finn and Will both hash to the same value (3) and have the same age we can tell them apart because we store the key (name) value in the linked list block."/>
          <p:cNvSpPr/>
          <p:nvPr/>
        </p:nvSpPr>
        <p:spPr>
          <a:xfrm>
            <a:off x="3422984" y="7703960"/>
            <a:ext cx="9012611" cy="1625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defRPr sz="2600"/>
            </a:pPr>
            <a:r>
              <a:rPr b="1"/>
              <a:t>NOTE</a:t>
            </a:r>
            <a:r>
              <a:t>: Even though Finn and Will both hash to the same value (3) and have the same age we can tell them apart because we store the key (name) value in the linked list block.</a:t>
            </a:r>
          </a:p>
        </p:txBody>
      </p:sp>
    </p:spTree>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9" name="Linked list Separate Chaining Insertion"/>
          <p:cNvSpPr>
            <a:spLocks noGrp="1"/>
          </p:cNvSpPr>
          <p:nvPr>
            <p:ph type="title"/>
          </p:nvPr>
        </p:nvSpPr>
        <p:spPr>
          <a:xfrm>
            <a:off x="0" y="-25400"/>
            <a:ext cx="13004801" cy="1188319"/>
          </a:xfrm>
          <a:prstGeom prst="rect">
            <a:avLst/>
          </a:prstGeom>
        </p:spPr>
        <p:txBody>
          <a:bodyPr/>
          <a:lstStyle>
            <a:lvl1pPr defTabSz="315468">
              <a:defRPr sz="4320" b="1"/>
            </a:lvl1pPr>
          </a:lstStyle>
          <a:p>
            <a:r>
              <a:t>Linked list Separate Chaining Insertion</a:t>
            </a:r>
          </a:p>
        </p:txBody>
      </p:sp>
      <p:sp>
        <p:nvSpPr>
          <p:cNvPr id="860" name="Rectangle"/>
          <p:cNvSpPr/>
          <p:nvPr/>
        </p:nvSpPr>
        <p:spPr>
          <a:xfrm>
            <a:off x="800100" y="1980369"/>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861" name="0"/>
          <p:cNvSpPr/>
          <p:nvPr/>
        </p:nvSpPr>
        <p:spPr>
          <a:xfrm>
            <a:off x="287821" y="217320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862" name="1"/>
          <p:cNvSpPr/>
          <p:nvPr/>
        </p:nvSpPr>
        <p:spPr>
          <a:xfrm>
            <a:off x="287821" y="32765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863" name="2"/>
          <p:cNvSpPr/>
          <p:nvPr/>
        </p:nvSpPr>
        <p:spPr>
          <a:xfrm>
            <a:off x="287821" y="43799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864" name="3"/>
          <p:cNvSpPr/>
          <p:nvPr/>
        </p:nvSpPr>
        <p:spPr>
          <a:xfrm>
            <a:off x="287821" y="55117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3</a:t>
            </a:r>
          </a:p>
        </p:txBody>
      </p:sp>
      <p:sp>
        <p:nvSpPr>
          <p:cNvPr id="865" name="4"/>
          <p:cNvSpPr/>
          <p:nvPr/>
        </p:nvSpPr>
        <p:spPr>
          <a:xfrm>
            <a:off x="287821" y="666114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866" name="5"/>
          <p:cNvSpPr/>
          <p:nvPr/>
        </p:nvSpPr>
        <p:spPr>
          <a:xfrm>
            <a:off x="287821" y="78104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867" name="Rectangle"/>
          <p:cNvSpPr/>
          <p:nvPr/>
        </p:nvSpPr>
        <p:spPr>
          <a:xfrm>
            <a:off x="800100" y="3096468"/>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868" name="Rectangle"/>
          <p:cNvSpPr/>
          <p:nvPr/>
        </p:nvSpPr>
        <p:spPr>
          <a:xfrm>
            <a:off x="800100" y="42125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869" name="Rectangle"/>
          <p:cNvSpPr/>
          <p:nvPr/>
        </p:nvSpPr>
        <p:spPr>
          <a:xfrm>
            <a:off x="800100" y="53301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870" name="Rectangle"/>
          <p:cNvSpPr/>
          <p:nvPr/>
        </p:nvSpPr>
        <p:spPr>
          <a:xfrm>
            <a:off x="800100" y="64570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871" name="Rectangle"/>
          <p:cNvSpPr/>
          <p:nvPr/>
        </p:nvSpPr>
        <p:spPr>
          <a:xfrm>
            <a:off x="800100" y="75873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872" name="Name: Will…"/>
          <p:cNvSpPr/>
          <p:nvPr/>
        </p:nvSpPr>
        <p:spPr>
          <a:xfrm>
            <a:off x="800100" y="53316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Will</a:t>
            </a:r>
          </a:p>
          <a:p>
            <a:pPr>
              <a:defRPr sz="2600" b="1">
                <a:latin typeface="Helvetica"/>
                <a:ea typeface="Helvetica"/>
                <a:cs typeface="Helvetica"/>
                <a:sym typeface="Helvetica"/>
              </a:defRPr>
            </a:pPr>
            <a:r>
              <a:t>Age: 21</a:t>
            </a:r>
          </a:p>
        </p:txBody>
      </p:sp>
      <p:sp>
        <p:nvSpPr>
          <p:cNvPr id="873" name="Name: Leah…"/>
          <p:cNvSpPr/>
          <p:nvPr/>
        </p:nvSpPr>
        <p:spPr>
          <a:xfrm>
            <a:off x="800100" y="6455618"/>
            <a:ext cx="2500164" cy="1033364"/>
          </a:xfrm>
          <a:prstGeom prst="rect">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Leah</a:t>
            </a:r>
          </a:p>
          <a:p>
            <a:pPr>
              <a:defRPr sz="2600" b="1">
                <a:latin typeface="Helvetica"/>
                <a:ea typeface="Helvetica"/>
                <a:cs typeface="Helvetica"/>
                <a:sym typeface="Helvetica"/>
              </a:defRPr>
            </a:pPr>
            <a:r>
              <a:t>Age: 18</a:t>
            </a:r>
          </a:p>
        </p:txBody>
      </p:sp>
      <p:sp>
        <p:nvSpPr>
          <p:cNvPr id="874" name="Name: Rick…"/>
          <p:cNvSpPr/>
          <p:nvPr/>
        </p:nvSpPr>
        <p:spPr>
          <a:xfrm>
            <a:off x="800100" y="4212567"/>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Rick</a:t>
            </a:r>
          </a:p>
          <a:p>
            <a:pPr>
              <a:defRPr sz="2600" b="1">
                <a:latin typeface="Helvetica"/>
                <a:ea typeface="Helvetica"/>
                <a:cs typeface="Helvetica"/>
                <a:sym typeface="Helvetica"/>
              </a:defRPr>
            </a:pPr>
            <a:r>
              <a:t>Age: 61</a:t>
            </a:r>
          </a:p>
        </p:txBody>
      </p:sp>
      <p:sp>
        <p:nvSpPr>
          <p:cNvPr id="875" name="Name: Rai…"/>
          <p:cNvSpPr/>
          <p:nvPr/>
        </p:nvSpPr>
        <p:spPr>
          <a:xfrm>
            <a:off x="800100" y="30964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Rai</a:t>
            </a:r>
          </a:p>
          <a:p>
            <a:pPr>
              <a:defRPr sz="2600" b="1">
                <a:latin typeface="Helvetica"/>
                <a:ea typeface="Helvetica"/>
                <a:cs typeface="Helvetica"/>
                <a:sym typeface="Helvetica"/>
              </a:defRPr>
            </a:pPr>
            <a:r>
              <a:t>Age: 25</a:t>
            </a:r>
          </a:p>
        </p:txBody>
      </p:sp>
      <p:sp>
        <p:nvSpPr>
          <p:cNvPr id="876" name="Name: Mark"/>
          <p:cNvSpPr/>
          <p:nvPr/>
        </p:nvSpPr>
        <p:spPr>
          <a:xfrm>
            <a:off x="9859205" y="3879849"/>
            <a:ext cx="286687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Name: Mark</a:t>
            </a:r>
          </a:p>
        </p:txBody>
      </p:sp>
      <p:sp>
        <p:nvSpPr>
          <p:cNvPr id="877" name="Age: 10"/>
          <p:cNvSpPr/>
          <p:nvPr/>
        </p:nvSpPr>
        <p:spPr>
          <a:xfrm>
            <a:off x="10111134" y="4565649"/>
            <a:ext cx="204110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Age: 10</a:t>
            </a:r>
          </a:p>
        </p:txBody>
      </p:sp>
      <p:sp>
        <p:nvSpPr>
          <p:cNvPr id="878" name="Hash: 4"/>
          <p:cNvSpPr/>
          <p:nvPr/>
        </p:nvSpPr>
        <p:spPr>
          <a:xfrm>
            <a:off x="9859205" y="5251449"/>
            <a:ext cx="204110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Hash: 4</a:t>
            </a:r>
          </a:p>
        </p:txBody>
      </p:sp>
      <p:sp>
        <p:nvSpPr>
          <p:cNvPr id="879" name="Line"/>
          <p:cNvSpPr/>
          <p:nvPr/>
        </p:nvSpPr>
        <p:spPr>
          <a:xfrm>
            <a:off x="34237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80" name="Name: Lara…"/>
          <p:cNvSpPr/>
          <p:nvPr/>
        </p:nvSpPr>
        <p:spPr>
          <a:xfrm>
            <a:off x="4229100" y="645561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Lara</a:t>
            </a:r>
          </a:p>
          <a:p>
            <a:pPr>
              <a:defRPr sz="2600" b="1">
                <a:latin typeface="Helvetica"/>
                <a:ea typeface="Helvetica"/>
                <a:cs typeface="Helvetica"/>
                <a:sym typeface="Helvetica"/>
              </a:defRPr>
            </a:pPr>
            <a:r>
              <a:t>Age: 34</a:t>
            </a:r>
          </a:p>
        </p:txBody>
      </p:sp>
      <p:sp>
        <p:nvSpPr>
          <p:cNvPr id="881" name="Line"/>
          <p:cNvSpPr/>
          <p:nvPr/>
        </p:nvSpPr>
        <p:spPr>
          <a:xfrm>
            <a:off x="3385655" y="36194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82" name="Name: Ryan…"/>
          <p:cNvSpPr/>
          <p:nvPr/>
        </p:nvSpPr>
        <p:spPr>
          <a:xfrm>
            <a:off x="4229100" y="30964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Ryan</a:t>
            </a:r>
          </a:p>
          <a:p>
            <a:pPr>
              <a:defRPr sz="2600" b="1">
                <a:latin typeface="Helvetica"/>
                <a:ea typeface="Helvetica"/>
                <a:cs typeface="Helvetica"/>
                <a:sym typeface="Helvetica"/>
              </a:defRPr>
            </a:pPr>
            <a:r>
              <a:t>Age: 56</a:t>
            </a:r>
          </a:p>
        </p:txBody>
      </p:sp>
      <p:sp>
        <p:nvSpPr>
          <p:cNvPr id="883" name="Line"/>
          <p:cNvSpPr/>
          <p:nvPr/>
        </p:nvSpPr>
        <p:spPr>
          <a:xfrm>
            <a:off x="3423755" y="582294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84" name="Name: Finn…"/>
          <p:cNvSpPr/>
          <p:nvPr/>
        </p:nvSpPr>
        <p:spPr>
          <a:xfrm>
            <a:off x="4229100" y="53316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Finn</a:t>
            </a:r>
          </a:p>
          <a:p>
            <a:pPr>
              <a:defRPr sz="2600" b="1">
                <a:latin typeface="Helvetica"/>
                <a:ea typeface="Helvetica"/>
                <a:cs typeface="Helvetica"/>
                <a:sym typeface="Helvetica"/>
              </a:defRPr>
            </a:pPr>
            <a:r>
              <a:t>Age: 21</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HTs are often used to track item frequencies. For instance, counting the number of times a word appears in a given text."/>
          <p:cNvSpPr/>
          <p:nvPr/>
        </p:nvSpPr>
        <p:spPr>
          <a:xfrm>
            <a:off x="952500" y="1005748"/>
            <a:ext cx="11099800" cy="207134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lvl1pPr>
              <a:defRPr sz="3000"/>
            </a:lvl1pPr>
          </a:lstStyle>
          <a:p>
            <a:r>
              <a:rPr lang="zh-CN" altLang="en-US" dirty="0"/>
              <a:t>哈希表经常用于跟踪项目的频率。例如，统计每一个单词在文本中出现的次数。</a:t>
            </a:r>
            <a:endParaRPr dirty="0"/>
          </a:p>
        </p:txBody>
      </p:sp>
      <p:sp>
        <p:nvSpPr>
          <p:cNvPr id="157" name="I parsed Shakespeare’s Hamlet (ignoring case and punctuation) and obtained the following frequency table:"/>
          <p:cNvSpPr/>
          <p:nvPr/>
        </p:nvSpPr>
        <p:spPr>
          <a:xfrm>
            <a:off x="952498" y="2970611"/>
            <a:ext cx="11099801" cy="1166544"/>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lvl1pPr>
              <a:defRPr sz="3000"/>
            </a:lvl1pPr>
          </a:lstStyle>
          <a:p>
            <a:r>
              <a:rPr lang="zh-CN" altLang="en-US" dirty="0"/>
              <a:t>我解析了莎士比亚的哈姆雷特</a:t>
            </a:r>
            <a:r>
              <a:rPr lang="en-US" altLang="zh-CN" dirty="0"/>
              <a:t>(</a:t>
            </a:r>
            <a:r>
              <a:rPr lang="zh-CN" altLang="en-US" dirty="0"/>
              <a:t>忽略大小写和标点</a:t>
            </a:r>
            <a:r>
              <a:rPr lang="en-US" altLang="zh-CN" dirty="0"/>
              <a:t>)</a:t>
            </a:r>
            <a:r>
              <a:rPr lang="zh-CN" altLang="en-US" dirty="0"/>
              <a:t>，然后得到下面的频率表：</a:t>
            </a:r>
            <a:endParaRPr dirty="0"/>
          </a:p>
        </p:txBody>
      </p:sp>
      <p:graphicFrame>
        <p:nvGraphicFramePr>
          <p:cNvPr id="158" name="Table"/>
          <p:cNvGraphicFramePr/>
          <p:nvPr/>
        </p:nvGraphicFramePr>
        <p:xfrm>
          <a:off x="1639664" y="4483100"/>
          <a:ext cx="9725470" cy="4861520"/>
        </p:xfrm>
        <a:graphic>
          <a:graphicData uri="http://schemas.openxmlformats.org/drawingml/2006/table">
            <a:tbl>
              <a:tblPr>
                <a:tableStyleId>{4C3C2611-4C71-4FC5-86AE-919BDF0F9419}</a:tableStyleId>
              </a:tblPr>
              <a:tblGrid>
                <a:gridCol w="4862735">
                  <a:extLst>
                    <a:ext uri="{9D8B030D-6E8A-4147-A177-3AD203B41FA5}">
                      <a16:colId xmlns:a16="http://schemas.microsoft.com/office/drawing/2014/main" val="20000"/>
                    </a:ext>
                  </a:extLst>
                </a:gridCol>
                <a:gridCol w="4862735">
                  <a:extLst>
                    <a:ext uri="{9D8B030D-6E8A-4147-A177-3AD203B41FA5}">
                      <a16:colId xmlns:a16="http://schemas.microsoft.com/office/drawing/2014/main" val="20001"/>
                    </a:ext>
                  </a:extLst>
                </a:gridCol>
              </a:tblGrid>
              <a:tr h="607690">
                <a:tc>
                  <a:txBody>
                    <a:bodyPr/>
                    <a:lstStyle/>
                    <a:p>
                      <a:pPr defTabSz="914400">
                        <a:defRPr>
                          <a:solidFill>
                            <a:srgbClr val="000000"/>
                          </a:solidFill>
                        </a:defRPr>
                      </a:pPr>
                      <a:r>
                        <a:rPr sz="3300" b="1">
                          <a:solidFill>
                            <a:srgbClr val="FFFFFF"/>
                          </a:solidFill>
                          <a:latin typeface="Helvetica"/>
                          <a:ea typeface="Helvetica"/>
                          <a:cs typeface="Helvetica"/>
                          <a:sym typeface="Helvetica"/>
                        </a:rPr>
                        <a:t>Key (word)</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Value (word frequency)</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607690">
                <a:tc>
                  <a:txBody>
                    <a:bodyPr/>
                    <a:lstStyle/>
                    <a:p>
                      <a:pPr defTabSz="914400">
                        <a:defRPr>
                          <a:solidFill>
                            <a:srgbClr val="000000"/>
                          </a:solidFill>
                        </a:defRPr>
                      </a:pPr>
                      <a:r>
                        <a:rPr sz="3300" b="1">
                          <a:solidFill>
                            <a:srgbClr val="FFFFFF"/>
                          </a:solidFill>
                          <a:latin typeface="Helvetica"/>
                          <a:ea typeface="Helvetica"/>
                          <a:cs typeface="Helvetica"/>
                          <a:sym typeface="Helvetica"/>
                        </a:rPr>
                        <a:t>“hamlet”</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114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607690">
                <a:tc>
                  <a:txBody>
                    <a:bodyPr/>
                    <a:lstStyle/>
                    <a:p>
                      <a:pPr defTabSz="914400">
                        <a:defRPr>
                          <a:solidFill>
                            <a:srgbClr val="000000"/>
                          </a:solidFill>
                        </a:defRPr>
                      </a:pPr>
                      <a:r>
                        <a:rPr sz="3300" b="1">
                          <a:solidFill>
                            <a:srgbClr val="FFFFFF"/>
                          </a:solidFill>
                          <a:latin typeface="Helvetica"/>
                          <a:ea typeface="Helvetica"/>
                          <a:cs typeface="Helvetica"/>
                          <a:sym typeface="Helvetica"/>
                        </a:rPr>
                        <a:t>"ghost"</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33</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607690">
                <a:tc>
                  <a:txBody>
                    <a:bodyPr/>
                    <a:lstStyle/>
                    <a:p>
                      <a:pPr defTabSz="914400">
                        <a:defRPr>
                          <a:solidFill>
                            <a:srgbClr val="000000"/>
                          </a:solidFill>
                        </a:defRPr>
                      </a:pPr>
                      <a:r>
                        <a:rPr sz="3300" b="1">
                          <a:solidFill>
                            <a:srgbClr val="FFFFFF"/>
                          </a:solidFill>
                          <a:latin typeface="Helvetica"/>
                          <a:ea typeface="Helvetica"/>
                          <a:cs typeface="Helvetica"/>
                          <a:sym typeface="Helvetica"/>
                        </a:rPr>
                        <a:t>“the"</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1151</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607690">
                <a:tc>
                  <a:txBody>
                    <a:bodyPr/>
                    <a:lstStyle/>
                    <a:p>
                      <a:pPr defTabSz="914400">
                        <a:defRPr>
                          <a:solidFill>
                            <a:srgbClr val="000000"/>
                          </a:solidFill>
                        </a:defRPr>
                      </a:pPr>
                      <a:r>
                        <a:rPr sz="3300" b="1">
                          <a:solidFill>
                            <a:srgbClr val="FFFFFF"/>
                          </a:solidFill>
                          <a:latin typeface="Helvetica"/>
                          <a:ea typeface="Helvetica"/>
                          <a:cs typeface="Helvetica"/>
                          <a:sym typeface="Helvetica"/>
                        </a:rPr>
                        <a:t>“lord"</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223</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607690">
                <a:tc>
                  <a:txBody>
                    <a:bodyPr/>
                    <a:lstStyle/>
                    <a:p>
                      <a:pPr defTabSz="914400">
                        <a:defRPr>
                          <a:solidFill>
                            <a:srgbClr val="000000"/>
                          </a:solidFill>
                        </a:defRPr>
                      </a:pPr>
                      <a:r>
                        <a:rPr sz="3300" b="1">
                          <a:solidFill>
                            <a:srgbClr val="FFFFFF"/>
                          </a:solidFill>
                          <a:latin typeface="Helvetica"/>
                          <a:ea typeface="Helvetica"/>
                          <a:cs typeface="Helvetica"/>
                          <a:sym typeface="Helvetica"/>
                        </a:rPr>
                        <a:t>“a"</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550</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5"/>
                  </a:ext>
                </a:extLst>
              </a:tr>
              <a:tr h="607690">
                <a:tc>
                  <a:txBody>
                    <a:bodyPr/>
                    <a:lstStyle/>
                    <a:p>
                      <a:pPr defTabSz="914400">
                        <a:defRPr>
                          <a:solidFill>
                            <a:srgbClr val="000000"/>
                          </a:solidFill>
                        </a:defRPr>
                      </a:pPr>
                      <a:r>
                        <a:rPr sz="3300" b="1">
                          <a:solidFill>
                            <a:srgbClr val="FFFFFF"/>
                          </a:solidFill>
                          <a:latin typeface="Helvetica"/>
                          <a:ea typeface="Helvetica"/>
                          <a:cs typeface="Helvetica"/>
                          <a:sym typeface="Helvetica"/>
                        </a:rPr>
                        <a:t>“cabbage”</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null</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6"/>
                  </a:ext>
                </a:extLst>
              </a:tr>
              <a:tr h="607690">
                <a:tc>
                  <a:txBody>
                    <a:bodyPr/>
                    <a:lstStyle/>
                    <a:p>
                      <a:pPr defTabSz="914400">
                        <a:defRPr>
                          <a:solidFill>
                            <a:srgbClr val="000000"/>
                          </a:solidFill>
                        </a:defRPr>
                      </a:pPr>
                      <a:r>
                        <a:rPr sz="3300" b="1">
                          <a:solidFill>
                            <a:srgbClr val="FFFFFF"/>
                          </a:solidFill>
                          <a:latin typeface="Helvetica"/>
                          <a:ea typeface="Helvetica"/>
                          <a:cs typeface="Helvetica"/>
                          <a:sym typeface="Helvetica"/>
                        </a:rPr>
                        <a:t>…</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7"/>
                  </a:ext>
                </a:extLst>
              </a:tr>
            </a:tbl>
          </a:graphicData>
        </a:graphic>
      </p:graphicFrame>
      <p:sp>
        <p:nvSpPr>
          <p:cNvPr id="159" name="What is a Hash table?"/>
          <p:cNvSpPr>
            <a:spLocks noGrp="1"/>
          </p:cNvSpPr>
          <p:nvPr>
            <p:ph type="title"/>
          </p:nvPr>
        </p:nvSpPr>
        <p:spPr>
          <a:xfrm>
            <a:off x="952500" y="155607"/>
            <a:ext cx="11099800" cy="1166544"/>
          </a:xfrm>
          <a:prstGeom prst="rect">
            <a:avLst/>
          </a:prstGeom>
        </p:spPr>
        <p:txBody>
          <a:bodyPr/>
          <a:lstStyle/>
          <a:p>
            <a:pPr defTabSz="496570">
              <a:defRPr sz="6800" b="1"/>
            </a:pPr>
            <a:r>
              <a:rPr lang="en-US" dirty="0" err="1"/>
              <a:t>什么是哈希表</a:t>
            </a:r>
            <a:r>
              <a:rPr dirty="0"/>
              <a:t>?</a:t>
            </a:r>
          </a:p>
        </p:txBody>
      </p:sp>
    </p:spTree>
  </p:cSld>
  <p:clrMapOvr>
    <a:masterClrMapping/>
  </p:clrMapOvr>
  <p:transition spd="me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6" name="Linked list Separate Chaining Insertion"/>
          <p:cNvSpPr>
            <a:spLocks noGrp="1"/>
          </p:cNvSpPr>
          <p:nvPr>
            <p:ph type="title"/>
          </p:nvPr>
        </p:nvSpPr>
        <p:spPr>
          <a:xfrm>
            <a:off x="0" y="-25400"/>
            <a:ext cx="13004801" cy="1188319"/>
          </a:xfrm>
          <a:prstGeom prst="rect">
            <a:avLst/>
          </a:prstGeom>
        </p:spPr>
        <p:txBody>
          <a:bodyPr/>
          <a:lstStyle>
            <a:lvl1pPr defTabSz="315468">
              <a:defRPr sz="4320" b="1"/>
            </a:lvl1pPr>
          </a:lstStyle>
          <a:p>
            <a:r>
              <a:t>Linked list Separate Chaining Insertion</a:t>
            </a:r>
          </a:p>
        </p:txBody>
      </p:sp>
      <p:sp>
        <p:nvSpPr>
          <p:cNvPr id="887" name="Rectangle"/>
          <p:cNvSpPr/>
          <p:nvPr/>
        </p:nvSpPr>
        <p:spPr>
          <a:xfrm>
            <a:off x="800100" y="1980369"/>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888" name="0"/>
          <p:cNvSpPr/>
          <p:nvPr/>
        </p:nvSpPr>
        <p:spPr>
          <a:xfrm>
            <a:off x="287821" y="217320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889" name="1"/>
          <p:cNvSpPr/>
          <p:nvPr/>
        </p:nvSpPr>
        <p:spPr>
          <a:xfrm>
            <a:off x="287821" y="32765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890" name="2"/>
          <p:cNvSpPr/>
          <p:nvPr/>
        </p:nvSpPr>
        <p:spPr>
          <a:xfrm>
            <a:off x="287821" y="43799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891" name="3"/>
          <p:cNvSpPr/>
          <p:nvPr/>
        </p:nvSpPr>
        <p:spPr>
          <a:xfrm>
            <a:off x="287821" y="55117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3</a:t>
            </a:r>
          </a:p>
        </p:txBody>
      </p:sp>
      <p:sp>
        <p:nvSpPr>
          <p:cNvPr id="892" name="4"/>
          <p:cNvSpPr/>
          <p:nvPr/>
        </p:nvSpPr>
        <p:spPr>
          <a:xfrm>
            <a:off x="287821" y="666114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893" name="5"/>
          <p:cNvSpPr/>
          <p:nvPr/>
        </p:nvSpPr>
        <p:spPr>
          <a:xfrm>
            <a:off x="287821" y="78104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894" name="Rectangle"/>
          <p:cNvSpPr/>
          <p:nvPr/>
        </p:nvSpPr>
        <p:spPr>
          <a:xfrm>
            <a:off x="800100" y="3096468"/>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895" name="Rectangle"/>
          <p:cNvSpPr/>
          <p:nvPr/>
        </p:nvSpPr>
        <p:spPr>
          <a:xfrm>
            <a:off x="800100" y="42125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896" name="Rectangle"/>
          <p:cNvSpPr/>
          <p:nvPr/>
        </p:nvSpPr>
        <p:spPr>
          <a:xfrm>
            <a:off x="800100" y="53301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897" name="Rectangle"/>
          <p:cNvSpPr/>
          <p:nvPr/>
        </p:nvSpPr>
        <p:spPr>
          <a:xfrm>
            <a:off x="800100" y="64570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898" name="Rectangle"/>
          <p:cNvSpPr/>
          <p:nvPr/>
        </p:nvSpPr>
        <p:spPr>
          <a:xfrm>
            <a:off x="800100" y="75873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899" name="Name: Will…"/>
          <p:cNvSpPr/>
          <p:nvPr/>
        </p:nvSpPr>
        <p:spPr>
          <a:xfrm>
            <a:off x="800100" y="53316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Will</a:t>
            </a:r>
          </a:p>
          <a:p>
            <a:pPr>
              <a:defRPr sz="2600" b="1">
                <a:latin typeface="Helvetica"/>
                <a:ea typeface="Helvetica"/>
                <a:cs typeface="Helvetica"/>
                <a:sym typeface="Helvetica"/>
              </a:defRPr>
            </a:pPr>
            <a:r>
              <a:t>Age: 21</a:t>
            </a:r>
          </a:p>
        </p:txBody>
      </p:sp>
      <p:sp>
        <p:nvSpPr>
          <p:cNvPr id="900" name="Name: Leah…"/>
          <p:cNvSpPr/>
          <p:nvPr/>
        </p:nvSpPr>
        <p:spPr>
          <a:xfrm>
            <a:off x="800100" y="645561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Leah</a:t>
            </a:r>
          </a:p>
          <a:p>
            <a:pPr>
              <a:defRPr sz="2600" b="1">
                <a:latin typeface="Helvetica"/>
                <a:ea typeface="Helvetica"/>
                <a:cs typeface="Helvetica"/>
                <a:sym typeface="Helvetica"/>
              </a:defRPr>
            </a:pPr>
            <a:r>
              <a:t>Age: 18</a:t>
            </a:r>
          </a:p>
        </p:txBody>
      </p:sp>
      <p:sp>
        <p:nvSpPr>
          <p:cNvPr id="901" name="Name: Rick…"/>
          <p:cNvSpPr/>
          <p:nvPr/>
        </p:nvSpPr>
        <p:spPr>
          <a:xfrm>
            <a:off x="800100" y="4212567"/>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Rick</a:t>
            </a:r>
          </a:p>
          <a:p>
            <a:pPr>
              <a:defRPr sz="2600" b="1">
                <a:latin typeface="Helvetica"/>
                <a:ea typeface="Helvetica"/>
                <a:cs typeface="Helvetica"/>
                <a:sym typeface="Helvetica"/>
              </a:defRPr>
            </a:pPr>
            <a:r>
              <a:t>Age: 61</a:t>
            </a:r>
          </a:p>
        </p:txBody>
      </p:sp>
      <p:sp>
        <p:nvSpPr>
          <p:cNvPr id="902" name="Name: Rai…"/>
          <p:cNvSpPr/>
          <p:nvPr/>
        </p:nvSpPr>
        <p:spPr>
          <a:xfrm>
            <a:off x="800100" y="30964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Rai</a:t>
            </a:r>
          </a:p>
          <a:p>
            <a:pPr>
              <a:defRPr sz="2600" b="1">
                <a:latin typeface="Helvetica"/>
                <a:ea typeface="Helvetica"/>
                <a:cs typeface="Helvetica"/>
                <a:sym typeface="Helvetica"/>
              </a:defRPr>
            </a:pPr>
            <a:r>
              <a:t>Age: 25</a:t>
            </a:r>
          </a:p>
        </p:txBody>
      </p:sp>
      <p:sp>
        <p:nvSpPr>
          <p:cNvPr id="903" name="Name: Mark"/>
          <p:cNvSpPr/>
          <p:nvPr/>
        </p:nvSpPr>
        <p:spPr>
          <a:xfrm>
            <a:off x="9859205" y="3879849"/>
            <a:ext cx="286687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Name: Mark</a:t>
            </a:r>
          </a:p>
        </p:txBody>
      </p:sp>
      <p:sp>
        <p:nvSpPr>
          <p:cNvPr id="904" name="Age: 10"/>
          <p:cNvSpPr/>
          <p:nvPr/>
        </p:nvSpPr>
        <p:spPr>
          <a:xfrm>
            <a:off x="10111134" y="4565649"/>
            <a:ext cx="204110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Age: 10</a:t>
            </a:r>
          </a:p>
        </p:txBody>
      </p:sp>
      <p:sp>
        <p:nvSpPr>
          <p:cNvPr id="905" name="Hash: 4"/>
          <p:cNvSpPr/>
          <p:nvPr/>
        </p:nvSpPr>
        <p:spPr>
          <a:xfrm>
            <a:off x="9859205" y="5251449"/>
            <a:ext cx="204110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Hash: 4</a:t>
            </a:r>
          </a:p>
        </p:txBody>
      </p:sp>
      <p:sp>
        <p:nvSpPr>
          <p:cNvPr id="906" name="Line"/>
          <p:cNvSpPr/>
          <p:nvPr/>
        </p:nvSpPr>
        <p:spPr>
          <a:xfrm>
            <a:off x="34237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907" name="Name: Lara…"/>
          <p:cNvSpPr/>
          <p:nvPr/>
        </p:nvSpPr>
        <p:spPr>
          <a:xfrm>
            <a:off x="4229100" y="6455618"/>
            <a:ext cx="2500164" cy="1033364"/>
          </a:xfrm>
          <a:prstGeom prst="rect">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Lara</a:t>
            </a:r>
          </a:p>
          <a:p>
            <a:pPr>
              <a:defRPr sz="2600" b="1">
                <a:latin typeface="Helvetica"/>
                <a:ea typeface="Helvetica"/>
                <a:cs typeface="Helvetica"/>
                <a:sym typeface="Helvetica"/>
              </a:defRPr>
            </a:pPr>
            <a:r>
              <a:t>Age: 34</a:t>
            </a:r>
          </a:p>
        </p:txBody>
      </p:sp>
      <p:sp>
        <p:nvSpPr>
          <p:cNvPr id="908" name="Line"/>
          <p:cNvSpPr/>
          <p:nvPr/>
        </p:nvSpPr>
        <p:spPr>
          <a:xfrm>
            <a:off x="3385655" y="36194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909" name="Name: Ryan…"/>
          <p:cNvSpPr/>
          <p:nvPr/>
        </p:nvSpPr>
        <p:spPr>
          <a:xfrm>
            <a:off x="4229100" y="30964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Ryan</a:t>
            </a:r>
          </a:p>
          <a:p>
            <a:pPr>
              <a:defRPr sz="2600" b="1">
                <a:latin typeface="Helvetica"/>
                <a:ea typeface="Helvetica"/>
                <a:cs typeface="Helvetica"/>
                <a:sym typeface="Helvetica"/>
              </a:defRPr>
            </a:pPr>
            <a:r>
              <a:t>Age: 56</a:t>
            </a:r>
          </a:p>
        </p:txBody>
      </p:sp>
      <p:sp>
        <p:nvSpPr>
          <p:cNvPr id="910" name="Line"/>
          <p:cNvSpPr/>
          <p:nvPr/>
        </p:nvSpPr>
        <p:spPr>
          <a:xfrm>
            <a:off x="3423755" y="582294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911" name="Name: Finn…"/>
          <p:cNvSpPr/>
          <p:nvPr/>
        </p:nvSpPr>
        <p:spPr>
          <a:xfrm>
            <a:off x="4229100" y="53316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Finn</a:t>
            </a:r>
          </a:p>
          <a:p>
            <a:pPr>
              <a:defRPr sz="2600" b="1">
                <a:latin typeface="Helvetica"/>
                <a:ea typeface="Helvetica"/>
                <a:cs typeface="Helvetica"/>
                <a:sym typeface="Helvetica"/>
              </a:defRPr>
            </a:pPr>
            <a:r>
              <a:t>Age: 21</a:t>
            </a:r>
          </a:p>
        </p:txBody>
      </p:sp>
    </p:spTree>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3" name="Linked list Separate Chaining Insertion"/>
          <p:cNvSpPr>
            <a:spLocks noGrp="1"/>
          </p:cNvSpPr>
          <p:nvPr>
            <p:ph type="title"/>
          </p:nvPr>
        </p:nvSpPr>
        <p:spPr>
          <a:xfrm>
            <a:off x="0" y="-25400"/>
            <a:ext cx="13004801" cy="1188319"/>
          </a:xfrm>
          <a:prstGeom prst="rect">
            <a:avLst/>
          </a:prstGeom>
        </p:spPr>
        <p:txBody>
          <a:bodyPr/>
          <a:lstStyle>
            <a:lvl1pPr defTabSz="315468">
              <a:defRPr sz="4320" b="1"/>
            </a:lvl1pPr>
          </a:lstStyle>
          <a:p>
            <a:r>
              <a:t>Linked list Separate Chaining Insertion</a:t>
            </a:r>
          </a:p>
        </p:txBody>
      </p:sp>
      <p:sp>
        <p:nvSpPr>
          <p:cNvPr id="914" name="Rectangle"/>
          <p:cNvSpPr/>
          <p:nvPr/>
        </p:nvSpPr>
        <p:spPr>
          <a:xfrm>
            <a:off x="800100" y="1980369"/>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915" name="0"/>
          <p:cNvSpPr/>
          <p:nvPr/>
        </p:nvSpPr>
        <p:spPr>
          <a:xfrm>
            <a:off x="287821" y="217320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916" name="1"/>
          <p:cNvSpPr/>
          <p:nvPr/>
        </p:nvSpPr>
        <p:spPr>
          <a:xfrm>
            <a:off x="287821" y="32765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917" name="2"/>
          <p:cNvSpPr/>
          <p:nvPr/>
        </p:nvSpPr>
        <p:spPr>
          <a:xfrm>
            <a:off x="287821" y="43799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918" name="3"/>
          <p:cNvSpPr/>
          <p:nvPr/>
        </p:nvSpPr>
        <p:spPr>
          <a:xfrm>
            <a:off x="287821" y="55117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3</a:t>
            </a:r>
          </a:p>
        </p:txBody>
      </p:sp>
      <p:sp>
        <p:nvSpPr>
          <p:cNvPr id="919" name="4"/>
          <p:cNvSpPr/>
          <p:nvPr/>
        </p:nvSpPr>
        <p:spPr>
          <a:xfrm>
            <a:off x="287821" y="666114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920" name="5"/>
          <p:cNvSpPr/>
          <p:nvPr/>
        </p:nvSpPr>
        <p:spPr>
          <a:xfrm>
            <a:off x="287821" y="78104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921" name="Rectangle"/>
          <p:cNvSpPr/>
          <p:nvPr/>
        </p:nvSpPr>
        <p:spPr>
          <a:xfrm>
            <a:off x="800100" y="3096468"/>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922" name="Rectangle"/>
          <p:cNvSpPr/>
          <p:nvPr/>
        </p:nvSpPr>
        <p:spPr>
          <a:xfrm>
            <a:off x="800100" y="42125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923" name="Rectangle"/>
          <p:cNvSpPr/>
          <p:nvPr/>
        </p:nvSpPr>
        <p:spPr>
          <a:xfrm>
            <a:off x="800100" y="53301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924" name="Rectangle"/>
          <p:cNvSpPr/>
          <p:nvPr/>
        </p:nvSpPr>
        <p:spPr>
          <a:xfrm>
            <a:off x="800100" y="64570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925" name="Rectangle"/>
          <p:cNvSpPr/>
          <p:nvPr/>
        </p:nvSpPr>
        <p:spPr>
          <a:xfrm>
            <a:off x="800100" y="75873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926" name="Name: Will…"/>
          <p:cNvSpPr/>
          <p:nvPr/>
        </p:nvSpPr>
        <p:spPr>
          <a:xfrm>
            <a:off x="800100" y="53316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Will</a:t>
            </a:r>
          </a:p>
          <a:p>
            <a:pPr>
              <a:defRPr sz="2600" b="1">
                <a:latin typeface="Helvetica"/>
                <a:ea typeface="Helvetica"/>
                <a:cs typeface="Helvetica"/>
                <a:sym typeface="Helvetica"/>
              </a:defRPr>
            </a:pPr>
            <a:r>
              <a:t>Age: 21</a:t>
            </a:r>
          </a:p>
        </p:txBody>
      </p:sp>
      <p:sp>
        <p:nvSpPr>
          <p:cNvPr id="927" name="Name: Leah…"/>
          <p:cNvSpPr/>
          <p:nvPr/>
        </p:nvSpPr>
        <p:spPr>
          <a:xfrm>
            <a:off x="800100" y="645561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Leah</a:t>
            </a:r>
          </a:p>
          <a:p>
            <a:pPr>
              <a:defRPr sz="2600" b="1">
                <a:latin typeface="Helvetica"/>
                <a:ea typeface="Helvetica"/>
                <a:cs typeface="Helvetica"/>
                <a:sym typeface="Helvetica"/>
              </a:defRPr>
            </a:pPr>
            <a:r>
              <a:t>Age: 18</a:t>
            </a:r>
          </a:p>
        </p:txBody>
      </p:sp>
      <p:sp>
        <p:nvSpPr>
          <p:cNvPr id="928" name="Name: Rick…"/>
          <p:cNvSpPr/>
          <p:nvPr/>
        </p:nvSpPr>
        <p:spPr>
          <a:xfrm>
            <a:off x="800100" y="4212567"/>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Rick</a:t>
            </a:r>
          </a:p>
          <a:p>
            <a:pPr>
              <a:defRPr sz="2600" b="1">
                <a:latin typeface="Helvetica"/>
                <a:ea typeface="Helvetica"/>
                <a:cs typeface="Helvetica"/>
                <a:sym typeface="Helvetica"/>
              </a:defRPr>
            </a:pPr>
            <a:r>
              <a:t>Age: 61</a:t>
            </a:r>
          </a:p>
        </p:txBody>
      </p:sp>
      <p:sp>
        <p:nvSpPr>
          <p:cNvPr id="929" name="Name: Rai…"/>
          <p:cNvSpPr/>
          <p:nvPr/>
        </p:nvSpPr>
        <p:spPr>
          <a:xfrm>
            <a:off x="800100" y="30964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Rai</a:t>
            </a:r>
          </a:p>
          <a:p>
            <a:pPr>
              <a:defRPr sz="2600" b="1">
                <a:latin typeface="Helvetica"/>
                <a:ea typeface="Helvetica"/>
                <a:cs typeface="Helvetica"/>
                <a:sym typeface="Helvetica"/>
              </a:defRPr>
            </a:pPr>
            <a:r>
              <a:t>Age: 25</a:t>
            </a:r>
          </a:p>
        </p:txBody>
      </p:sp>
      <p:sp>
        <p:nvSpPr>
          <p:cNvPr id="930" name="Name: Mark"/>
          <p:cNvSpPr/>
          <p:nvPr/>
        </p:nvSpPr>
        <p:spPr>
          <a:xfrm>
            <a:off x="9859205" y="3879849"/>
            <a:ext cx="286687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Name: Mark</a:t>
            </a:r>
          </a:p>
        </p:txBody>
      </p:sp>
      <p:sp>
        <p:nvSpPr>
          <p:cNvPr id="931" name="Age: 10"/>
          <p:cNvSpPr/>
          <p:nvPr/>
        </p:nvSpPr>
        <p:spPr>
          <a:xfrm>
            <a:off x="10111134" y="4565649"/>
            <a:ext cx="204110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Age: 10</a:t>
            </a:r>
          </a:p>
        </p:txBody>
      </p:sp>
      <p:sp>
        <p:nvSpPr>
          <p:cNvPr id="932" name="Hash: 4"/>
          <p:cNvSpPr/>
          <p:nvPr/>
        </p:nvSpPr>
        <p:spPr>
          <a:xfrm>
            <a:off x="9859205" y="5251449"/>
            <a:ext cx="204110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Hash: 4</a:t>
            </a:r>
          </a:p>
        </p:txBody>
      </p:sp>
      <p:sp>
        <p:nvSpPr>
          <p:cNvPr id="933" name="Line"/>
          <p:cNvSpPr/>
          <p:nvPr/>
        </p:nvSpPr>
        <p:spPr>
          <a:xfrm>
            <a:off x="34237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934" name="Name: Lara…"/>
          <p:cNvSpPr/>
          <p:nvPr/>
        </p:nvSpPr>
        <p:spPr>
          <a:xfrm>
            <a:off x="4229100" y="645561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Lara</a:t>
            </a:r>
          </a:p>
          <a:p>
            <a:pPr>
              <a:defRPr sz="2600" b="1">
                <a:latin typeface="Helvetica"/>
                <a:ea typeface="Helvetica"/>
                <a:cs typeface="Helvetica"/>
                <a:sym typeface="Helvetica"/>
              </a:defRPr>
            </a:pPr>
            <a:r>
              <a:t>Age: 34</a:t>
            </a:r>
          </a:p>
        </p:txBody>
      </p:sp>
      <p:sp>
        <p:nvSpPr>
          <p:cNvPr id="935" name="Line"/>
          <p:cNvSpPr/>
          <p:nvPr/>
        </p:nvSpPr>
        <p:spPr>
          <a:xfrm>
            <a:off x="3385655" y="36194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936" name="Name: Ryan…"/>
          <p:cNvSpPr/>
          <p:nvPr/>
        </p:nvSpPr>
        <p:spPr>
          <a:xfrm>
            <a:off x="4229100" y="30964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Ryan</a:t>
            </a:r>
          </a:p>
          <a:p>
            <a:pPr>
              <a:defRPr sz="2600" b="1">
                <a:latin typeface="Helvetica"/>
                <a:ea typeface="Helvetica"/>
                <a:cs typeface="Helvetica"/>
                <a:sym typeface="Helvetica"/>
              </a:defRPr>
            </a:pPr>
            <a:r>
              <a:t>Age: 56</a:t>
            </a:r>
          </a:p>
        </p:txBody>
      </p:sp>
      <p:sp>
        <p:nvSpPr>
          <p:cNvPr id="937" name="Line"/>
          <p:cNvSpPr/>
          <p:nvPr/>
        </p:nvSpPr>
        <p:spPr>
          <a:xfrm>
            <a:off x="3423755" y="582294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938" name="Name: Finn…"/>
          <p:cNvSpPr/>
          <p:nvPr/>
        </p:nvSpPr>
        <p:spPr>
          <a:xfrm>
            <a:off x="4229100" y="53316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Finn</a:t>
            </a:r>
          </a:p>
          <a:p>
            <a:pPr>
              <a:defRPr sz="2600" b="1">
                <a:latin typeface="Helvetica"/>
                <a:ea typeface="Helvetica"/>
                <a:cs typeface="Helvetica"/>
                <a:sym typeface="Helvetica"/>
              </a:defRPr>
            </a:pPr>
            <a:r>
              <a:t>Age: 21</a:t>
            </a:r>
          </a:p>
        </p:txBody>
      </p:sp>
      <p:sp>
        <p:nvSpPr>
          <p:cNvPr id="939" name="Line"/>
          <p:cNvSpPr/>
          <p:nvPr/>
        </p:nvSpPr>
        <p:spPr>
          <a:xfrm>
            <a:off x="68781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940" name="Name: Mark…"/>
          <p:cNvSpPr/>
          <p:nvPr/>
        </p:nvSpPr>
        <p:spPr>
          <a:xfrm>
            <a:off x="7683500" y="6455618"/>
            <a:ext cx="2500164" cy="1033364"/>
          </a:xfrm>
          <a:prstGeom prst="rect">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Mark</a:t>
            </a:r>
          </a:p>
          <a:p>
            <a:pPr>
              <a:defRPr sz="2600" b="1">
                <a:latin typeface="Helvetica"/>
                <a:ea typeface="Helvetica"/>
                <a:cs typeface="Helvetica"/>
                <a:sym typeface="Helvetica"/>
              </a:defRPr>
            </a:pPr>
            <a:r>
              <a:t>Age: 10</a:t>
            </a:r>
          </a:p>
        </p:txBody>
      </p:sp>
    </p:spTree>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 name="Linked list Separate Chaining Insertion"/>
          <p:cNvSpPr>
            <a:spLocks noGrp="1"/>
          </p:cNvSpPr>
          <p:nvPr>
            <p:ph type="title"/>
          </p:nvPr>
        </p:nvSpPr>
        <p:spPr>
          <a:xfrm>
            <a:off x="0" y="-25400"/>
            <a:ext cx="13004801" cy="1188319"/>
          </a:xfrm>
          <a:prstGeom prst="rect">
            <a:avLst/>
          </a:prstGeom>
        </p:spPr>
        <p:txBody>
          <a:bodyPr/>
          <a:lstStyle>
            <a:lvl1pPr defTabSz="315468">
              <a:defRPr sz="4320" b="1"/>
            </a:lvl1pPr>
          </a:lstStyle>
          <a:p>
            <a:r>
              <a:t>Linked list Separate Chaining Insertion</a:t>
            </a:r>
          </a:p>
        </p:txBody>
      </p:sp>
      <p:sp>
        <p:nvSpPr>
          <p:cNvPr id="943" name="Rectangle"/>
          <p:cNvSpPr/>
          <p:nvPr/>
        </p:nvSpPr>
        <p:spPr>
          <a:xfrm>
            <a:off x="800100" y="1980369"/>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944" name="0"/>
          <p:cNvSpPr/>
          <p:nvPr/>
        </p:nvSpPr>
        <p:spPr>
          <a:xfrm>
            <a:off x="287821" y="217320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945" name="1"/>
          <p:cNvSpPr/>
          <p:nvPr/>
        </p:nvSpPr>
        <p:spPr>
          <a:xfrm>
            <a:off x="287821" y="32765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946" name="2"/>
          <p:cNvSpPr/>
          <p:nvPr/>
        </p:nvSpPr>
        <p:spPr>
          <a:xfrm>
            <a:off x="287821" y="43799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947" name="3"/>
          <p:cNvSpPr/>
          <p:nvPr/>
        </p:nvSpPr>
        <p:spPr>
          <a:xfrm>
            <a:off x="287821" y="55117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3</a:t>
            </a:r>
          </a:p>
        </p:txBody>
      </p:sp>
      <p:sp>
        <p:nvSpPr>
          <p:cNvPr id="948" name="4"/>
          <p:cNvSpPr/>
          <p:nvPr/>
        </p:nvSpPr>
        <p:spPr>
          <a:xfrm>
            <a:off x="287821" y="666114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949" name="5"/>
          <p:cNvSpPr/>
          <p:nvPr/>
        </p:nvSpPr>
        <p:spPr>
          <a:xfrm>
            <a:off x="287821" y="78104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950" name="Rectangle"/>
          <p:cNvSpPr/>
          <p:nvPr/>
        </p:nvSpPr>
        <p:spPr>
          <a:xfrm>
            <a:off x="800100" y="3096468"/>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951" name="Rectangle"/>
          <p:cNvSpPr/>
          <p:nvPr/>
        </p:nvSpPr>
        <p:spPr>
          <a:xfrm>
            <a:off x="800100" y="42125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952" name="Rectangle"/>
          <p:cNvSpPr/>
          <p:nvPr/>
        </p:nvSpPr>
        <p:spPr>
          <a:xfrm>
            <a:off x="800100" y="53301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953" name="Rectangle"/>
          <p:cNvSpPr/>
          <p:nvPr/>
        </p:nvSpPr>
        <p:spPr>
          <a:xfrm>
            <a:off x="800100" y="64570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954" name="Rectangle"/>
          <p:cNvSpPr/>
          <p:nvPr/>
        </p:nvSpPr>
        <p:spPr>
          <a:xfrm>
            <a:off x="800100" y="75873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955" name="Name: Will…"/>
          <p:cNvSpPr/>
          <p:nvPr/>
        </p:nvSpPr>
        <p:spPr>
          <a:xfrm>
            <a:off x="800100" y="53316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Will</a:t>
            </a:r>
          </a:p>
          <a:p>
            <a:pPr>
              <a:defRPr sz="2600" b="1">
                <a:latin typeface="Helvetica"/>
                <a:ea typeface="Helvetica"/>
                <a:cs typeface="Helvetica"/>
                <a:sym typeface="Helvetica"/>
              </a:defRPr>
            </a:pPr>
            <a:r>
              <a:t>Age: 21</a:t>
            </a:r>
          </a:p>
        </p:txBody>
      </p:sp>
      <p:sp>
        <p:nvSpPr>
          <p:cNvPr id="956" name="Name: Leah…"/>
          <p:cNvSpPr/>
          <p:nvPr/>
        </p:nvSpPr>
        <p:spPr>
          <a:xfrm>
            <a:off x="800100" y="645561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Leah</a:t>
            </a:r>
          </a:p>
          <a:p>
            <a:pPr>
              <a:defRPr sz="2600" b="1">
                <a:latin typeface="Helvetica"/>
                <a:ea typeface="Helvetica"/>
                <a:cs typeface="Helvetica"/>
                <a:sym typeface="Helvetica"/>
              </a:defRPr>
            </a:pPr>
            <a:r>
              <a:t>Age: 18</a:t>
            </a:r>
          </a:p>
        </p:txBody>
      </p:sp>
      <p:sp>
        <p:nvSpPr>
          <p:cNvPr id="957" name="Name: Rick…"/>
          <p:cNvSpPr/>
          <p:nvPr/>
        </p:nvSpPr>
        <p:spPr>
          <a:xfrm>
            <a:off x="800100" y="4212567"/>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Rick</a:t>
            </a:r>
          </a:p>
          <a:p>
            <a:pPr>
              <a:defRPr sz="2600" b="1">
                <a:latin typeface="Helvetica"/>
                <a:ea typeface="Helvetica"/>
                <a:cs typeface="Helvetica"/>
                <a:sym typeface="Helvetica"/>
              </a:defRPr>
            </a:pPr>
            <a:r>
              <a:t>Age: 61</a:t>
            </a:r>
          </a:p>
        </p:txBody>
      </p:sp>
      <p:sp>
        <p:nvSpPr>
          <p:cNvPr id="958" name="Name: Rai…"/>
          <p:cNvSpPr/>
          <p:nvPr/>
        </p:nvSpPr>
        <p:spPr>
          <a:xfrm>
            <a:off x="800100" y="30964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Rai</a:t>
            </a:r>
          </a:p>
          <a:p>
            <a:pPr>
              <a:defRPr sz="2600" b="1">
                <a:latin typeface="Helvetica"/>
                <a:ea typeface="Helvetica"/>
                <a:cs typeface="Helvetica"/>
                <a:sym typeface="Helvetica"/>
              </a:defRPr>
            </a:pPr>
            <a:r>
              <a:t>Age: 25</a:t>
            </a:r>
          </a:p>
        </p:txBody>
      </p:sp>
      <p:sp>
        <p:nvSpPr>
          <p:cNvPr id="959" name="Name: Mark"/>
          <p:cNvSpPr/>
          <p:nvPr/>
        </p:nvSpPr>
        <p:spPr>
          <a:xfrm>
            <a:off x="9859205" y="3879849"/>
            <a:ext cx="286687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Name: Mark</a:t>
            </a:r>
          </a:p>
        </p:txBody>
      </p:sp>
      <p:sp>
        <p:nvSpPr>
          <p:cNvPr id="960" name="Age: 10"/>
          <p:cNvSpPr/>
          <p:nvPr/>
        </p:nvSpPr>
        <p:spPr>
          <a:xfrm>
            <a:off x="10111134" y="4565649"/>
            <a:ext cx="204110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Age: 10</a:t>
            </a:r>
          </a:p>
        </p:txBody>
      </p:sp>
      <p:sp>
        <p:nvSpPr>
          <p:cNvPr id="961" name="Hash: 4"/>
          <p:cNvSpPr/>
          <p:nvPr/>
        </p:nvSpPr>
        <p:spPr>
          <a:xfrm>
            <a:off x="9859205" y="5251449"/>
            <a:ext cx="204110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Hash: 4</a:t>
            </a:r>
          </a:p>
        </p:txBody>
      </p:sp>
      <p:sp>
        <p:nvSpPr>
          <p:cNvPr id="962" name="Line"/>
          <p:cNvSpPr/>
          <p:nvPr/>
        </p:nvSpPr>
        <p:spPr>
          <a:xfrm>
            <a:off x="34237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963" name="Name: Lara…"/>
          <p:cNvSpPr/>
          <p:nvPr/>
        </p:nvSpPr>
        <p:spPr>
          <a:xfrm>
            <a:off x="4229100" y="645561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Lara</a:t>
            </a:r>
          </a:p>
          <a:p>
            <a:pPr>
              <a:defRPr sz="2600" b="1">
                <a:latin typeface="Helvetica"/>
                <a:ea typeface="Helvetica"/>
                <a:cs typeface="Helvetica"/>
                <a:sym typeface="Helvetica"/>
              </a:defRPr>
            </a:pPr>
            <a:r>
              <a:t>Age: 34</a:t>
            </a:r>
          </a:p>
        </p:txBody>
      </p:sp>
      <p:sp>
        <p:nvSpPr>
          <p:cNvPr id="964" name="Line"/>
          <p:cNvSpPr/>
          <p:nvPr/>
        </p:nvSpPr>
        <p:spPr>
          <a:xfrm>
            <a:off x="3385655" y="36194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965" name="Name: Ryan…"/>
          <p:cNvSpPr/>
          <p:nvPr/>
        </p:nvSpPr>
        <p:spPr>
          <a:xfrm>
            <a:off x="4229100" y="30964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Ryan</a:t>
            </a:r>
          </a:p>
          <a:p>
            <a:pPr>
              <a:defRPr sz="2600" b="1">
                <a:latin typeface="Helvetica"/>
                <a:ea typeface="Helvetica"/>
                <a:cs typeface="Helvetica"/>
                <a:sym typeface="Helvetica"/>
              </a:defRPr>
            </a:pPr>
            <a:r>
              <a:t>Age: 56</a:t>
            </a:r>
          </a:p>
        </p:txBody>
      </p:sp>
      <p:sp>
        <p:nvSpPr>
          <p:cNvPr id="966" name="Line"/>
          <p:cNvSpPr/>
          <p:nvPr/>
        </p:nvSpPr>
        <p:spPr>
          <a:xfrm>
            <a:off x="3423755" y="582294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967" name="Name: Finn…"/>
          <p:cNvSpPr/>
          <p:nvPr/>
        </p:nvSpPr>
        <p:spPr>
          <a:xfrm>
            <a:off x="4229100" y="53316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Finn</a:t>
            </a:r>
          </a:p>
          <a:p>
            <a:pPr>
              <a:defRPr sz="2600" b="1">
                <a:latin typeface="Helvetica"/>
                <a:ea typeface="Helvetica"/>
                <a:cs typeface="Helvetica"/>
                <a:sym typeface="Helvetica"/>
              </a:defRPr>
            </a:pPr>
            <a:r>
              <a:t>Age: 21</a:t>
            </a:r>
          </a:p>
        </p:txBody>
      </p:sp>
      <p:sp>
        <p:nvSpPr>
          <p:cNvPr id="968" name="Line"/>
          <p:cNvSpPr/>
          <p:nvPr/>
        </p:nvSpPr>
        <p:spPr>
          <a:xfrm>
            <a:off x="68781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969" name="Name: Mark…"/>
          <p:cNvSpPr/>
          <p:nvPr/>
        </p:nvSpPr>
        <p:spPr>
          <a:xfrm>
            <a:off x="7683500" y="645561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Mark</a:t>
            </a:r>
          </a:p>
          <a:p>
            <a:pPr>
              <a:defRPr sz="2600" b="1">
                <a:latin typeface="Helvetica"/>
                <a:ea typeface="Helvetica"/>
                <a:cs typeface="Helvetica"/>
                <a:sym typeface="Helvetica"/>
              </a:defRPr>
            </a:pPr>
            <a:r>
              <a:t>Age: 10</a:t>
            </a:r>
          </a:p>
        </p:txBody>
      </p:sp>
    </p:spTree>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1" name="Linked list Separate Chaining Lookups"/>
          <p:cNvSpPr>
            <a:spLocks noGrp="1"/>
          </p:cNvSpPr>
          <p:nvPr>
            <p:ph type="title"/>
          </p:nvPr>
        </p:nvSpPr>
        <p:spPr>
          <a:xfrm>
            <a:off x="0" y="-25400"/>
            <a:ext cx="13004801" cy="1188319"/>
          </a:xfrm>
          <a:prstGeom prst="rect">
            <a:avLst/>
          </a:prstGeom>
        </p:spPr>
        <p:txBody>
          <a:bodyPr>
            <a:normAutofit fontScale="90000"/>
          </a:bodyPr>
          <a:lstStyle>
            <a:lvl1pPr defTabSz="332993">
              <a:defRPr sz="4560" b="1"/>
            </a:lvl1pPr>
          </a:lstStyle>
          <a:p>
            <a:r>
              <a:t>Linked list Separate Chaining Lookups</a:t>
            </a:r>
          </a:p>
        </p:txBody>
      </p:sp>
      <p:sp>
        <p:nvSpPr>
          <p:cNvPr id="972" name="Rectangle"/>
          <p:cNvSpPr/>
          <p:nvPr/>
        </p:nvSpPr>
        <p:spPr>
          <a:xfrm>
            <a:off x="800100" y="1980369"/>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973" name="0"/>
          <p:cNvSpPr/>
          <p:nvPr/>
        </p:nvSpPr>
        <p:spPr>
          <a:xfrm>
            <a:off x="287821" y="217320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974" name="1"/>
          <p:cNvSpPr/>
          <p:nvPr/>
        </p:nvSpPr>
        <p:spPr>
          <a:xfrm>
            <a:off x="287821" y="32765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975" name="2"/>
          <p:cNvSpPr/>
          <p:nvPr/>
        </p:nvSpPr>
        <p:spPr>
          <a:xfrm>
            <a:off x="287821" y="43799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976" name="3"/>
          <p:cNvSpPr/>
          <p:nvPr/>
        </p:nvSpPr>
        <p:spPr>
          <a:xfrm>
            <a:off x="287821" y="55117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3</a:t>
            </a:r>
          </a:p>
        </p:txBody>
      </p:sp>
      <p:sp>
        <p:nvSpPr>
          <p:cNvPr id="977" name="4"/>
          <p:cNvSpPr/>
          <p:nvPr/>
        </p:nvSpPr>
        <p:spPr>
          <a:xfrm>
            <a:off x="287821" y="666114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978" name="5"/>
          <p:cNvSpPr/>
          <p:nvPr/>
        </p:nvSpPr>
        <p:spPr>
          <a:xfrm>
            <a:off x="287821" y="78104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979" name="Rectangle"/>
          <p:cNvSpPr/>
          <p:nvPr/>
        </p:nvSpPr>
        <p:spPr>
          <a:xfrm>
            <a:off x="800100" y="3096468"/>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980" name="Rectangle"/>
          <p:cNvSpPr/>
          <p:nvPr/>
        </p:nvSpPr>
        <p:spPr>
          <a:xfrm>
            <a:off x="800100" y="42125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981" name="Rectangle"/>
          <p:cNvSpPr/>
          <p:nvPr/>
        </p:nvSpPr>
        <p:spPr>
          <a:xfrm>
            <a:off x="800100" y="53301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982" name="Rectangle"/>
          <p:cNvSpPr/>
          <p:nvPr/>
        </p:nvSpPr>
        <p:spPr>
          <a:xfrm>
            <a:off x="800100" y="64570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983" name="Rectangle"/>
          <p:cNvSpPr/>
          <p:nvPr/>
        </p:nvSpPr>
        <p:spPr>
          <a:xfrm>
            <a:off x="800100" y="75873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984" name="Name: Will…"/>
          <p:cNvSpPr/>
          <p:nvPr/>
        </p:nvSpPr>
        <p:spPr>
          <a:xfrm>
            <a:off x="800100" y="53316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Will</a:t>
            </a:r>
          </a:p>
          <a:p>
            <a:pPr>
              <a:defRPr sz="2600" b="1">
                <a:latin typeface="Helvetica"/>
                <a:ea typeface="Helvetica"/>
                <a:cs typeface="Helvetica"/>
                <a:sym typeface="Helvetica"/>
              </a:defRPr>
            </a:pPr>
            <a:r>
              <a:t>Age: 21</a:t>
            </a:r>
          </a:p>
        </p:txBody>
      </p:sp>
      <p:sp>
        <p:nvSpPr>
          <p:cNvPr id="985" name="Name: Leah…"/>
          <p:cNvSpPr/>
          <p:nvPr/>
        </p:nvSpPr>
        <p:spPr>
          <a:xfrm>
            <a:off x="800100" y="645561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Leah</a:t>
            </a:r>
          </a:p>
          <a:p>
            <a:pPr>
              <a:defRPr sz="2600" b="1">
                <a:latin typeface="Helvetica"/>
                <a:ea typeface="Helvetica"/>
                <a:cs typeface="Helvetica"/>
                <a:sym typeface="Helvetica"/>
              </a:defRPr>
            </a:pPr>
            <a:r>
              <a:t>Age: 18</a:t>
            </a:r>
          </a:p>
        </p:txBody>
      </p:sp>
      <p:sp>
        <p:nvSpPr>
          <p:cNvPr id="986" name="Name: Rick…"/>
          <p:cNvSpPr/>
          <p:nvPr/>
        </p:nvSpPr>
        <p:spPr>
          <a:xfrm>
            <a:off x="800100" y="4212567"/>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Rick</a:t>
            </a:r>
          </a:p>
          <a:p>
            <a:pPr>
              <a:defRPr sz="2600" b="1">
                <a:latin typeface="Helvetica"/>
                <a:ea typeface="Helvetica"/>
                <a:cs typeface="Helvetica"/>
                <a:sym typeface="Helvetica"/>
              </a:defRPr>
            </a:pPr>
            <a:r>
              <a:t>Age: 61</a:t>
            </a:r>
          </a:p>
        </p:txBody>
      </p:sp>
      <p:sp>
        <p:nvSpPr>
          <p:cNvPr id="987" name="Name: Rai…"/>
          <p:cNvSpPr/>
          <p:nvPr/>
        </p:nvSpPr>
        <p:spPr>
          <a:xfrm>
            <a:off x="800100" y="30964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Rai</a:t>
            </a:r>
          </a:p>
          <a:p>
            <a:pPr>
              <a:defRPr sz="2600" b="1">
                <a:latin typeface="Helvetica"/>
                <a:ea typeface="Helvetica"/>
                <a:cs typeface="Helvetica"/>
                <a:sym typeface="Helvetica"/>
              </a:defRPr>
            </a:pPr>
            <a:r>
              <a:t>Age: 25</a:t>
            </a:r>
          </a:p>
        </p:txBody>
      </p:sp>
      <p:sp>
        <p:nvSpPr>
          <p:cNvPr id="988" name="Line"/>
          <p:cNvSpPr/>
          <p:nvPr/>
        </p:nvSpPr>
        <p:spPr>
          <a:xfrm>
            <a:off x="34237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989" name="Name: Lara…"/>
          <p:cNvSpPr/>
          <p:nvPr/>
        </p:nvSpPr>
        <p:spPr>
          <a:xfrm>
            <a:off x="4229100" y="645561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Lara</a:t>
            </a:r>
          </a:p>
          <a:p>
            <a:pPr>
              <a:defRPr sz="2600" b="1">
                <a:latin typeface="Helvetica"/>
                <a:ea typeface="Helvetica"/>
                <a:cs typeface="Helvetica"/>
                <a:sym typeface="Helvetica"/>
              </a:defRPr>
            </a:pPr>
            <a:r>
              <a:t>Age: 34</a:t>
            </a:r>
          </a:p>
        </p:txBody>
      </p:sp>
      <p:sp>
        <p:nvSpPr>
          <p:cNvPr id="990" name="Line"/>
          <p:cNvSpPr/>
          <p:nvPr/>
        </p:nvSpPr>
        <p:spPr>
          <a:xfrm>
            <a:off x="3385655" y="36194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991" name="Name: Ryan…"/>
          <p:cNvSpPr/>
          <p:nvPr/>
        </p:nvSpPr>
        <p:spPr>
          <a:xfrm>
            <a:off x="4229100" y="30964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Ryan</a:t>
            </a:r>
          </a:p>
          <a:p>
            <a:pPr>
              <a:defRPr sz="2600" b="1">
                <a:latin typeface="Helvetica"/>
                <a:ea typeface="Helvetica"/>
                <a:cs typeface="Helvetica"/>
                <a:sym typeface="Helvetica"/>
              </a:defRPr>
            </a:pPr>
            <a:r>
              <a:t>Age: 56</a:t>
            </a:r>
          </a:p>
        </p:txBody>
      </p:sp>
      <p:sp>
        <p:nvSpPr>
          <p:cNvPr id="992" name="Line"/>
          <p:cNvSpPr/>
          <p:nvPr/>
        </p:nvSpPr>
        <p:spPr>
          <a:xfrm>
            <a:off x="3423755" y="582294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993" name="Name: Finn…"/>
          <p:cNvSpPr/>
          <p:nvPr/>
        </p:nvSpPr>
        <p:spPr>
          <a:xfrm>
            <a:off x="4229100" y="53316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Finn</a:t>
            </a:r>
          </a:p>
          <a:p>
            <a:pPr>
              <a:defRPr sz="2600" b="1">
                <a:latin typeface="Helvetica"/>
                <a:ea typeface="Helvetica"/>
                <a:cs typeface="Helvetica"/>
                <a:sym typeface="Helvetica"/>
              </a:defRPr>
            </a:pPr>
            <a:r>
              <a:t>Age: 21</a:t>
            </a:r>
          </a:p>
        </p:txBody>
      </p:sp>
      <p:sp>
        <p:nvSpPr>
          <p:cNvPr id="994" name="Line"/>
          <p:cNvSpPr/>
          <p:nvPr/>
        </p:nvSpPr>
        <p:spPr>
          <a:xfrm>
            <a:off x="68781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995" name="Name: Mark…"/>
          <p:cNvSpPr/>
          <p:nvPr/>
        </p:nvSpPr>
        <p:spPr>
          <a:xfrm>
            <a:off x="7683500" y="645561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Mark</a:t>
            </a:r>
          </a:p>
          <a:p>
            <a:pPr>
              <a:defRPr sz="2600" b="1">
                <a:latin typeface="Helvetica"/>
                <a:ea typeface="Helvetica"/>
                <a:cs typeface="Helvetica"/>
                <a:sym typeface="Helvetica"/>
              </a:defRPr>
            </a:pPr>
            <a:r>
              <a:t>Age: 10</a:t>
            </a:r>
          </a:p>
        </p:txBody>
      </p:sp>
    </p:spTree>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7" name="Linked list Separate Chaining Lookups"/>
          <p:cNvSpPr>
            <a:spLocks noGrp="1"/>
          </p:cNvSpPr>
          <p:nvPr>
            <p:ph type="title"/>
          </p:nvPr>
        </p:nvSpPr>
        <p:spPr>
          <a:xfrm>
            <a:off x="0" y="-25400"/>
            <a:ext cx="13004801" cy="1188319"/>
          </a:xfrm>
          <a:prstGeom prst="rect">
            <a:avLst/>
          </a:prstGeom>
        </p:spPr>
        <p:txBody>
          <a:bodyPr>
            <a:normAutofit fontScale="90000"/>
          </a:bodyPr>
          <a:lstStyle>
            <a:lvl1pPr defTabSz="332993">
              <a:defRPr sz="4560" b="1"/>
            </a:lvl1pPr>
          </a:lstStyle>
          <a:p>
            <a:r>
              <a:t>Linked list Separate Chaining Lookups</a:t>
            </a:r>
          </a:p>
        </p:txBody>
      </p:sp>
      <p:sp>
        <p:nvSpPr>
          <p:cNvPr id="998" name="Rectangle"/>
          <p:cNvSpPr/>
          <p:nvPr/>
        </p:nvSpPr>
        <p:spPr>
          <a:xfrm>
            <a:off x="800100" y="1980369"/>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999" name="0"/>
          <p:cNvSpPr/>
          <p:nvPr/>
        </p:nvSpPr>
        <p:spPr>
          <a:xfrm>
            <a:off x="287821" y="217320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1000" name="1"/>
          <p:cNvSpPr/>
          <p:nvPr/>
        </p:nvSpPr>
        <p:spPr>
          <a:xfrm>
            <a:off x="287821" y="32765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001" name="2"/>
          <p:cNvSpPr/>
          <p:nvPr/>
        </p:nvSpPr>
        <p:spPr>
          <a:xfrm>
            <a:off x="287821" y="43799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002" name="3"/>
          <p:cNvSpPr/>
          <p:nvPr/>
        </p:nvSpPr>
        <p:spPr>
          <a:xfrm>
            <a:off x="287821" y="55117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3</a:t>
            </a:r>
          </a:p>
        </p:txBody>
      </p:sp>
      <p:sp>
        <p:nvSpPr>
          <p:cNvPr id="1003" name="4"/>
          <p:cNvSpPr/>
          <p:nvPr/>
        </p:nvSpPr>
        <p:spPr>
          <a:xfrm>
            <a:off x="287821" y="666114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004" name="5"/>
          <p:cNvSpPr/>
          <p:nvPr/>
        </p:nvSpPr>
        <p:spPr>
          <a:xfrm>
            <a:off x="287821" y="78104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1005" name="Rectangle"/>
          <p:cNvSpPr/>
          <p:nvPr/>
        </p:nvSpPr>
        <p:spPr>
          <a:xfrm>
            <a:off x="800100" y="3096468"/>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006" name="Rectangle"/>
          <p:cNvSpPr/>
          <p:nvPr/>
        </p:nvSpPr>
        <p:spPr>
          <a:xfrm>
            <a:off x="800100" y="42125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007" name="Rectangle"/>
          <p:cNvSpPr/>
          <p:nvPr/>
        </p:nvSpPr>
        <p:spPr>
          <a:xfrm>
            <a:off x="800100" y="53301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008" name="Rectangle"/>
          <p:cNvSpPr/>
          <p:nvPr/>
        </p:nvSpPr>
        <p:spPr>
          <a:xfrm>
            <a:off x="800100" y="64570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009" name="Rectangle"/>
          <p:cNvSpPr/>
          <p:nvPr/>
        </p:nvSpPr>
        <p:spPr>
          <a:xfrm>
            <a:off x="800100" y="75873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010" name="Name: Will…"/>
          <p:cNvSpPr/>
          <p:nvPr/>
        </p:nvSpPr>
        <p:spPr>
          <a:xfrm>
            <a:off x="800100" y="53316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Will</a:t>
            </a:r>
          </a:p>
          <a:p>
            <a:pPr>
              <a:defRPr sz="2600" b="1">
                <a:latin typeface="Helvetica"/>
                <a:ea typeface="Helvetica"/>
                <a:cs typeface="Helvetica"/>
                <a:sym typeface="Helvetica"/>
              </a:defRPr>
            </a:pPr>
            <a:r>
              <a:t>Age: 21</a:t>
            </a:r>
          </a:p>
        </p:txBody>
      </p:sp>
      <p:sp>
        <p:nvSpPr>
          <p:cNvPr id="1011" name="Name: Leah…"/>
          <p:cNvSpPr/>
          <p:nvPr/>
        </p:nvSpPr>
        <p:spPr>
          <a:xfrm>
            <a:off x="800100" y="645561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Leah</a:t>
            </a:r>
          </a:p>
          <a:p>
            <a:pPr>
              <a:defRPr sz="2600" b="1">
                <a:latin typeface="Helvetica"/>
                <a:ea typeface="Helvetica"/>
                <a:cs typeface="Helvetica"/>
                <a:sym typeface="Helvetica"/>
              </a:defRPr>
            </a:pPr>
            <a:r>
              <a:t>Age: 18</a:t>
            </a:r>
          </a:p>
        </p:txBody>
      </p:sp>
      <p:sp>
        <p:nvSpPr>
          <p:cNvPr id="1012" name="Name: Rick…"/>
          <p:cNvSpPr/>
          <p:nvPr/>
        </p:nvSpPr>
        <p:spPr>
          <a:xfrm>
            <a:off x="800100" y="4212567"/>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Rick</a:t>
            </a:r>
          </a:p>
          <a:p>
            <a:pPr>
              <a:defRPr sz="2600" b="1">
                <a:latin typeface="Helvetica"/>
                <a:ea typeface="Helvetica"/>
                <a:cs typeface="Helvetica"/>
                <a:sym typeface="Helvetica"/>
              </a:defRPr>
            </a:pPr>
            <a:r>
              <a:t>Age: 61</a:t>
            </a:r>
          </a:p>
        </p:txBody>
      </p:sp>
      <p:sp>
        <p:nvSpPr>
          <p:cNvPr id="1013" name="Name: Rai…"/>
          <p:cNvSpPr/>
          <p:nvPr/>
        </p:nvSpPr>
        <p:spPr>
          <a:xfrm>
            <a:off x="800100" y="30964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Rai</a:t>
            </a:r>
          </a:p>
          <a:p>
            <a:pPr>
              <a:defRPr sz="2600" b="1">
                <a:latin typeface="Helvetica"/>
                <a:ea typeface="Helvetica"/>
                <a:cs typeface="Helvetica"/>
                <a:sym typeface="Helvetica"/>
              </a:defRPr>
            </a:pPr>
            <a:r>
              <a:t>Age: 25</a:t>
            </a:r>
          </a:p>
        </p:txBody>
      </p:sp>
      <p:sp>
        <p:nvSpPr>
          <p:cNvPr id="1014" name="Line"/>
          <p:cNvSpPr/>
          <p:nvPr/>
        </p:nvSpPr>
        <p:spPr>
          <a:xfrm>
            <a:off x="34237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015" name="Name: Lara…"/>
          <p:cNvSpPr/>
          <p:nvPr/>
        </p:nvSpPr>
        <p:spPr>
          <a:xfrm>
            <a:off x="4229100" y="645561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Lara</a:t>
            </a:r>
          </a:p>
          <a:p>
            <a:pPr>
              <a:defRPr sz="2600" b="1">
                <a:latin typeface="Helvetica"/>
                <a:ea typeface="Helvetica"/>
                <a:cs typeface="Helvetica"/>
                <a:sym typeface="Helvetica"/>
              </a:defRPr>
            </a:pPr>
            <a:r>
              <a:t>Age: 34</a:t>
            </a:r>
          </a:p>
        </p:txBody>
      </p:sp>
      <p:sp>
        <p:nvSpPr>
          <p:cNvPr id="1016" name="Line"/>
          <p:cNvSpPr/>
          <p:nvPr/>
        </p:nvSpPr>
        <p:spPr>
          <a:xfrm>
            <a:off x="3385655" y="36194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017" name="Name: Ryan…"/>
          <p:cNvSpPr/>
          <p:nvPr/>
        </p:nvSpPr>
        <p:spPr>
          <a:xfrm>
            <a:off x="4229100" y="30964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Ryan</a:t>
            </a:r>
          </a:p>
          <a:p>
            <a:pPr>
              <a:defRPr sz="2600" b="1">
                <a:latin typeface="Helvetica"/>
                <a:ea typeface="Helvetica"/>
                <a:cs typeface="Helvetica"/>
                <a:sym typeface="Helvetica"/>
              </a:defRPr>
            </a:pPr>
            <a:r>
              <a:t>Age: 56</a:t>
            </a:r>
          </a:p>
        </p:txBody>
      </p:sp>
      <p:sp>
        <p:nvSpPr>
          <p:cNvPr id="1018" name="Line"/>
          <p:cNvSpPr/>
          <p:nvPr/>
        </p:nvSpPr>
        <p:spPr>
          <a:xfrm>
            <a:off x="3423755" y="582294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019" name="Name: Finn…"/>
          <p:cNvSpPr/>
          <p:nvPr/>
        </p:nvSpPr>
        <p:spPr>
          <a:xfrm>
            <a:off x="4229100" y="53316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Finn</a:t>
            </a:r>
          </a:p>
          <a:p>
            <a:pPr>
              <a:defRPr sz="2600" b="1">
                <a:latin typeface="Helvetica"/>
                <a:ea typeface="Helvetica"/>
                <a:cs typeface="Helvetica"/>
                <a:sym typeface="Helvetica"/>
              </a:defRPr>
            </a:pPr>
            <a:r>
              <a:t>Age: 21</a:t>
            </a:r>
          </a:p>
        </p:txBody>
      </p:sp>
      <p:sp>
        <p:nvSpPr>
          <p:cNvPr id="1020" name="Line"/>
          <p:cNvSpPr/>
          <p:nvPr/>
        </p:nvSpPr>
        <p:spPr>
          <a:xfrm>
            <a:off x="68781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021" name="Name: Mark…"/>
          <p:cNvSpPr/>
          <p:nvPr/>
        </p:nvSpPr>
        <p:spPr>
          <a:xfrm>
            <a:off x="7683500" y="645561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Mark</a:t>
            </a:r>
          </a:p>
          <a:p>
            <a:pPr>
              <a:defRPr sz="2600" b="1">
                <a:latin typeface="Helvetica"/>
                <a:ea typeface="Helvetica"/>
                <a:cs typeface="Helvetica"/>
                <a:sym typeface="Helvetica"/>
              </a:defRPr>
            </a:pPr>
            <a:r>
              <a:t>Age: 10</a:t>
            </a:r>
          </a:p>
        </p:txBody>
      </p:sp>
      <p:sp>
        <p:nvSpPr>
          <p:cNvPr id="1022" name="To find the age of “Ryan” hash the key “Ryan” to obtain the value (index) 1. After this search the 1 bucket for “Ryan”"/>
          <p:cNvSpPr/>
          <p:nvPr/>
        </p:nvSpPr>
        <p:spPr>
          <a:xfrm>
            <a:off x="3422984" y="1280813"/>
            <a:ext cx="9602173" cy="14351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defRPr sz="3000"/>
            </a:pPr>
            <a:r>
              <a:t>To find the age of “Ryan” hash the key “Ryan” to obtain the value (index) 1. After this search the 1 </a:t>
            </a:r>
            <a:r>
              <a:rPr b="1">
                <a:solidFill>
                  <a:schemeClr val="accent6">
                    <a:hueOff val="-241736"/>
                    <a:satOff val="29413"/>
                    <a:lumOff val="20727"/>
                  </a:schemeClr>
                </a:solidFill>
              </a:rPr>
              <a:t>bucket</a:t>
            </a:r>
            <a:r>
              <a:t> for “Ryan”</a:t>
            </a:r>
          </a:p>
        </p:txBody>
      </p:sp>
    </p:spTree>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 name="Linked list Separate Chaining Lookups"/>
          <p:cNvSpPr>
            <a:spLocks noGrp="1"/>
          </p:cNvSpPr>
          <p:nvPr>
            <p:ph type="title"/>
          </p:nvPr>
        </p:nvSpPr>
        <p:spPr>
          <a:xfrm>
            <a:off x="0" y="-25400"/>
            <a:ext cx="13004801" cy="1188319"/>
          </a:xfrm>
          <a:prstGeom prst="rect">
            <a:avLst/>
          </a:prstGeom>
        </p:spPr>
        <p:txBody>
          <a:bodyPr>
            <a:normAutofit fontScale="90000"/>
          </a:bodyPr>
          <a:lstStyle>
            <a:lvl1pPr defTabSz="332993">
              <a:defRPr sz="4560" b="1"/>
            </a:lvl1pPr>
          </a:lstStyle>
          <a:p>
            <a:r>
              <a:t>Linked list Separate Chaining Lookups</a:t>
            </a:r>
          </a:p>
        </p:txBody>
      </p:sp>
      <p:sp>
        <p:nvSpPr>
          <p:cNvPr id="1025" name="Rectangle"/>
          <p:cNvSpPr/>
          <p:nvPr/>
        </p:nvSpPr>
        <p:spPr>
          <a:xfrm>
            <a:off x="800100" y="1980369"/>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026" name="0"/>
          <p:cNvSpPr/>
          <p:nvPr/>
        </p:nvSpPr>
        <p:spPr>
          <a:xfrm>
            <a:off x="287821" y="217320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1027" name="1"/>
          <p:cNvSpPr/>
          <p:nvPr/>
        </p:nvSpPr>
        <p:spPr>
          <a:xfrm>
            <a:off x="287821" y="32765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028" name="2"/>
          <p:cNvSpPr/>
          <p:nvPr/>
        </p:nvSpPr>
        <p:spPr>
          <a:xfrm>
            <a:off x="287821" y="43799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029" name="3"/>
          <p:cNvSpPr/>
          <p:nvPr/>
        </p:nvSpPr>
        <p:spPr>
          <a:xfrm>
            <a:off x="287821" y="55117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3</a:t>
            </a:r>
          </a:p>
        </p:txBody>
      </p:sp>
      <p:sp>
        <p:nvSpPr>
          <p:cNvPr id="1030" name="4"/>
          <p:cNvSpPr/>
          <p:nvPr/>
        </p:nvSpPr>
        <p:spPr>
          <a:xfrm>
            <a:off x="287821" y="666114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031" name="5"/>
          <p:cNvSpPr/>
          <p:nvPr/>
        </p:nvSpPr>
        <p:spPr>
          <a:xfrm>
            <a:off x="287821" y="78104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1032" name="Rectangle"/>
          <p:cNvSpPr/>
          <p:nvPr/>
        </p:nvSpPr>
        <p:spPr>
          <a:xfrm>
            <a:off x="800100" y="3096468"/>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033" name="Rectangle"/>
          <p:cNvSpPr/>
          <p:nvPr/>
        </p:nvSpPr>
        <p:spPr>
          <a:xfrm>
            <a:off x="800100" y="42125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034" name="Rectangle"/>
          <p:cNvSpPr/>
          <p:nvPr/>
        </p:nvSpPr>
        <p:spPr>
          <a:xfrm>
            <a:off x="800100" y="53301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035" name="Rectangle"/>
          <p:cNvSpPr/>
          <p:nvPr/>
        </p:nvSpPr>
        <p:spPr>
          <a:xfrm>
            <a:off x="800100" y="64570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036" name="Rectangle"/>
          <p:cNvSpPr/>
          <p:nvPr/>
        </p:nvSpPr>
        <p:spPr>
          <a:xfrm>
            <a:off x="800100" y="75873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037" name="Name: Will…"/>
          <p:cNvSpPr/>
          <p:nvPr/>
        </p:nvSpPr>
        <p:spPr>
          <a:xfrm>
            <a:off x="800100" y="53316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Will</a:t>
            </a:r>
          </a:p>
          <a:p>
            <a:pPr>
              <a:defRPr sz="2600" b="1">
                <a:latin typeface="Helvetica"/>
                <a:ea typeface="Helvetica"/>
                <a:cs typeface="Helvetica"/>
                <a:sym typeface="Helvetica"/>
              </a:defRPr>
            </a:pPr>
            <a:r>
              <a:t>Age: 21</a:t>
            </a:r>
          </a:p>
        </p:txBody>
      </p:sp>
      <p:sp>
        <p:nvSpPr>
          <p:cNvPr id="1038" name="Name: Leah…"/>
          <p:cNvSpPr/>
          <p:nvPr/>
        </p:nvSpPr>
        <p:spPr>
          <a:xfrm>
            <a:off x="800100" y="645561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Leah</a:t>
            </a:r>
          </a:p>
          <a:p>
            <a:pPr>
              <a:defRPr sz="2600" b="1">
                <a:latin typeface="Helvetica"/>
                <a:ea typeface="Helvetica"/>
                <a:cs typeface="Helvetica"/>
                <a:sym typeface="Helvetica"/>
              </a:defRPr>
            </a:pPr>
            <a:r>
              <a:t>Age: 18</a:t>
            </a:r>
          </a:p>
        </p:txBody>
      </p:sp>
      <p:sp>
        <p:nvSpPr>
          <p:cNvPr id="1039" name="Name: Rick…"/>
          <p:cNvSpPr/>
          <p:nvPr/>
        </p:nvSpPr>
        <p:spPr>
          <a:xfrm>
            <a:off x="800100" y="4212567"/>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Rick</a:t>
            </a:r>
          </a:p>
          <a:p>
            <a:pPr>
              <a:defRPr sz="2600" b="1">
                <a:latin typeface="Helvetica"/>
                <a:ea typeface="Helvetica"/>
                <a:cs typeface="Helvetica"/>
                <a:sym typeface="Helvetica"/>
              </a:defRPr>
            </a:pPr>
            <a:r>
              <a:t>Age: 61</a:t>
            </a:r>
          </a:p>
        </p:txBody>
      </p:sp>
      <p:sp>
        <p:nvSpPr>
          <p:cNvPr id="1040" name="Name: Rai…"/>
          <p:cNvSpPr/>
          <p:nvPr/>
        </p:nvSpPr>
        <p:spPr>
          <a:xfrm>
            <a:off x="800100" y="30964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Rai</a:t>
            </a:r>
          </a:p>
          <a:p>
            <a:pPr>
              <a:defRPr sz="2600" b="1">
                <a:latin typeface="Helvetica"/>
                <a:ea typeface="Helvetica"/>
                <a:cs typeface="Helvetica"/>
                <a:sym typeface="Helvetica"/>
              </a:defRPr>
            </a:pPr>
            <a:r>
              <a:t>Age: 25</a:t>
            </a:r>
          </a:p>
        </p:txBody>
      </p:sp>
      <p:sp>
        <p:nvSpPr>
          <p:cNvPr id="1041" name="Line"/>
          <p:cNvSpPr/>
          <p:nvPr/>
        </p:nvSpPr>
        <p:spPr>
          <a:xfrm>
            <a:off x="34237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042" name="Name: Lara…"/>
          <p:cNvSpPr/>
          <p:nvPr/>
        </p:nvSpPr>
        <p:spPr>
          <a:xfrm>
            <a:off x="4229100" y="645561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Lara</a:t>
            </a:r>
          </a:p>
          <a:p>
            <a:pPr>
              <a:defRPr sz="2600" b="1">
                <a:latin typeface="Helvetica"/>
                <a:ea typeface="Helvetica"/>
                <a:cs typeface="Helvetica"/>
                <a:sym typeface="Helvetica"/>
              </a:defRPr>
            </a:pPr>
            <a:r>
              <a:t>Age: 34</a:t>
            </a:r>
          </a:p>
        </p:txBody>
      </p:sp>
      <p:sp>
        <p:nvSpPr>
          <p:cNvPr id="1043" name="Line"/>
          <p:cNvSpPr/>
          <p:nvPr/>
        </p:nvSpPr>
        <p:spPr>
          <a:xfrm>
            <a:off x="3385655" y="36194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044" name="Name: Ryan…"/>
          <p:cNvSpPr/>
          <p:nvPr/>
        </p:nvSpPr>
        <p:spPr>
          <a:xfrm>
            <a:off x="4229100" y="30964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Ryan</a:t>
            </a:r>
          </a:p>
          <a:p>
            <a:pPr>
              <a:defRPr sz="2600" b="1">
                <a:latin typeface="Helvetica"/>
                <a:ea typeface="Helvetica"/>
                <a:cs typeface="Helvetica"/>
                <a:sym typeface="Helvetica"/>
              </a:defRPr>
            </a:pPr>
            <a:r>
              <a:t>Age: 56</a:t>
            </a:r>
          </a:p>
        </p:txBody>
      </p:sp>
      <p:sp>
        <p:nvSpPr>
          <p:cNvPr id="1045" name="Line"/>
          <p:cNvSpPr/>
          <p:nvPr/>
        </p:nvSpPr>
        <p:spPr>
          <a:xfrm>
            <a:off x="3423755" y="582294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046" name="Name: Finn…"/>
          <p:cNvSpPr/>
          <p:nvPr/>
        </p:nvSpPr>
        <p:spPr>
          <a:xfrm>
            <a:off x="4229100" y="53316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Finn</a:t>
            </a:r>
          </a:p>
          <a:p>
            <a:pPr>
              <a:defRPr sz="2600" b="1">
                <a:latin typeface="Helvetica"/>
                <a:ea typeface="Helvetica"/>
                <a:cs typeface="Helvetica"/>
                <a:sym typeface="Helvetica"/>
              </a:defRPr>
            </a:pPr>
            <a:r>
              <a:t>Age: 21</a:t>
            </a:r>
          </a:p>
        </p:txBody>
      </p:sp>
      <p:sp>
        <p:nvSpPr>
          <p:cNvPr id="1047" name="Line"/>
          <p:cNvSpPr/>
          <p:nvPr/>
        </p:nvSpPr>
        <p:spPr>
          <a:xfrm>
            <a:off x="68781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048" name="Name: Mark…"/>
          <p:cNvSpPr/>
          <p:nvPr/>
        </p:nvSpPr>
        <p:spPr>
          <a:xfrm>
            <a:off x="7683500" y="645561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Mark</a:t>
            </a:r>
          </a:p>
          <a:p>
            <a:pPr>
              <a:defRPr sz="2600" b="1">
                <a:latin typeface="Helvetica"/>
                <a:ea typeface="Helvetica"/>
                <a:cs typeface="Helvetica"/>
                <a:sym typeface="Helvetica"/>
              </a:defRPr>
            </a:pPr>
            <a:r>
              <a:t>Age: 10</a:t>
            </a:r>
          </a:p>
        </p:txBody>
      </p:sp>
      <p:sp>
        <p:nvSpPr>
          <p:cNvPr id="1049" name="To find the age of “Ryan” hash the key “Ryan” to obtain the value (index) 1. After this search the 1 bucket for “Ryan”"/>
          <p:cNvSpPr/>
          <p:nvPr/>
        </p:nvSpPr>
        <p:spPr>
          <a:xfrm>
            <a:off x="3422984" y="1280813"/>
            <a:ext cx="9602173" cy="14351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defRPr sz="3000"/>
            </a:pPr>
            <a:r>
              <a:t>To find the age of “Ryan” hash the key “Ryan” to obtain the value (index) 1. After this search the 1 </a:t>
            </a:r>
            <a:r>
              <a:rPr b="1">
                <a:solidFill>
                  <a:schemeClr val="accent6">
                    <a:hueOff val="-241736"/>
                    <a:satOff val="29413"/>
                    <a:lumOff val="20727"/>
                  </a:schemeClr>
                </a:solidFill>
              </a:rPr>
              <a:t>bucket</a:t>
            </a:r>
            <a:r>
              <a:t> for “Ryan”</a:t>
            </a:r>
          </a:p>
        </p:txBody>
      </p:sp>
      <p:sp>
        <p:nvSpPr>
          <p:cNvPr id="1050" name="Rectangle"/>
          <p:cNvSpPr/>
          <p:nvPr/>
        </p:nvSpPr>
        <p:spPr>
          <a:xfrm>
            <a:off x="228321" y="2922049"/>
            <a:ext cx="6628935" cy="1358901"/>
          </a:xfrm>
          <a:prstGeom prst="rect">
            <a:avLst/>
          </a:prstGeom>
          <a:ln w="76200">
            <a:solidFill>
              <a:schemeClr val="accent6">
                <a:hueOff val="-241736"/>
                <a:satOff val="29413"/>
                <a:lumOff val="20727"/>
              </a:schemeClr>
            </a:solidFill>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2" name="Linked list Separate Chaining Lookups"/>
          <p:cNvSpPr>
            <a:spLocks noGrp="1"/>
          </p:cNvSpPr>
          <p:nvPr>
            <p:ph type="title"/>
          </p:nvPr>
        </p:nvSpPr>
        <p:spPr>
          <a:xfrm>
            <a:off x="0" y="-25400"/>
            <a:ext cx="13004801" cy="1188319"/>
          </a:xfrm>
          <a:prstGeom prst="rect">
            <a:avLst/>
          </a:prstGeom>
        </p:spPr>
        <p:txBody>
          <a:bodyPr>
            <a:normAutofit fontScale="90000"/>
          </a:bodyPr>
          <a:lstStyle>
            <a:lvl1pPr defTabSz="332993">
              <a:defRPr sz="4560" b="1"/>
            </a:lvl1pPr>
          </a:lstStyle>
          <a:p>
            <a:r>
              <a:t>Linked list Separate Chaining Lookups</a:t>
            </a:r>
          </a:p>
        </p:txBody>
      </p:sp>
      <p:sp>
        <p:nvSpPr>
          <p:cNvPr id="1053" name="Rectangle"/>
          <p:cNvSpPr/>
          <p:nvPr/>
        </p:nvSpPr>
        <p:spPr>
          <a:xfrm>
            <a:off x="800100" y="1980369"/>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054" name="0"/>
          <p:cNvSpPr/>
          <p:nvPr/>
        </p:nvSpPr>
        <p:spPr>
          <a:xfrm>
            <a:off x="287821" y="217320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1055" name="1"/>
          <p:cNvSpPr/>
          <p:nvPr/>
        </p:nvSpPr>
        <p:spPr>
          <a:xfrm>
            <a:off x="287821" y="32765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056" name="2"/>
          <p:cNvSpPr/>
          <p:nvPr/>
        </p:nvSpPr>
        <p:spPr>
          <a:xfrm>
            <a:off x="287821" y="43799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057" name="3"/>
          <p:cNvSpPr/>
          <p:nvPr/>
        </p:nvSpPr>
        <p:spPr>
          <a:xfrm>
            <a:off x="287821" y="55117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3</a:t>
            </a:r>
          </a:p>
        </p:txBody>
      </p:sp>
      <p:sp>
        <p:nvSpPr>
          <p:cNvPr id="1058" name="4"/>
          <p:cNvSpPr/>
          <p:nvPr/>
        </p:nvSpPr>
        <p:spPr>
          <a:xfrm>
            <a:off x="287821" y="666114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059" name="5"/>
          <p:cNvSpPr/>
          <p:nvPr/>
        </p:nvSpPr>
        <p:spPr>
          <a:xfrm>
            <a:off x="287821" y="78104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1060" name="Rectangle"/>
          <p:cNvSpPr/>
          <p:nvPr/>
        </p:nvSpPr>
        <p:spPr>
          <a:xfrm>
            <a:off x="800100" y="3096468"/>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061" name="Rectangle"/>
          <p:cNvSpPr/>
          <p:nvPr/>
        </p:nvSpPr>
        <p:spPr>
          <a:xfrm>
            <a:off x="800100" y="42125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062" name="Rectangle"/>
          <p:cNvSpPr/>
          <p:nvPr/>
        </p:nvSpPr>
        <p:spPr>
          <a:xfrm>
            <a:off x="800100" y="53301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063" name="Rectangle"/>
          <p:cNvSpPr/>
          <p:nvPr/>
        </p:nvSpPr>
        <p:spPr>
          <a:xfrm>
            <a:off x="800100" y="64570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064" name="Rectangle"/>
          <p:cNvSpPr/>
          <p:nvPr/>
        </p:nvSpPr>
        <p:spPr>
          <a:xfrm>
            <a:off x="800100" y="75873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065" name="Name: Will…"/>
          <p:cNvSpPr/>
          <p:nvPr/>
        </p:nvSpPr>
        <p:spPr>
          <a:xfrm>
            <a:off x="800100" y="53316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Will</a:t>
            </a:r>
          </a:p>
          <a:p>
            <a:pPr>
              <a:defRPr sz="2600" b="1">
                <a:latin typeface="Helvetica"/>
                <a:ea typeface="Helvetica"/>
                <a:cs typeface="Helvetica"/>
                <a:sym typeface="Helvetica"/>
              </a:defRPr>
            </a:pPr>
            <a:r>
              <a:t>Age: 21</a:t>
            </a:r>
          </a:p>
        </p:txBody>
      </p:sp>
      <p:sp>
        <p:nvSpPr>
          <p:cNvPr id="1066" name="Name: Leah…"/>
          <p:cNvSpPr/>
          <p:nvPr/>
        </p:nvSpPr>
        <p:spPr>
          <a:xfrm>
            <a:off x="800100" y="645561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Leah</a:t>
            </a:r>
          </a:p>
          <a:p>
            <a:pPr>
              <a:defRPr sz="2600" b="1">
                <a:latin typeface="Helvetica"/>
                <a:ea typeface="Helvetica"/>
                <a:cs typeface="Helvetica"/>
                <a:sym typeface="Helvetica"/>
              </a:defRPr>
            </a:pPr>
            <a:r>
              <a:t>Age: 18</a:t>
            </a:r>
          </a:p>
        </p:txBody>
      </p:sp>
      <p:sp>
        <p:nvSpPr>
          <p:cNvPr id="1067" name="Name: Rick…"/>
          <p:cNvSpPr/>
          <p:nvPr/>
        </p:nvSpPr>
        <p:spPr>
          <a:xfrm>
            <a:off x="800100" y="4212567"/>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Rick</a:t>
            </a:r>
          </a:p>
          <a:p>
            <a:pPr>
              <a:defRPr sz="2600" b="1">
                <a:latin typeface="Helvetica"/>
                <a:ea typeface="Helvetica"/>
                <a:cs typeface="Helvetica"/>
                <a:sym typeface="Helvetica"/>
              </a:defRPr>
            </a:pPr>
            <a:r>
              <a:t>Age: 61</a:t>
            </a:r>
          </a:p>
        </p:txBody>
      </p:sp>
      <p:sp>
        <p:nvSpPr>
          <p:cNvPr id="1068" name="Name: Rai…"/>
          <p:cNvSpPr/>
          <p:nvPr/>
        </p:nvSpPr>
        <p:spPr>
          <a:xfrm>
            <a:off x="800100" y="3096468"/>
            <a:ext cx="2500164" cy="1033364"/>
          </a:xfrm>
          <a:prstGeom prst="rect">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Rai</a:t>
            </a:r>
          </a:p>
          <a:p>
            <a:pPr>
              <a:defRPr sz="2600" b="1">
                <a:latin typeface="Helvetica"/>
                <a:ea typeface="Helvetica"/>
                <a:cs typeface="Helvetica"/>
                <a:sym typeface="Helvetica"/>
              </a:defRPr>
            </a:pPr>
            <a:r>
              <a:t>Age: 25</a:t>
            </a:r>
          </a:p>
        </p:txBody>
      </p:sp>
      <p:sp>
        <p:nvSpPr>
          <p:cNvPr id="1069" name="Line"/>
          <p:cNvSpPr/>
          <p:nvPr/>
        </p:nvSpPr>
        <p:spPr>
          <a:xfrm>
            <a:off x="34237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070" name="Name: Lara…"/>
          <p:cNvSpPr/>
          <p:nvPr/>
        </p:nvSpPr>
        <p:spPr>
          <a:xfrm>
            <a:off x="4229100" y="645561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Lara</a:t>
            </a:r>
          </a:p>
          <a:p>
            <a:pPr>
              <a:defRPr sz="2600" b="1">
                <a:latin typeface="Helvetica"/>
                <a:ea typeface="Helvetica"/>
                <a:cs typeface="Helvetica"/>
                <a:sym typeface="Helvetica"/>
              </a:defRPr>
            </a:pPr>
            <a:r>
              <a:t>Age: 34</a:t>
            </a:r>
          </a:p>
        </p:txBody>
      </p:sp>
      <p:sp>
        <p:nvSpPr>
          <p:cNvPr id="1071" name="Line"/>
          <p:cNvSpPr/>
          <p:nvPr/>
        </p:nvSpPr>
        <p:spPr>
          <a:xfrm>
            <a:off x="3385655" y="36194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072" name="Name: Ryan…"/>
          <p:cNvSpPr/>
          <p:nvPr/>
        </p:nvSpPr>
        <p:spPr>
          <a:xfrm>
            <a:off x="4229100" y="30964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Ryan</a:t>
            </a:r>
          </a:p>
          <a:p>
            <a:pPr>
              <a:defRPr sz="2600" b="1">
                <a:latin typeface="Helvetica"/>
                <a:ea typeface="Helvetica"/>
                <a:cs typeface="Helvetica"/>
                <a:sym typeface="Helvetica"/>
              </a:defRPr>
            </a:pPr>
            <a:r>
              <a:t>Age: 56</a:t>
            </a:r>
          </a:p>
        </p:txBody>
      </p:sp>
      <p:sp>
        <p:nvSpPr>
          <p:cNvPr id="1073" name="Line"/>
          <p:cNvSpPr/>
          <p:nvPr/>
        </p:nvSpPr>
        <p:spPr>
          <a:xfrm>
            <a:off x="3423755" y="582294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074" name="Name: Finn…"/>
          <p:cNvSpPr/>
          <p:nvPr/>
        </p:nvSpPr>
        <p:spPr>
          <a:xfrm>
            <a:off x="4229100" y="53316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Finn</a:t>
            </a:r>
          </a:p>
          <a:p>
            <a:pPr>
              <a:defRPr sz="2600" b="1">
                <a:latin typeface="Helvetica"/>
                <a:ea typeface="Helvetica"/>
                <a:cs typeface="Helvetica"/>
                <a:sym typeface="Helvetica"/>
              </a:defRPr>
            </a:pPr>
            <a:r>
              <a:t>Age: 21</a:t>
            </a:r>
          </a:p>
        </p:txBody>
      </p:sp>
      <p:sp>
        <p:nvSpPr>
          <p:cNvPr id="1075" name="Line"/>
          <p:cNvSpPr/>
          <p:nvPr/>
        </p:nvSpPr>
        <p:spPr>
          <a:xfrm>
            <a:off x="68781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076" name="Name: Mark…"/>
          <p:cNvSpPr/>
          <p:nvPr/>
        </p:nvSpPr>
        <p:spPr>
          <a:xfrm>
            <a:off x="7683500" y="645561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Mark</a:t>
            </a:r>
          </a:p>
          <a:p>
            <a:pPr>
              <a:defRPr sz="2600" b="1">
                <a:latin typeface="Helvetica"/>
                <a:ea typeface="Helvetica"/>
                <a:cs typeface="Helvetica"/>
                <a:sym typeface="Helvetica"/>
              </a:defRPr>
            </a:pPr>
            <a:r>
              <a:t>Age: 10</a:t>
            </a:r>
          </a:p>
        </p:txBody>
      </p:sp>
      <p:sp>
        <p:nvSpPr>
          <p:cNvPr id="1077" name="To find the age of “Ryan” hash the key “Ryan” to obtain the value (index) 1. After this search the 1 bucket for “Ryan”"/>
          <p:cNvSpPr/>
          <p:nvPr/>
        </p:nvSpPr>
        <p:spPr>
          <a:xfrm>
            <a:off x="3422984" y="1280813"/>
            <a:ext cx="9602173" cy="14351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defRPr sz="3000"/>
            </a:pPr>
            <a:r>
              <a:t>To find the age of “Ryan” hash the key “Ryan” to obtain the value (index) 1. After this search the 1 </a:t>
            </a:r>
            <a:r>
              <a:rPr b="1">
                <a:solidFill>
                  <a:schemeClr val="accent6">
                    <a:hueOff val="-241736"/>
                    <a:satOff val="29413"/>
                    <a:lumOff val="20727"/>
                  </a:schemeClr>
                </a:solidFill>
              </a:rPr>
              <a:t>bucket</a:t>
            </a:r>
            <a:r>
              <a:t> for “Ryan”</a:t>
            </a:r>
          </a:p>
        </p:txBody>
      </p:sp>
    </p:spTree>
  </p:cSld>
  <p:clrMapOvr>
    <a:masterClrMapping/>
  </p:clrMapOvr>
  <p:transition spd="me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9" name="Linked list Separate Chaining Lookups"/>
          <p:cNvSpPr>
            <a:spLocks noGrp="1"/>
          </p:cNvSpPr>
          <p:nvPr>
            <p:ph type="title"/>
          </p:nvPr>
        </p:nvSpPr>
        <p:spPr>
          <a:xfrm>
            <a:off x="0" y="-25400"/>
            <a:ext cx="13004801" cy="1188319"/>
          </a:xfrm>
          <a:prstGeom prst="rect">
            <a:avLst/>
          </a:prstGeom>
        </p:spPr>
        <p:txBody>
          <a:bodyPr>
            <a:normAutofit fontScale="90000"/>
          </a:bodyPr>
          <a:lstStyle>
            <a:lvl1pPr defTabSz="332993">
              <a:defRPr sz="4560" b="1"/>
            </a:lvl1pPr>
          </a:lstStyle>
          <a:p>
            <a:r>
              <a:t>Linked list Separate Chaining Lookups</a:t>
            </a:r>
          </a:p>
        </p:txBody>
      </p:sp>
      <p:sp>
        <p:nvSpPr>
          <p:cNvPr id="1080" name="Rectangle"/>
          <p:cNvSpPr/>
          <p:nvPr/>
        </p:nvSpPr>
        <p:spPr>
          <a:xfrm>
            <a:off x="800100" y="1980369"/>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081" name="0"/>
          <p:cNvSpPr/>
          <p:nvPr/>
        </p:nvSpPr>
        <p:spPr>
          <a:xfrm>
            <a:off x="287821" y="217320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1082" name="1"/>
          <p:cNvSpPr/>
          <p:nvPr/>
        </p:nvSpPr>
        <p:spPr>
          <a:xfrm>
            <a:off x="287821" y="32765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083" name="2"/>
          <p:cNvSpPr/>
          <p:nvPr/>
        </p:nvSpPr>
        <p:spPr>
          <a:xfrm>
            <a:off x="287821" y="43799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084" name="3"/>
          <p:cNvSpPr/>
          <p:nvPr/>
        </p:nvSpPr>
        <p:spPr>
          <a:xfrm>
            <a:off x="287821" y="55117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3</a:t>
            </a:r>
          </a:p>
        </p:txBody>
      </p:sp>
      <p:sp>
        <p:nvSpPr>
          <p:cNvPr id="1085" name="4"/>
          <p:cNvSpPr/>
          <p:nvPr/>
        </p:nvSpPr>
        <p:spPr>
          <a:xfrm>
            <a:off x="287821" y="666114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086" name="5"/>
          <p:cNvSpPr/>
          <p:nvPr/>
        </p:nvSpPr>
        <p:spPr>
          <a:xfrm>
            <a:off x="287821" y="78104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1087" name="Rectangle"/>
          <p:cNvSpPr/>
          <p:nvPr/>
        </p:nvSpPr>
        <p:spPr>
          <a:xfrm>
            <a:off x="800100" y="3096468"/>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088" name="Rectangle"/>
          <p:cNvSpPr/>
          <p:nvPr/>
        </p:nvSpPr>
        <p:spPr>
          <a:xfrm>
            <a:off x="800100" y="42125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089" name="Rectangle"/>
          <p:cNvSpPr/>
          <p:nvPr/>
        </p:nvSpPr>
        <p:spPr>
          <a:xfrm>
            <a:off x="800100" y="53301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090" name="Rectangle"/>
          <p:cNvSpPr/>
          <p:nvPr/>
        </p:nvSpPr>
        <p:spPr>
          <a:xfrm>
            <a:off x="800100" y="64570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091" name="Rectangle"/>
          <p:cNvSpPr/>
          <p:nvPr/>
        </p:nvSpPr>
        <p:spPr>
          <a:xfrm>
            <a:off x="800100" y="75873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092" name="Name: Will…"/>
          <p:cNvSpPr/>
          <p:nvPr/>
        </p:nvSpPr>
        <p:spPr>
          <a:xfrm>
            <a:off x="800100" y="53316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Will</a:t>
            </a:r>
          </a:p>
          <a:p>
            <a:pPr>
              <a:defRPr sz="2600" b="1">
                <a:latin typeface="Helvetica"/>
                <a:ea typeface="Helvetica"/>
                <a:cs typeface="Helvetica"/>
                <a:sym typeface="Helvetica"/>
              </a:defRPr>
            </a:pPr>
            <a:r>
              <a:t>Age: 21</a:t>
            </a:r>
          </a:p>
        </p:txBody>
      </p:sp>
      <p:sp>
        <p:nvSpPr>
          <p:cNvPr id="1093" name="Name: Leah…"/>
          <p:cNvSpPr/>
          <p:nvPr/>
        </p:nvSpPr>
        <p:spPr>
          <a:xfrm>
            <a:off x="800100" y="645561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Leah</a:t>
            </a:r>
          </a:p>
          <a:p>
            <a:pPr>
              <a:defRPr sz="2600" b="1">
                <a:latin typeface="Helvetica"/>
                <a:ea typeface="Helvetica"/>
                <a:cs typeface="Helvetica"/>
                <a:sym typeface="Helvetica"/>
              </a:defRPr>
            </a:pPr>
            <a:r>
              <a:t>Age: 18</a:t>
            </a:r>
          </a:p>
        </p:txBody>
      </p:sp>
      <p:sp>
        <p:nvSpPr>
          <p:cNvPr id="1094" name="Name: Rick…"/>
          <p:cNvSpPr/>
          <p:nvPr/>
        </p:nvSpPr>
        <p:spPr>
          <a:xfrm>
            <a:off x="800100" y="4212567"/>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Rick</a:t>
            </a:r>
          </a:p>
          <a:p>
            <a:pPr>
              <a:defRPr sz="2600" b="1">
                <a:latin typeface="Helvetica"/>
                <a:ea typeface="Helvetica"/>
                <a:cs typeface="Helvetica"/>
                <a:sym typeface="Helvetica"/>
              </a:defRPr>
            </a:pPr>
            <a:r>
              <a:t>Age: 61</a:t>
            </a:r>
          </a:p>
        </p:txBody>
      </p:sp>
      <p:sp>
        <p:nvSpPr>
          <p:cNvPr id="1095" name="Name: Rai…"/>
          <p:cNvSpPr/>
          <p:nvPr/>
        </p:nvSpPr>
        <p:spPr>
          <a:xfrm>
            <a:off x="800100" y="30964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Rai</a:t>
            </a:r>
          </a:p>
          <a:p>
            <a:pPr>
              <a:defRPr sz="2600" b="1">
                <a:latin typeface="Helvetica"/>
                <a:ea typeface="Helvetica"/>
                <a:cs typeface="Helvetica"/>
                <a:sym typeface="Helvetica"/>
              </a:defRPr>
            </a:pPr>
            <a:r>
              <a:t>Age: 25</a:t>
            </a:r>
          </a:p>
        </p:txBody>
      </p:sp>
      <p:sp>
        <p:nvSpPr>
          <p:cNvPr id="1096" name="Line"/>
          <p:cNvSpPr/>
          <p:nvPr/>
        </p:nvSpPr>
        <p:spPr>
          <a:xfrm>
            <a:off x="34237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097" name="Name: Lara…"/>
          <p:cNvSpPr/>
          <p:nvPr/>
        </p:nvSpPr>
        <p:spPr>
          <a:xfrm>
            <a:off x="4229100" y="645561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Lara</a:t>
            </a:r>
          </a:p>
          <a:p>
            <a:pPr>
              <a:defRPr sz="2600" b="1">
                <a:latin typeface="Helvetica"/>
                <a:ea typeface="Helvetica"/>
                <a:cs typeface="Helvetica"/>
                <a:sym typeface="Helvetica"/>
              </a:defRPr>
            </a:pPr>
            <a:r>
              <a:t>Age: 34</a:t>
            </a:r>
          </a:p>
        </p:txBody>
      </p:sp>
      <p:sp>
        <p:nvSpPr>
          <p:cNvPr id="1098" name="Line"/>
          <p:cNvSpPr/>
          <p:nvPr/>
        </p:nvSpPr>
        <p:spPr>
          <a:xfrm>
            <a:off x="3385655" y="36194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099" name="Name: Ryan…"/>
          <p:cNvSpPr/>
          <p:nvPr/>
        </p:nvSpPr>
        <p:spPr>
          <a:xfrm>
            <a:off x="4229100" y="3096468"/>
            <a:ext cx="2500164" cy="1033364"/>
          </a:xfrm>
          <a:prstGeom prst="rect">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Ryan</a:t>
            </a:r>
          </a:p>
          <a:p>
            <a:pPr>
              <a:defRPr sz="2600" b="1">
                <a:latin typeface="Helvetica"/>
                <a:ea typeface="Helvetica"/>
                <a:cs typeface="Helvetica"/>
                <a:sym typeface="Helvetica"/>
              </a:defRPr>
            </a:pPr>
            <a:r>
              <a:t>Age: 56</a:t>
            </a:r>
          </a:p>
        </p:txBody>
      </p:sp>
      <p:sp>
        <p:nvSpPr>
          <p:cNvPr id="1100" name="Line"/>
          <p:cNvSpPr/>
          <p:nvPr/>
        </p:nvSpPr>
        <p:spPr>
          <a:xfrm>
            <a:off x="3423755" y="582294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101" name="Name: Finn…"/>
          <p:cNvSpPr/>
          <p:nvPr/>
        </p:nvSpPr>
        <p:spPr>
          <a:xfrm>
            <a:off x="4229100" y="53316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Finn</a:t>
            </a:r>
          </a:p>
          <a:p>
            <a:pPr>
              <a:defRPr sz="2600" b="1">
                <a:latin typeface="Helvetica"/>
                <a:ea typeface="Helvetica"/>
                <a:cs typeface="Helvetica"/>
                <a:sym typeface="Helvetica"/>
              </a:defRPr>
            </a:pPr>
            <a:r>
              <a:t>Age: 21</a:t>
            </a:r>
          </a:p>
        </p:txBody>
      </p:sp>
      <p:sp>
        <p:nvSpPr>
          <p:cNvPr id="1102" name="Line"/>
          <p:cNvSpPr/>
          <p:nvPr/>
        </p:nvSpPr>
        <p:spPr>
          <a:xfrm>
            <a:off x="68781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103" name="Name: Mark…"/>
          <p:cNvSpPr/>
          <p:nvPr/>
        </p:nvSpPr>
        <p:spPr>
          <a:xfrm>
            <a:off x="7683500" y="645561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Mark</a:t>
            </a:r>
          </a:p>
          <a:p>
            <a:pPr>
              <a:defRPr sz="2600" b="1">
                <a:latin typeface="Helvetica"/>
                <a:ea typeface="Helvetica"/>
                <a:cs typeface="Helvetica"/>
                <a:sym typeface="Helvetica"/>
              </a:defRPr>
            </a:pPr>
            <a:r>
              <a:t>Age: 10</a:t>
            </a:r>
          </a:p>
        </p:txBody>
      </p:sp>
      <p:sp>
        <p:nvSpPr>
          <p:cNvPr id="1104" name="To find the age of “Ryan” hash the key “Ryan” to obtain the value (index) 1. After this search the 1 bucket for “Ryan”"/>
          <p:cNvSpPr/>
          <p:nvPr/>
        </p:nvSpPr>
        <p:spPr>
          <a:xfrm>
            <a:off x="3422984" y="1280813"/>
            <a:ext cx="9602173" cy="14351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defRPr sz="3000"/>
            </a:pPr>
            <a:r>
              <a:t>To find the age of “Ryan” hash the key “Ryan” to obtain the value (index) 1. After this search the 1 </a:t>
            </a:r>
            <a:r>
              <a:rPr b="1">
                <a:solidFill>
                  <a:schemeClr val="accent6">
                    <a:hueOff val="-241736"/>
                    <a:satOff val="29413"/>
                    <a:lumOff val="20727"/>
                  </a:schemeClr>
                </a:solidFill>
              </a:rPr>
              <a:t>bucket</a:t>
            </a:r>
            <a:r>
              <a:t> for “Ryan”</a:t>
            </a:r>
          </a:p>
        </p:txBody>
      </p:sp>
    </p:spTree>
  </p:cSld>
  <p:clrMapOvr>
    <a:masterClrMapping/>
  </p:clrMapOvr>
  <p:transition spd="me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6" name="Linked list Separate Chaining Lookups"/>
          <p:cNvSpPr>
            <a:spLocks noGrp="1"/>
          </p:cNvSpPr>
          <p:nvPr>
            <p:ph type="title"/>
          </p:nvPr>
        </p:nvSpPr>
        <p:spPr>
          <a:xfrm>
            <a:off x="0" y="-25400"/>
            <a:ext cx="13004801" cy="1188319"/>
          </a:xfrm>
          <a:prstGeom prst="rect">
            <a:avLst/>
          </a:prstGeom>
        </p:spPr>
        <p:txBody>
          <a:bodyPr>
            <a:normAutofit fontScale="90000"/>
          </a:bodyPr>
          <a:lstStyle>
            <a:lvl1pPr defTabSz="332993">
              <a:defRPr sz="4560" b="1"/>
            </a:lvl1pPr>
          </a:lstStyle>
          <a:p>
            <a:r>
              <a:t>Linked list Separate Chaining Lookups</a:t>
            </a:r>
          </a:p>
        </p:txBody>
      </p:sp>
      <p:sp>
        <p:nvSpPr>
          <p:cNvPr id="1107" name="Rectangle"/>
          <p:cNvSpPr/>
          <p:nvPr/>
        </p:nvSpPr>
        <p:spPr>
          <a:xfrm>
            <a:off x="800100" y="1980369"/>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108" name="0"/>
          <p:cNvSpPr/>
          <p:nvPr/>
        </p:nvSpPr>
        <p:spPr>
          <a:xfrm>
            <a:off x="287821" y="217320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1109" name="1"/>
          <p:cNvSpPr/>
          <p:nvPr/>
        </p:nvSpPr>
        <p:spPr>
          <a:xfrm>
            <a:off x="287821" y="32765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110" name="2"/>
          <p:cNvSpPr/>
          <p:nvPr/>
        </p:nvSpPr>
        <p:spPr>
          <a:xfrm>
            <a:off x="287821" y="43799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111" name="3"/>
          <p:cNvSpPr/>
          <p:nvPr/>
        </p:nvSpPr>
        <p:spPr>
          <a:xfrm>
            <a:off x="287821" y="55117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3</a:t>
            </a:r>
          </a:p>
        </p:txBody>
      </p:sp>
      <p:sp>
        <p:nvSpPr>
          <p:cNvPr id="1112" name="4"/>
          <p:cNvSpPr/>
          <p:nvPr/>
        </p:nvSpPr>
        <p:spPr>
          <a:xfrm>
            <a:off x="287821" y="666114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113" name="5"/>
          <p:cNvSpPr/>
          <p:nvPr/>
        </p:nvSpPr>
        <p:spPr>
          <a:xfrm>
            <a:off x="287821" y="78104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1114" name="Rectangle"/>
          <p:cNvSpPr/>
          <p:nvPr/>
        </p:nvSpPr>
        <p:spPr>
          <a:xfrm>
            <a:off x="800100" y="3096468"/>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115" name="Rectangle"/>
          <p:cNvSpPr/>
          <p:nvPr/>
        </p:nvSpPr>
        <p:spPr>
          <a:xfrm>
            <a:off x="800100" y="42125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116" name="Rectangle"/>
          <p:cNvSpPr/>
          <p:nvPr/>
        </p:nvSpPr>
        <p:spPr>
          <a:xfrm>
            <a:off x="800100" y="53301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117" name="Rectangle"/>
          <p:cNvSpPr/>
          <p:nvPr/>
        </p:nvSpPr>
        <p:spPr>
          <a:xfrm>
            <a:off x="800100" y="64570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118" name="Rectangle"/>
          <p:cNvSpPr/>
          <p:nvPr/>
        </p:nvSpPr>
        <p:spPr>
          <a:xfrm>
            <a:off x="800100" y="75873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119" name="Name: Will…"/>
          <p:cNvSpPr/>
          <p:nvPr/>
        </p:nvSpPr>
        <p:spPr>
          <a:xfrm>
            <a:off x="800100" y="53316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Will</a:t>
            </a:r>
          </a:p>
          <a:p>
            <a:pPr>
              <a:defRPr sz="2600" b="1">
                <a:latin typeface="Helvetica"/>
                <a:ea typeface="Helvetica"/>
                <a:cs typeface="Helvetica"/>
                <a:sym typeface="Helvetica"/>
              </a:defRPr>
            </a:pPr>
            <a:r>
              <a:t>Age: 21</a:t>
            </a:r>
          </a:p>
        </p:txBody>
      </p:sp>
      <p:sp>
        <p:nvSpPr>
          <p:cNvPr id="1120" name="Name: Leah…"/>
          <p:cNvSpPr/>
          <p:nvPr/>
        </p:nvSpPr>
        <p:spPr>
          <a:xfrm>
            <a:off x="800100" y="645561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Leah</a:t>
            </a:r>
          </a:p>
          <a:p>
            <a:pPr>
              <a:defRPr sz="2600" b="1">
                <a:latin typeface="Helvetica"/>
                <a:ea typeface="Helvetica"/>
                <a:cs typeface="Helvetica"/>
                <a:sym typeface="Helvetica"/>
              </a:defRPr>
            </a:pPr>
            <a:r>
              <a:t>Age: 18</a:t>
            </a:r>
          </a:p>
        </p:txBody>
      </p:sp>
      <p:sp>
        <p:nvSpPr>
          <p:cNvPr id="1121" name="Name: Rick…"/>
          <p:cNvSpPr/>
          <p:nvPr/>
        </p:nvSpPr>
        <p:spPr>
          <a:xfrm>
            <a:off x="800100" y="4212567"/>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Rick</a:t>
            </a:r>
          </a:p>
          <a:p>
            <a:pPr>
              <a:defRPr sz="2600" b="1">
                <a:latin typeface="Helvetica"/>
                <a:ea typeface="Helvetica"/>
                <a:cs typeface="Helvetica"/>
                <a:sym typeface="Helvetica"/>
              </a:defRPr>
            </a:pPr>
            <a:r>
              <a:t>Age: 61</a:t>
            </a:r>
          </a:p>
        </p:txBody>
      </p:sp>
      <p:sp>
        <p:nvSpPr>
          <p:cNvPr id="1122" name="Name: Rai…"/>
          <p:cNvSpPr/>
          <p:nvPr/>
        </p:nvSpPr>
        <p:spPr>
          <a:xfrm>
            <a:off x="800100" y="30964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Rai</a:t>
            </a:r>
          </a:p>
          <a:p>
            <a:pPr>
              <a:defRPr sz="2600" b="1">
                <a:latin typeface="Helvetica"/>
                <a:ea typeface="Helvetica"/>
                <a:cs typeface="Helvetica"/>
                <a:sym typeface="Helvetica"/>
              </a:defRPr>
            </a:pPr>
            <a:r>
              <a:t>Age: 25</a:t>
            </a:r>
          </a:p>
        </p:txBody>
      </p:sp>
      <p:sp>
        <p:nvSpPr>
          <p:cNvPr id="1123" name="Line"/>
          <p:cNvSpPr/>
          <p:nvPr/>
        </p:nvSpPr>
        <p:spPr>
          <a:xfrm>
            <a:off x="34237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124" name="Name: Lara…"/>
          <p:cNvSpPr/>
          <p:nvPr/>
        </p:nvSpPr>
        <p:spPr>
          <a:xfrm>
            <a:off x="4229100" y="645561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Lara</a:t>
            </a:r>
          </a:p>
          <a:p>
            <a:pPr>
              <a:defRPr sz="2600" b="1">
                <a:latin typeface="Helvetica"/>
                <a:ea typeface="Helvetica"/>
                <a:cs typeface="Helvetica"/>
                <a:sym typeface="Helvetica"/>
              </a:defRPr>
            </a:pPr>
            <a:r>
              <a:t>Age: 34</a:t>
            </a:r>
          </a:p>
        </p:txBody>
      </p:sp>
      <p:sp>
        <p:nvSpPr>
          <p:cNvPr id="1125" name="Line"/>
          <p:cNvSpPr/>
          <p:nvPr/>
        </p:nvSpPr>
        <p:spPr>
          <a:xfrm>
            <a:off x="3385655" y="36194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126" name="Name: Ryan…"/>
          <p:cNvSpPr/>
          <p:nvPr/>
        </p:nvSpPr>
        <p:spPr>
          <a:xfrm>
            <a:off x="4229100" y="3096468"/>
            <a:ext cx="2500164" cy="1033364"/>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Ryan</a:t>
            </a:r>
          </a:p>
          <a:p>
            <a:pPr>
              <a:defRPr sz="2600" b="1">
                <a:latin typeface="Helvetica"/>
                <a:ea typeface="Helvetica"/>
                <a:cs typeface="Helvetica"/>
                <a:sym typeface="Helvetica"/>
              </a:defRPr>
            </a:pPr>
            <a:r>
              <a:t>Age: 56</a:t>
            </a:r>
          </a:p>
        </p:txBody>
      </p:sp>
      <p:sp>
        <p:nvSpPr>
          <p:cNvPr id="1127" name="Line"/>
          <p:cNvSpPr/>
          <p:nvPr/>
        </p:nvSpPr>
        <p:spPr>
          <a:xfrm>
            <a:off x="3423755" y="582294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128" name="Name: Finn…"/>
          <p:cNvSpPr/>
          <p:nvPr/>
        </p:nvSpPr>
        <p:spPr>
          <a:xfrm>
            <a:off x="4229100" y="53316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Finn</a:t>
            </a:r>
          </a:p>
          <a:p>
            <a:pPr>
              <a:defRPr sz="2600" b="1">
                <a:latin typeface="Helvetica"/>
                <a:ea typeface="Helvetica"/>
                <a:cs typeface="Helvetica"/>
                <a:sym typeface="Helvetica"/>
              </a:defRPr>
            </a:pPr>
            <a:r>
              <a:t>Age: 21</a:t>
            </a:r>
          </a:p>
        </p:txBody>
      </p:sp>
      <p:sp>
        <p:nvSpPr>
          <p:cNvPr id="1129" name="Line"/>
          <p:cNvSpPr/>
          <p:nvPr/>
        </p:nvSpPr>
        <p:spPr>
          <a:xfrm>
            <a:off x="68781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130" name="Name: Mark…"/>
          <p:cNvSpPr/>
          <p:nvPr/>
        </p:nvSpPr>
        <p:spPr>
          <a:xfrm>
            <a:off x="7683500" y="645561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Mark</a:t>
            </a:r>
          </a:p>
          <a:p>
            <a:pPr>
              <a:defRPr sz="2600" b="1">
                <a:latin typeface="Helvetica"/>
                <a:ea typeface="Helvetica"/>
                <a:cs typeface="Helvetica"/>
                <a:sym typeface="Helvetica"/>
              </a:defRPr>
            </a:pPr>
            <a:r>
              <a:t>Age: 10</a:t>
            </a:r>
          </a:p>
        </p:txBody>
      </p:sp>
      <p:sp>
        <p:nvSpPr>
          <p:cNvPr id="1131" name="To find the age of “Ryan” hash the key “Ryan” to obtain the value (index) 1. After this search the 1 bucket for “Ryan”"/>
          <p:cNvSpPr/>
          <p:nvPr/>
        </p:nvSpPr>
        <p:spPr>
          <a:xfrm>
            <a:off x="3422984" y="1280813"/>
            <a:ext cx="9602173" cy="14351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defRPr sz="3000"/>
            </a:pPr>
            <a:r>
              <a:t>To find the age of “Ryan” hash the key “Ryan” to obtain the value (index) 1. After this search the 1 </a:t>
            </a:r>
            <a:r>
              <a:rPr b="1">
                <a:solidFill>
                  <a:schemeClr val="accent6">
                    <a:hueOff val="-241736"/>
                    <a:satOff val="29413"/>
                    <a:lumOff val="20727"/>
                  </a:schemeClr>
                </a:solidFill>
              </a:rPr>
              <a:t>bucket</a:t>
            </a:r>
            <a:r>
              <a:t> for “Ryan”</a:t>
            </a:r>
          </a:p>
        </p:txBody>
      </p:sp>
    </p:spTree>
  </p:cSld>
  <p:clrMapOvr>
    <a:masterClrMapping/>
  </p:clrMapOvr>
  <p:transition spd="me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3" name="Linked list Separate Chaining Lookups"/>
          <p:cNvSpPr>
            <a:spLocks noGrp="1"/>
          </p:cNvSpPr>
          <p:nvPr>
            <p:ph type="title"/>
          </p:nvPr>
        </p:nvSpPr>
        <p:spPr>
          <a:xfrm>
            <a:off x="0" y="-25400"/>
            <a:ext cx="13004801" cy="1188319"/>
          </a:xfrm>
          <a:prstGeom prst="rect">
            <a:avLst/>
          </a:prstGeom>
        </p:spPr>
        <p:txBody>
          <a:bodyPr>
            <a:normAutofit fontScale="90000"/>
          </a:bodyPr>
          <a:lstStyle>
            <a:lvl1pPr defTabSz="332993">
              <a:defRPr sz="4560" b="1"/>
            </a:lvl1pPr>
          </a:lstStyle>
          <a:p>
            <a:r>
              <a:t>Linked list Separate Chaining Lookups</a:t>
            </a:r>
          </a:p>
        </p:txBody>
      </p:sp>
      <p:sp>
        <p:nvSpPr>
          <p:cNvPr id="1134" name="Rectangle"/>
          <p:cNvSpPr/>
          <p:nvPr/>
        </p:nvSpPr>
        <p:spPr>
          <a:xfrm>
            <a:off x="800100" y="1980369"/>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135" name="0"/>
          <p:cNvSpPr/>
          <p:nvPr/>
        </p:nvSpPr>
        <p:spPr>
          <a:xfrm>
            <a:off x="287821" y="217320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1136" name="1"/>
          <p:cNvSpPr/>
          <p:nvPr/>
        </p:nvSpPr>
        <p:spPr>
          <a:xfrm>
            <a:off x="287821" y="32765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137" name="2"/>
          <p:cNvSpPr/>
          <p:nvPr/>
        </p:nvSpPr>
        <p:spPr>
          <a:xfrm>
            <a:off x="287821" y="43799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138" name="3"/>
          <p:cNvSpPr/>
          <p:nvPr/>
        </p:nvSpPr>
        <p:spPr>
          <a:xfrm>
            <a:off x="287821" y="55117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3</a:t>
            </a:r>
          </a:p>
        </p:txBody>
      </p:sp>
      <p:sp>
        <p:nvSpPr>
          <p:cNvPr id="1139" name="4"/>
          <p:cNvSpPr/>
          <p:nvPr/>
        </p:nvSpPr>
        <p:spPr>
          <a:xfrm>
            <a:off x="287821" y="666114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140" name="5"/>
          <p:cNvSpPr/>
          <p:nvPr/>
        </p:nvSpPr>
        <p:spPr>
          <a:xfrm>
            <a:off x="287821" y="78104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1141" name="Rectangle"/>
          <p:cNvSpPr/>
          <p:nvPr/>
        </p:nvSpPr>
        <p:spPr>
          <a:xfrm>
            <a:off x="800100" y="3096468"/>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142" name="Rectangle"/>
          <p:cNvSpPr/>
          <p:nvPr/>
        </p:nvSpPr>
        <p:spPr>
          <a:xfrm>
            <a:off x="800100" y="42125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143" name="Rectangle"/>
          <p:cNvSpPr/>
          <p:nvPr/>
        </p:nvSpPr>
        <p:spPr>
          <a:xfrm>
            <a:off x="800100" y="53301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144" name="Rectangle"/>
          <p:cNvSpPr/>
          <p:nvPr/>
        </p:nvSpPr>
        <p:spPr>
          <a:xfrm>
            <a:off x="800100" y="64570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145" name="Rectangle"/>
          <p:cNvSpPr/>
          <p:nvPr/>
        </p:nvSpPr>
        <p:spPr>
          <a:xfrm>
            <a:off x="800100" y="75873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146" name="Name: Will…"/>
          <p:cNvSpPr/>
          <p:nvPr/>
        </p:nvSpPr>
        <p:spPr>
          <a:xfrm>
            <a:off x="800100" y="53316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Will</a:t>
            </a:r>
          </a:p>
          <a:p>
            <a:pPr>
              <a:defRPr sz="2600" b="1">
                <a:latin typeface="Helvetica"/>
                <a:ea typeface="Helvetica"/>
                <a:cs typeface="Helvetica"/>
                <a:sym typeface="Helvetica"/>
              </a:defRPr>
            </a:pPr>
            <a:r>
              <a:t>Age: 21</a:t>
            </a:r>
          </a:p>
        </p:txBody>
      </p:sp>
      <p:sp>
        <p:nvSpPr>
          <p:cNvPr id="1147" name="Name: Leah…"/>
          <p:cNvSpPr/>
          <p:nvPr/>
        </p:nvSpPr>
        <p:spPr>
          <a:xfrm>
            <a:off x="800100" y="645561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Leah</a:t>
            </a:r>
          </a:p>
          <a:p>
            <a:pPr>
              <a:defRPr sz="2600" b="1">
                <a:latin typeface="Helvetica"/>
                <a:ea typeface="Helvetica"/>
                <a:cs typeface="Helvetica"/>
                <a:sym typeface="Helvetica"/>
              </a:defRPr>
            </a:pPr>
            <a:r>
              <a:t>Age: 18</a:t>
            </a:r>
          </a:p>
        </p:txBody>
      </p:sp>
      <p:sp>
        <p:nvSpPr>
          <p:cNvPr id="1148" name="Name: Rick…"/>
          <p:cNvSpPr/>
          <p:nvPr/>
        </p:nvSpPr>
        <p:spPr>
          <a:xfrm>
            <a:off x="800100" y="4212567"/>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Rick</a:t>
            </a:r>
          </a:p>
          <a:p>
            <a:pPr>
              <a:defRPr sz="2600" b="1">
                <a:latin typeface="Helvetica"/>
                <a:ea typeface="Helvetica"/>
                <a:cs typeface="Helvetica"/>
                <a:sym typeface="Helvetica"/>
              </a:defRPr>
            </a:pPr>
            <a:r>
              <a:t>Age: 61</a:t>
            </a:r>
          </a:p>
        </p:txBody>
      </p:sp>
      <p:sp>
        <p:nvSpPr>
          <p:cNvPr id="1149" name="Name: Rai…"/>
          <p:cNvSpPr/>
          <p:nvPr/>
        </p:nvSpPr>
        <p:spPr>
          <a:xfrm>
            <a:off x="800100" y="30964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Rai</a:t>
            </a:r>
          </a:p>
          <a:p>
            <a:pPr>
              <a:defRPr sz="2600" b="1">
                <a:latin typeface="Helvetica"/>
                <a:ea typeface="Helvetica"/>
                <a:cs typeface="Helvetica"/>
                <a:sym typeface="Helvetica"/>
              </a:defRPr>
            </a:pPr>
            <a:r>
              <a:t>Age: 25</a:t>
            </a:r>
          </a:p>
        </p:txBody>
      </p:sp>
      <p:sp>
        <p:nvSpPr>
          <p:cNvPr id="1150" name="Line"/>
          <p:cNvSpPr/>
          <p:nvPr/>
        </p:nvSpPr>
        <p:spPr>
          <a:xfrm>
            <a:off x="34237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151" name="Name: Lara…"/>
          <p:cNvSpPr/>
          <p:nvPr/>
        </p:nvSpPr>
        <p:spPr>
          <a:xfrm>
            <a:off x="4229100" y="645561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Lara</a:t>
            </a:r>
          </a:p>
          <a:p>
            <a:pPr>
              <a:defRPr sz="2600" b="1">
                <a:latin typeface="Helvetica"/>
                <a:ea typeface="Helvetica"/>
                <a:cs typeface="Helvetica"/>
                <a:sym typeface="Helvetica"/>
              </a:defRPr>
            </a:pPr>
            <a:r>
              <a:t>Age: 34</a:t>
            </a:r>
          </a:p>
        </p:txBody>
      </p:sp>
      <p:sp>
        <p:nvSpPr>
          <p:cNvPr id="1152" name="Line"/>
          <p:cNvSpPr/>
          <p:nvPr/>
        </p:nvSpPr>
        <p:spPr>
          <a:xfrm>
            <a:off x="3385655" y="36194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153" name="Name: Ryan…"/>
          <p:cNvSpPr/>
          <p:nvPr/>
        </p:nvSpPr>
        <p:spPr>
          <a:xfrm>
            <a:off x="4229100" y="30964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Ryan</a:t>
            </a:r>
          </a:p>
          <a:p>
            <a:pPr>
              <a:defRPr sz="2600" b="1">
                <a:latin typeface="Helvetica"/>
                <a:ea typeface="Helvetica"/>
                <a:cs typeface="Helvetica"/>
                <a:sym typeface="Helvetica"/>
              </a:defRPr>
            </a:pPr>
            <a:r>
              <a:t>Age: 56</a:t>
            </a:r>
          </a:p>
        </p:txBody>
      </p:sp>
      <p:sp>
        <p:nvSpPr>
          <p:cNvPr id="1154" name="Line"/>
          <p:cNvSpPr/>
          <p:nvPr/>
        </p:nvSpPr>
        <p:spPr>
          <a:xfrm>
            <a:off x="3423755" y="582294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155" name="Name: Finn…"/>
          <p:cNvSpPr/>
          <p:nvPr/>
        </p:nvSpPr>
        <p:spPr>
          <a:xfrm>
            <a:off x="4229100" y="53316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Finn</a:t>
            </a:r>
          </a:p>
          <a:p>
            <a:pPr>
              <a:defRPr sz="2600" b="1">
                <a:latin typeface="Helvetica"/>
                <a:ea typeface="Helvetica"/>
                <a:cs typeface="Helvetica"/>
                <a:sym typeface="Helvetica"/>
              </a:defRPr>
            </a:pPr>
            <a:r>
              <a:t>Age: 21</a:t>
            </a:r>
          </a:p>
        </p:txBody>
      </p:sp>
      <p:sp>
        <p:nvSpPr>
          <p:cNvPr id="1156" name="Line"/>
          <p:cNvSpPr/>
          <p:nvPr/>
        </p:nvSpPr>
        <p:spPr>
          <a:xfrm>
            <a:off x="68781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157" name="Name: Mark…"/>
          <p:cNvSpPr/>
          <p:nvPr/>
        </p:nvSpPr>
        <p:spPr>
          <a:xfrm>
            <a:off x="7683500" y="645561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Mark</a:t>
            </a:r>
          </a:p>
          <a:p>
            <a:pPr>
              <a:defRPr sz="2600" b="1">
                <a:latin typeface="Helvetica"/>
                <a:ea typeface="Helvetica"/>
                <a:cs typeface="Helvetica"/>
                <a:sym typeface="Helvetica"/>
              </a:defRPr>
            </a:pPr>
            <a:r>
              <a:t>Age: 10</a:t>
            </a:r>
          </a:p>
        </p:txBody>
      </p:sp>
      <p:sp>
        <p:nvSpPr>
          <p:cNvPr id="1158" name="To find the age of “Mark” hash the key “Mark” to obtain the value (index) 4. After this search the 4 bucket for “Mark”"/>
          <p:cNvSpPr/>
          <p:nvPr/>
        </p:nvSpPr>
        <p:spPr>
          <a:xfrm>
            <a:off x="3422984" y="1280813"/>
            <a:ext cx="9602173" cy="14351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defRPr sz="3000"/>
            </a:pPr>
            <a:r>
              <a:t>To find the age of “Mark” hash the key “Mark” to obtain the value (index) 4. After this search the 4 </a:t>
            </a:r>
            <a:r>
              <a:rPr b="1">
                <a:solidFill>
                  <a:schemeClr val="accent6">
                    <a:hueOff val="-241736"/>
                    <a:satOff val="29413"/>
                    <a:lumOff val="20727"/>
                  </a:schemeClr>
                </a:solidFill>
              </a:rPr>
              <a:t>bucket</a:t>
            </a:r>
            <a:r>
              <a:t> for “Mark”</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2344"/>
          <p:cNvSpPr/>
          <p:nvPr/>
        </p:nvSpPr>
        <p:spPr>
          <a:xfrm>
            <a:off x="3174715" y="4624455"/>
            <a:ext cx="1215332"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2344</a:t>
            </a:r>
          </a:p>
        </p:txBody>
      </p:sp>
      <p:sp>
        <p:nvSpPr>
          <p:cNvPr id="162" name="-7"/>
          <p:cNvSpPr/>
          <p:nvPr/>
        </p:nvSpPr>
        <p:spPr>
          <a:xfrm>
            <a:off x="3449973" y="5419793"/>
            <a:ext cx="6648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-7</a:t>
            </a:r>
          </a:p>
        </p:txBody>
      </p:sp>
      <p:sp>
        <p:nvSpPr>
          <p:cNvPr id="163" name="456"/>
          <p:cNvSpPr/>
          <p:nvPr/>
        </p:nvSpPr>
        <p:spPr>
          <a:xfrm>
            <a:off x="3312344" y="6215130"/>
            <a:ext cx="94007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456</a:t>
            </a:r>
          </a:p>
        </p:txBody>
      </p:sp>
      <p:sp>
        <p:nvSpPr>
          <p:cNvPr id="164" name="0"/>
          <p:cNvSpPr/>
          <p:nvPr/>
        </p:nvSpPr>
        <p:spPr>
          <a:xfrm>
            <a:off x="3587602" y="6942205"/>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165" name="666"/>
          <p:cNvSpPr/>
          <p:nvPr/>
        </p:nvSpPr>
        <p:spPr>
          <a:xfrm>
            <a:off x="3312344" y="7748655"/>
            <a:ext cx="94007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666</a:t>
            </a:r>
          </a:p>
        </p:txBody>
      </p:sp>
      <p:sp>
        <p:nvSpPr>
          <p:cNvPr id="166" name="[0, 1, 2]"/>
          <p:cNvSpPr/>
          <p:nvPr/>
        </p:nvSpPr>
        <p:spPr>
          <a:xfrm>
            <a:off x="7806073" y="4653030"/>
            <a:ext cx="259161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[0, 1, 2]</a:t>
            </a:r>
          </a:p>
        </p:txBody>
      </p:sp>
      <p:sp>
        <p:nvSpPr>
          <p:cNvPr id="167" name="Line"/>
          <p:cNvSpPr/>
          <p:nvPr/>
        </p:nvSpPr>
        <p:spPr>
          <a:xfrm>
            <a:off x="5175824" y="4964180"/>
            <a:ext cx="230167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68" name="Line"/>
          <p:cNvSpPr/>
          <p:nvPr/>
        </p:nvSpPr>
        <p:spPr>
          <a:xfrm>
            <a:off x="5175824" y="5788093"/>
            <a:ext cx="230167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69" name="Line"/>
          <p:cNvSpPr/>
          <p:nvPr/>
        </p:nvSpPr>
        <p:spPr>
          <a:xfrm>
            <a:off x="5175824" y="6554855"/>
            <a:ext cx="230167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70" name="Line"/>
          <p:cNvSpPr/>
          <p:nvPr/>
        </p:nvSpPr>
        <p:spPr>
          <a:xfrm>
            <a:off x="5175824" y="7310505"/>
            <a:ext cx="230167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71" name="Line"/>
          <p:cNvSpPr/>
          <p:nvPr/>
        </p:nvSpPr>
        <p:spPr>
          <a:xfrm>
            <a:off x="5175824" y="8088380"/>
            <a:ext cx="230167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72" name="Key (integer)"/>
          <p:cNvSpPr/>
          <p:nvPr/>
        </p:nvSpPr>
        <p:spPr>
          <a:xfrm>
            <a:off x="2375242" y="3897381"/>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b="1"/>
            </a:lvl1pPr>
          </a:lstStyle>
          <a:p>
            <a:r>
              <a:t>Key (integer)</a:t>
            </a:r>
          </a:p>
        </p:txBody>
      </p:sp>
      <p:sp>
        <p:nvSpPr>
          <p:cNvPr id="173" name="Value (list)"/>
          <p:cNvSpPr/>
          <p:nvPr/>
        </p:nvSpPr>
        <p:spPr>
          <a:xfrm>
            <a:off x="7393186" y="3897381"/>
            <a:ext cx="3417393"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b="1"/>
            </a:lvl1pPr>
          </a:lstStyle>
          <a:p>
            <a:r>
              <a:rPr dirty="0"/>
              <a:t>Value (list)</a:t>
            </a:r>
          </a:p>
        </p:txBody>
      </p:sp>
      <p:sp>
        <p:nvSpPr>
          <p:cNvPr id="174" name="The key-value pairs you can place in a HT can be of any type not just strings and numbers, but also objects! However, the keys needs to be hashable, a property we will discuss shortly."/>
          <p:cNvSpPr/>
          <p:nvPr/>
        </p:nvSpPr>
        <p:spPr>
          <a:xfrm>
            <a:off x="406530" y="1727473"/>
            <a:ext cx="12415025" cy="1764586"/>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p>
            <a:r>
              <a:rPr lang="zh-CN" altLang="en-US" dirty="0"/>
              <a:t>放置在哈希表中的键值对可以是任意类型，可以是字符串或者数字，也可以是对象！但是，键必须是可以</a:t>
            </a:r>
            <a:r>
              <a:rPr lang="zh-CN" altLang="en-US" b="1" dirty="0">
                <a:solidFill>
                  <a:srgbClr val="11DBE2"/>
                </a:solidFill>
              </a:rPr>
              <a:t>哈希的</a:t>
            </a:r>
            <a:r>
              <a:rPr lang="en-US" altLang="zh-CN" b="1" dirty="0">
                <a:solidFill>
                  <a:srgbClr val="11DBE2"/>
                </a:solidFill>
              </a:rPr>
              <a:t>(</a:t>
            </a:r>
            <a:r>
              <a:rPr lang="en-US" altLang="zh-CN" b="1" dirty="0" err="1">
                <a:solidFill>
                  <a:srgbClr val="11DBE2"/>
                </a:solidFill>
              </a:rPr>
              <a:t>hashable</a:t>
            </a:r>
            <a:r>
              <a:rPr lang="en-US" altLang="zh-CN" b="1" dirty="0">
                <a:solidFill>
                  <a:srgbClr val="11DBE2"/>
                </a:solidFill>
              </a:rPr>
              <a:t>)</a:t>
            </a:r>
            <a:r>
              <a:rPr lang="zh-CN" altLang="en-US" dirty="0"/>
              <a:t>，后面我们马上会来讨论该特性。</a:t>
            </a:r>
            <a:endParaRPr dirty="0"/>
          </a:p>
        </p:txBody>
      </p:sp>
      <p:sp>
        <p:nvSpPr>
          <p:cNvPr id="175" name="[87, -4]"/>
          <p:cNvSpPr/>
          <p:nvPr/>
        </p:nvSpPr>
        <p:spPr>
          <a:xfrm>
            <a:off x="7806073" y="5476943"/>
            <a:ext cx="2316362"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[87, -4]</a:t>
            </a:r>
          </a:p>
        </p:txBody>
      </p:sp>
      <p:sp>
        <p:nvSpPr>
          <p:cNvPr id="176" name="[]"/>
          <p:cNvSpPr/>
          <p:nvPr/>
        </p:nvSpPr>
        <p:spPr>
          <a:xfrm>
            <a:off x="7806073" y="6215130"/>
            <a:ext cx="6648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a:t>
            </a:r>
          </a:p>
        </p:txBody>
      </p:sp>
      <p:sp>
        <p:nvSpPr>
          <p:cNvPr id="177" name="[0, 1, 2]"/>
          <p:cNvSpPr/>
          <p:nvPr/>
        </p:nvSpPr>
        <p:spPr>
          <a:xfrm>
            <a:off x="7806073" y="6942205"/>
            <a:ext cx="259161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[0, 1, 2]</a:t>
            </a:r>
          </a:p>
        </p:txBody>
      </p:sp>
      <p:sp>
        <p:nvSpPr>
          <p:cNvPr id="178" name="[0, 1, 2]"/>
          <p:cNvSpPr/>
          <p:nvPr/>
        </p:nvSpPr>
        <p:spPr>
          <a:xfrm>
            <a:off x="7806073" y="7669280"/>
            <a:ext cx="259161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[0, 1, 2]</a:t>
            </a:r>
          </a:p>
        </p:txBody>
      </p:sp>
      <p:sp>
        <p:nvSpPr>
          <p:cNvPr id="179" name="What is a Hash table?"/>
          <p:cNvSpPr>
            <a:spLocks noGrp="1"/>
          </p:cNvSpPr>
          <p:nvPr>
            <p:ph type="title"/>
          </p:nvPr>
        </p:nvSpPr>
        <p:spPr>
          <a:xfrm>
            <a:off x="952500" y="155607"/>
            <a:ext cx="11099800" cy="1166544"/>
          </a:xfrm>
          <a:prstGeom prst="rect">
            <a:avLst/>
          </a:prstGeom>
        </p:spPr>
        <p:txBody>
          <a:bodyPr/>
          <a:lstStyle/>
          <a:p>
            <a:pPr defTabSz="496570">
              <a:defRPr sz="6800" b="1"/>
            </a:pPr>
            <a:r>
              <a:rPr lang="zh-CN" altLang="en-US" dirty="0"/>
              <a:t>什么是哈希表</a:t>
            </a:r>
            <a:r>
              <a:rPr dirty="0"/>
              <a:t>?</a:t>
            </a:r>
          </a:p>
        </p:txBody>
      </p:sp>
    </p:spTree>
  </p:cSld>
  <p:clrMapOvr>
    <a:masterClrMapping/>
  </p:clrMapOvr>
  <p:transition spd="me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0" name="Linked list Separate Chaining Lookups"/>
          <p:cNvSpPr>
            <a:spLocks noGrp="1"/>
          </p:cNvSpPr>
          <p:nvPr>
            <p:ph type="title"/>
          </p:nvPr>
        </p:nvSpPr>
        <p:spPr>
          <a:xfrm>
            <a:off x="0" y="-25400"/>
            <a:ext cx="13004801" cy="1188319"/>
          </a:xfrm>
          <a:prstGeom prst="rect">
            <a:avLst/>
          </a:prstGeom>
        </p:spPr>
        <p:txBody>
          <a:bodyPr>
            <a:normAutofit fontScale="90000"/>
          </a:bodyPr>
          <a:lstStyle>
            <a:lvl1pPr defTabSz="332993">
              <a:defRPr sz="4560" b="1"/>
            </a:lvl1pPr>
          </a:lstStyle>
          <a:p>
            <a:r>
              <a:t>Linked list Separate Chaining Lookups</a:t>
            </a:r>
          </a:p>
        </p:txBody>
      </p:sp>
      <p:sp>
        <p:nvSpPr>
          <p:cNvPr id="1161" name="Rectangle"/>
          <p:cNvSpPr/>
          <p:nvPr/>
        </p:nvSpPr>
        <p:spPr>
          <a:xfrm>
            <a:off x="800100" y="1980369"/>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162" name="0"/>
          <p:cNvSpPr/>
          <p:nvPr/>
        </p:nvSpPr>
        <p:spPr>
          <a:xfrm>
            <a:off x="287821" y="217320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1163" name="1"/>
          <p:cNvSpPr/>
          <p:nvPr/>
        </p:nvSpPr>
        <p:spPr>
          <a:xfrm>
            <a:off x="287821" y="32765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164" name="2"/>
          <p:cNvSpPr/>
          <p:nvPr/>
        </p:nvSpPr>
        <p:spPr>
          <a:xfrm>
            <a:off x="287821" y="43799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165" name="3"/>
          <p:cNvSpPr/>
          <p:nvPr/>
        </p:nvSpPr>
        <p:spPr>
          <a:xfrm>
            <a:off x="287821" y="55117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3</a:t>
            </a:r>
          </a:p>
        </p:txBody>
      </p:sp>
      <p:sp>
        <p:nvSpPr>
          <p:cNvPr id="1166" name="4"/>
          <p:cNvSpPr/>
          <p:nvPr/>
        </p:nvSpPr>
        <p:spPr>
          <a:xfrm>
            <a:off x="287821" y="666114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167" name="5"/>
          <p:cNvSpPr/>
          <p:nvPr/>
        </p:nvSpPr>
        <p:spPr>
          <a:xfrm>
            <a:off x="287821" y="78104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1168" name="Rectangle"/>
          <p:cNvSpPr/>
          <p:nvPr/>
        </p:nvSpPr>
        <p:spPr>
          <a:xfrm>
            <a:off x="800100" y="3096468"/>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169" name="Rectangle"/>
          <p:cNvSpPr/>
          <p:nvPr/>
        </p:nvSpPr>
        <p:spPr>
          <a:xfrm>
            <a:off x="800100" y="42125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170" name="Rectangle"/>
          <p:cNvSpPr/>
          <p:nvPr/>
        </p:nvSpPr>
        <p:spPr>
          <a:xfrm>
            <a:off x="800100" y="53301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171" name="Rectangle"/>
          <p:cNvSpPr/>
          <p:nvPr/>
        </p:nvSpPr>
        <p:spPr>
          <a:xfrm>
            <a:off x="800100" y="64570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172" name="Rectangle"/>
          <p:cNvSpPr/>
          <p:nvPr/>
        </p:nvSpPr>
        <p:spPr>
          <a:xfrm>
            <a:off x="800100" y="75873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173" name="Name: Will…"/>
          <p:cNvSpPr/>
          <p:nvPr/>
        </p:nvSpPr>
        <p:spPr>
          <a:xfrm>
            <a:off x="800100" y="53316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Will</a:t>
            </a:r>
          </a:p>
          <a:p>
            <a:pPr>
              <a:defRPr sz="2600" b="1">
                <a:latin typeface="Helvetica"/>
                <a:ea typeface="Helvetica"/>
                <a:cs typeface="Helvetica"/>
                <a:sym typeface="Helvetica"/>
              </a:defRPr>
            </a:pPr>
            <a:r>
              <a:t>Age: 21</a:t>
            </a:r>
          </a:p>
        </p:txBody>
      </p:sp>
      <p:sp>
        <p:nvSpPr>
          <p:cNvPr id="1174" name="Name: Leah…"/>
          <p:cNvSpPr/>
          <p:nvPr/>
        </p:nvSpPr>
        <p:spPr>
          <a:xfrm>
            <a:off x="800100" y="645561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Leah</a:t>
            </a:r>
          </a:p>
          <a:p>
            <a:pPr>
              <a:defRPr sz="2600" b="1">
                <a:latin typeface="Helvetica"/>
                <a:ea typeface="Helvetica"/>
                <a:cs typeface="Helvetica"/>
                <a:sym typeface="Helvetica"/>
              </a:defRPr>
            </a:pPr>
            <a:r>
              <a:t>Age: 18</a:t>
            </a:r>
          </a:p>
        </p:txBody>
      </p:sp>
      <p:sp>
        <p:nvSpPr>
          <p:cNvPr id="1175" name="Name: Rick…"/>
          <p:cNvSpPr/>
          <p:nvPr/>
        </p:nvSpPr>
        <p:spPr>
          <a:xfrm>
            <a:off x="800100" y="4212567"/>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Rick</a:t>
            </a:r>
          </a:p>
          <a:p>
            <a:pPr>
              <a:defRPr sz="2600" b="1">
                <a:latin typeface="Helvetica"/>
                <a:ea typeface="Helvetica"/>
                <a:cs typeface="Helvetica"/>
                <a:sym typeface="Helvetica"/>
              </a:defRPr>
            </a:pPr>
            <a:r>
              <a:t>Age: 61</a:t>
            </a:r>
          </a:p>
        </p:txBody>
      </p:sp>
      <p:sp>
        <p:nvSpPr>
          <p:cNvPr id="1176" name="Name: Rai…"/>
          <p:cNvSpPr/>
          <p:nvPr/>
        </p:nvSpPr>
        <p:spPr>
          <a:xfrm>
            <a:off x="800100" y="30964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Rai</a:t>
            </a:r>
          </a:p>
          <a:p>
            <a:pPr>
              <a:defRPr sz="2600" b="1">
                <a:latin typeface="Helvetica"/>
                <a:ea typeface="Helvetica"/>
                <a:cs typeface="Helvetica"/>
                <a:sym typeface="Helvetica"/>
              </a:defRPr>
            </a:pPr>
            <a:r>
              <a:t>Age: 25</a:t>
            </a:r>
          </a:p>
        </p:txBody>
      </p:sp>
      <p:sp>
        <p:nvSpPr>
          <p:cNvPr id="1177" name="Line"/>
          <p:cNvSpPr/>
          <p:nvPr/>
        </p:nvSpPr>
        <p:spPr>
          <a:xfrm>
            <a:off x="34237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178" name="Name: Lara…"/>
          <p:cNvSpPr/>
          <p:nvPr/>
        </p:nvSpPr>
        <p:spPr>
          <a:xfrm>
            <a:off x="4229100" y="645561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Lara</a:t>
            </a:r>
          </a:p>
          <a:p>
            <a:pPr>
              <a:defRPr sz="2600" b="1">
                <a:latin typeface="Helvetica"/>
                <a:ea typeface="Helvetica"/>
                <a:cs typeface="Helvetica"/>
                <a:sym typeface="Helvetica"/>
              </a:defRPr>
            </a:pPr>
            <a:r>
              <a:t>Age: 34</a:t>
            </a:r>
          </a:p>
        </p:txBody>
      </p:sp>
      <p:sp>
        <p:nvSpPr>
          <p:cNvPr id="1179" name="Line"/>
          <p:cNvSpPr/>
          <p:nvPr/>
        </p:nvSpPr>
        <p:spPr>
          <a:xfrm>
            <a:off x="3385655" y="36194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180" name="Name: Ryan…"/>
          <p:cNvSpPr/>
          <p:nvPr/>
        </p:nvSpPr>
        <p:spPr>
          <a:xfrm>
            <a:off x="4229100" y="30964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Ryan</a:t>
            </a:r>
          </a:p>
          <a:p>
            <a:pPr>
              <a:defRPr sz="2600" b="1">
                <a:latin typeface="Helvetica"/>
                <a:ea typeface="Helvetica"/>
                <a:cs typeface="Helvetica"/>
                <a:sym typeface="Helvetica"/>
              </a:defRPr>
            </a:pPr>
            <a:r>
              <a:t>Age: 56</a:t>
            </a:r>
          </a:p>
        </p:txBody>
      </p:sp>
      <p:sp>
        <p:nvSpPr>
          <p:cNvPr id="1181" name="Line"/>
          <p:cNvSpPr/>
          <p:nvPr/>
        </p:nvSpPr>
        <p:spPr>
          <a:xfrm>
            <a:off x="3423755" y="582294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182" name="Name: Finn…"/>
          <p:cNvSpPr/>
          <p:nvPr/>
        </p:nvSpPr>
        <p:spPr>
          <a:xfrm>
            <a:off x="4229100" y="53316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Finn</a:t>
            </a:r>
          </a:p>
          <a:p>
            <a:pPr>
              <a:defRPr sz="2600" b="1">
                <a:latin typeface="Helvetica"/>
                <a:ea typeface="Helvetica"/>
                <a:cs typeface="Helvetica"/>
                <a:sym typeface="Helvetica"/>
              </a:defRPr>
            </a:pPr>
            <a:r>
              <a:t>Age: 21</a:t>
            </a:r>
          </a:p>
        </p:txBody>
      </p:sp>
      <p:sp>
        <p:nvSpPr>
          <p:cNvPr id="1183" name="Line"/>
          <p:cNvSpPr/>
          <p:nvPr/>
        </p:nvSpPr>
        <p:spPr>
          <a:xfrm>
            <a:off x="68781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184" name="Name: Mark…"/>
          <p:cNvSpPr/>
          <p:nvPr/>
        </p:nvSpPr>
        <p:spPr>
          <a:xfrm>
            <a:off x="7683500" y="645561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Mark</a:t>
            </a:r>
          </a:p>
          <a:p>
            <a:pPr>
              <a:defRPr sz="2600" b="1">
                <a:latin typeface="Helvetica"/>
                <a:ea typeface="Helvetica"/>
                <a:cs typeface="Helvetica"/>
                <a:sym typeface="Helvetica"/>
              </a:defRPr>
            </a:pPr>
            <a:r>
              <a:t>Age: 10</a:t>
            </a:r>
          </a:p>
        </p:txBody>
      </p:sp>
      <p:sp>
        <p:nvSpPr>
          <p:cNvPr id="1185" name="To find the age of “Mark” hash the key “Mark” to obtain the value (index) 4. After this search the 4 bucket for “Mark”"/>
          <p:cNvSpPr/>
          <p:nvPr/>
        </p:nvSpPr>
        <p:spPr>
          <a:xfrm>
            <a:off x="3422984" y="1280813"/>
            <a:ext cx="9602173" cy="14351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defRPr sz="3000"/>
            </a:pPr>
            <a:r>
              <a:t>To find the age of “Mark” hash the key “Mark” to obtain the value (index) 4. After this search the 4 </a:t>
            </a:r>
            <a:r>
              <a:rPr b="1">
                <a:solidFill>
                  <a:schemeClr val="accent6">
                    <a:hueOff val="-241736"/>
                    <a:satOff val="29413"/>
                    <a:lumOff val="20727"/>
                  </a:schemeClr>
                </a:solidFill>
              </a:rPr>
              <a:t>bucket</a:t>
            </a:r>
            <a:r>
              <a:t> for “Mark”</a:t>
            </a:r>
          </a:p>
        </p:txBody>
      </p:sp>
      <p:sp>
        <p:nvSpPr>
          <p:cNvPr id="1186" name="Rectangle"/>
          <p:cNvSpPr/>
          <p:nvPr/>
        </p:nvSpPr>
        <p:spPr>
          <a:xfrm>
            <a:off x="279121" y="6292850"/>
            <a:ext cx="10045433" cy="1358900"/>
          </a:xfrm>
          <a:prstGeom prst="rect">
            <a:avLst/>
          </a:prstGeom>
          <a:ln w="76200">
            <a:solidFill>
              <a:schemeClr val="accent6">
                <a:hueOff val="-241736"/>
                <a:satOff val="29413"/>
                <a:lumOff val="20727"/>
              </a:schemeClr>
            </a:solidFill>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8" name="Linked list Separate Chaining Lookups"/>
          <p:cNvSpPr>
            <a:spLocks noGrp="1"/>
          </p:cNvSpPr>
          <p:nvPr>
            <p:ph type="title"/>
          </p:nvPr>
        </p:nvSpPr>
        <p:spPr>
          <a:xfrm>
            <a:off x="0" y="-25400"/>
            <a:ext cx="13004801" cy="1188319"/>
          </a:xfrm>
          <a:prstGeom prst="rect">
            <a:avLst/>
          </a:prstGeom>
        </p:spPr>
        <p:txBody>
          <a:bodyPr>
            <a:normAutofit fontScale="90000"/>
          </a:bodyPr>
          <a:lstStyle>
            <a:lvl1pPr defTabSz="332993">
              <a:defRPr sz="4560" b="1"/>
            </a:lvl1pPr>
          </a:lstStyle>
          <a:p>
            <a:r>
              <a:t>Linked list Separate Chaining Lookups</a:t>
            </a:r>
          </a:p>
        </p:txBody>
      </p:sp>
      <p:sp>
        <p:nvSpPr>
          <p:cNvPr id="1189" name="Rectangle"/>
          <p:cNvSpPr/>
          <p:nvPr/>
        </p:nvSpPr>
        <p:spPr>
          <a:xfrm>
            <a:off x="800100" y="1980369"/>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190" name="0"/>
          <p:cNvSpPr/>
          <p:nvPr/>
        </p:nvSpPr>
        <p:spPr>
          <a:xfrm>
            <a:off x="287821" y="217320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1191" name="1"/>
          <p:cNvSpPr/>
          <p:nvPr/>
        </p:nvSpPr>
        <p:spPr>
          <a:xfrm>
            <a:off x="287821" y="32765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192" name="2"/>
          <p:cNvSpPr/>
          <p:nvPr/>
        </p:nvSpPr>
        <p:spPr>
          <a:xfrm>
            <a:off x="287821" y="43799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193" name="3"/>
          <p:cNvSpPr/>
          <p:nvPr/>
        </p:nvSpPr>
        <p:spPr>
          <a:xfrm>
            <a:off x="287821" y="55117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3</a:t>
            </a:r>
          </a:p>
        </p:txBody>
      </p:sp>
      <p:sp>
        <p:nvSpPr>
          <p:cNvPr id="1194" name="4"/>
          <p:cNvSpPr/>
          <p:nvPr/>
        </p:nvSpPr>
        <p:spPr>
          <a:xfrm>
            <a:off x="287821" y="666114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195" name="5"/>
          <p:cNvSpPr/>
          <p:nvPr/>
        </p:nvSpPr>
        <p:spPr>
          <a:xfrm>
            <a:off x="287821" y="78104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1196" name="Rectangle"/>
          <p:cNvSpPr/>
          <p:nvPr/>
        </p:nvSpPr>
        <p:spPr>
          <a:xfrm>
            <a:off x="800100" y="3096468"/>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197" name="Rectangle"/>
          <p:cNvSpPr/>
          <p:nvPr/>
        </p:nvSpPr>
        <p:spPr>
          <a:xfrm>
            <a:off x="800100" y="42125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198" name="Rectangle"/>
          <p:cNvSpPr/>
          <p:nvPr/>
        </p:nvSpPr>
        <p:spPr>
          <a:xfrm>
            <a:off x="800100" y="53301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199" name="Rectangle"/>
          <p:cNvSpPr/>
          <p:nvPr/>
        </p:nvSpPr>
        <p:spPr>
          <a:xfrm>
            <a:off x="800100" y="64570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200" name="Rectangle"/>
          <p:cNvSpPr/>
          <p:nvPr/>
        </p:nvSpPr>
        <p:spPr>
          <a:xfrm>
            <a:off x="800100" y="75873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201" name="Name: Will…"/>
          <p:cNvSpPr/>
          <p:nvPr/>
        </p:nvSpPr>
        <p:spPr>
          <a:xfrm>
            <a:off x="800100" y="53316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Will</a:t>
            </a:r>
          </a:p>
          <a:p>
            <a:pPr>
              <a:defRPr sz="2600" b="1">
                <a:latin typeface="Helvetica"/>
                <a:ea typeface="Helvetica"/>
                <a:cs typeface="Helvetica"/>
                <a:sym typeface="Helvetica"/>
              </a:defRPr>
            </a:pPr>
            <a:r>
              <a:t>Age: 21</a:t>
            </a:r>
          </a:p>
        </p:txBody>
      </p:sp>
      <p:sp>
        <p:nvSpPr>
          <p:cNvPr id="1202" name="Name: Leah…"/>
          <p:cNvSpPr/>
          <p:nvPr/>
        </p:nvSpPr>
        <p:spPr>
          <a:xfrm>
            <a:off x="800100" y="6455618"/>
            <a:ext cx="2500164" cy="1033364"/>
          </a:xfrm>
          <a:prstGeom prst="rect">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Leah</a:t>
            </a:r>
          </a:p>
          <a:p>
            <a:pPr>
              <a:defRPr sz="2600" b="1">
                <a:latin typeface="Helvetica"/>
                <a:ea typeface="Helvetica"/>
                <a:cs typeface="Helvetica"/>
                <a:sym typeface="Helvetica"/>
              </a:defRPr>
            </a:pPr>
            <a:r>
              <a:t>Age: 18</a:t>
            </a:r>
          </a:p>
        </p:txBody>
      </p:sp>
      <p:sp>
        <p:nvSpPr>
          <p:cNvPr id="1203" name="Name: Rick…"/>
          <p:cNvSpPr/>
          <p:nvPr/>
        </p:nvSpPr>
        <p:spPr>
          <a:xfrm>
            <a:off x="800100" y="4212567"/>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Rick</a:t>
            </a:r>
          </a:p>
          <a:p>
            <a:pPr>
              <a:defRPr sz="2600" b="1">
                <a:latin typeface="Helvetica"/>
                <a:ea typeface="Helvetica"/>
                <a:cs typeface="Helvetica"/>
                <a:sym typeface="Helvetica"/>
              </a:defRPr>
            </a:pPr>
            <a:r>
              <a:t>Age: 61</a:t>
            </a:r>
          </a:p>
        </p:txBody>
      </p:sp>
      <p:sp>
        <p:nvSpPr>
          <p:cNvPr id="1204" name="Name: Rai…"/>
          <p:cNvSpPr/>
          <p:nvPr/>
        </p:nvSpPr>
        <p:spPr>
          <a:xfrm>
            <a:off x="800100" y="30964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Rai</a:t>
            </a:r>
          </a:p>
          <a:p>
            <a:pPr>
              <a:defRPr sz="2600" b="1">
                <a:latin typeface="Helvetica"/>
                <a:ea typeface="Helvetica"/>
                <a:cs typeface="Helvetica"/>
                <a:sym typeface="Helvetica"/>
              </a:defRPr>
            </a:pPr>
            <a:r>
              <a:t>Age: 25</a:t>
            </a:r>
          </a:p>
        </p:txBody>
      </p:sp>
      <p:sp>
        <p:nvSpPr>
          <p:cNvPr id="1205" name="Line"/>
          <p:cNvSpPr/>
          <p:nvPr/>
        </p:nvSpPr>
        <p:spPr>
          <a:xfrm>
            <a:off x="34237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206" name="Name: Lara…"/>
          <p:cNvSpPr/>
          <p:nvPr/>
        </p:nvSpPr>
        <p:spPr>
          <a:xfrm>
            <a:off x="4229100" y="645561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Lara</a:t>
            </a:r>
          </a:p>
          <a:p>
            <a:pPr>
              <a:defRPr sz="2600" b="1">
                <a:latin typeface="Helvetica"/>
                <a:ea typeface="Helvetica"/>
                <a:cs typeface="Helvetica"/>
                <a:sym typeface="Helvetica"/>
              </a:defRPr>
            </a:pPr>
            <a:r>
              <a:t>Age: 34</a:t>
            </a:r>
          </a:p>
        </p:txBody>
      </p:sp>
      <p:sp>
        <p:nvSpPr>
          <p:cNvPr id="1207" name="Line"/>
          <p:cNvSpPr/>
          <p:nvPr/>
        </p:nvSpPr>
        <p:spPr>
          <a:xfrm>
            <a:off x="3385655" y="36194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208" name="Name: Ryan…"/>
          <p:cNvSpPr/>
          <p:nvPr/>
        </p:nvSpPr>
        <p:spPr>
          <a:xfrm>
            <a:off x="4229100" y="30964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Ryan</a:t>
            </a:r>
          </a:p>
          <a:p>
            <a:pPr>
              <a:defRPr sz="2600" b="1">
                <a:latin typeface="Helvetica"/>
                <a:ea typeface="Helvetica"/>
                <a:cs typeface="Helvetica"/>
                <a:sym typeface="Helvetica"/>
              </a:defRPr>
            </a:pPr>
            <a:r>
              <a:t>Age: 56</a:t>
            </a:r>
          </a:p>
        </p:txBody>
      </p:sp>
      <p:sp>
        <p:nvSpPr>
          <p:cNvPr id="1209" name="Line"/>
          <p:cNvSpPr/>
          <p:nvPr/>
        </p:nvSpPr>
        <p:spPr>
          <a:xfrm>
            <a:off x="3423755" y="582294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210" name="Name: Finn…"/>
          <p:cNvSpPr/>
          <p:nvPr/>
        </p:nvSpPr>
        <p:spPr>
          <a:xfrm>
            <a:off x="4229100" y="53316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Finn</a:t>
            </a:r>
          </a:p>
          <a:p>
            <a:pPr>
              <a:defRPr sz="2600" b="1">
                <a:latin typeface="Helvetica"/>
                <a:ea typeface="Helvetica"/>
                <a:cs typeface="Helvetica"/>
                <a:sym typeface="Helvetica"/>
              </a:defRPr>
            </a:pPr>
            <a:r>
              <a:t>Age: 21</a:t>
            </a:r>
          </a:p>
        </p:txBody>
      </p:sp>
      <p:sp>
        <p:nvSpPr>
          <p:cNvPr id="1211" name="Line"/>
          <p:cNvSpPr/>
          <p:nvPr/>
        </p:nvSpPr>
        <p:spPr>
          <a:xfrm>
            <a:off x="68781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212" name="Name: Mark…"/>
          <p:cNvSpPr/>
          <p:nvPr/>
        </p:nvSpPr>
        <p:spPr>
          <a:xfrm>
            <a:off x="7683500" y="645561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Mark</a:t>
            </a:r>
          </a:p>
          <a:p>
            <a:pPr>
              <a:defRPr sz="2600" b="1">
                <a:latin typeface="Helvetica"/>
                <a:ea typeface="Helvetica"/>
                <a:cs typeface="Helvetica"/>
                <a:sym typeface="Helvetica"/>
              </a:defRPr>
            </a:pPr>
            <a:r>
              <a:t>Age: 10</a:t>
            </a:r>
          </a:p>
        </p:txBody>
      </p:sp>
      <p:sp>
        <p:nvSpPr>
          <p:cNvPr id="1213" name="To find the age of “Mark” hash the key “Mark” to obtain the value (index) 4. After this search the 4 bucket for “Mark”"/>
          <p:cNvSpPr/>
          <p:nvPr/>
        </p:nvSpPr>
        <p:spPr>
          <a:xfrm>
            <a:off x="3422984" y="1280813"/>
            <a:ext cx="9602173" cy="14351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defRPr sz="3000"/>
            </a:pPr>
            <a:r>
              <a:t>To find the age of “Mark” hash the key “Mark” to obtain the value (index) 4. After this search the 4 </a:t>
            </a:r>
            <a:r>
              <a:rPr b="1">
                <a:solidFill>
                  <a:schemeClr val="accent6">
                    <a:hueOff val="-241736"/>
                    <a:satOff val="29413"/>
                    <a:lumOff val="20727"/>
                  </a:schemeClr>
                </a:solidFill>
              </a:rPr>
              <a:t>bucket</a:t>
            </a:r>
            <a:r>
              <a:t> for “Mark”</a:t>
            </a:r>
          </a:p>
        </p:txBody>
      </p:sp>
    </p:spTree>
  </p:cSld>
  <p:clrMapOvr>
    <a:masterClrMapping/>
  </p:clrMapOvr>
  <p:transition spd="me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5" name="Linked list Separate Chaining Lookups"/>
          <p:cNvSpPr>
            <a:spLocks noGrp="1"/>
          </p:cNvSpPr>
          <p:nvPr>
            <p:ph type="title"/>
          </p:nvPr>
        </p:nvSpPr>
        <p:spPr>
          <a:xfrm>
            <a:off x="0" y="-25400"/>
            <a:ext cx="13004801" cy="1188319"/>
          </a:xfrm>
          <a:prstGeom prst="rect">
            <a:avLst/>
          </a:prstGeom>
        </p:spPr>
        <p:txBody>
          <a:bodyPr>
            <a:normAutofit fontScale="90000"/>
          </a:bodyPr>
          <a:lstStyle>
            <a:lvl1pPr defTabSz="332993">
              <a:defRPr sz="4560" b="1"/>
            </a:lvl1pPr>
          </a:lstStyle>
          <a:p>
            <a:r>
              <a:t>Linked list Separate Chaining Lookups</a:t>
            </a:r>
          </a:p>
        </p:txBody>
      </p:sp>
      <p:sp>
        <p:nvSpPr>
          <p:cNvPr id="1216" name="Rectangle"/>
          <p:cNvSpPr/>
          <p:nvPr/>
        </p:nvSpPr>
        <p:spPr>
          <a:xfrm>
            <a:off x="800100" y="1980369"/>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217" name="0"/>
          <p:cNvSpPr/>
          <p:nvPr/>
        </p:nvSpPr>
        <p:spPr>
          <a:xfrm>
            <a:off x="287821" y="217320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1218" name="1"/>
          <p:cNvSpPr/>
          <p:nvPr/>
        </p:nvSpPr>
        <p:spPr>
          <a:xfrm>
            <a:off x="287821" y="32765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219" name="2"/>
          <p:cNvSpPr/>
          <p:nvPr/>
        </p:nvSpPr>
        <p:spPr>
          <a:xfrm>
            <a:off x="287821" y="43799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220" name="3"/>
          <p:cNvSpPr/>
          <p:nvPr/>
        </p:nvSpPr>
        <p:spPr>
          <a:xfrm>
            <a:off x="287821" y="55117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3</a:t>
            </a:r>
          </a:p>
        </p:txBody>
      </p:sp>
      <p:sp>
        <p:nvSpPr>
          <p:cNvPr id="1221" name="4"/>
          <p:cNvSpPr/>
          <p:nvPr/>
        </p:nvSpPr>
        <p:spPr>
          <a:xfrm>
            <a:off x="287821" y="666114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222" name="5"/>
          <p:cNvSpPr/>
          <p:nvPr/>
        </p:nvSpPr>
        <p:spPr>
          <a:xfrm>
            <a:off x="287821" y="78104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1223" name="Rectangle"/>
          <p:cNvSpPr/>
          <p:nvPr/>
        </p:nvSpPr>
        <p:spPr>
          <a:xfrm>
            <a:off x="800100" y="3096468"/>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224" name="Rectangle"/>
          <p:cNvSpPr/>
          <p:nvPr/>
        </p:nvSpPr>
        <p:spPr>
          <a:xfrm>
            <a:off x="800100" y="42125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225" name="Rectangle"/>
          <p:cNvSpPr/>
          <p:nvPr/>
        </p:nvSpPr>
        <p:spPr>
          <a:xfrm>
            <a:off x="800100" y="53301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226" name="Rectangle"/>
          <p:cNvSpPr/>
          <p:nvPr/>
        </p:nvSpPr>
        <p:spPr>
          <a:xfrm>
            <a:off x="800100" y="64570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227" name="Rectangle"/>
          <p:cNvSpPr/>
          <p:nvPr/>
        </p:nvSpPr>
        <p:spPr>
          <a:xfrm>
            <a:off x="800100" y="75873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228" name="Name: Will…"/>
          <p:cNvSpPr/>
          <p:nvPr/>
        </p:nvSpPr>
        <p:spPr>
          <a:xfrm>
            <a:off x="800100" y="53316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Will</a:t>
            </a:r>
          </a:p>
          <a:p>
            <a:pPr>
              <a:defRPr sz="2600" b="1">
                <a:latin typeface="Helvetica"/>
                <a:ea typeface="Helvetica"/>
                <a:cs typeface="Helvetica"/>
                <a:sym typeface="Helvetica"/>
              </a:defRPr>
            </a:pPr>
            <a:r>
              <a:t>Age: 21</a:t>
            </a:r>
          </a:p>
        </p:txBody>
      </p:sp>
      <p:sp>
        <p:nvSpPr>
          <p:cNvPr id="1229" name="Name: Leah…"/>
          <p:cNvSpPr/>
          <p:nvPr/>
        </p:nvSpPr>
        <p:spPr>
          <a:xfrm>
            <a:off x="800100" y="645561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Leah</a:t>
            </a:r>
          </a:p>
          <a:p>
            <a:pPr>
              <a:defRPr sz="2600" b="1">
                <a:latin typeface="Helvetica"/>
                <a:ea typeface="Helvetica"/>
                <a:cs typeface="Helvetica"/>
                <a:sym typeface="Helvetica"/>
              </a:defRPr>
            </a:pPr>
            <a:r>
              <a:t>Age: 18</a:t>
            </a:r>
          </a:p>
        </p:txBody>
      </p:sp>
      <p:sp>
        <p:nvSpPr>
          <p:cNvPr id="1230" name="Name: Rick…"/>
          <p:cNvSpPr/>
          <p:nvPr/>
        </p:nvSpPr>
        <p:spPr>
          <a:xfrm>
            <a:off x="800100" y="4212567"/>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Rick</a:t>
            </a:r>
          </a:p>
          <a:p>
            <a:pPr>
              <a:defRPr sz="2600" b="1">
                <a:latin typeface="Helvetica"/>
                <a:ea typeface="Helvetica"/>
                <a:cs typeface="Helvetica"/>
                <a:sym typeface="Helvetica"/>
              </a:defRPr>
            </a:pPr>
            <a:r>
              <a:t>Age: 61</a:t>
            </a:r>
          </a:p>
        </p:txBody>
      </p:sp>
      <p:sp>
        <p:nvSpPr>
          <p:cNvPr id="1231" name="Name: Rai…"/>
          <p:cNvSpPr/>
          <p:nvPr/>
        </p:nvSpPr>
        <p:spPr>
          <a:xfrm>
            <a:off x="800100" y="30964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Rai</a:t>
            </a:r>
          </a:p>
          <a:p>
            <a:pPr>
              <a:defRPr sz="2600" b="1">
                <a:latin typeface="Helvetica"/>
                <a:ea typeface="Helvetica"/>
                <a:cs typeface="Helvetica"/>
                <a:sym typeface="Helvetica"/>
              </a:defRPr>
            </a:pPr>
            <a:r>
              <a:t>Age: 25</a:t>
            </a:r>
          </a:p>
        </p:txBody>
      </p:sp>
      <p:sp>
        <p:nvSpPr>
          <p:cNvPr id="1232" name="Line"/>
          <p:cNvSpPr/>
          <p:nvPr/>
        </p:nvSpPr>
        <p:spPr>
          <a:xfrm>
            <a:off x="34237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233" name="Name: Lara…"/>
          <p:cNvSpPr/>
          <p:nvPr/>
        </p:nvSpPr>
        <p:spPr>
          <a:xfrm>
            <a:off x="4229100" y="6455618"/>
            <a:ext cx="2500164" cy="1033364"/>
          </a:xfrm>
          <a:prstGeom prst="rect">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Lara</a:t>
            </a:r>
          </a:p>
          <a:p>
            <a:pPr>
              <a:defRPr sz="2600" b="1">
                <a:latin typeface="Helvetica"/>
                <a:ea typeface="Helvetica"/>
                <a:cs typeface="Helvetica"/>
                <a:sym typeface="Helvetica"/>
              </a:defRPr>
            </a:pPr>
            <a:r>
              <a:t>Age: 34</a:t>
            </a:r>
          </a:p>
        </p:txBody>
      </p:sp>
      <p:sp>
        <p:nvSpPr>
          <p:cNvPr id="1234" name="Line"/>
          <p:cNvSpPr/>
          <p:nvPr/>
        </p:nvSpPr>
        <p:spPr>
          <a:xfrm>
            <a:off x="3385655" y="36194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235" name="Name: Ryan…"/>
          <p:cNvSpPr/>
          <p:nvPr/>
        </p:nvSpPr>
        <p:spPr>
          <a:xfrm>
            <a:off x="4229100" y="30964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Ryan</a:t>
            </a:r>
          </a:p>
          <a:p>
            <a:pPr>
              <a:defRPr sz="2600" b="1">
                <a:latin typeface="Helvetica"/>
                <a:ea typeface="Helvetica"/>
                <a:cs typeface="Helvetica"/>
                <a:sym typeface="Helvetica"/>
              </a:defRPr>
            </a:pPr>
            <a:r>
              <a:t>Age: 56</a:t>
            </a:r>
          </a:p>
        </p:txBody>
      </p:sp>
      <p:sp>
        <p:nvSpPr>
          <p:cNvPr id="1236" name="Line"/>
          <p:cNvSpPr/>
          <p:nvPr/>
        </p:nvSpPr>
        <p:spPr>
          <a:xfrm>
            <a:off x="3423755" y="582294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237" name="Name: Finn…"/>
          <p:cNvSpPr/>
          <p:nvPr/>
        </p:nvSpPr>
        <p:spPr>
          <a:xfrm>
            <a:off x="4229100" y="53316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Finn</a:t>
            </a:r>
          </a:p>
          <a:p>
            <a:pPr>
              <a:defRPr sz="2600" b="1">
                <a:latin typeface="Helvetica"/>
                <a:ea typeface="Helvetica"/>
                <a:cs typeface="Helvetica"/>
                <a:sym typeface="Helvetica"/>
              </a:defRPr>
            </a:pPr>
            <a:r>
              <a:t>Age: 21</a:t>
            </a:r>
          </a:p>
        </p:txBody>
      </p:sp>
      <p:sp>
        <p:nvSpPr>
          <p:cNvPr id="1238" name="Line"/>
          <p:cNvSpPr/>
          <p:nvPr/>
        </p:nvSpPr>
        <p:spPr>
          <a:xfrm>
            <a:off x="68781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239" name="Name: Mark…"/>
          <p:cNvSpPr/>
          <p:nvPr/>
        </p:nvSpPr>
        <p:spPr>
          <a:xfrm>
            <a:off x="7683500" y="645561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Mark</a:t>
            </a:r>
          </a:p>
          <a:p>
            <a:pPr>
              <a:defRPr sz="2600" b="1">
                <a:latin typeface="Helvetica"/>
                <a:ea typeface="Helvetica"/>
                <a:cs typeface="Helvetica"/>
                <a:sym typeface="Helvetica"/>
              </a:defRPr>
            </a:pPr>
            <a:r>
              <a:t>Age: 10</a:t>
            </a:r>
          </a:p>
        </p:txBody>
      </p:sp>
      <p:sp>
        <p:nvSpPr>
          <p:cNvPr id="1240" name="To find the age of “Mark” hash the key “Mark” to obtain the value (index) 4. After this search the 4 bucket for “Mark”"/>
          <p:cNvSpPr/>
          <p:nvPr/>
        </p:nvSpPr>
        <p:spPr>
          <a:xfrm>
            <a:off x="3422984" y="1280813"/>
            <a:ext cx="9602173" cy="14351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defRPr sz="3000"/>
            </a:pPr>
            <a:r>
              <a:t>To find the age of “Mark” hash the key “Mark” to obtain the value (index) 4. After this search the 4 </a:t>
            </a:r>
            <a:r>
              <a:rPr b="1">
                <a:solidFill>
                  <a:schemeClr val="accent6">
                    <a:hueOff val="-241736"/>
                    <a:satOff val="29413"/>
                    <a:lumOff val="20727"/>
                  </a:schemeClr>
                </a:solidFill>
              </a:rPr>
              <a:t>bucket</a:t>
            </a:r>
            <a:r>
              <a:t> for “Mark”</a:t>
            </a:r>
          </a:p>
        </p:txBody>
      </p:sp>
    </p:spTree>
  </p:cSld>
  <p:clrMapOvr>
    <a:masterClrMapping/>
  </p:clrMapOvr>
  <p:transition spd="me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2" name="Linked list Separate Chaining Lookups"/>
          <p:cNvSpPr>
            <a:spLocks noGrp="1"/>
          </p:cNvSpPr>
          <p:nvPr>
            <p:ph type="title"/>
          </p:nvPr>
        </p:nvSpPr>
        <p:spPr>
          <a:xfrm>
            <a:off x="0" y="-25400"/>
            <a:ext cx="13004801" cy="1188319"/>
          </a:xfrm>
          <a:prstGeom prst="rect">
            <a:avLst/>
          </a:prstGeom>
        </p:spPr>
        <p:txBody>
          <a:bodyPr>
            <a:normAutofit fontScale="90000"/>
          </a:bodyPr>
          <a:lstStyle>
            <a:lvl1pPr defTabSz="332993">
              <a:defRPr sz="4560" b="1"/>
            </a:lvl1pPr>
          </a:lstStyle>
          <a:p>
            <a:r>
              <a:t>Linked list Separate Chaining Lookups</a:t>
            </a:r>
          </a:p>
        </p:txBody>
      </p:sp>
      <p:sp>
        <p:nvSpPr>
          <p:cNvPr id="1243" name="Rectangle"/>
          <p:cNvSpPr/>
          <p:nvPr/>
        </p:nvSpPr>
        <p:spPr>
          <a:xfrm>
            <a:off x="800100" y="1980369"/>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244" name="0"/>
          <p:cNvSpPr/>
          <p:nvPr/>
        </p:nvSpPr>
        <p:spPr>
          <a:xfrm>
            <a:off x="287821" y="217320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1245" name="1"/>
          <p:cNvSpPr/>
          <p:nvPr/>
        </p:nvSpPr>
        <p:spPr>
          <a:xfrm>
            <a:off x="287821" y="32765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246" name="2"/>
          <p:cNvSpPr/>
          <p:nvPr/>
        </p:nvSpPr>
        <p:spPr>
          <a:xfrm>
            <a:off x="287821" y="43799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247" name="3"/>
          <p:cNvSpPr/>
          <p:nvPr/>
        </p:nvSpPr>
        <p:spPr>
          <a:xfrm>
            <a:off x="287821" y="55117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3</a:t>
            </a:r>
          </a:p>
        </p:txBody>
      </p:sp>
      <p:sp>
        <p:nvSpPr>
          <p:cNvPr id="1248" name="4"/>
          <p:cNvSpPr/>
          <p:nvPr/>
        </p:nvSpPr>
        <p:spPr>
          <a:xfrm>
            <a:off x="287821" y="666114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249" name="5"/>
          <p:cNvSpPr/>
          <p:nvPr/>
        </p:nvSpPr>
        <p:spPr>
          <a:xfrm>
            <a:off x="287821" y="78104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1250" name="Rectangle"/>
          <p:cNvSpPr/>
          <p:nvPr/>
        </p:nvSpPr>
        <p:spPr>
          <a:xfrm>
            <a:off x="800100" y="3096468"/>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251" name="Rectangle"/>
          <p:cNvSpPr/>
          <p:nvPr/>
        </p:nvSpPr>
        <p:spPr>
          <a:xfrm>
            <a:off x="800100" y="42125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252" name="Rectangle"/>
          <p:cNvSpPr/>
          <p:nvPr/>
        </p:nvSpPr>
        <p:spPr>
          <a:xfrm>
            <a:off x="800100" y="53301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253" name="Rectangle"/>
          <p:cNvSpPr/>
          <p:nvPr/>
        </p:nvSpPr>
        <p:spPr>
          <a:xfrm>
            <a:off x="800100" y="64570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254" name="Rectangle"/>
          <p:cNvSpPr/>
          <p:nvPr/>
        </p:nvSpPr>
        <p:spPr>
          <a:xfrm>
            <a:off x="800100" y="75873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255" name="Name: Will…"/>
          <p:cNvSpPr/>
          <p:nvPr/>
        </p:nvSpPr>
        <p:spPr>
          <a:xfrm>
            <a:off x="800100" y="53316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Will</a:t>
            </a:r>
          </a:p>
          <a:p>
            <a:pPr>
              <a:defRPr sz="2600" b="1">
                <a:latin typeface="Helvetica"/>
                <a:ea typeface="Helvetica"/>
                <a:cs typeface="Helvetica"/>
                <a:sym typeface="Helvetica"/>
              </a:defRPr>
            </a:pPr>
            <a:r>
              <a:t>Age: 21</a:t>
            </a:r>
          </a:p>
        </p:txBody>
      </p:sp>
      <p:sp>
        <p:nvSpPr>
          <p:cNvPr id="1256" name="Name: Leah…"/>
          <p:cNvSpPr/>
          <p:nvPr/>
        </p:nvSpPr>
        <p:spPr>
          <a:xfrm>
            <a:off x="800100" y="645561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Leah</a:t>
            </a:r>
          </a:p>
          <a:p>
            <a:pPr>
              <a:defRPr sz="2600" b="1">
                <a:latin typeface="Helvetica"/>
                <a:ea typeface="Helvetica"/>
                <a:cs typeface="Helvetica"/>
                <a:sym typeface="Helvetica"/>
              </a:defRPr>
            </a:pPr>
            <a:r>
              <a:t>Age: 18</a:t>
            </a:r>
          </a:p>
        </p:txBody>
      </p:sp>
      <p:sp>
        <p:nvSpPr>
          <p:cNvPr id="1257" name="Name: Rick…"/>
          <p:cNvSpPr/>
          <p:nvPr/>
        </p:nvSpPr>
        <p:spPr>
          <a:xfrm>
            <a:off x="800100" y="4212567"/>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Rick</a:t>
            </a:r>
          </a:p>
          <a:p>
            <a:pPr>
              <a:defRPr sz="2600" b="1">
                <a:latin typeface="Helvetica"/>
                <a:ea typeface="Helvetica"/>
                <a:cs typeface="Helvetica"/>
                <a:sym typeface="Helvetica"/>
              </a:defRPr>
            </a:pPr>
            <a:r>
              <a:t>Age: 61</a:t>
            </a:r>
          </a:p>
        </p:txBody>
      </p:sp>
      <p:sp>
        <p:nvSpPr>
          <p:cNvPr id="1258" name="Name: Rai…"/>
          <p:cNvSpPr/>
          <p:nvPr/>
        </p:nvSpPr>
        <p:spPr>
          <a:xfrm>
            <a:off x="800100" y="30964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Rai</a:t>
            </a:r>
          </a:p>
          <a:p>
            <a:pPr>
              <a:defRPr sz="2600" b="1">
                <a:latin typeface="Helvetica"/>
                <a:ea typeface="Helvetica"/>
                <a:cs typeface="Helvetica"/>
                <a:sym typeface="Helvetica"/>
              </a:defRPr>
            </a:pPr>
            <a:r>
              <a:t>Age: 25</a:t>
            </a:r>
          </a:p>
        </p:txBody>
      </p:sp>
      <p:sp>
        <p:nvSpPr>
          <p:cNvPr id="1259" name="Line"/>
          <p:cNvSpPr/>
          <p:nvPr/>
        </p:nvSpPr>
        <p:spPr>
          <a:xfrm>
            <a:off x="34237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260" name="Name: Lara…"/>
          <p:cNvSpPr/>
          <p:nvPr/>
        </p:nvSpPr>
        <p:spPr>
          <a:xfrm>
            <a:off x="4229100" y="645561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Lara</a:t>
            </a:r>
          </a:p>
          <a:p>
            <a:pPr>
              <a:defRPr sz="2600" b="1">
                <a:latin typeface="Helvetica"/>
                <a:ea typeface="Helvetica"/>
                <a:cs typeface="Helvetica"/>
                <a:sym typeface="Helvetica"/>
              </a:defRPr>
            </a:pPr>
            <a:r>
              <a:t>Age: 34</a:t>
            </a:r>
          </a:p>
        </p:txBody>
      </p:sp>
      <p:sp>
        <p:nvSpPr>
          <p:cNvPr id="1261" name="Line"/>
          <p:cNvSpPr/>
          <p:nvPr/>
        </p:nvSpPr>
        <p:spPr>
          <a:xfrm>
            <a:off x="3385655" y="36194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262" name="Name: Ryan…"/>
          <p:cNvSpPr/>
          <p:nvPr/>
        </p:nvSpPr>
        <p:spPr>
          <a:xfrm>
            <a:off x="4229100" y="30964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Ryan</a:t>
            </a:r>
          </a:p>
          <a:p>
            <a:pPr>
              <a:defRPr sz="2600" b="1">
                <a:latin typeface="Helvetica"/>
                <a:ea typeface="Helvetica"/>
                <a:cs typeface="Helvetica"/>
                <a:sym typeface="Helvetica"/>
              </a:defRPr>
            </a:pPr>
            <a:r>
              <a:t>Age: 56</a:t>
            </a:r>
          </a:p>
        </p:txBody>
      </p:sp>
      <p:sp>
        <p:nvSpPr>
          <p:cNvPr id="1263" name="Line"/>
          <p:cNvSpPr/>
          <p:nvPr/>
        </p:nvSpPr>
        <p:spPr>
          <a:xfrm>
            <a:off x="3423755" y="582294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264" name="Name: Finn…"/>
          <p:cNvSpPr/>
          <p:nvPr/>
        </p:nvSpPr>
        <p:spPr>
          <a:xfrm>
            <a:off x="4229100" y="53316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Finn</a:t>
            </a:r>
          </a:p>
          <a:p>
            <a:pPr>
              <a:defRPr sz="2600" b="1">
                <a:latin typeface="Helvetica"/>
                <a:ea typeface="Helvetica"/>
                <a:cs typeface="Helvetica"/>
                <a:sym typeface="Helvetica"/>
              </a:defRPr>
            </a:pPr>
            <a:r>
              <a:t>Age: 21</a:t>
            </a:r>
          </a:p>
        </p:txBody>
      </p:sp>
      <p:sp>
        <p:nvSpPr>
          <p:cNvPr id="1265" name="Line"/>
          <p:cNvSpPr/>
          <p:nvPr/>
        </p:nvSpPr>
        <p:spPr>
          <a:xfrm>
            <a:off x="68781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266" name="Name: Mark…"/>
          <p:cNvSpPr/>
          <p:nvPr/>
        </p:nvSpPr>
        <p:spPr>
          <a:xfrm>
            <a:off x="7683500" y="6455618"/>
            <a:ext cx="2500164" cy="1033364"/>
          </a:xfrm>
          <a:prstGeom prst="rect">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Mark</a:t>
            </a:r>
          </a:p>
          <a:p>
            <a:pPr>
              <a:defRPr sz="2600" b="1">
                <a:latin typeface="Helvetica"/>
                <a:ea typeface="Helvetica"/>
                <a:cs typeface="Helvetica"/>
                <a:sym typeface="Helvetica"/>
              </a:defRPr>
            </a:pPr>
            <a:r>
              <a:t>Age: 10</a:t>
            </a:r>
          </a:p>
        </p:txBody>
      </p:sp>
      <p:sp>
        <p:nvSpPr>
          <p:cNvPr id="1267" name="To find the age of “Mark” hash the key “Mark” to obtain the value (index) 4. After this search the 4 bucket for “Mark”"/>
          <p:cNvSpPr/>
          <p:nvPr/>
        </p:nvSpPr>
        <p:spPr>
          <a:xfrm>
            <a:off x="3422984" y="1280813"/>
            <a:ext cx="9602173" cy="14351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defRPr sz="3000"/>
            </a:pPr>
            <a:r>
              <a:t>To find the age of “Mark” hash the key “Mark” to obtain the value (index) 4. After this search the 4 </a:t>
            </a:r>
            <a:r>
              <a:rPr b="1">
                <a:solidFill>
                  <a:schemeClr val="accent6">
                    <a:hueOff val="-241736"/>
                    <a:satOff val="29413"/>
                    <a:lumOff val="20727"/>
                  </a:schemeClr>
                </a:solidFill>
              </a:rPr>
              <a:t>bucket</a:t>
            </a:r>
            <a:r>
              <a:t> for “Mark”</a:t>
            </a:r>
          </a:p>
        </p:txBody>
      </p:sp>
    </p:spTree>
  </p:cSld>
  <p:clrMapOvr>
    <a:masterClrMapping/>
  </p:clrMapOvr>
  <p:transition spd="me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 name="Linked list Separate Chaining Lookups"/>
          <p:cNvSpPr>
            <a:spLocks noGrp="1"/>
          </p:cNvSpPr>
          <p:nvPr>
            <p:ph type="title"/>
          </p:nvPr>
        </p:nvSpPr>
        <p:spPr>
          <a:xfrm>
            <a:off x="0" y="-25400"/>
            <a:ext cx="13004801" cy="1188319"/>
          </a:xfrm>
          <a:prstGeom prst="rect">
            <a:avLst/>
          </a:prstGeom>
        </p:spPr>
        <p:txBody>
          <a:bodyPr>
            <a:normAutofit fontScale="90000"/>
          </a:bodyPr>
          <a:lstStyle>
            <a:lvl1pPr defTabSz="332993">
              <a:defRPr sz="4560" b="1"/>
            </a:lvl1pPr>
          </a:lstStyle>
          <a:p>
            <a:r>
              <a:t>Linked list Separate Chaining Lookups</a:t>
            </a:r>
          </a:p>
        </p:txBody>
      </p:sp>
      <p:sp>
        <p:nvSpPr>
          <p:cNvPr id="1270" name="Rectangle"/>
          <p:cNvSpPr/>
          <p:nvPr/>
        </p:nvSpPr>
        <p:spPr>
          <a:xfrm>
            <a:off x="800100" y="1980369"/>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271" name="0"/>
          <p:cNvSpPr/>
          <p:nvPr/>
        </p:nvSpPr>
        <p:spPr>
          <a:xfrm>
            <a:off x="287821" y="217320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1272" name="1"/>
          <p:cNvSpPr/>
          <p:nvPr/>
        </p:nvSpPr>
        <p:spPr>
          <a:xfrm>
            <a:off x="287821" y="32765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273" name="2"/>
          <p:cNvSpPr/>
          <p:nvPr/>
        </p:nvSpPr>
        <p:spPr>
          <a:xfrm>
            <a:off x="287821" y="43799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274" name="3"/>
          <p:cNvSpPr/>
          <p:nvPr/>
        </p:nvSpPr>
        <p:spPr>
          <a:xfrm>
            <a:off x="287821" y="55117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3</a:t>
            </a:r>
          </a:p>
        </p:txBody>
      </p:sp>
      <p:sp>
        <p:nvSpPr>
          <p:cNvPr id="1275" name="4"/>
          <p:cNvSpPr/>
          <p:nvPr/>
        </p:nvSpPr>
        <p:spPr>
          <a:xfrm>
            <a:off x="287821" y="666114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276" name="5"/>
          <p:cNvSpPr/>
          <p:nvPr/>
        </p:nvSpPr>
        <p:spPr>
          <a:xfrm>
            <a:off x="287821" y="78104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1277" name="Rectangle"/>
          <p:cNvSpPr/>
          <p:nvPr/>
        </p:nvSpPr>
        <p:spPr>
          <a:xfrm>
            <a:off x="800100" y="3096468"/>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278" name="Rectangle"/>
          <p:cNvSpPr/>
          <p:nvPr/>
        </p:nvSpPr>
        <p:spPr>
          <a:xfrm>
            <a:off x="800100" y="42125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279" name="Rectangle"/>
          <p:cNvSpPr/>
          <p:nvPr/>
        </p:nvSpPr>
        <p:spPr>
          <a:xfrm>
            <a:off x="800100" y="53301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280" name="Rectangle"/>
          <p:cNvSpPr/>
          <p:nvPr/>
        </p:nvSpPr>
        <p:spPr>
          <a:xfrm>
            <a:off x="800100" y="64570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281" name="Rectangle"/>
          <p:cNvSpPr/>
          <p:nvPr/>
        </p:nvSpPr>
        <p:spPr>
          <a:xfrm>
            <a:off x="800100" y="75873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282" name="Name: Will…"/>
          <p:cNvSpPr/>
          <p:nvPr/>
        </p:nvSpPr>
        <p:spPr>
          <a:xfrm>
            <a:off x="800100" y="53316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Will</a:t>
            </a:r>
          </a:p>
          <a:p>
            <a:pPr>
              <a:defRPr sz="2600" b="1">
                <a:latin typeface="Helvetica"/>
                <a:ea typeface="Helvetica"/>
                <a:cs typeface="Helvetica"/>
                <a:sym typeface="Helvetica"/>
              </a:defRPr>
            </a:pPr>
            <a:r>
              <a:t>Age: 21</a:t>
            </a:r>
          </a:p>
        </p:txBody>
      </p:sp>
      <p:sp>
        <p:nvSpPr>
          <p:cNvPr id="1283" name="Name: Leah…"/>
          <p:cNvSpPr/>
          <p:nvPr/>
        </p:nvSpPr>
        <p:spPr>
          <a:xfrm>
            <a:off x="800100" y="645561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Leah</a:t>
            </a:r>
          </a:p>
          <a:p>
            <a:pPr>
              <a:defRPr sz="2600" b="1">
                <a:latin typeface="Helvetica"/>
                <a:ea typeface="Helvetica"/>
                <a:cs typeface="Helvetica"/>
                <a:sym typeface="Helvetica"/>
              </a:defRPr>
            </a:pPr>
            <a:r>
              <a:t>Age: 18</a:t>
            </a:r>
          </a:p>
        </p:txBody>
      </p:sp>
      <p:sp>
        <p:nvSpPr>
          <p:cNvPr id="1284" name="Name: Rick…"/>
          <p:cNvSpPr/>
          <p:nvPr/>
        </p:nvSpPr>
        <p:spPr>
          <a:xfrm>
            <a:off x="800100" y="4212567"/>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Rick</a:t>
            </a:r>
          </a:p>
          <a:p>
            <a:pPr>
              <a:defRPr sz="2600" b="1">
                <a:latin typeface="Helvetica"/>
                <a:ea typeface="Helvetica"/>
                <a:cs typeface="Helvetica"/>
                <a:sym typeface="Helvetica"/>
              </a:defRPr>
            </a:pPr>
            <a:r>
              <a:t>Age: 61</a:t>
            </a:r>
          </a:p>
        </p:txBody>
      </p:sp>
      <p:sp>
        <p:nvSpPr>
          <p:cNvPr id="1285" name="Name: Rai…"/>
          <p:cNvSpPr/>
          <p:nvPr/>
        </p:nvSpPr>
        <p:spPr>
          <a:xfrm>
            <a:off x="800100" y="30964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Rai</a:t>
            </a:r>
          </a:p>
          <a:p>
            <a:pPr>
              <a:defRPr sz="2600" b="1">
                <a:latin typeface="Helvetica"/>
                <a:ea typeface="Helvetica"/>
                <a:cs typeface="Helvetica"/>
                <a:sym typeface="Helvetica"/>
              </a:defRPr>
            </a:pPr>
            <a:r>
              <a:t>Age: 25</a:t>
            </a:r>
          </a:p>
        </p:txBody>
      </p:sp>
      <p:sp>
        <p:nvSpPr>
          <p:cNvPr id="1286" name="Line"/>
          <p:cNvSpPr/>
          <p:nvPr/>
        </p:nvSpPr>
        <p:spPr>
          <a:xfrm>
            <a:off x="34237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287" name="Name: Lara…"/>
          <p:cNvSpPr/>
          <p:nvPr/>
        </p:nvSpPr>
        <p:spPr>
          <a:xfrm>
            <a:off x="4229100" y="645561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Lara</a:t>
            </a:r>
          </a:p>
          <a:p>
            <a:pPr>
              <a:defRPr sz="2600" b="1">
                <a:latin typeface="Helvetica"/>
                <a:ea typeface="Helvetica"/>
                <a:cs typeface="Helvetica"/>
                <a:sym typeface="Helvetica"/>
              </a:defRPr>
            </a:pPr>
            <a:r>
              <a:t>Age: 34</a:t>
            </a:r>
          </a:p>
        </p:txBody>
      </p:sp>
      <p:sp>
        <p:nvSpPr>
          <p:cNvPr id="1288" name="Line"/>
          <p:cNvSpPr/>
          <p:nvPr/>
        </p:nvSpPr>
        <p:spPr>
          <a:xfrm>
            <a:off x="3385655" y="36194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289" name="Name: Ryan…"/>
          <p:cNvSpPr/>
          <p:nvPr/>
        </p:nvSpPr>
        <p:spPr>
          <a:xfrm>
            <a:off x="4229100" y="30964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Ryan</a:t>
            </a:r>
          </a:p>
          <a:p>
            <a:pPr>
              <a:defRPr sz="2600" b="1">
                <a:latin typeface="Helvetica"/>
                <a:ea typeface="Helvetica"/>
                <a:cs typeface="Helvetica"/>
                <a:sym typeface="Helvetica"/>
              </a:defRPr>
            </a:pPr>
            <a:r>
              <a:t>Age: 56</a:t>
            </a:r>
          </a:p>
        </p:txBody>
      </p:sp>
      <p:sp>
        <p:nvSpPr>
          <p:cNvPr id="1290" name="Line"/>
          <p:cNvSpPr/>
          <p:nvPr/>
        </p:nvSpPr>
        <p:spPr>
          <a:xfrm>
            <a:off x="3423755" y="582294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291" name="Name: Finn…"/>
          <p:cNvSpPr/>
          <p:nvPr/>
        </p:nvSpPr>
        <p:spPr>
          <a:xfrm>
            <a:off x="4229100" y="53316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Finn</a:t>
            </a:r>
          </a:p>
          <a:p>
            <a:pPr>
              <a:defRPr sz="2600" b="1">
                <a:latin typeface="Helvetica"/>
                <a:ea typeface="Helvetica"/>
                <a:cs typeface="Helvetica"/>
                <a:sym typeface="Helvetica"/>
              </a:defRPr>
            </a:pPr>
            <a:r>
              <a:t>Age: 21</a:t>
            </a:r>
          </a:p>
        </p:txBody>
      </p:sp>
      <p:sp>
        <p:nvSpPr>
          <p:cNvPr id="1292" name="Line"/>
          <p:cNvSpPr/>
          <p:nvPr/>
        </p:nvSpPr>
        <p:spPr>
          <a:xfrm>
            <a:off x="68781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293" name="Name: Mark…"/>
          <p:cNvSpPr/>
          <p:nvPr/>
        </p:nvSpPr>
        <p:spPr>
          <a:xfrm>
            <a:off x="7683500" y="6455618"/>
            <a:ext cx="2500164" cy="1033364"/>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Mark</a:t>
            </a:r>
          </a:p>
          <a:p>
            <a:pPr>
              <a:defRPr sz="2600" b="1">
                <a:latin typeface="Helvetica"/>
                <a:ea typeface="Helvetica"/>
                <a:cs typeface="Helvetica"/>
                <a:sym typeface="Helvetica"/>
              </a:defRPr>
            </a:pPr>
            <a:r>
              <a:t>Age: 10</a:t>
            </a:r>
          </a:p>
        </p:txBody>
      </p:sp>
      <p:sp>
        <p:nvSpPr>
          <p:cNvPr id="1294" name="To find the age of “Mark” hash the key “Mark” to obtain the value (index) 4. After this search the 4 bucket for “Mark”"/>
          <p:cNvSpPr/>
          <p:nvPr/>
        </p:nvSpPr>
        <p:spPr>
          <a:xfrm>
            <a:off x="3422984" y="1280813"/>
            <a:ext cx="9602173" cy="14351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defRPr sz="3000"/>
            </a:pPr>
            <a:r>
              <a:t>To find the age of “Mark” hash the key “Mark” to obtain the value (index) 4. After this search the 4 </a:t>
            </a:r>
            <a:r>
              <a:rPr b="1">
                <a:solidFill>
                  <a:schemeClr val="accent6">
                    <a:hueOff val="-241736"/>
                    <a:satOff val="29413"/>
                    <a:lumOff val="20727"/>
                  </a:schemeClr>
                </a:solidFill>
              </a:rPr>
              <a:t>bucket</a:t>
            </a:r>
            <a:r>
              <a:t> for “Mark”</a:t>
            </a:r>
          </a:p>
        </p:txBody>
      </p:sp>
    </p:spTree>
  </p:cSld>
  <p:clrMapOvr>
    <a:masterClrMapping/>
  </p:clrMapOvr>
  <p:transition spd="me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6" name="Linked list Separate Chaining Lookups"/>
          <p:cNvSpPr>
            <a:spLocks noGrp="1"/>
          </p:cNvSpPr>
          <p:nvPr>
            <p:ph type="title"/>
          </p:nvPr>
        </p:nvSpPr>
        <p:spPr>
          <a:xfrm>
            <a:off x="0" y="-25400"/>
            <a:ext cx="13004801" cy="1188319"/>
          </a:xfrm>
          <a:prstGeom prst="rect">
            <a:avLst/>
          </a:prstGeom>
        </p:spPr>
        <p:txBody>
          <a:bodyPr>
            <a:normAutofit fontScale="90000"/>
          </a:bodyPr>
          <a:lstStyle>
            <a:lvl1pPr defTabSz="332993">
              <a:defRPr sz="4560" b="1"/>
            </a:lvl1pPr>
          </a:lstStyle>
          <a:p>
            <a:r>
              <a:t>Linked list Separate Chaining Lookups</a:t>
            </a:r>
          </a:p>
        </p:txBody>
      </p:sp>
      <p:sp>
        <p:nvSpPr>
          <p:cNvPr id="1297" name="Rectangle"/>
          <p:cNvSpPr/>
          <p:nvPr/>
        </p:nvSpPr>
        <p:spPr>
          <a:xfrm>
            <a:off x="800100" y="1980369"/>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298" name="0"/>
          <p:cNvSpPr/>
          <p:nvPr/>
        </p:nvSpPr>
        <p:spPr>
          <a:xfrm>
            <a:off x="287821" y="217320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1299" name="1"/>
          <p:cNvSpPr/>
          <p:nvPr/>
        </p:nvSpPr>
        <p:spPr>
          <a:xfrm>
            <a:off x="287821" y="32765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300" name="2"/>
          <p:cNvSpPr/>
          <p:nvPr/>
        </p:nvSpPr>
        <p:spPr>
          <a:xfrm>
            <a:off x="287821" y="43799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301" name="3"/>
          <p:cNvSpPr/>
          <p:nvPr/>
        </p:nvSpPr>
        <p:spPr>
          <a:xfrm>
            <a:off x="287821" y="55117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3</a:t>
            </a:r>
          </a:p>
        </p:txBody>
      </p:sp>
      <p:sp>
        <p:nvSpPr>
          <p:cNvPr id="1302" name="4"/>
          <p:cNvSpPr/>
          <p:nvPr/>
        </p:nvSpPr>
        <p:spPr>
          <a:xfrm>
            <a:off x="287821" y="666114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303" name="5"/>
          <p:cNvSpPr/>
          <p:nvPr/>
        </p:nvSpPr>
        <p:spPr>
          <a:xfrm>
            <a:off x="287821" y="78104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1304" name="Rectangle"/>
          <p:cNvSpPr/>
          <p:nvPr/>
        </p:nvSpPr>
        <p:spPr>
          <a:xfrm>
            <a:off x="800100" y="3096468"/>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305" name="Rectangle"/>
          <p:cNvSpPr/>
          <p:nvPr/>
        </p:nvSpPr>
        <p:spPr>
          <a:xfrm>
            <a:off x="800100" y="42125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306" name="Rectangle"/>
          <p:cNvSpPr/>
          <p:nvPr/>
        </p:nvSpPr>
        <p:spPr>
          <a:xfrm>
            <a:off x="800100" y="53301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307" name="Rectangle"/>
          <p:cNvSpPr/>
          <p:nvPr/>
        </p:nvSpPr>
        <p:spPr>
          <a:xfrm>
            <a:off x="800100" y="64570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308" name="Rectangle"/>
          <p:cNvSpPr/>
          <p:nvPr/>
        </p:nvSpPr>
        <p:spPr>
          <a:xfrm>
            <a:off x="800100" y="75873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309" name="Name: Will…"/>
          <p:cNvSpPr/>
          <p:nvPr/>
        </p:nvSpPr>
        <p:spPr>
          <a:xfrm>
            <a:off x="800100" y="53316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Will</a:t>
            </a:r>
          </a:p>
          <a:p>
            <a:pPr>
              <a:defRPr sz="2600" b="1">
                <a:latin typeface="Helvetica"/>
                <a:ea typeface="Helvetica"/>
                <a:cs typeface="Helvetica"/>
                <a:sym typeface="Helvetica"/>
              </a:defRPr>
            </a:pPr>
            <a:r>
              <a:t>Age: 21</a:t>
            </a:r>
          </a:p>
        </p:txBody>
      </p:sp>
      <p:sp>
        <p:nvSpPr>
          <p:cNvPr id="1310" name="Name: Leah…"/>
          <p:cNvSpPr/>
          <p:nvPr/>
        </p:nvSpPr>
        <p:spPr>
          <a:xfrm>
            <a:off x="800100" y="645561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Leah</a:t>
            </a:r>
          </a:p>
          <a:p>
            <a:pPr>
              <a:defRPr sz="2600" b="1">
                <a:latin typeface="Helvetica"/>
                <a:ea typeface="Helvetica"/>
                <a:cs typeface="Helvetica"/>
                <a:sym typeface="Helvetica"/>
              </a:defRPr>
            </a:pPr>
            <a:r>
              <a:t>Age: 18</a:t>
            </a:r>
          </a:p>
        </p:txBody>
      </p:sp>
      <p:sp>
        <p:nvSpPr>
          <p:cNvPr id="1311" name="Name: Rick…"/>
          <p:cNvSpPr/>
          <p:nvPr/>
        </p:nvSpPr>
        <p:spPr>
          <a:xfrm>
            <a:off x="800100" y="4212567"/>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Rick</a:t>
            </a:r>
          </a:p>
          <a:p>
            <a:pPr>
              <a:defRPr sz="2600" b="1">
                <a:latin typeface="Helvetica"/>
                <a:ea typeface="Helvetica"/>
                <a:cs typeface="Helvetica"/>
                <a:sym typeface="Helvetica"/>
              </a:defRPr>
            </a:pPr>
            <a:r>
              <a:t>Age: 61</a:t>
            </a:r>
          </a:p>
        </p:txBody>
      </p:sp>
      <p:sp>
        <p:nvSpPr>
          <p:cNvPr id="1312" name="Name: Rai…"/>
          <p:cNvSpPr/>
          <p:nvPr/>
        </p:nvSpPr>
        <p:spPr>
          <a:xfrm>
            <a:off x="800100" y="30964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Rai</a:t>
            </a:r>
          </a:p>
          <a:p>
            <a:pPr>
              <a:defRPr sz="2600" b="1">
                <a:latin typeface="Helvetica"/>
                <a:ea typeface="Helvetica"/>
                <a:cs typeface="Helvetica"/>
                <a:sym typeface="Helvetica"/>
              </a:defRPr>
            </a:pPr>
            <a:r>
              <a:t>Age: 25</a:t>
            </a:r>
          </a:p>
        </p:txBody>
      </p:sp>
      <p:sp>
        <p:nvSpPr>
          <p:cNvPr id="1313" name="Line"/>
          <p:cNvSpPr/>
          <p:nvPr/>
        </p:nvSpPr>
        <p:spPr>
          <a:xfrm>
            <a:off x="34237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314" name="Name: Lara…"/>
          <p:cNvSpPr/>
          <p:nvPr/>
        </p:nvSpPr>
        <p:spPr>
          <a:xfrm>
            <a:off x="4229100" y="645561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Lara</a:t>
            </a:r>
          </a:p>
          <a:p>
            <a:pPr>
              <a:defRPr sz="2600" b="1">
                <a:latin typeface="Helvetica"/>
                <a:ea typeface="Helvetica"/>
                <a:cs typeface="Helvetica"/>
                <a:sym typeface="Helvetica"/>
              </a:defRPr>
            </a:pPr>
            <a:r>
              <a:t>Age: 34</a:t>
            </a:r>
          </a:p>
        </p:txBody>
      </p:sp>
      <p:sp>
        <p:nvSpPr>
          <p:cNvPr id="1315" name="Line"/>
          <p:cNvSpPr/>
          <p:nvPr/>
        </p:nvSpPr>
        <p:spPr>
          <a:xfrm>
            <a:off x="3385655" y="36194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316" name="Name: Ryan…"/>
          <p:cNvSpPr/>
          <p:nvPr/>
        </p:nvSpPr>
        <p:spPr>
          <a:xfrm>
            <a:off x="4229100" y="30964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Ryan</a:t>
            </a:r>
          </a:p>
          <a:p>
            <a:pPr>
              <a:defRPr sz="2600" b="1">
                <a:latin typeface="Helvetica"/>
                <a:ea typeface="Helvetica"/>
                <a:cs typeface="Helvetica"/>
                <a:sym typeface="Helvetica"/>
              </a:defRPr>
            </a:pPr>
            <a:r>
              <a:t>Age: 56</a:t>
            </a:r>
          </a:p>
        </p:txBody>
      </p:sp>
      <p:sp>
        <p:nvSpPr>
          <p:cNvPr id="1317" name="Line"/>
          <p:cNvSpPr/>
          <p:nvPr/>
        </p:nvSpPr>
        <p:spPr>
          <a:xfrm>
            <a:off x="3423755" y="582294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318" name="Name: Finn…"/>
          <p:cNvSpPr/>
          <p:nvPr/>
        </p:nvSpPr>
        <p:spPr>
          <a:xfrm>
            <a:off x="4229100" y="53316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Finn</a:t>
            </a:r>
          </a:p>
          <a:p>
            <a:pPr>
              <a:defRPr sz="2600" b="1">
                <a:latin typeface="Helvetica"/>
                <a:ea typeface="Helvetica"/>
                <a:cs typeface="Helvetica"/>
                <a:sym typeface="Helvetica"/>
              </a:defRPr>
            </a:pPr>
            <a:r>
              <a:t>Age: 21</a:t>
            </a:r>
          </a:p>
        </p:txBody>
      </p:sp>
      <p:sp>
        <p:nvSpPr>
          <p:cNvPr id="1319" name="Line"/>
          <p:cNvSpPr/>
          <p:nvPr/>
        </p:nvSpPr>
        <p:spPr>
          <a:xfrm>
            <a:off x="68781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320" name="Name: Mark…"/>
          <p:cNvSpPr/>
          <p:nvPr/>
        </p:nvSpPr>
        <p:spPr>
          <a:xfrm>
            <a:off x="7683500" y="645561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Mark</a:t>
            </a:r>
          </a:p>
          <a:p>
            <a:pPr>
              <a:defRPr sz="2600" b="1">
                <a:latin typeface="Helvetica"/>
                <a:ea typeface="Helvetica"/>
                <a:cs typeface="Helvetica"/>
                <a:sym typeface="Helvetica"/>
              </a:defRPr>
            </a:pPr>
            <a:r>
              <a:t>Age: 10</a:t>
            </a:r>
          </a:p>
        </p:txBody>
      </p:sp>
      <p:sp>
        <p:nvSpPr>
          <p:cNvPr id="1321" name="It may happen that the value you are looking for does not exist in the bucket the key hashed to in which case the item does not exist in the HT."/>
          <p:cNvSpPr/>
          <p:nvPr/>
        </p:nvSpPr>
        <p:spPr>
          <a:xfrm>
            <a:off x="3340243" y="1113120"/>
            <a:ext cx="9832728"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000"/>
            </a:lvl1pPr>
          </a:lstStyle>
          <a:p>
            <a:r>
              <a:t>It may happen that the value you are looking for does not exist in the bucket the key hashed to in which case the item does not exist in the HT.</a:t>
            </a:r>
          </a:p>
        </p:txBody>
      </p:sp>
    </p:spTree>
  </p:cSld>
  <p:clrMapOvr>
    <a:masterClrMapping/>
  </p:clrMapOvr>
  <p:transition spd="me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3" name="Q: How do I maintain O(1) insertion and lookup time complexity once my HT gets really full and I have long linked list chains?"/>
          <p:cNvSpPr/>
          <p:nvPr/>
        </p:nvSpPr>
        <p:spPr>
          <a:xfrm>
            <a:off x="-23304" y="2327910"/>
            <a:ext cx="13051409" cy="166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Q: How do I maintain </a:t>
            </a:r>
            <a:r>
              <a:rPr b="1">
                <a:solidFill>
                  <a:schemeClr val="accent3">
                    <a:hueOff val="-499813"/>
                    <a:satOff val="-5228"/>
                    <a:lumOff val="24899"/>
                  </a:schemeClr>
                </a:solidFill>
              </a:rPr>
              <a:t>O(1)</a:t>
            </a:r>
            <a:r>
              <a:t> insertion and lookup time complexity once my HT gets really full and I have long linked list chains?</a:t>
            </a:r>
          </a:p>
        </p:txBody>
      </p:sp>
      <p:sp>
        <p:nvSpPr>
          <p:cNvPr id="1324" name="A: Once the HT contains a lot of elements you should create a new HT with a larger capacity and rehash all the items inside the old HT and disperse them throughout the new HT at different locations."/>
          <p:cNvSpPr/>
          <p:nvPr/>
        </p:nvSpPr>
        <p:spPr>
          <a:xfrm>
            <a:off x="424445" y="4771390"/>
            <a:ext cx="12155910" cy="27051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A: Once the HT contains a lot of elements you should create a new HT with a larger capacity and rehash all the items inside the old HT and disperse them throughout the new HT at different locations.</a:t>
            </a:r>
          </a:p>
        </p:txBody>
      </p:sp>
      <p:sp>
        <p:nvSpPr>
          <p:cNvPr id="1325" name="Hash table FAQs"/>
          <p:cNvSpPr>
            <a:spLocks noGrp="1"/>
          </p:cNvSpPr>
          <p:nvPr>
            <p:ph type="title"/>
          </p:nvPr>
        </p:nvSpPr>
        <p:spPr>
          <a:xfrm>
            <a:off x="0" y="248920"/>
            <a:ext cx="13004801" cy="1188319"/>
          </a:xfrm>
          <a:prstGeom prst="rect">
            <a:avLst/>
          </a:prstGeom>
        </p:spPr>
        <p:txBody>
          <a:bodyPr>
            <a:normAutofit fontScale="90000"/>
          </a:bodyPr>
          <a:lstStyle>
            <a:lvl1pPr defTabSz="537463">
              <a:defRPr sz="7360" b="1"/>
            </a:lvl1pPr>
          </a:lstStyle>
          <a:p>
            <a:r>
              <a:t>Hash table FAQs</a:t>
            </a:r>
          </a:p>
        </p:txBody>
      </p:sp>
    </p:spTree>
  </p:cSld>
  <p:clrMapOvr>
    <a:masterClrMapping/>
  </p:clrMapOvr>
  <p:transition spd="me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7" name="Q: How do I remove key-value pairs from my HT?"/>
          <p:cNvSpPr/>
          <p:nvPr/>
        </p:nvSpPr>
        <p:spPr>
          <a:xfrm>
            <a:off x="0" y="2891589"/>
            <a:ext cx="13004801"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Q: How do I </a:t>
            </a:r>
            <a:r>
              <a:rPr b="1">
                <a:solidFill>
                  <a:schemeClr val="accent6">
                    <a:hueOff val="-241736"/>
                    <a:satOff val="29413"/>
                    <a:lumOff val="20727"/>
                  </a:schemeClr>
                </a:solidFill>
              </a:rPr>
              <a:t>remove</a:t>
            </a:r>
            <a:r>
              <a:t> key-value pairs from my HT?</a:t>
            </a:r>
          </a:p>
        </p:txBody>
      </p:sp>
      <p:sp>
        <p:nvSpPr>
          <p:cNvPr id="1328" name="A: Apply the same procedure as doing a lookup for a key, but this time instead of returning the value associated with the key remove the node in the linked list data structure."/>
          <p:cNvSpPr/>
          <p:nvPr/>
        </p:nvSpPr>
        <p:spPr>
          <a:xfrm>
            <a:off x="114324" y="4968240"/>
            <a:ext cx="12776151"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A: Apply the same procedure as doing a lookup for a key, but this time instead of returning the value associated with the key remove the node in the linked list data structure.</a:t>
            </a:r>
          </a:p>
        </p:txBody>
      </p:sp>
      <p:sp>
        <p:nvSpPr>
          <p:cNvPr id="1329" name="Hash table FAQs"/>
          <p:cNvSpPr>
            <a:spLocks noGrp="1"/>
          </p:cNvSpPr>
          <p:nvPr>
            <p:ph type="title"/>
          </p:nvPr>
        </p:nvSpPr>
        <p:spPr>
          <a:xfrm>
            <a:off x="0" y="248920"/>
            <a:ext cx="13004801" cy="1188319"/>
          </a:xfrm>
          <a:prstGeom prst="rect">
            <a:avLst/>
          </a:prstGeom>
        </p:spPr>
        <p:txBody>
          <a:bodyPr>
            <a:normAutofit fontScale="90000"/>
          </a:bodyPr>
          <a:lstStyle>
            <a:lvl1pPr defTabSz="537463">
              <a:defRPr sz="7360" b="1"/>
            </a:lvl1pPr>
          </a:lstStyle>
          <a:p>
            <a:r>
              <a:t>Hash table FAQs</a:t>
            </a:r>
          </a:p>
        </p:txBody>
      </p:sp>
    </p:spTree>
  </p:cSld>
  <p:clrMapOvr>
    <a:masterClrMapping/>
  </p:clrMapOvr>
  <p:transition spd="me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 name="Q: Can I use another data structure to model the bucket behaviour required for the separate chaining method?"/>
          <p:cNvSpPr/>
          <p:nvPr/>
        </p:nvSpPr>
        <p:spPr>
          <a:xfrm>
            <a:off x="817415" y="2152650"/>
            <a:ext cx="11369969" cy="16637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Q: Can I use another data structure to model the bucket behaviour required for the separate chaining method?</a:t>
            </a:r>
          </a:p>
        </p:txBody>
      </p:sp>
      <p:sp>
        <p:nvSpPr>
          <p:cNvPr id="1332" name="A: Of course! Common data structures used instead of a linked list include: arrays, binary trees, self balancing trees, etc… You can even go with a hybrid approach like Java’s HashMap. However, note that some of these are much more memory intensive and complex to implement than a simple linked list which is why they may be less popular."/>
          <p:cNvSpPr/>
          <p:nvPr/>
        </p:nvSpPr>
        <p:spPr>
          <a:xfrm>
            <a:off x="-54161" y="4531762"/>
            <a:ext cx="12846026" cy="42672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A: Of course! Common data structures used instead of a linked list include: </a:t>
            </a:r>
            <a:r>
              <a:rPr b="1">
                <a:solidFill>
                  <a:schemeClr val="accent4">
                    <a:hueOff val="102361"/>
                    <a:satOff val="14118"/>
                    <a:lumOff val="10675"/>
                  </a:schemeClr>
                </a:solidFill>
              </a:rPr>
              <a:t>arrays</a:t>
            </a:r>
            <a:r>
              <a:t>, </a:t>
            </a:r>
            <a:r>
              <a:rPr b="1">
                <a:solidFill>
                  <a:schemeClr val="accent4">
                    <a:hueOff val="102361"/>
                    <a:satOff val="14118"/>
                    <a:lumOff val="10675"/>
                  </a:schemeClr>
                </a:solidFill>
              </a:rPr>
              <a:t>binary trees</a:t>
            </a:r>
            <a:r>
              <a:t>, </a:t>
            </a:r>
            <a:r>
              <a:rPr b="1">
                <a:solidFill>
                  <a:schemeClr val="accent4">
                    <a:hueOff val="102361"/>
                    <a:satOff val="14118"/>
                    <a:lumOff val="10675"/>
                  </a:schemeClr>
                </a:solidFill>
              </a:rPr>
              <a:t>self balancing trees</a:t>
            </a:r>
            <a:r>
              <a:t>, etc… You can even go with a hybrid approach like Java’s HashMap. However, note that some of these are much more memory intensive and complex to implement than a simple linked list which is why they may be less popular.</a:t>
            </a:r>
          </a:p>
        </p:txBody>
      </p:sp>
      <p:sp>
        <p:nvSpPr>
          <p:cNvPr id="1333" name="Hash table FAQs"/>
          <p:cNvSpPr>
            <a:spLocks noGrp="1"/>
          </p:cNvSpPr>
          <p:nvPr>
            <p:ph type="title"/>
          </p:nvPr>
        </p:nvSpPr>
        <p:spPr>
          <a:xfrm>
            <a:off x="0" y="248920"/>
            <a:ext cx="13004801" cy="1188319"/>
          </a:xfrm>
          <a:prstGeom prst="rect">
            <a:avLst/>
          </a:prstGeom>
        </p:spPr>
        <p:txBody>
          <a:bodyPr>
            <a:normAutofit fontScale="90000"/>
          </a:bodyPr>
          <a:lstStyle>
            <a:lvl1pPr defTabSz="537463">
              <a:defRPr sz="7360" b="1"/>
            </a:lvl1pPr>
          </a:lstStyle>
          <a:p>
            <a:r>
              <a:t>Hash table FAQs</a:t>
            </a:r>
          </a:p>
        </p:txBody>
      </p:sp>
    </p:spTree>
  </p:cSld>
  <p:clrMapOvr>
    <a:masterClrMapping/>
  </p:clrMapOvr>
  <p:transition spd="me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5" name="Next Video:…"/>
          <p:cNvSpPr>
            <a:spLocks noGrp="1"/>
          </p:cNvSpPr>
          <p:nvPr>
            <p:ph type="title"/>
          </p:nvPr>
        </p:nvSpPr>
        <p:spPr>
          <a:xfrm>
            <a:off x="0" y="-198736"/>
            <a:ext cx="13004800" cy="1836094"/>
          </a:xfrm>
          <a:prstGeom prst="rect">
            <a:avLst/>
          </a:prstGeom>
        </p:spPr>
        <p:txBody>
          <a:bodyPr/>
          <a:lstStyle/>
          <a:p>
            <a:pPr defTabSz="461518">
              <a:defRPr sz="5056" b="1"/>
            </a:pPr>
            <a:r>
              <a:t>Next Video: </a:t>
            </a:r>
          </a:p>
          <a:p>
            <a:pPr defTabSz="461518">
              <a:defRPr sz="5056" b="1"/>
            </a:pPr>
            <a:r>
              <a:t>Hash tables with open addressing!</a:t>
            </a:r>
          </a:p>
        </p:txBody>
      </p:sp>
      <p:sp>
        <p:nvSpPr>
          <p:cNvPr id="1336" name="Hash table separate chaining implementation and source code and tests can all be found at:"/>
          <p:cNvSpPr/>
          <p:nvPr/>
        </p:nvSpPr>
        <p:spPr>
          <a:xfrm>
            <a:off x="97352" y="7282144"/>
            <a:ext cx="12810096" cy="1497904"/>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lvl1pPr defTabSz="262889"/>
          </a:lstStyle>
          <a:p>
            <a:r>
              <a:t>Hash table separate chaining implementation and source code and tests can all be found at:</a:t>
            </a:r>
          </a:p>
        </p:txBody>
      </p:sp>
      <p:sp>
        <p:nvSpPr>
          <p:cNvPr id="1337" name="github.com/williamfiset/data-structures"/>
          <p:cNvSpPr/>
          <p:nvPr/>
        </p:nvSpPr>
        <p:spPr>
          <a:xfrm>
            <a:off x="779530" y="8731901"/>
            <a:ext cx="11445740" cy="660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3800" b="1" u="sng">
                <a:hlinkClick r:id="rId2"/>
              </a:defRPr>
            </a:lvl1pPr>
          </a:lstStyle>
          <a:p>
            <a:pPr>
              <a:defRPr u="none"/>
            </a:pPr>
            <a:r>
              <a:rPr u="sng">
                <a:hlinkClick r:id="rId2"/>
              </a:rPr>
              <a:t>github.com/williamfiset/data-structures</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o be able to understand how a mapping is constructed between key-value pairs we first need to talk about hash functions."/>
          <p:cNvSpPr/>
          <p:nvPr/>
        </p:nvSpPr>
        <p:spPr>
          <a:xfrm>
            <a:off x="711422" y="457348"/>
            <a:ext cx="11581955" cy="1752304"/>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rPr lang="zh-CN" altLang="en-US" dirty="0"/>
              <a:t>为了理解键值对之间的映射关系是如何建立的，我们首先要理解哈希函数。</a:t>
            </a:r>
            <a:endParaRPr dirty="0"/>
          </a:p>
        </p:txBody>
      </p:sp>
    </p:spTree>
  </p:cSld>
  <p:clrMapOvr>
    <a:masterClrMapping/>
  </p:clrMapOvr>
  <p:transition spd="me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9" name="Hash table (HT)…"/>
          <p:cNvSpPr>
            <a:spLocks noGrp="1"/>
          </p:cNvSpPr>
          <p:nvPr>
            <p:ph type="title"/>
          </p:nvPr>
        </p:nvSpPr>
        <p:spPr>
          <a:xfrm>
            <a:off x="-58508" y="904311"/>
            <a:ext cx="13121817" cy="5071449"/>
          </a:xfrm>
          <a:prstGeom prst="rect">
            <a:avLst/>
          </a:prstGeom>
        </p:spPr>
        <p:txBody>
          <a:bodyPr/>
          <a:lstStyle/>
          <a:p>
            <a:pPr>
              <a:defRPr sz="11000"/>
            </a:pPr>
            <a:r>
              <a:t>Hash table (HT) </a:t>
            </a:r>
          </a:p>
          <a:p>
            <a:pPr>
              <a:defRPr sz="11000"/>
            </a:pPr>
            <a:r>
              <a:t>open addressing</a:t>
            </a:r>
          </a:p>
        </p:txBody>
      </p:sp>
      <p:sp>
        <p:nvSpPr>
          <p:cNvPr id="1340" name="William Fiset"/>
          <p:cNvSpPr/>
          <p:nvPr/>
        </p:nvSpPr>
        <p:spPr>
          <a:xfrm>
            <a:off x="4656075" y="7195359"/>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b="1"/>
            </a:lvl1pPr>
          </a:lstStyle>
          <a:p>
            <a:r>
              <a:t>William Fiset</a:t>
            </a:r>
          </a:p>
        </p:txBody>
      </p:sp>
    </p:spTree>
  </p:cSld>
  <p:clrMapOvr>
    <a:masterClrMapping/>
  </p:clrMapOvr>
  <p:transition spd="me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2" name="Open addressing basics"/>
          <p:cNvSpPr>
            <a:spLocks noGrp="1"/>
          </p:cNvSpPr>
          <p:nvPr>
            <p:ph type="title"/>
          </p:nvPr>
        </p:nvSpPr>
        <p:spPr>
          <a:xfrm>
            <a:off x="0" y="172720"/>
            <a:ext cx="13004801" cy="1188319"/>
          </a:xfrm>
          <a:prstGeom prst="rect">
            <a:avLst/>
          </a:prstGeom>
        </p:spPr>
        <p:txBody>
          <a:bodyPr>
            <a:normAutofit fontScale="90000"/>
          </a:bodyPr>
          <a:lstStyle>
            <a:lvl1pPr defTabSz="537463">
              <a:defRPr sz="7360" b="1"/>
            </a:lvl1pPr>
          </a:lstStyle>
          <a:p>
            <a:r>
              <a:t>Open addressing basics</a:t>
            </a:r>
          </a:p>
        </p:txBody>
      </p:sp>
      <p:sp>
        <p:nvSpPr>
          <p:cNvPr id="1343" name="The goal of the Hash Table (HT) is to construct a mapping from keys to values.…"/>
          <p:cNvSpPr/>
          <p:nvPr/>
        </p:nvSpPr>
        <p:spPr>
          <a:xfrm>
            <a:off x="0" y="891540"/>
            <a:ext cx="13004801" cy="84582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endParaRPr/>
          </a:p>
          <a:p>
            <a:r>
              <a:t>The goal of the </a:t>
            </a:r>
            <a:r>
              <a:rPr b="1">
                <a:solidFill>
                  <a:schemeClr val="accent4">
                    <a:hueOff val="102361"/>
                    <a:satOff val="14118"/>
                    <a:lumOff val="10675"/>
                  </a:schemeClr>
                </a:solidFill>
              </a:rPr>
              <a:t>Hash Table (HT)</a:t>
            </a:r>
            <a:r>
              <a:t> is to construct a </a:t>
            </a:r>
            <a:r>
              <a:rPr b="1">
                <a:solidFill>
                  <a:schemeClr val="accent4">
                    <a:hueOff val="102361"/>
                    <a:satOff val="14118"/>
                    <a:lumOff val="10675"/>
                  </a:schemeClr>
                </a:solidFill>
              </a:rPr>
              <a:t>mapping</a:t>
            </a:r>
            <a:r>
              <a:t> from keys to values.</a:t>
            </a:r>
          </a:p>
          <a:p>
            <a:endParaRPr/>
          </a:p>
          <a:p>
            <a:r>
              <a:t>Keys must be </a:t>
            </a:r>
            <a:r>
              <a:rPr b="1">
                <a:solidFill>
                  <a:schemeClr val="accent4">
                    <a:hueOff val="102361"/>
                    <a:satOff val="14118"/>
                    <a:lumOff val="10675"/>
                  </a:schemeClr>
                </a:solidFill>
              </a:rPr>
              <a:t>hashable</a:t>
            </a:r>
            <a:r>
              <a:t> and we need a </a:t>
            </a:r>
            <a:r>
              <a:rPr b="1">
                <a:solidFill>
                  <a:schemeClr val="accent4">
                    <a:hueOff val="102361"/>
                    <a:satOff val="14118"/>
                    <a:lumOff val="10675"/>
                  </a:schemeClr>
                </a:solidFill>
              </a:rPr>
              <a:t>hash function</a:t>
            </a:r>
            <a:r>
              <a:t> that converts keys to whole numbers.</a:t>
            </a:r>
          </a:p>
          <a:p>
            <a:endParaRPr/>
          </a:p>
          <a:p>
            <a:r>
              <a:t>We use the hash function defined on our key set to </a:t>
            </a:r>
            <a:r>
              <a:rPr b="1">
                <a:solidFill>
                  <a:schemeClr val="accent4">
                    <a:hueOff val="102361"/>
                    <a:satOff val="14118"/>
                    <a:lumOff val="10675"/>
                  </a:schemeClr>
                </a:solidFill>
              </a:rPr>
              <a:t>index into</a:t>
            </a:r>
            <a:r>
              <a:t> an array (the hash table).</a:t>
            </a:r>
          </a:p>
          <a:p>
            <a:endParaRPr/>
          </a:p>
          <a:p>
            <a:r>
              <a:t>Hash functions are not perfect, therefore sometimes two keys k</a:t>
            </a:r>
            <a:r>
              <a:rPr baseline="-5999"/>
              <a:t>1</a:t>
            </a:r>
            <a:r>
              <a:t>, k</a:t>
            </a:r>
            <a:r>
              <a:rPr baseline="-5999"/>
              <a:t>2</a:t>
            </a:r>
            <a:r>
              <a:t> (k</a:t>
            </a:r>
            <a:r>
              <a:rPr baseline="-5999"/>
              <a:t>1</a:t>
            </a:r>
            <a:r>
              <a:t> </a:t>
            </a:r>
            <a:r>
              <a:rPr sz="3700"/>
              <a:t>≠ k</a:t>
            </a:r>
            <a:r>
              <a:rPr sz="3700" baseline="-5999"/>
              <a:t>2</a:t>
            </a:r>
            <a:r>
              <a:rPr sz="3700"/>
              <a:t>) </a:t>
            </a:r>
            <a:r>
              <a:t>hash to the same value. When this happens we have         a </a:t>
            </a:r>
            <a:r>
              <a:rPr b="1">
                <a:solidFill>
                  <a:schemeClr val="accent4">
                    <a:hueOff val="102361"/>
                    <a:satOff val="14118"/>
                    <a:lumOff val="10675"/>
                  </a:schemeClr>
                </a:solidFill>
              </a:rPr>
              <a:t>hash collision</a:t>
            </a:r>
            <a:r>
              <a:t> (i.e H(k</a:t>
            </a:r>
            <a:r>
              <a:rPr baseline="-5999"/>
              <a:t>1</a:t>
            </a:r>
            <a:r>
              <a:t>) = H(k</a:t>
            </a:r>
            <a:r>
              <a:rPr baseline="-5999"/>
              <a:t>2</a:t>
            </a:r>
            <a:r>
              <a:t>))</a:t>
            </a:r>
          </a:p>
          <a:p>
            <a:endParaRPr/>
          </a:p>
          <a:p>
            <a:r>
              <a:rPr b="1">
                <a:solidFill>
                  <a:schemeClr val="accent2">
                    <a:satOff val="-13916"/>
                    <a:lumOff val="13989"/>
                  </a:schemeClr>
                </a:solidFill>
              </a:rPr>
              <a:t>Open addressing</a:t>
            </a:r>
            <a:r>
              <a:t> is a way to solve this issue.</a:t>
            </a:r>
          </a:p>
        </p:txBody>
      </p:sp>
    </p:spTree>
  </p:cSld>
  <p:clrMapOvr>
    <a:masterClrMapping/>
  </p:clrMapOvr>
  <p:transition spd="me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5" name="When using open addressing as a collision resolution technique the key-value pairs are stored in the table itself as opposed to a data structure like in separate chaining."/>
          <p:cNvSpPr/>
          <p:nvPr/>
        </p:nvSpPr>
        <p:spPr>
          <a:xfrm>
            <a:off x="0" y="1998144"/>
            <a:ext cx="13004801" cy="21844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When using open addressing as a collision resolution technique the </a:t>
            </a:r>
            <a:r>
              <a:rPr b="1">
                <a:solidFill>
                  <a:schemeClr val="accent4">
                    <a:hueOff val="102361"/>
                    <a:satOff val="14118"/>
                    <a:lumOff val="10675"/>
                  </a:schemeClr>
                </a:solidFill>
              </a:rPr>
              <a:t>key-value pairs are stored in the table itself</a:t>
            </a:r>
            <a:r>
              <a:t> as opposed to a data structure like in separate chaining.</a:t>
            </a:r>
          </a:p>
        </p:txBody>
      </p:sp>
      <p:sp>
        <p:nvSpPr>
          <p:cNvPr id="1346" name="Open addressing basics"/>
          <p:cNvSpPr>
            <a:spLocks noGrp="1"/>
          </p:cNvSpPr>
          <p:nvPr>
            <p:ph type="title"/>
          </p:nvPr>
        </p:nvSpPr>
        <p:spPr>
          <a:xfrm>
            <a:off x="0" y="172720"/>
            <a:ext cx="13004801" cy="1188319"/>
          </a:xfrm>
          <a:prstGeom prst="rect">
            <a:avLst/>
          </a:prstGeom>
        </p:spPr>
        <p:txBody>
          <a:bodyPr>
            <a:normAutofit fontScale="90000"/>
          </a:bodyPr>
          <a:lstStyle>
            <a:lvl1pPr defTabSz="537463">
              <a:defRPr sz="7360" b="1"/>
            </a:lvl1pPr>
          </a:lstStyle>
          <a:p>
            <a:r>
              <a:t>Open addressing basics</a:t>
            </a:r>
          </a:p>
        </p:txBody>
      </p:sp>
      <p:sp>
        <p:nvSpPr>
          <p:cNvPr id="1347" name="This means we need to care a great deal about the size of our hash table and how many elements are currently in the table."/>
          <p:cNvSpPr/>
          <p:nvPr/>
        </p:nvSpPr>
        <p:spPr>
          <a:xfrm>
            <a:off x="0" y="4761230"/>
            <a:ext cx="13004801" cy="16637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This means we need to care a great deal about the size of our hash table and how many elements are currently in the table.</a:t>
            </a:r>
          </a:p>
        </p:txBody>
      </p:sp>
      <p:sp>
        <p:nvSpPr>
          <p:cNvPr id="1348" name="Load factor ="/>
          <p:cNvSpPr/>
          <p:nvPr/>
        </p:nvSpPr>
        <p:spPr>
          <a:xfrm>
            <a:off x="1943355" y="7451090"/>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6">
                    <a:hueOff val="-241736"/>
                    <a:satOff val="29413"/>
                    <a:lumOff val="20727"/>
                  </a:schemeClr>
                </a:solidFill>
              </a:rPr>
              <a:t>Load factor</a:t>
            </a:r>
            <a:r>
              <a:t> =</a:t>
            </a:r>
          </a:p>
        </p:txBody>
      </p:sp>
      <p:sp>
        <p:nvSpPr>
          <p:cNvPr id="1349" name="items in table"/>
          <p:cNvSpPr/>
          <p:nvPr/>
        </p:nvSpPr>
        <p:spPr>
          <a:xfrm>
            <a:off x="6230406" y="7077709"/>
            <a:ext cx="396790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b="1"/>
            </a:lvl1pPr>
          </a:lstStyle>
          <a:p>
            <a:pPr>
              <a:defRPr b="0"/>
            </a:pPr>
            <a:r>
              <a:rPr b="1"/>
              <a:t>items in table</a:t>
            </a:r>
          </a:p>
        </p:txBody>
      </p:sp>
      <p:sp>
        <p:nvSpPr>
          <p:cNvPr id="1350" name="size of table"/>
          <p:cNvSpPr/>
          <p:nvPr/>
        </p:nvSpPr>
        <p:spPr>
          <a:xfrm>
            <a:off x="6368035" y="7824470"/>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b="1"/>
            </a:lvl1pPr>
          </a:lstStyle>
          <a:p>
            <a:pPr>
              <a:defRPr b="0"/>
            </a:pPr>
            <a:r>
              <a:rPr b="1"/>
              <a:t>size of table</a:t>
            </a:r>
          </a:p>
        </p:txBody>
      </p:sp>
      <p:sp>
        <p:nvSpPr>
          <p:cNvPr id="1351" name="Line"/>
          <p:cNvSpPr/>
          <p:nvPr/>
        </p:nvSpPr>
        <p:spPr>
          <a:xfrm>
            <a:off x="6030821" y="7762240"/>
            <a:ext cx="4367078"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3" name="Open addressing basics"/>
          <p:cNvSpPr>
            <a:spLocks noGrp="1"/>
          </p:cNvSpPr>
          <p:nvPr>
            <p:ph type="title"/>
          </p:nvPr>
        </p:nvSpPr>
        <p:spPr>
          <a:xfrm>
            <a:off x="0" y="172720"/>
            <a:ext cx="13004801" cy="1188319"/>
          </a:xfrm>
          <a:prstGeom prst="rect">
            <a:avLst/>
          </a:prstGeom>
        </p:spPr>
        <p:txBody>
          <a:bodyPr>
            <a:normAutofit fontScale="90000"/>
          </a:bodyPr>
          <a:lstStyle>
            <a:lvl1pPr defTabSz="537463">
              <a:defRPr sz="7360" b="1"/>
            </a:lvl1pPr>
          </a:lstStyle>
          <a:p>
            <a:r>
              <a:t>Open addressing basics</a:t>
            </a:r>
          </a:p>
        </p:txBody>
      </p:sp>
      <p:sp>
        <p:nvSpPr>
          <p:cNvPr id="1354" name="The O(1) constant time behaviour attributed to hash tables assumes the load factor (α) is kept below a certain fixed value. This means once α &gt; threshold we need to grow the table size (ideally exponentially, e.g. double)."/>
          <p:cNvSpPr/>
          <p:nvPr/>
        </p:nvSpPr>
        <p:spPr>
          <a:xfrm>
            <a:off x="304542" y="6617969"/>
            <a:ext cx="12558276" cy="27051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The </a:t>
            </a:r>
            <a:r>
              <a:rPr b="1">
                <a:solidFill>
                  <a:schemeClr val="accent3">
                    <a:hueOff val="-499813"/>
                    <a:satOff val="-5228"/>
                    <a:lumOff val="24899"/>
                  </a:schemeClr>
                </a:solidFill>
              </a:rPr>
              <a:t>O(1)</a:t>
            </a:r>
            <a:r>
              <a:t> constant time behaviour attributed to hash tables assumes the load factor (α) is kept below a certain fixed value. This means once α &gt; </a:t>
            </a:r>
            <a:r>
              <a:rPr b="1">
                <a:solidFill>
                  <a:schemeClr val="accent6">
                    <a:hueOff val="-241736"/>
                    <a:satOff val="29413"/>
                    <a:lumOff val="20727"/>
                  </a:schemeClr>
                </a:solidFill>
              </a:rPr>
              <a:t>threshold</a:t>
            </a:r>
            <a:r>
              <a:t> we need to grow the table size (ideally exponentially, e.g. double).</a:t>
            </a:r>
          </a:p>
        </p:txBody>
      </p:sp>
      <p:sp>
        <p:nvSpPr>
          <p:cNvPr id="1355" name="Source: Wikipedia"/>
          <p:cNvSpPr/>
          <p:nvPr/>
        </p:nvSpPr>
        <p:spPr>
          <a:xfrm>
            <a:off x="4966737" y="6019684"/>
            <a:ext cx="3233887" cy="457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400"/>
            </a:lvl1pPr>
          </a:lstStyle>
          <a:p>
            <a:r>
              <a:t>Source: Wikipedia</a:t>
            </a:r>
          </a:p>
        </p:txBody>
      </p:sp>
      <p:pic>
        <p:nvPicPr>
          <p:cNvPr id="1356" name="image.png" descr="image.png"/>
          <p:cNvPicPr>
            <a:picLocks noChangeAspect="1"/>
          </p:cNvPicPr>
          <p:nvPr/>
        </p:nvPicPr>
        <p:blipFill>
          <a:blip r:embed="rId2"/>
          <a:stretch>
            <a:fillRect/>
          </a:stretch>
        </p:blipFill>
        <p:spPr>
          <a:xfrm>
            <a:off x="2820939" y="1507728"/>
            <a:ext cx="6733002" cy="4370872"/>
          </a:xfrm>
          <a:prstGeom prst="rect">
            <a:avLst/>
          </a:prstGeom>
          <a:ln w="12700">
            <a:miter lim="400000"/>
          </a:ln>
        </p:spPr>
      </p:pic>
    </p:spTree>
  </p:cSld>
  <p:clrMapOvr>
    <a:masterClrMapping/>
  </p:clrMapOvr>
  <p:transition spd="me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8" name="Open addressing main idea"/>
          <p:cNvSpPr>
            <a:spLocks noGrp="1"/>
          </p:cNvSpPr>
          <p:nvPr>
            <p:ph type="title"/>
          </p:nvPr>
        </p:nvSpPr>
        <p:spPr>
          <a:xfrm>
            <a:off x="0" y="30480"/>
            <a:ext cx="13004801" cy="1188319"/>
          </a:xfrm>
          <a:prstGeom prst="rect">
            <a:avLst/>
          </a:prstGeom>
        </p:spPr>
        <p:txBody>
          <a:bodyPr/>
          <a:lstStyle>
            <a:lvl1pPr defTabSz="490727">
              <a:defRPr sz="6719" b="1"/>
            </a:lvl1pPr>
          </a:lstStyle>
          <a:p>
            <a:r>
              <a:t>Open addressing main idea</a:t>
            </a:r>
          </a:p>
        </p:txBody>
      </p:sp>
      <p:sp>
        <p:nvSpPr>
          <p:cNvPr id="1359" name="If the position our key hashed to is occupied, try another position in the hash table by offsetting the current position subject to a probing sequence P(x). Keep doing this until an unoccupied slot is found."/>
          <p:cNvSpPr/>
          <p:nvPr/>
        </p:nvSpPr>
        <p:spPr>
          <a:xfrm>
            <a:off x="100424" y="5237522"/>
            <a:ext cx="12803952" cy="27051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If the position our key hashed to is occupied, try another position in the hash table by offsetting the current position subject to a </a:t>
            </a:r>
            <a:r>
              <a:rPr b="1">
                <a:solidFill>
                  <a:schemeClr val="accent6">
                    <a:hueOff val="-241736"/>
                    <a:satOff val="29413"/>
                    <a:lumOff val="20727"/>
                  </a:schemeClr>
                </a:solidFill>
              </a:rPr>
              <a:t>probing sequence</a:t>
            </a:r>
            <a:r>
              <a:t> </a:t>
            </a:r>
            <a:r>
              <a:rPr b="1">
                <a:solidFill>
                  <a:schemeClr val="accent6">
                    <a:hueOff val="-241736"/>
                    <a:satOff val="29413"/>
                    <a:lumOff val="20727"/>
                  </a:schemeClr>
                </a:solidFill>
              </a:rPr>
              <a:t>P</a:t>
            </a:r>
            <a:r>
              <a:t>(x). Keep doing this until an unoccupied slot is found.</a:t>
            </a:r>
          </a:p>
        </p:txBody>
      </p:sp>
      <p:sp>
        <p:nvSpPr>
          <p:cNvPr id="1360" name="When we want to insert a key-value pair (k,v) into the hash table we hash the key and obtain an original position for where this key-value pair belongs, i.e H(k)."/>
          <p:cNvSpPr/>
          <p:nvPr/>
        </p:nvSpPr>
        <p:spPr>
          <a:xfrm>
            <a:off x="147284" y="2135960"/>
            <a:ext cx="12710232" cy="21844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When we want to insert a key-value pair (k,v) into the hash table we hash the key and obtain an original position for where this key-value pair belongs, i.e </a:t>
            </a:r>
            <a:r>
              <a:rPr b="1"/>
              <a:t>H</a:t>
            </a:r>
            <a:r>
              <a:t>(k).</a:t>
            </a:r>
          </a:p>
        </p:txBody>
      </p:sp>
    </p:spTree>
  </p:cSld>
  <p:clrMapOvr>
    <a:masterClrMapping/>
  </p:clrMapOvr>
  <p:transition spd="me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2" name="Open addressing main idea"/>
          <p:cNvSpPr>
            <a:spLocks noGrp="1"/>
          </p:cNvSpPr>
          <p:nvPr>
            <p:ph type="title"/>
          </p:nvPr>
        </p:nvSpPr>
        <p:spPr>
          <a:xfrm>
            <a:off x="0" y="30480"/>
            <a:ext cx="13004801" cy="1188319"/>
          </a:xfrm>
          <a:prstGeom prst="rect">
            <a:avLst/>
          </a:prstGeom>
        </p:spPr>
        <p:txBody>
          <a:bodyPr/>
          <a:lstStyle>
            <a:lvl1pPr defTabSz="490727">
              <a:defRPr sz="6719" b="1"/>
            </a:lvl1pPr>
          </a:lstStyle>
          <a:p>
            <a:r>
              <a:t>Open addressing main idea</a:t>
            </a:r>
          </a:p>
        </p:txBody>
      </p:sp>
      <p:sp>
        <p:nvSpPr>
          <p:cNvPr id="1363" name="Linear probing:…"/>
          <p:cNvSpPr/>
          <p:nvPr/>
        </p:nvSpPr>
        <p:spPr>
          <a:xfrm>
            <a:off x="691252" y="2592111"/>
            <a:ext cx="11622296"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b="1">
                <a:solidFill>
                  <a:schemeClr val="accent2">
                    <a:satOff val="-13916"/>
                    <a:lumOff val="13989"/>
                  </a:schemeClr>
                </a:solidFill>
              </a:rPr>
              <a:t>Linear probing</a:t>
            </a:r>
            <a:r>
              <a:t>: </a:t>
            </a:r>
          </a:p>
          <a:p>
            <a:r>
              <a:rPr b="1">
                <a:solidFill>
                  <a:schemeClr val="accent6">
                    <a:hueOff val="-241736"/>
                    <a:satOff val="29413"/>
                    <a:lumOff val="20727"/>
                  </a:schemeClr>
                </a:solidFill>
              </a:rPr>
              <a:t>P</a:t>
            </a:r>
            <a:r>
              <a:t>(x) = ax + b where a, b are constants</a:t>
            </a:r>
          </a:p>
        </p:txBody>
      </p:sp>
      <p:sp>
        <p:nvSpPr>
          <p:cNvPr id="1364" name="There are an infinite amount of probing sequences you can come up with, here are a few:"/>
          <p:cNvSpPr/>
          <p:nvPr/>
        </p:nvSpPr>
        <p:spPr>
          <a:xfrm>
            <a:off x="-169223" y="1220966"/>
            <a:ext cx="13343247"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There are an infinite amount of probing sequences you can come up with, here are a few:</a:t>
            </a:r>
          </a:p>
        </p:txBody>
      </p:sp>
      <p:sp>
        <p:nvSpPr>
          <p:cNvPr id="1365" name="Quadratic probing:…"/>
          <p:cNvSpPr/>
          <p:nvPr/>
        </p:nvSpPr>
        <p:spPr>
          <a:xfrm>
            <a:off x="78259" y="4105497"/>
            <a:ext cx="12848282"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b="1">
                <a:solidFill>
                  <a:schemeClr val="accent2">
                    <a:satOff val="-13916"/>
                    <a:lumOff val="13989"/>
                  </a:schemeClr>
                </a:solidFill>
              </a:rPr>
              <a:t>Quadratic probing</a:t>
            </a:r>
            <a:r>
              <a:t>:</a:t>
            </a:r>
          </a:p>
          <a:p>
            <a:r>
              <a:rPr b="1">
                <a:solidFill>
                  <a:schemeClr val="accent6">
                    <a:hueOff val="-241736"/>
                    <a:satOff val="29413"/>
                    <a:lumOff val="20727"/>
                  </a:schemeClr>
                </a:solidFill>
              </a:rPr>
              <a:t>P</a:t>
            </a:r>
            <a:r>
              <a:t>(x)= ax² + bx + c, where a,b,c are constants</a:t>
            </a:r>
          </a:p>
        </p:txBody>
      </p:sp>
      <p:sp>
        <p:nvSpPr>
          <p:cNvPr id="1366" name="Double hashing:…"/>
          <p:cNvSpPr/>
          <p:nvPr/>
        </p:nvSpPr>
        <p:spPr>
          <a:xfrm>
            <a:off x="988988" y="5467979"/>
            <a:ext cx="11026824" cy="16637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b="1">
                <a:solidFill>
                  <a:schemeClr val="accent2">
                    <a:satOff val="-13916"/>
                    <a:lumOff val="13989"/>
                  </a:schemeClr>
                </a:solidFill>
              </a:rPr>
              <a:t>Double hashing</a:t>
            </a:r>
            <a:r>
              <a:t>:</a:t>
            </a:r>
          </a:p>
          <a:p>
            <a:r>
              <a:rPr b="1">
                <a:solidFill>
                  <a:schemeClr val="accent6">
                    <a:hueOff val="-241736"/>
                    <a:satOff val="29413"/>
                    <a:lumOff val="20727"/>
                  </a:schemeClr>
                </a:solidFill>
              </a:rPr>
              <a:t>P</a:t>
            </a:r>
            <a:r>
              <a:t>(k,x) = x*</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 where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 is a secondary hash function</a:t>
            </a:r>
          </a:p>
        </p:txBody>
      </p:sp>
      <p:sp>
        <p:nvSpPr>
          <p:cNvPr id="1367" name="Pseudo random number generator:…"/>
          <p:cNvSpPr/>
          <p:nvPr/>
        </p:nvSpPr>
        <p:spPr>
          <a:xfrm>
            <a:off x="78259" y="7351161"/>
            <a:ext cx="12848281" cy="16637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b="1">
                <a:solidFill>
                  <a:schemeClr val="accent2">
                    <a:satOff val="-13916"/>
                    <a:lumOff val="13989"/>
                  </a:schemeClr>
                </a:solidFill>
              </a:rPr>
              <a:t>Pseudo random number generator</a:t>
            </a:r>
            <a:r>
              <a:t>:</a:t>
            </a:r>
          </a:p>
          <a:p>
            <a:r>
              <a:rPr b="1">
                <a:solidFill>
                  <a:schemeClr val="accent6">
                    <a:hueOff val="-241736"/>
                    <a:satOff val="29413"/>
                    <a:lumOff val="20727"/>
                  </a:schemeClr>
                </a:solidFill>
              </a:rPr>
              <a:t>P</a:t>
            </a:r>
            <a:r>
              <a:t>(k,x) = x*</a:t>
            </a:r>
            <a:r>
              <a:rPr b="1">
                <a:solidFill>
                  <a:schemeClr val="accent4">
                    <a:hueOff val="102361"/>
                    <a:satOff val="14118"/>
                    <a:lumOff val="10675"/>
                  </a:schemeClr>
                </a:solidFill>
              </a:rPr>
              <a:t>RNG</a:t>
            </a:r>
            <a:r>
              <a:t>(</a:t>
            </a:r>
            <a:r>
              <a:rPr b="1">
                <a:solidFill>
                  <a:schemeClr val="accent5">
                    <a:hueOff val="101205"/>
                    <a:satOff val="-13598"/>
                    <a:lumOff val="23877"/>
                  </a:schemeClr>
                </a:solidFill>
              </a:rPr>
              <a:t>H</a:t>
            </a:r>
            <a:r>
              <a:t>(k),x), where </a:t>
            </a:r>
            <a:r>
              <a:rPr b="1">
                <a:solidFill>
                  <a:schemeClr val="accent4">
                    <a:hueOff val="102361"/>
                    <a:satOff val="14118"/>
                    <a:lumOff val="10675"/>
                  </a:schemeClr>
                </a:solidFill>
              </a:rPr>
              <a:t>RNG</a:t>
            </a:r>
            <a:r>
              <a:t> is a random number generator function seeded with </a:t>
            </a:r>
            <a:r>
              <a:rPr b="1">
                <a:solidFill>
                  <a:schemeClr val="accent5">
                    <a:hueOff val="101205"/>
                    <a:satOff val="-13598"/>
                    <a:lumOff val="23877"/>
                  </a:schemeClr>
                </a:solidFill>
              </a:rPr>
              <a:t>H</a:t>
            </a:r>
            <a:r>
              <a:t>(k).</a:t>
            </a:r>
          </a:p>
        </p:txBody>
      </p:sp>
    </p:spTree>
  </p:cSld>
  <p:clrMapOvr>
    <a:masterClrMapping/>
  </p:clrMapOvr>
  <p:transition spd="me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9" name="Open addressing main idea"/>
          <p:cNvSpPr>
            <a:spLocks noGrp="1"/>
          </p:cNvSpPr>
          <p:nvPr>
            <p:ph type="title"/>
          </p:nvPr>
        </p:nvSpPr>
        <p:spPr>
          <a:xfrm>
            <a:off x="0" y="30480"/>
            <a:ext cx="13004801" cy="1188319"/>
          </a:xfrm>
          <a:prstGeom prst="rect">
            <a:avLst/>
          </a:prstGeom>
        </p:spPr>
        <p:txBody>
          <a:bodyPr/>
          <a:lstStyle>
            <a:lvl1pPr defTabSz="490727">
              <a:defRPr sz="6719" b="1"/>
            </a:lvl1pPr>
          </a:lstStyle>
          <a:p>
            <a:r>
              <a:t>Open addressing main idea</a:t>
            </a:r>
          </a:p>
        </p:txBody>
      </p:sp>
      <p:sp>
        <p:nvSpPr>
          <p:cNvPr id="1370" name="x := 1…"/>
          <p:cNvSpPr/>
          <p:nvPr/>
        </p:nvSpPr>
        <p:spPr>
          <a:xfrm>
            <a:off x="2058198" y="3003550"/>
            <a:ext cx="10216428" cy="47879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r>
              <a:t>x := 1</a:t>
            </a:r>
          </a:p>
          <a:p>
            <a:pPr algn="l"/>
            <a:r>
              <a:t>keyHash := </a:t>
            </a:r>
            <a:r>
              <a:rPr b="1">
                <a:solidFill>
                  <a:schemeClr val="accent5">
                    <a:hueOff val="101205"/>
                    <a:satOff val="-13598"/>
                    <a:lumOff val="23877"/>
                  </a:schemeClr>
                </a:solidFill>
              </a:rPr>
              <a:t>H</a:t>
            </a:r>
            <a:r>
              <a:t>(k) mod N</a:t>
            </a:r>
          </a:p>
          <a:p>
            <a:pPr algn="l"/>
            <a:r>
              <a:t>index := keyHash</a:t>
            </a:r>
          </a:p>
          <a:p>
            <a:pPr algn="l"/>
            <a:endParaRPr/>
          </a:p>
          <a:p>
            <a:pPr algn="l"/>
            <a:r>
              <a:rPr b="1">
                <a:solidFill>
                  <a:schemeClr val="accent4">
                    <a:hueOff val="102361"/>
                    <a:satOff val="14118"/>
                    <a:lumOff val="10675"/>
                  </a:schemeClr>
                </a:solidFill>
              </a:rPr>
              <a:t>while</a:t>
            </a:r>
            <a:r>
              <a:t> table[index] != </a:t>
            </a:r>
            <a:r>
              <a:rPr b="1">
                <a:solidFill>
                  <a:schemeClr val="accent4">
                    <a:hueOff val="102361"/>
                    <a:satOff val="14118"/>
                    <a:lumOff val="10675"/>
                  </a:schemeClr>
                </a:solidFill>
              </a:rPr>
              <a:t>null</a:t>
            </a:r>
            <a:r>
              <a:t>:</a:t>
            </a:r>
          </a:p>
          <a:p>
            <a:pPr algn="l"/>
            <a:r>
              <a:t>    index = (keyHash + </a:t>
            </a:r>
            <a:r>
              <a:rPr b="1">
                <a:solidFill>
                  <a:schemeClr val="accent6">
                    <a:hueOff val="-241736"/>
                    <a:satOff val="29413"/>
                    <a:lumOff val="20727"/>
                  </a:schemeClr>
                </a:solidFill>
              </a:rPr>
              <a:t>P</a:t>
            </a:r>
            <a:r>
              <a:t>(k,x)) mod </a:t>
            </a:r>
            <a:r>
              <a:rPr b="1"/>
              <a:t>N</a:t>
            </a:r>
          </a:p>
          <a:p>
            <a:pPr algn="l"/>
            <a:r>
              <a:t>    x = x + 1</a:t>
            </a:r>
          </a:p>
          <a:p>
            <a:pPr algn="l"/>
            <a:endParaRPr/>
          </a:p>
          <a:p>
            <a:pPr algn="l"/>
            <a:r>
              <a:t>insert (k,v) at table[index]</a:t>
            </a:r>
          </a:p>
        </p:txBody>
      </p:sp>
      <p:sp>
        <p:nvSpPr>
          <p:cNvPr id="1371" name="General insertion method for open addressing on a table of size N goes as follows:"/>
          <p:cNvSpPr/>
          <p:nvPr/>
        </p:nvSpPr>
        <p:spPr>
          <a:xfrm>
            <a:off x="141027" y="1676834"/>
            <a:ext cx="12722747"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General insertion method for open addressing on a </a:t>
            </a:r>
            <a:r>
              <a:rPr u="sng"/>
              <a:t>table of size </a:t>
            </a:r>
            <a:r>
              <a:rPr b="1" u="sng"/>
              <a:t>N</a:t>
            </a:r>
            <a:r>
              <a:t> goes as follows:</a:t>
            </a:r>
          </a:p>
        </p:txBody>
      </p:sp>
      <p:sp>
        <p:nvSpPr>
          <p:cNvPr id="1372" name="Where H(k) is the hash for the key k and P(k,x) is the probing function"/>
          <p:cNvSpPr/>
          <p:nvPr/>
        </p:nvSpPr>
        <p:spPr>
          <a:xfrm>
            <a:off x="682332" y="8359140"/>
            <a:ext cx="11640136"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Where </a:t>
            </a:r>
            <a:r>
              <a:rPr b="1">
                <a:solidFill>
                  <a:schemeClr val="accent5">
                    <a:hueOff val="101205"/>
                    <a:satOff val="-13598"/>
                    <a:lumOff val="23877"/>
                  </a:schemeClr>
                </a:solidFill>
              </a:rPr>
              <a:t>H</a:t>
            </a:r>
            <a:r>
              <a:t>(k) is the hash for the key k and </a:t>
            </a:r>
            <a:r>
              <a:rPr b="1">
                <a:solidFill>
                  <a:schemeClr val="accent6">
                    <a:hueOff val="-241736"/>
                    <a:satOff val="29413"/>
                    <a:lumOff val="20727"/>
                  </a:schemeClr>
                </a:solidFill>
              </a:rPr>
              <a:t>P</a:t>
            </a:r>
            <a:r>
              <a:t>(k,x) is the probing function</a:t>
            </a:r>
          </a:p>
        </p:txBody>
      </p:sp>
    </p:spTree>
  </p:cSld>
  <p:clrMapOvr>
    <a:masterClrMapping/>
  </p:clrMapOvr>
  <p:transition spd="me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4" name="Most randomly selected probing sequences modulo N will produce a cycle shorter than the table size.…"/>
          <p:cNvSpPr/>
          <p:nvPr/>
        </p:nvSpPr>
        <p:spPr>
          <a:xfrm>
            <a:off x="323748" y="2482850"/>
            <a:ext cx="12357304" cy="47879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Most randomly selected probing sequences modulo N will produce a cycle shorter than the table size.</a:t>
            </a:r>
            <a:r>
              <a:rPr b="1"/>
              <a:t> </a:t>
            </a:r>
          </a:p>
          <a:p>
            <a:endParaRPr b="1"/>
          </a:p>
          <a:p>
            <a:endParaRPr b="1"/>
          </a:p>
          <a:p>
            <a:r>
              <a:t>This becomes problematic when you are trying to insert a key-value pair and all the buckets on the cycle are occupied because you will get stuck in an </a:t>
            </a:r>
            <a:r>
              <a:rPr b="1">
                <a:solidFill>
                  <a:schemeClr val="accent5">
                    <a:hueOff val="101205"/>
                    <a:satOff val="-13598"/>
                    <a:lumOff val="23877"/>
                  </a:schemeClr>
                </a:solidFill>
              </a:rPr>
              <a:t>infinite loop</a:t>
            </a:r>
            <a:r>
              <a:t>!</a:t>
            </a:r>
          </a:p>
        </p:txBody>
      </p:sp>
      <p:sp>
        <p:nvSpPr>
          <p:cNvPr id="1375" name="Chaos with cycles"/>
          <p:cNvSpPr>
            <a:spLocks noGrp="1"/>
          </p:cNvSpPr>
          <p:nvPr>
            <p:ph type="title"/>
          </p:nvPr>
        </p:nvSpPr>
        <p:spPr>
          <a:xfrm>
            <a:off x="0" y="30480"/>
            <a:ext cx="13004801" cy="1188319"/>
          </a:xfrm>
          <a:prstGeom prst="rect">
            <a:avLst/>
          </a:prstGeom>
        </p:spPr>
        <p:txBody>
          <a:bodyPr>
            <a:normAutofit fontScale="90000"/>
          </a:bodyPr>
          <a:lstStyle>
            <a:lvl1pPr defTabSz="537463">
              <a:defRPr sz="7360" b="1"/>
            </a:lvl1pPr>
          </a:lstStyle>
          <a:p>
            <a:r>
              <a:t>Chaos with cycles</a:t>
            </a:r>
          </a:p>
        </p:txBody>
      </p:sp>
    </p:spTree>
  </p:cSld>
  <p:clrMapOvr>
    <a:masterClrMapping/>
  </p:clrMapOvr>
  <p:transition spd="me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7" name="Chaos with cycles"/>
          <p:cNvSpPr>
            <a:spLocks noGrp="1"/>
          </p:cNvSpPr>
          <p:nvPr>
            <p:ph type="title"/>
          </p:nvPr>
        </p:nvSpPr>
        <p:spPr>
          <a:xfrm>
            <a:off x="0" y="30480"/>
            <a:ext cx="13004801" cy="1188319"/>
          </a:xfrm>
          <a:prstGeom prst="rect">
            <a:avLst/>
          </a:prstGeom>
        </p:spPr>
        <p:txBody>
          <a:bodyPr>
            <a:normAutofit fontScale="90000"/>
          </a:bodyPr>
          <a:lstStyle>
            <a:lvl1pPr defTabSz="537463">
              <a:defRPr sz="7360" b="1"/>
            </a:lvl1pPr>
          </a:lstStyle>
          <a:p>
            <a:r>
              <a:t>Chaos with cycles</a:t>
            </a:r>
          </a:p>
        </p:txBody>
      </p:sp>
      <p:graphicFrame>
        <p:nvGraphicFramePr>
          <p:cNvPr id="1378" name="Table"/>
          <p:cNvGraphicFramePr/>
          <p:nvPr/>
        </p:nvGraphicFramePr>
        <p:xfrm>
          <a:off x="763885" y="1610360"/>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1379" name="Suppose we have a hash table of size 12 which is already partially full. The occupied cells are filled with a key-value pairs (ki,vi) and empty cells with a null token: ∅"/>
          <p:cNvSpPr/>
          <p:nvPr/>
        </p:nvSpPr>
        <p:spPr>
          <a:xfrm>
            <a:off x="114324" y="4983479"/>
            <a:ext cx="12776151"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Suppose we have a hash table of size 12 which is already partially full. The occupied cells are filled with a key-value pairs (k</a:t>
            </a:r>
            <a:r>
              <a:rPr baseline="-5999"/>
              <a:t>i</a:t>
            </a:r>
            <a:r>
              <a:t>,v</a:t>
            </a:r>
            <a:r>
              <a:rPr baseline="-5999"/>
              <a:t>i</a:t>
            </a:r>
            <a:r>
              <a:t>) and empty cells with a null token: ∅</a:t>
            </a:r>
          </a:p>
        </p:txBody>
      </p:sp>
      <p:graphicFrame>
        <p:nvGraphicFramePr>
          <p:cNvPr id="1380" name="Table"/>
          <p:cNvGraphicFramePr/>
          <p:nvPr/>
        </p:nvGraphicFramePr>
        <p:xfrm>
          <a:off x="763885" y="2275839"/>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defTabSz="914400">
                        <a:defRPr sz="2800" b="1">
                          <a:latin typeface="Helvetica"/>
                          <a:ea typeface="Helvetica"/>
                          <a:cs typeface="Helvetica"/>
                          <a:sym typeface="Helvetica"/>
                        </a:defRPr>
                      </a:pPr>
                      <a:r>
                        <a:t>k</a:t>
                      </a:r>
                      <a:r>
                        <a:rPr baseline="-5999"/>
                        <a:t>1</a:t>
                      </a:r>
                      <a:r>
                        <a:t>,v</a:t>
                      </a:r>
                      <a:r>
                        <a:rPr baseline="-5999"/>
                        <a:t>1</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5</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6</a:t>
                      </a:r>
                      <a:r>
                        <a:t>,v</a:t>
                      </a:r>
                      <a:r>
                        <a:rPr baseline="-5999"/>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82" name="Table"/>
          <p:cNvGraphicFramePr/>
          <p:nvPr/>
        </p:nvGraphicFramePr>
        <p:xfrm>
          <a:off x="763885" y="1610360"/>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1383" name="Assume the probing sequence used is P(x) = 4x"/>
          <p:cNvSpPr/>
          <p:nvPr/>
        </p:nvSpPr>
        <p:spPr>
          <a:xfrm>
            <a:off x="114324" y="3976369"/>
            <a:ext cx="12776151"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Assume the probing sequence used is </a:t>
            </a:r>
            <a:r>
              <a:rPr b="1">
                <a:solidFill>
                  <a:schemeClr val="accent6">
                    <a:hueOff val="-241736"/>
                    <a:satOff val="29413"/>
                    <a:lumOff val="20727"/>
                  </a:schemeClr>
                </a:solidFill>
              </a:rPr>
              <a:t>P</a:t>
            </a:r>
            <a:r>
              <a:t>(x) = 4x </a:t>
            </a:r>
          </a:p>
        </p:txBody>
      </p:sp>
      <p:sp>
        <p:nvSpPr>
          <p:cNvPr id="1384" name="Now suppose we want to insert (k,v) into the table and H(k) = 8"/>
          <p:cNvSpPr/>
          <p:nvPr/>
        </p:nvSpPr>
        <p:spPr>
          <a:xfrm>
            <a:off x="1549794" y="4699317"/>
            <a:ext cx="9905212"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Now suppose we want to insert (k,v) into the table and </a:t>
            </a:r>
            <a:r>
              <a:rPr b="1">
                <a:solidFill>
                  <a:schemeClr val="accent5">
                    <a:hueOff val="101205"/>
                    <a:satOff val="-13598"/>
                    <a:lumOff val="23877"/>
                  </a:schemeClr>
                </a:solidFill>
              </a:rPr>
              <a:t>H</a:t>
            </a:r>
            <a:r>
              <a:t>(k) = 8</a:t>
            </a:r>
          </a:p>
        </p:txBody>
      </p:sp>
      <p:sp>
        <p:nvSpPr>
          <p:cNvPr id="1385" name="Chaos with cycles"/>
          <p:cNvSpPr>
            <a:spLocks noGrp="1"/>
          </p:cNvSpPr>
          <p:nvPr>
            <p:ph type="title"/>
          </p:nvPr>
        </p:nvSpPr>
        <p:spPr>
          <a:xfrm>
            <a:off x="0" y="30480"/>
            <a:ext cx="13004801" cy="1188319"/>
          </a:xfrm>
          <a:prstGeom prst="rect">
            <a:avLst/>
          </a:prstGeom>
        </p:spPr>
        <p:txBody>
          <a:bodyPr>
            <a:normAutofit fontScale="90000"/>
          </a:bodyPr>
          <a:lstStyle>
            <a:lvl1pPr defTabSz="537463">
              <a:defRPr sz="7360" b="1"/>
            </a:lvl1pPr>
          </a:lstStyle>
          <a:p>
            <a:r>
              <a:t>Chaos with cycles</a:t>
            </a:r>
          </a:p>
        </p:txBody>
      </p:sp>
      <p:graphicFrame>
        <p:nvGraphicFramePr>
          <p:cNvPr id="1386" name="Table"/>
          <p:cNvGraphicFramePr/>
          <p:nvPr/>
        </p:nvGraphicFramePr>
        <p:xfrm>
          <a:off x="763885" y="2275839"/>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defTabSz="914400">
                        <a:defRPr sz="2800" b="1">
                          <a:latin typeface="Helvetica"/>
                          <a:ea typeface="Helvetica"/>
                          <a:cs typeface="Helvetica"/>
                          <a:sym typeface="Helvetica"/>
                        </a:defRPr>
                      </a:pPr>
                      <a:r>
                        <a:t>k</a:t>
                      </a:r>
                      <a:r>
                        <a:rPr baseline="-5999"/>
                        <a:t>1</a:t>
                      </a:r>
                      <a:r>
                        <a:t>,v</a:t>
                      </a:r>
                      <a:r>
                        <a:rPr baseline="-5999"/>
                        <a:t>1</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5</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6</a:t>
                      </a:r>
                      <a:r>
                        <a:t>,v</a:t>
                      </a:r>
                      <a:r>
                        <a:rPr baseline="-5999"/>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Menlo"/>
        <a:ea typeface="Menlo"/>
        <a:cs typeface="Menlo"/>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600" b="1" i="0" u="none" strike="noStrike" cap="none" spc="0" normalizeH="0" baseline="0">
            <a:ln>
              <a:noFill/>
            </a:ln>
            <a:solidFill>
              <a:srgbClr val="FFFFFF"/>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Menlo"/>
        <a:ea typeface="Menlo"/>
        <a:cs typeface="Menlo"/>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600" b="1" i="0" u="none" strike="noStrike" cap="none" spc="0" normalizeH="0" baseline="0">
            <a:ln>
              <a:noFill/>
            </a:ln>
            <a:solidFill>
              <a:srgbClr val="FFFFFF"/>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146</TotalTime>
  <Words>34596</Words>
  <Application>Microsoft Macintosh PowerPoint</Application>
  <PresentationFormat>自定义</PresentationFormat>
  <Paragraphs>11219</Paragraphs>
  <Slides>387</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387</vt:i4>
      </vt:variant>
    </vt:vector>
  </HeadingPairs>
  <TitlesOfParts>
    <vt:vector size="392" baseType="lpstr">
      <vt:lpstr>Helvetica</vt:lpstr>
      <vt:lpstr>Helvetica Light</vt:lpstr>
      <vt:lpstr>Helvetica Neue</vt:lpstr>
      <vt:lpstr>Menlo</vt:lpstr>
      <vt:lpstr>Black</vt:lpstr>
      <vt:lpstr>哈希表</vt:lpstr>
      <vt:lpstr>大纲</vt:lpstr>
      <vt:lpstr>大纲</vt:lpstr>
      <vt:lpstr>大纲</vt:lpstr>
      <vt:lpstr>什么是哈希表?</vt:lpstr>
      <vt:lpstr>什么是哈希表?</vt:lpstr>
      <vt:lpstr>什么是哈希表?</vt:lpstr>
      <vt:lpstr>什么是哈希表?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哈希函数的特性</vt:lpstr>
      <vt:lpstr>哈希函数的特性</vt:lpstr>
      <vt:lpstr>PowerPoint 演示文稿</vt:lpstr>
      <vt:lpstr>哈希函数的特性</vt:lpstr>
      <vt:lpstr>哈希函数的特性</vt:lpstr>
      <vt:lpstr>哈希函数的特性</vt:lpstr>
      <vt:lpstr>哈希函数的特性</vt:lpstr>
      <vt:lpstr>哈希函数的特性</vt:lpstr>
      <vt:lpstr>PowerPoint 演示文稿</vt:lpstr>
      <vt:lpstr>PowerPoint 演示文稿</vt:lpstr>
      <vt:lpstr>哈希表是如何工作的?</vt:lpstr>
      <vt:lpstr>哈希表是如何工作的?</vt:lpstr>
      <vt:lpstr>哈希表是如何工作的?</vt:lpstr>
      <vt:lpstr>哈希表是如何工作的?</vt:lpstr>
      <vt:lpstr>哈希表是如何工作的?</vt:lpstr>
      <vt:lpstr>哈希表是如何工作的?</vt:lpstr>
      <vt:lpstr>哈希表是如何工作的?</vt:lpstr>
      <vt:lpstr>哈希表是如何工作的?</vt:lpstr>
      <vt:lpstr>哈希表是如何工作的?</vt:lpstr>
      <vt:lpstr>哈希表是如何工作的?</vt:lpstr>
      <vt:lpstr>哈希表是如何工作的?</vt:lpstr>
      <vt:lpstr>哈希表是如何工作的?</vt:lpstr>
      <vt:lpstr>复杂性</vt:lpstr>
      <vt:lpstr>下一个视频: 分离链表法</vt:lpstr>
      <vt:lpstr>Hash table Separate chaining</vt:lpstr>
      <vt:lpstr>What is Separate Chaining?</vt:lpstr>
      <vt:lpstr>What is Separate Chaining?</vt:lpstr>
      <vt:lpstr>Linked list Separate Chaining Insertion</vt:lpstr>
      <vt:lpstr>Linked list Separate Chaining Insertion</vt:lpstr>
      <vt:lpstr>Linked list Separate Chaining Insertion</vt:lpstr>
      <vt:lpstr>Linked list Separate Chaining Insertion</vt:lpstr>
      <vt:lpstr>Linked list Separate Chaining Insertion</vt:lpstr>
      <vt:lpstr>Linked list Separate Chaining Insertion</vt:lpstr>
      <vt:lpstr>Linked list Separate Chaining Insertion</vt:lpstr>
      <vt:lpstr>Linked list Separate Chaining Insertion</vt:lpstr>
      <vt:lpstr>Linked list Separate Chaining Insertion</vt:lpstr>
      <vt:lpstr>Linked list Separate Chaining Insertion</vt:lpstr>
      <vt:lpstr>Linked list Separate Chaining Insertion</vt:lpstr>
      <vt:lpstr>Linked list Separate Chaining Insertion</vt:lpstr>
      <vt:lpstr>Linked list Separate Chaining Insertion</vt:lpstr>
      <vt:lpstr>Linked list Separate Chaining Insertion</vt:lpstr>
      <vt:lpstr>Linked list Separate Chaining Insertion</vt:lpstr>
      <vt:lpstr>Linked list Separate Chaining Insertion</vt:lpstr>
      <vt:lpstr>Linked list Separate Chaining Insertion</vt:lpstr>
      <vt:lpstr>Linked list Separate Chaining Insertion</vt:lpstr>
      <vt:lpstr>Linked list Separate Chaining Insertion</vt:lpstr>
      <vt:lpstr>Linked list Separate Chaining Insertion</vt:lpstr>
      <vt:lpstr>Linked list Separate Chaining Insertion</vt:lpstr>
      <vt:lpstr>Linked list Separate Chaining Insertion</vt:lpstr>
      <vt:lpstr>Linked list Separate Chaining Insertion</vt:lpstr>
      <vt:lpstr>Linked list Separate Chaining Insertion</vt:lpstr>
      <vt:lpstr>Linked list Separate Chaining Insertion</vt:lpstr>
      <vt:lpstr>Linked list Separate Chaining Insertion</vt:lpstr>
      <vt:lpstr>Linked list Separate Chaining Insertion</vt:lpstr>
      <vt:lpstr>Linked list Separate Chaining Insertion</vt:lpstr>
      <vt:lpstr>Linked list Separate Chaining Lookups</vt:lpstr>
      <vt:lpstr>Linked list Separate Chaining Lookups</vt:lpstr>
      <vt:lpstr>Linked list Separate Chaining Lookups</vt:lpstr>
      <vt:lpstr>Linked list Separate Chaining Lookups</vt:lpstr>
      <vt:lpstr>Linked list Separate Chaining Lookups</vt:lpstr>
      <vt:lpstr>Linked list Separate Chaining Lookups</vt:lpstr>
      <vt:lpstr>Linked list Separate Chaining Lookups</vt:lpstr>
      <vt:lpstr>Linked list Separate Chaining Lookups</vt:lpstr>
      <vt:lpstr>Linked list Separate Chaining Lookups</vt:lpstr>
      <vt:lpstr>Linked list Separate Chaining Lookups</vt:lpstr>
      <vt:lpstr>Linked list Separate Chaining Lookups</vt:lpstr>
      <vt:lpstr>Linked list Separate Chaining Lookups</vt:lpstr>
      <vt:lpstr>Linked list Separate Chaining Lookups</vt:lpstr>
      <vt:lpstr>Hash table FAQs</vt:lpstr>
      <vt:lpstr>Hash table FAQs</vt:lpstr>
      <vt:lpstr>Hash table FAQs</vt:lpstr>
      <vt:lpstr>Next Video:  Hash tables with open addressing!</vt:lpstr>
      <vt:lpstr>Hash table (HT)  open addressing</vt:lpstr>
      <vt:lpstr>Open addressing basics</vt:lpstr>
      <vt:lpstr>Open addressing basics</vt:lpstr>
      <vt:lpstr>Open addressing basics</vt:lpstr>
      <vt:lpstr>Open addressing main idea</vt:lpstr>
      <vt:lpstr>Open addressing main idea</vt:lpstr>
      <vt:lpstr>Open addressing main idea</vt:lpstr>
      <vt:lpstr>Chaos with cycles</vt:lpstr>
      <vt:lpstr>Chaos with cycles</vt:lpstr>
      <vt:lpstr>Chaos with cycles</vt:lpstr>
      <vt:lpstr>Chaos with cycles</vt:lpstr>
      <vt:lpstr>Chaos with cycles</vt:lpstr>
      <vt:lpstr>Chaos with cycles</vt:lpstr>
      <vt:lpstr>Chaos with cycles</vt:lpstr>
      <vt:lpstr>Chaos with cycles</vt:lpstr>
      <vt:lpstr>Chaos with cycles</vt:lpstr>
      <vt:lpstr>Chaos with cycles</vt:lpstr>
      <vt:lpstr>Chaos with cycles</vt:lpstr>
      <vt:lpstr>Chaos with cycles</vt:lpstr>
      <vt:lpstr>Next Video:  Open addressing linear probing</vt:lpstr>
      <vt:lpstr>Hash table Linear Probing</vt:lpstr>
      <vt:lpstr>Open addressing main idea</vt:lpstr>
      <vt:lpstr>What is Linear Probing (LP)?</vt:lpstr>
      <vt:lpstr>Chaos with cycles</vt:lpstr>
      <vt:lpstr>Chaos with cycles</vt:lpstr>
      <vt:lpstr>Chaos with cycles</vt:lpstr>
      <vt:lpstr>Chaos with cycles</vt:lpstr>
      <vt:lpstr>Inserting with LP</vt:lpstr>
      <vt:lpstr>Inserting with LP</vt:lpstr>
      <vt:lpstr>Inserting with LP</vt:lpstr>
      <vt:lpstr>Inserting with LP</vt:lpstr>
      <vt:lpstr>Inserting with LP</vt:lpstr>
      <vt:lpstr>Inserting with LP</vt:lpstr>
      <vt:lpstr>Inserting with LP</vt:lpstr>
      <vt:lpstr>Inserting with LP</vt:lpstr>
      <vt:lpstr>Inserting with LP</vt:lpstr>
      <vt:lpstr>Inserting with LP</vt:lpstr>
      <vt:lpstr>Inserting with LP</vt:lpstr>
      <vt:lpstr>Inserting with LP</vt:lpstr>
      <vt:lpstr>Inserting with LP</vt:lpstr>
      <vt:lpstr>Inserting with LP</vt:lpstr>
      <vt:lpstr>Inserting with LP</vt:lpstr>
      <vt:lpstr>Inserting with LP</vt:lpstr>
      <vt:lpstr>Inserting with LP</vt:lpstr>
      <vt:lpstr>Inserting with LP</vt:lpstr>
      <vt:lpstr>Inserting with LP</vt:lpstr>
      <vt:lpstr>Inserting with LP</vt:lpstr>
      <vt:lpstr>Inserting with LP</vt:lpstr>
      <vt:lpstr>Inserting with LP</vt:lpstr>
      <vt:lpstr>Inserting with LP</vt:lpstr>
      <vt:lpstr>Inserting with LP</vt:lpstr>
      <vt:lpstr>Inserting with LP</vt:lpstr>
      <vt:lpstr>Inserting with LP</vt:lpstr>
      <vt:lpstr>Inserting with LP</vt:lpstr>
      <vt:lpstr>Inserting with LP</vt:lpstr>
      <vt:lpstr>Inserting with LP</vt:lpstr>
      <vt:lpstr>Inserting with LP</vt:lpstr>
      <vt:lpstr>Inserting with LP</vt:lpstr>
      <vt:lpstr>Inserting with LP</vt:lpstr>
      <vt:lpstr>Inserting with LP</vt:lpstr>
      <vt:lpstr>Inserting with LP</vt:lpstr>
      <vt:lpstr>Inserting with LP</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FAQ</vt:lpstr>
      <vt:lpstr>FAQ</vt:lpstr>
      <vt:lpstr>Next Video:  Open addressing quadratic probing</vt:lpstr>
      <vt:lpstr>Hash table Quadratic Probing</vt:lpstr>
      <vt:lpstr>Open addressing main idea</vt:lpstr>
      <vt:lpstr>What is Quadratic Probing (QP)?</vt:lpstr>
      <vt:lpstr>Chaos with cycles</vt:lpstr>
      <vt:lpstr>Chaos with cycles</vt:lpstr>
      <vt:lpstr>Chaos with cycles</vt:lpstr>
      <vt:lpstr>Inserting with QP</vt:lpstr>
      <vt:lpstr>Inserting with QP</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Next Video:  Open addressing double hashing</vt:lpstr>
      <vt:lpstr>Hash table (HT)  Double Hashing</vt:lpstr>
      <vt:lpstr>Open addressing main idea</vt:lpstr>
      <vt:lpstr>What is Double Hashing (DH)?</vt:lpstr>
      <vt:lpstr>What is Double Hashing (DH)?</vt:lpstr>
      <vt:lpstr>Chaos with cycles</vt:lpstr>
      <vt:lpstr>Chaos with cycles</vt:lpstr>
      <vt:lpstr>Chaos with cycles</vt:lpstr>
      <vt:lpstr>Chaos with cycles</vt:lpstr>
      <vt:lpstr>Chaos with cycles</vt:lpstr>
      <vt:lpstr>Constructing H2(k)</vt:lpstr>
      <vt:lpstr>Constructing H2(k)</vt:lpstr>
      <vt:lpstr>Constructing H2(k)</vt:lpstr>
      <vt:lpstr>Constructing H2(k)</vt:lpstr>
      <vt:lpstr>Inserting with DH</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Next Video:  Removing from a hash table</vt:lpstr>
      <vt:lpstr>Hash table (HT)  Removing elements open addressing</vt:lpstr>
      <vt:lpstr>Issues with removing</vt:lpstr>
      <vt:lpstr>Issues with removing</vt:lpstr>
      <vt:lpstr>Issues with removing</vt:lpstr>
      <vt:lpstr>Issues with removing</vt:lpstr>
      <vt:lpstr>Issues with removing</vt:lpstr>
      <vt:lpstr>Issues with removing</vt:lpstr>
      <vt:lpstr>Issues with removing</vt:lpstr>
      <vt:lpstr>Issues with removing</vt:lpstr>
      <vt:lpstr>Issues with removing</vt:lpstr>
      <vt:lpstr>Issues with removing</vt:lpstr>
      <vt:lpstr>Issues with removing</vt:lpstr>
      <vt:lpstr>Issues with removing</vt:lpstr>
      <vt:lpstr>Issues with removing</vt:lpstr>
      <vt:lpstr>Issues with removing</vt:lpstr>
      <vt:lpstr>Issues with removing</vt:lpstr>
      <vt:lpstr>Issues with removing</vt:lpstr>
      <vt:lpstr>Issues with removing</vt:lpstr>
      <vt:lpstr>Issues with removing</vt:lpstr>
      <vt:lpstr>Issues with removing</vt:lpstr>
      <vt:lpstr>Issues with removing</vt:lpstr>
      <vt:lpstr>Issues with removing</vt:lpstr>
      <vt:lpstr>Issues with removing</vt:lpstr>
      <vt:lpstr>Issues with removing</vt:lpstr>
      <vt:lpstr>Issues with removing</vt:lpstr>
      <vt:lpstr>Solution to removing</vt:lpstr>
      <vt:lpstr>Solution to removing</vt:lpstr>
      <vt:lpstr>Solution to removing</vt:lpstr>
      <vt:lpstr>Solution to removing</vt:lpstr>
      <vt:lpstr>Solution to removing</vt:lpstr>
      <vt:lpstr>Solution to removing</vt:lpstr>
      <vt:lpstr>Solution to removing</vt:lpstr>
      <vt:lpstr>Tombstone question</vt:lpstr>
      <vt:lpstr>Inserting with  s</vt:lpstr>
      <vt:lpstr>Inserting with  s</vt:lpstr>
      <vt:lpstr>Inserting with  s</vt:lpstr>
      <vt:lpstr>Inserting with  s</vt:lpstr>
      <vt:lpstr>Inserting with  s</vt:lpstr>
      <vt:lpstr>Inserting with  s</vt:lpstr>
      <vt:lpstr>Inserting with  s</vt:lpstr>
      <vt:lpstr>Inserting with  s</vt:lpstr>
      <vt:lpstr>Inserting with  s</vt:lpstr>
      <vt:lpstr>Inserting with  s</vt:lpstr>
      <vt:lpstr>Inserting with  s</vt:lpstr>
      <vt:lpstr>Inserting with  s</vt:lpstr>
      <vt:lpstr>Next Video:  hash table source code!</vt:lpstr>
      <vt:lpstr>Hash table  Source Code</vt:lpstr>
      <vt:lpstr>Source Code Link</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哈希表</dc:title>
  <cp:lastModifiedBy>杨 波</cp:lastModifiedBy>
  <cp:revision>112</cp:revision>
  <dcterms:modified xsi:type="dcterms:W3CDTF">2020-07-31T05:02:19Z</dcterms:modified>
</cp:coreProperties>
</file>