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1"/>
    <p:restoredTop sz="79933"/>
  </p:normalViewPr>
  <p:slideViewPr>
    <p:cSldViewPr snapToGrid="0" snapToObjects="1">
      <p:cViewPr varScale="1">
        <p:scale>
          <a:sx n="87" d="100"/>
          <a:sy n="87" d="100"/>
        </p:scale>
        <p:origin x="313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dirty="0"/>
              <a:t>Let’s talk about Arrays, probably the most used data structure, this is part 1 of 2 in the array videos. The reason the array is used so much is because it forms a fundamental building block for all other data structures, so we see it everywhere. With arrays and pointers alone </a:t>
            </a:r>
            <a:r>
              <a:rPr dirty="0" err="1"/>
              <a:t>i’m</a:t>
            </a:r>
            <a:r>
              <a:rPr dirty="0"/>
              <a:t> pretty sure you can construct just about any data structure.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t>First we’re going to begin by having a discussion about arrays and answer some of the fundamental questions such as what, where and how are arrays used. Next I will explain the basic structure of the array and common operations we can do with them including how dynamic arrays work. Lastly we will go over some complexity analysis and look at some source code on how to construct a dynamic array using a static array.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endParaRPr/>
          </a:p>
        </p:txBody>
      </p:sp>
      <p:sp>
        <p:nvSpPr>
          <p:cNvPr id="135" name="Shape 135"/>
          <p:cNvSpPr>
            <a:spLocks noGrp="1"/>
          </p:cNvSpPr>
          <p:nvPr>
            <p:ph type="body" sz="quarter" idx="1"/>
          </p:nvPr>
        </p:nvSpPr>
        <p:spPr>
          <a:prstGeom prst="rect">
            <a:avLst/>
          </a:prstGeom>
        </p:spPr>
        <p:txBody>
          <a:bodyPr/>
          <a:lstStyle/>
          <a:p>
            <a:r>
              <a:t>Read slide.</a:t>
            </a:r>
          </a:p>
          <a:p>
            <a:endParaRPr/>
          </a:p>
          <a:p>
            <a:r>
              <a:t>Furthermore I would like to add that a static array is given as a contiguous chunk of memory meaning that the chunk of memory you got doesn’t look like a piece of swiss cheese with a bunch of holes and gaps.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r>
              <a:t>Arrays are used everywhere, absolutely everywhere it’s hard to make a program that doesn’t use them. Here are a few places arrays get used you may or may not have known.</a:t>
            </a:r>
          </a:p>
          <a:p>
            <a:endParaRPr/>
          </a:p>
          <a:p>
            <a:r>
              <a:t>First is to temporarily store objects this is the most common thing we do with arrays</a:t>
            </a:r>
          </a:p>
          <a:p>
            <a:endParaRPr/>
          </a:p>
          <a:p>
            <a:r>
              <a:t>Next is when we use arrays as buffers to store information from an input or an output stream. Suppose you have a really large file you need to process, but it cannot all fit in memory then you can use a buffer to read small chunks of the file one at a time.</a:t>
            </a:r>
          </a:p>
          <a:p>
            <a:endParaRPr/>
          </a:p>
          <a:p>
            <a:r>
              <a:t>Arrays are also great as lookup tables because of their indexing property. This way it is easy to retrieve data from a lookup table if you know where everything it supposed to be and at what offset.</a:t>
            </a:r>
          </a:p>
          <a:p>
            <a:endParaRPr/>
          </a:p>
          <a:p>
            <a:r>
              <a:t>Next, we can also use arrays as a workaround in a programming language that only allows one return value to return multiple values via a pointer or reference to an array.</a:t>
            </a:r>
          </a:p>
          <a:p>
            <a:endParaRPr/>
          </a:p>
          <a:p>
            <a:r>
              <a:t>This last example is a bit more advanced but arrays are heavily used in a programming technique called dynamic programming with tabulation to cache already computed subproblems. A classic example is the knapsack problem or the coin change problem.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r>
              <a:t>Access time is constant for both the static and the dynamic array since arrays are indexable. </a:t>
            </a:r>
          </a:p>
          <a:p>
            <a:r>
              <a:t>Searching takes linear time because we have to traverse all the elements in the worse case.</a:t>
            </a:r>
          </a:p>
          <a:p>
            <a:endParaRPr/>
          </a:p>
          <a:p>
            <a:r>
              <a:t>Inserting, Appending and deletion for static arrays does not make sense, you cannot make a static array larger or smaller.</a:t>
            </a:r>
          </a:p>
          <a:p>
            <a:endParaRPr/>
          </a:p>
          <a:p>
            <a:r>
              <a:t>When Inserting with a dynamic array this operation is linear since potentially all elements will need to be shifted to the right if the element is being inserted at the beginning. I am assuming here that we are implementing a dynamic array using static arrays.</a:t>
            </a:r>
          </a:p>
          <a:p>
            <a:endParaRPr/>
          </a:p>
          <a:p>
            <a:r>
              <a:t>Appending however, is constant time how strange no? When appending, we sometimes need to resize the internal static array, but this happens so rarely that appending becomes amortized constant time.</a:t>
            </a:r>
          </a:p>
          <a:p>
            <a:endParaRPr/>
          </a:p>
          <a:p>
            <a:r>
              <a:t>Deletions are linear for the same reason that insertions are linear (you must shift elements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Now if we look at A you can see that it contains the values 44,12,-5,17,6,0,3,9,100. Currently all the elements are district but this is not a requirement of an array. Also remark that the very first element 44 has index or position 0 in the array, not 1 this confuses so many intro computer science students you have no idea. The confusing part is that most if not all of mathematics is 1 based while computer science is 0 based and this causes a lot of confusion. But the worst of all is quantum computing. I did research one summer in Quantum computing during by undergrad and the field is an absolute mess. It tries to please mathematicians, computer scientists and physicists all at the same time and it just does not work well… Anyways back to arrays, I’ll save the quantum computing for later. I should also note that elements can be iterated over using a for each loop, which does not require you to explicitly reference indices, although the indexing is being done internally.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prstGeom prst="rect">
            <a:avLst/>
          </a:prstGeom>
        </p:spPr>
        <p:txBody>
          <a:bodyPr/>
          <a:lstStyle/>
          <a:p>
            <a:endParaRPr/>
          </a:p>
        </p:txBody>
      </p:sp>
      <p:sp>
        <p:nvSpPr>
          <p:cNvPr id="326" name="Shape 326"/>
          <p:cNvSpPr>
            <a:spLocks noGrp="1"/>
          </p:cNvSpPr>
          <p:nvPr>
            <p:ph type="body" sz="quarter" idx="1"/>
          </p:nvPr>
        </p:nvSpPr>
        <p:spPr>
          <a:prstGeom prst="rect">
            <a:avLst/>
          </a:prstGeom>
        </p:spPr>
        <p:txBody>
          <a:bodyPr/>
          <a:lstStyle/>
          <a:p>
            <a:r>
              <a:t>The dynamic array can do all the similar get and set operations a static array can do, but unlike the static array the dynamic array can grow and shrink in size.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noRot="1" noChangeAspect="1"/>
          </p:cNvSpPr>
          <p:nvPr>
            <p:ph type="sldImg"/>
          </p:nvPr>
        </p:nvSpPr>
        <p:spPr>
          <a:prstGeom prst="rect">
            <a:avLst/>
          </a:prstGeom>
        </p:spPr>
        <p:txBody>
          <a:bodyPr/>
          <a:lstStyle/>
          <a:p>
            <a:endParaRPr/>
          </a:p>
        </p:txBody>
      </p:sp>
      <p:sp>
        <p:nvSpPr>
          <p:cNvPr id="333" name="Shape 333"/>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a:spLocks noGrp="1" noRot="1" noChangeAspect="1"/>
          </p:cNvSpPr>
          <p:nvPr>
            <p:ph type="sldImg"/>
          </p:nvPr>
        </p:nvSpPr>
        <p:spPr>
          <a:prstGeom prst="rect">
            <a:avLst/>
          </a:prstGeom>
        </p:spPr>
        <p:txBody>
          <a:bodyPr/>
          <a:lstStyle/>
          <a:p>
            <a:endParaRPr/>
          </a:p>
        </p:txBody>
      </p:sp>
      <p:sp>
        <p:nvSpPr>
          <p:cNvPr id="345" name="Shape 345"/>
          <p:cNvSpPr>
            <a:spLocks noGrp="1"/>
          </p:cNvSpPr>
          <p:nvPr>
            <p:ph type="body" sz="quarter" idx="1"/>
          </p:nvPr>
        </p:nvSpPr>
        <p:spPr>
          <a:prstGeom prst="rect">
            <a:avLst/>
          </a:prstGeom>
        </p:spPr>
        <p:txBody>
          <a:bodyPr/>
          <a:lstStyle/>
          <a:p>
            <a:r>
              <a:t>Read slide</a:t>
            </a:r>
          </a:p>
          <a:p>
            <a:endParaRPr/>
          </a:p>
          <a:p>
            <a:r>
              <a:t>Then we begin by adding elements one at a time. First 7, then -9 and 3. Oops we cannot fit 3 in our current static array so let’s double the size, copy our new elements into this new static array and now we can add 3 because we have two additional slots. Let’s add 12, ok still doing good for now let’s add five, oh we need to resize again, so copy all the elements into the new larger array. Now let’s finish off by adding -6. </a:t>
            </a:r>
          </a:p>
          <a:p>
            <a:endParaRPr/>
          </a:p>
          <a:p>
            <a:r>
              <a:t>In this example I decided to double the size, but we could also expand the new array size by factor of 1.5, by 3 or by 10 just not a number less than or equal to 1 and not 1.00001 either, something that will actually make some new cells. Also be mindful that too large expansions can easily lead to lots of wasted memory if those empty cells of the new static array are never used.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tatic and Dynamic Arrays"/>
          <p:cNvSpPr>
            <a:spLocks noGrp="1"/>
          </p:cNvSpPr>
          <p:nvPr>
            <p:ph type="ctrTitle"/>
          </p:nvPr>
        </p:nvSpPr>
        <p:spPr>
          <a:prstGeom prst="rect">
            <a:avLst/>
          </a:prstGeom>
        </p:spPr>
        <p:txBody>
          <a:bodyPr/>
          <a:lstStyle>
            <a:lvl1pPr defTabSz="560831">
              <a:defRPr sz="9600" b="1"/>
            </a:lvl1pPr>
          </a:lstStyle>
          <a:p>
            <a:r>
              <a:rPr lang="en-US" dirty="0" err="1"/>
              <a:t>静态和动态数组</a:t>
            </a:r>
            <a:endParaRPr dirty="0"/>
          </a:p>
        </p:txBody>
      </p:sp>
      <p:sp>
        <p:nvSpPr>
          <p:cNvPr id="120" name="William Fiset"/>
          <p:cNvSpPr>
            <a:spLocks noGrp="1"/>
          </p:cNvSpPr>
          <p:nvPr>
            <p:ph type="subTitle" sz="quarter" idx="1"/>
          </p:nvPr>
        </p:nvSpPr>
        <p:spPr>
          <a:xfrm>
            <a:off x="1270000" y="6647588"/>
            <a:ext cx="10464800" cy="1130301"/>
          </a:xfrm>
          <a:prstGeom prst="rect">
            <a:avLst/>
          </a:prstGeom>
        </p:spPr>
        <p:txBody>
          <a:bodyPr/>
          <a:lstStyle>
            <a:lvl1pPr>
              <a:defRPr sz="4500"/>
            </a:lvl1pPr>
          </a:lstStyle>
          <a:p>
            <a:r>
              <a:rPr lang="en-US" altLang="zh-CN" dirty="0"/>
              <a:t>By </a:t>
            </a:r>
            <a:r>
              <a:rPr lang="zh-CN" altLang="en-US" dirty="0"/>
              <a:t>波波微课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tatic Array"/>
          <p:cNvSpPr>
            <a:spLocks noGrp="1"/>
          </p:cNvSpPr>
          <p:nvPr>
            <p:ph type="ctrTitle"/>
          </p:nvPr>
        </p:nvSpPr>
        <p:spPr>
          <a:xfrm>
            <a:off x="2373535" y="360461"/>
            <a:ext cx="8257730" cy="1468339"/>
          </a:xfrm>
          <a:prstGeom prst="rect">
            <a:avLst/>
          </a:prstGeom>
        </p:spPr>
        <p:txBody>
          <a:bodyPr anchor="ctr"/>
          <a:lstStyle/>
          <a:p>
            <a:r>
              <a:rPr lang="zh-CN" altLang="en-US" dirty="0"/>
              <a:t>静态数组</a:t>
            </a:r>
            <a:endParaRPr dirty="0"/>
          </a:p>
        </p:txBody>
      </p:sp>
      <p:sp>
        <p:nvSpPr>
          <p:cNvPr id="241"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3"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4"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5"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6"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7"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8"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2"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3"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4"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55" name="Table"/>
          <p:cNvGraphicFramePr/>
          <p:nvPr/>
        </p:nvGraphicFramePr>
        <p:xfrm>
          <a:off x="1718121" y="2176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b="1">
                          <a:solidFill>
                            <a:srgbClr val="F2FB5C"/>
                          </a:solidFill>
                          <a:latin typeface="+mj-lt"/>
                          <a:ea typeface="+mj-ea"/>
                          <a:cs typeface="+mj-cs"/>
                          <a:sym typeface="Menlo"/>
                        </a:rPr>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rgbClr val="F2FB5C"/>
                          </a:solidFill>
                          <a:latin typeface="+mj-lt"/>
                          <a:ea typeface="+mj-ea"/>
                          <a:cs typeface="+mj-cs"/>
                          <a:sym typeface="Menlo"/>
                        </a:rPr>
                        <a:t>18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6" name="Table"/>
          <p:cNvGraphicFramePr/>
          <p:nvPr/>
        </p:nvGraphicFramePr>
        <p:xfrm>
          <a:off x="1718121" y="4081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57"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258"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3"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5"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44</a:t>
            </a:r>
          </a:p>
        </p:txBody>
      </p:sp>
      <p:sp>
        <p:nvSpPr>
          <p:cNvPr id="268"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A[1] = 12</a:t>
            </a:r>
          </a:p>
        </p:txBody>
      </p:sp>
      <p:sp>
        <p:nvSpPr>
          <p:cNvPr id="269"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A[4] = 6</a:t>
            </a:r>
          </a:p>
        </p:txBody>
      </p:sp>
      <p:sp>
        <p:nvSpPr>
          <p:cNvPr id="270"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A[7] = 9</a:t>
            </a:r>
          </a:p>
        </p:txBody>
      </p:sp>
      <p:sp>
        <p:nvSpPr>
          <p:cNvPr id="271" name="A[0] := -1"/>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-1</a:t>
            </a:r>
          </a:p>
        </p:txBody>
      </p:sp>
      <p:sp>
        <p:nvSpPr>
          <p:cNvPr id="272" name="A[5] := 18"/>
          <p:cNvSpPr/>
          <p:nvPr/>
        </p:nvSpPr>
        <p:spPr>
          <a:xfrm>
            <a:off x="6593533" y="6299276"/>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A[5] := 18</a:t>
            </a:r>
          </a:p>
        </p:txBody>
      </p:sp>
      <p:sp>
        <p:nvSpPr>
          <p:cNvPr id="273"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hueOff val="101205"/>
                    <a:satOff val="-13598"/>
                    <a:lumOff val="23877"/>
                  </a:schemeClr>
                </a:solidFill>
              </a:defRPr>
            </a:lvl1pPr>
          </a:lstStyle>
          <a:p>
            <a:r>
              <a:t>A[9] =&gt; index out of bounds!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tatic Array"/>
          <p:cNvSpPr>
            <a:spLocks noGrp="1"/>
          </p:cNvSpPr>
          <p:nvPr>
            <p:ph type="ctrTitle"/>
          </p:nvPr>
        </p:nvSpPr>
        <p:spPr>
          <a:xfrm>
            <a:off x="2373535" y="360461"/>
            <a:ext cx="8257730" cy="1468339"/>
          </a:xfrm>
          <a:prstGeom prst="rect">
            <a:avLst/>
          </a:prstGeom>
        </p:spPr>
        <p:txBody>
          <a:bodyPr anchor="ctr"/>
          <a:lstStyle/>
          <a:p>
            <a:r>
              <a:rPr lang="zh-CN" altLang="en-US" dirty="0"/>
              <a:t>静态数组</a:t>
            </a:r>
            <a:endParaRPr dirty="0"/>
          </a:p>
        </p:txBody>
      </p:sp>
      <p:sp>
        <p:nvSpPr>
          <p:cNvPr id="27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8"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9"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0"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4"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5"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6"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7"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 name="A[0] := -1"/>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-1</a:t>
            </a:r>
          </a:p>
        </p:txBody>
      </p:sp>
      <p:sp>
        <p:nvSpPr>
          <p:cNvPr id="289" name="A[5] := 18"/>
          <p:cNvSpPr/>
          <p:nvPr/>
        </p:nvSpPr>
        <p:spPr>
          <a:xfrm>
            <a:off x="6593533" y="6299276"/>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A[5] := 18</a:t>
            </a:r>
          </a:p>
        </p:txBody>
      </p:sp>
      <p:sp>
        <p:nvSpPr>
          <p:cNvPr id="290" name="A[6] := 25"/>
          <p:cNvSpPr/>
          <p:nvPr/>
        </p:nvSpPr>
        <p:spPr>
          <a:xfrm>
            <a:off x="6579689" y="7141360"/>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A[6] := 25</a:t>
            </a:r>
          </a:p>
        </p:txBody>
      </p:sp>
      <p:graphicFrame>
        <p:nvGraphicFramePr>
          <p:cNvPr id="291" name="Table"/>
          <p:cNvGraphicFramePr/>
          <p:nvPr/>
        </p:nvGraphicFramePr>
        <p:xfrm>
          <a:off x="1718121" y="2176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b="1">
                          <a:solidFill>
                            <a:srgbClr val="F2FB5C"/>
                          </a:solidFill>
                          <a:latin typeface="+mj-lt"/>
                          <a:ea typeface="+mj-ea"/>
                          <a:cs typeface="+mj-cs"/>
                          <a:sym typeface="Menlo"/>
                        </a:rPr>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rgbClr val="F2FB5C"/>
                          </a:solidFill>
                          <a:latin typeface="+mj-lt"/>
                          <a:ea typeface="+mj-ea"/>
                          <a:cs typeface="+mj-cs"/>
                          <a:sym typeface="Menlo"/>
                        </a:rPr>
                        <a:t>18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rgbClr val="F2FB5C"/>
                          </a:solidFill>
                          <a:latin typeface="+mj-lt"/>
                          <a:ea typeface="+mj-ea"/>
                          <a:cs typeface="+mj-cs"/>
                          <a:sym typeface="Menlo"/>
                        </a:rPr>
                        <a:t>25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2" name="Table"/>
          <p:cNvGraphicFramePr/>
          <p:nvPr/>
        </p:nvGraphicFramePr>
        <p:xfrm>
          <a:off x="1718121" y="4081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93"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294"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8"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9"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44</a:t>
            </a:r>
          </a:p>
        </p:txBody>
      </p:sp>
      <p:sp>
        <p:nvSpPr>
          <p:cNvPr id="305"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A[1] = 12</a:t>
            </a:r>
          </a:p>
        </p:txBody>
      </p:sp>
      <p:sp>
        <p:nvSpPr>
          <p:cNvPr id="306"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A[4] = 6</a:t>
            </a:r>
          </a:p>
        </p:txBody>
      </p:sp>
      <p:sp>
        <p:nvSpPr>
          <p:cNvPr id="307"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A[7] = 9</a:t>
            </a:r>
          </a:p>
        </p:txBody>
      </p:sp>
      <p:sp>
        <p:nvSpPr>
          <p:cNvPr id="308"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hueOff val="101205"/>
                    <a:satOff val="-13598"/>
                    <a:lumOff val="23877"/>
                  </a:schemeClr>
                </a:solidFill>
              </a:defRPr>
            </a:lvl1pPr>
          </a:lstStyle>
          <a:p>
            <a:r>
              <a:t>A[9] =&gt; index out of bounds!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Operations on Dynamic Arrays"/>
          <p:cNvSpPr>
            <a:spLocks noGrp="1"/>
          </p:cNvSpPr>
          <p:nvPr>
            <p:ph type="title"/>
          </p:nvPr>
        </p:nvSpPr>
        <p:spPr>
          <a:xfrm>
            <a:off x="534044" y="2763837"/>
            <a:ext cx="11936711" cy="3738563"/>
          </a:xfrm>
          <a:prstGeom prst="rect">
            <a:avLst/>
          </a:prstGeom>
        </p:spPr>
        <p:txBody>
          <a:bodyPr/>
          <a:lstStyle/>
          <a:p>
            <a:pPr>
              <a:defRPr sz="11000" b="1"/>
            </a:pPr>
            <a:r>
              <a:rPr lang="zh-CN" altLang="en-US" dirty="0"/>
              <a:t>动态数组和操作</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Dynamic Array"/>
          <p:cNvSpPr>
            <a:spLocks noGrp="1"/>
          </p:cNvSpPr>
          <p:nvPr>
            <p:ph type="ctrTitle"/>
          </p:nvPr>
        </p:nvSpPr>
        <p:spPr>
          <a:xfrm>
            <a:off x="2373535" y="360461"/>
            <a:ext cx="8257730" cy="1468339"/>
          </a:xfrm>
          <a:prstGeom prst="rect">
            <a:avLst/>
          </a:prstGeom>
        </p:spPr>
        <p:txBody>
          <a:bodyPr anchor="ctr"/>
          <a:lstStyle/>
          <a:p>
            <a:r>
              <a:rPr lang="zh-CN" altLang="en-US" dirty="0"/>
              <a:t>动态数组</a:t>
            </a:r>
            <a:endParaRPr dirty="0"/>
          </a:p>
        </p:txBody>
      </p:sp>
      <p:sp>
        <p:nvSpPr>
          <p:cNvPr id="313" name="The dynamic array can grow and shrink in size."/>
          <p:cNvSpPr/>
          <p:nvPr/>
        </p:nvSpPr>
        <p:spPr>
          <a:xfrm>
            <a:off x="1653064" y="2259816"/>
            <a:ext cx="9698672"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r>
              <a:rPr lang="zh-CN" altLang="en-US" dirty="0"/>
              <a:t>动态数组的大小可以</a:t>
            </a:r>
            <a:r>
              <a:rPr lang="zh-CN" altLang="en-US" dirty="0">
                <a:solidFill>
                  <a:srgbClr val="11DBE2"/>
                </a:solidFill>
              </a:rPr>
              <a:t>扩大</a:t>
            </a:r>
            <a:r>
              <a:rPr lang="zh-CN" altLang="en-US" dirty="0"/>
              <a:t>或者</a:t>
            </a:r>
            <a:r>
              <a:rPr lang="zh-CN" altLang="en-US" dirty="0">
                <a:solidFill>
                  <a:srgbClr val="11DBE2"/>
                </a:solidFill>
              </a:rPr>
              <a:t>缩小</a:t>
            </a:r>
            <a:endParaRPr dirty="0">
              <a:solidFill>
                <a:srgbClr val="11DBE2"/>
              </a:solidFill>
            </a:endParaRPr>
          </a:p>
        </p:txBody>
      </p:sp>
      <p:graphicFrame>
        <p:nvGraphicFramePr>
          <p:cNvPr id="314" name="Table"/>
          <p:cNvGraphicFramePr/>
          <p:nvPr>
            <p:extLst>
              <p:ext uri="{D42A27DB-BD31-4B8C-83A1-F6EECF244321}">
                <p14:modId xmlns:p14="http://schemas.microsoft.com/office/powerpoint/2010/main" val="3064784259"/>
              </p:ext>
            </p:extLst>
          </p:nvPr>
        </p:nvGraphicFramePr>
        <p:xfrm>
          <a:off x="6915818" y="3378200"/>
          <a:ext cx="2201960" cy="1069330"/>
        </p:xfrm>
        <a:graphic>
          <a:graphicData uri="http://schemas.openxmlformats.org/drawingml/2006/table">
            <a:tbl>
              <a:tblPr>
                <a:tableStyleId>{4C3C2611-4C71-4FC5-86AE-919BDF0F9419}</a:tableStyleId>
              </a:tblPr>
              <a:tblGrid>
                <a:gridCol w="1100980">
                  <a:extLst>
                    <a:ext uri="{9D8B030D-6E8A-4147-A177-3AD203B41FA5}">
                      <a16:colId xmlns:a16="http://schemas.microsoft.com/office/drawing/2014/main" val="20000"/>
                    </a:ext>
                  </a:extLst>
                </a:gridCol>
                <a:gridCol w="1100980">
                  <a:extLst>
                    <a:ext uri="{9D8B030D-6E8A-4147-A177-3AD203B41FA5}">
                      <a16:colId xmlns:a16="http://schemas.microsoft.com/office/drawing/2014/main" val="20001"/>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5" name="A ="/>
          <p:cNvSpPr/>
          <p:nvPr/>
        </p:nvSpPr>
        <p:spPr>
          <a:xfrm>
            <a:off x="5077224" y="3598982"/>
            <a:ext cx="1521173"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316" name="A.add(-7)"/>
          <p:cNvSpPr/>
          <p:nvPr/>
        </p:nvSpPr>
        <p:spPr>
          <a:xfrm>
            <a:off x="1438026" y="5094407"/>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A.add(-7) </a:t>
            </a:r>
          </a:p>
        </p:txBody>
      </p:sp>
      <p:graphicFrame>
        <p:nvGraphicFramePr>
          <p:cNvPr id="317" name="Table"/>
          <p:cNvGraphicFramePr/>
          <p:nvPr>
            <p:extLst>
              <p:ext uri="{D42A27DB-BD31-4B8C-83A1-F6EECF244321}">
                <p14:modId xmlns:p14="http://schemas.microsoft.com/office/powerpoint/2010/main" val="3040541418"/>
              </p:ext>
            </p:extLst>
          </p:nvPr>
        </p:nvGraphicFramePr>
        <p:xfrm>
          <a:off x="6890418" y="4811390"/>
          <a:ext cx="3343719" cy="1069330"/>
        </p:xfrm>
        <a:graphic>
          <a:graphicData uri="http://schemas.openxmlformats.org/drawingml/2006/table">
            <a:tbl>
              <a:tblPr>
                <a:tableStyleId>{4C3C2611-4C71-4FC5-86AE-919BDF0F9419}</a:tableStyleId>
              </a:tblPr>
              <a:tblGrid>
                <a:gridCol w="1114573">
                  <a:extLst>
                    <a:ext uri="{9D8B030D-6E8A-4147-A177-3AD203B41FA5}">
                      <a16:colId xmlns:a16="http://schemas.microsoft.com/office/drawing/2014/main" val="20000"/>
                    </a:ext>
                  </a:extLst>
                </a:gridCol>
                <a:gridCol w="1114573">
                  <a:extLst>
                    <a:ext uri="{9D8B030D-6E8A-4147-A177-3AD203B41FA5}">
                      <a16:colId xmlns:a16="http://schemas.microsoft.com/office/drawing/2014/main" val="20001"/>
                    </a:ext>
                  </a:extLst>
                </a:gridCol>
                <a:gridCol w="1114573">
                  <a:extLst>
                    <a:ext uri="{9D8B030D-6E8A-4147-A177-3AD203B41FA5}">
                      <a16:colId xmlns:a16="http://schemas.microsoft.com/office/drawing/2014/main" val="20002"/>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8" name="A ="/>
          <p:cNvSpPr/>
          <p:nvPr/>
        </p:nvSpPr>
        <p:spPr>
          <a:xfrm>
            <a:off x="5051824" y="5032172"/>
            <a:ext cx="1521173"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319" name="A.add(34)"/>
          <p:cNvSpPr/>
          <p:nvPr/>
        </p:nvSpPr>
        <p:spPr>
          <a:xfrm>
            <a:off x="1384104" y="6527596"/>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A.add(34) </a:t>
            </a:r>
          </a:p>
        </p:txBody>
      </p:sp>
      <p:graphicFrame>
        <p:nvGraphicFramePr>
          <p:cNvPr id="320" name="Table"/>
          <p:cNvGraphicFramePr/>
          <p:nvPr>
            <p:extLst>
              <p:ext uri="{D42A27DB-BD31-4B8C-83A1-F6EECF244321}">
                <p14:modId xmlns:p14="http://schemas.microsoft.com/office/powerpoint/2010/main" val="2066140266"/>
              </p:ext>
            </p:extLst>
          </p:nvPr>
        </p:nvGraphicFramePr>
        <p:xfrm>
          <a:off x="6836496" y="6244580"/>
          <a:ext cx="4515240" cy="1069330"/>
        </p:xfrm>
        <a:graphic>
          <a:graphicData uri="http://schemas.openxmlformats.org/drawingml/2006/table">
            <a:tbl>
              <a:tblPr>
                <a:tableStyleId>{4C3C2611-4C71-4FC5-86AE-919BDF0F9419}</a:tableStyleId>
              </a:tblPr>
              <a:tblGrid>
                <a:gridCol w="1128810">
                  <a:extLst>
                    <a:ext uri="{9D8B030D-6E8A-4147-A177-3AD203B41FA5}">
                      <a16:colId xmlns:a16="http://schemas.microsoft.com/office/drawing/2014/main" val="20000"/>
                    </a:ext>
                  </a:extLst>
                </a:gridCol>
                <a:gridCol w="1128810">
                  <a:extLst>
                    <a:ext uri="{9D8B030D-6E8A-4147-A177-3AD203B41FA5}">
                      <a16:colId xmlns:a16="http://schemas.microsoft.com/office/drawing/2014/main" val="20001"/>
                    </a:ext>
                  </a:extLst>
                </a:gridCol>
                <a:gridCol w="1128810">
                  <a:extLst>
                    <a:ext uri="{9D8B030D-6E8A-4147-A177-3AD203B41FA5}">
                      <a16:colId xmlns:a16="http://schemas.microsoft.com/office/drawing/2014/main" val="20002"/>
                    </a:ext>
                  </a:extLst>
                </a:gridCol>
                <a:gridCol w="1128810">
                  <a:extLst>
                    <a:ext uri="{9D8B030D-6E8A-4147-A177-3AD203B41FA5}">
                      <a16:colId xmlns:a16="http://schemas.microsoft.com/office/drawing/2014/main" val="20003"/>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1" name="A ="/>
          <p:cNvSpPr/>
          <p:nvPr/>
        </p:nvSpPr>
        <p:spPr>
          <a:xfrm>
            <a:off x="4997902" y="6465361"/>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322" name="A.remove(4)"/>
          <p:cNvSpPr/>
          <p:nvPr/>
        </p:nvSpPr>
        <p:spPr>
          <a:xfrm>
            <a:off x="842147" y="7960786"/>
            <a:ext cx="341739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A.remove(4) </a:t>
            </a:r>
          </a:p>
        </p:txBody>
      </p:sp>
      <p:graphicFrame>
        <p:nvGraphicFramePr>
          <p:cNvPr id="323" name="Table"/>
          <p:cNvGraphicFramePr/>
          <p:nvPr>
            <p:extLst>
              <p:ext uri="{D42A27DB-BD31-4B8C-83A1-F6EECF244321}">
                <p14:modId xmlns:p14="http://schemas.microsoft.com/office/powerpoint/2010/main" val="382057145"/>
              </p:ext>
            </p:extLst>
          </p:nvPr>
        </p:nvGraphicFramePr>
        <p:xfrm>
          <a:off x="6823796" y="7671420"/>
          <a:ext cx="3356418" cy="1069330"/>
        </p:xfrm>
        <a:graphic>
          <a:graphicData uri="http://schemas.openxmlformats.org/drawingml/2006/table">
            <a:tbl>
              <a:tblPr>
                <a:tableStyleId>{4C3C2611-4C71-4FC5-86AE-919BDF0F9419}</a:tableStyleId>
              </a:tblPr>
              <a:tblGrid>
                <a:gridCol w="1118806">
                  <a:extLst>
                    <a:ext uri="{9D8B030D-6E8A-4147-A177-3AD203B41FA5}">
                      <a16:colId xmlns:a16="http://schemas.microsoft.com/office/drawing/2014/main" val="20000"/>
                    </a:ext>
                  </a:extLst>
                </a:gridCol>
                <a:gridCol w="1118806">
                  <a:extLst>
                    <a:ext uri="{9D8B030D-6E8A-4147-A177-3AD203B41FA5}">
                      <a16:colId xmlns:a16="http://schemas.microsoft.com/office/drawing/2014/main" val="20001"/>
                    </a:ext>
                  </a:extLst>
                </a:gridCol>
                <a:gridCol w="1118806">
                  <a:extLst>
                    <a:ext uri="{9D8B030D-6E8A-4147-A177-3AD203B41FA5}">
                      <a16:colId xmlns:a16="http://schemas.microsoft.com/office/drawing/2014/main" val="20002"/>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4" name="A ="/>
          <p:cNvSpPr/>
          <p:nvPr/>
        </p:nvSpPr>
        <p:spPr>
          <a:xfrm>
            <a:off x="4985202" y="7892201"/>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Dynamic Array"/>
          <p:cNvSpPr>
            <a:spLocks noGrp="1"/>
          </p:cNvSpPr>
          <p:nvPr>
            <p:ph type="ctrTitle"/>
          </p:nvPr>
        </p:nvSpPr>
        <p:spPr>
          <a:xfrm>
            <a:off x="2373535" y="360461"/>
            <a:ext cx="8257730" cy="1468339"/>
          </a:xfrm>
          <a:prstGeom prst="rect">
            <a:avLst/>
          </a:prstGeom>
        </p:spPr>
        <p:txBody>
          <a:bodyPr anchor="ctr"/>
          <a:lstStyle/>
          <a:p>
            <a:r>
              <a:rPr lang="zh-CN" altLang="en-US" dirty="0"/>
              <a:t>动态数组</a:t>
            </a:r>
            <a:endParaRPr dirty="0"/>
          </a:p>
        </p:txBody>
      </p:sp>
      <p:sp>
        <p:nvSpPr>
          <p:cNvPr id="329" name="Q: How can we implement a dynamic array?"/>
          <p:cNvSpPr/>
          <p:nvPr/>
        </p:nvSpPr>
        <p:spPr>
          <a:xfrm>
            <a:off x="301570" y="2272517"/>
            <a:ext cx="12401660"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r>
              <a:rPr b="1" dirty="0"/>
              <a:t>Q:</a:t>
            </a:r>
            <a:r>
              <a:rPr dirty="0"/>
              <a:t> </a:t>
            </a:r>
            <a:r>
              <a:rPr lang="zh-CN" altLang="en-US" dirty="0"/>
              <a:t>动态数组该如何实现？</a:t>
            </a:r>
            <a:endParaRPr dirty="0"/>
          </a:p>
        </p:txBody>
      </p:sp>
      <p:sp>
        <p:nvSpPr>
          <p:cNvPr id="330" name="A: One way is to use a static array!"/>
          <p:cNvSpPr/>
          <p:nvPr/>
        </p:nvSpPr>
        <p:spPr>
          <a:xfrm>
            <a:off x="2356238" y="3218667"/>
            <a:ext cx="8292334"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800"/>
            </a:pPr>
            <a:r>
              <a:rPr b="1" dirty="0"/>
              <a:t>A:</a:t>
            </a:r>
            <a:r>
              <a:rPr dirty="0"/>
              <a:t> </a:t>
            </a:r>
            <a:r>
              <a:rPr lang="zh-CN" altLang="en-US" dirty="0"/>
              <a:t>一种办法是使用静态数组来实现！</a:t>
            </a:r>
            <a:endParaRPr dirty="0"/>
          </a:p>
        </p:txBody>
      </p:sp>
      <p:sp>
        <p:nvSpPr>
          <p:cNvPr id="331" name="Create a static array with an initial capacity.…"/>
          <p:cNvSpPr/>
          <p:nvPr/>
        </p:nvSpPr>
        <p:spPr>
          <a:xfrm>
            <a:off x="804430" y="4876800"/>
            <a:ext cx="11395940" cy="287258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625642" indent="-625642" algn="l">
              <a:buSzPct val="100000"/>
              <a:buAutoNum type="arabicParenR"/>
              <a:defRPr sz="3000"/>
            </a:pPr>
            <a:r>
              <a:rPr lang="en" dirty="0" err="1"/>
              <a:t>创建一个具有初始容量的静态数组</a:t>
            </a:r>
            <a:r>
              <a:rPr lang="zh-CN" altLang="en-US" dirty="0"/>
              <a:t>。</a:t>
            </a:r>
            <a:endParaRPr lang="en" dirty="0"/>
          </a:p>
          <a:p>
            <a:pPr algn="l">
              <a:defRPr sz="3000"/>
            </a:pPr>
            <a:endParaRPr lang="en" dirty="0"/>
          </a:p>
          <a:p>
            <a:pPr marL="625642" indent="-625642" algn="l">
              <a:buSzPct val="100000"/>
              <a:buAutoNum type="arabicParenR" startAt="2"/>
              <a:defRPr sz="3000"/>
            </a:pPr>
            <a:r>
              <a:rPr lang="zh-CN" altLang="en-US" dirty="0"/>
              <a:t>向底层静态数组中添加元素，跟踪元素的个数。</a:t>
            </a:r>
            <a:endParaRPr lang="en" dirty="0"/>
          </a:p>
          <a:p>
            <a:pPr algn="l">
              <a:defRPr sz="3000"/>
            </a:pPr>
            <a:endParaRPr lang="en" dirty="0"/>
          </a:p>
          <a:p>
            <a:pPr marL="625642" indent="-625642" algn="l">
              <a:buSzPct val="100000"/>
              <a:buAutoNum type="arabicParenR" startAt="3"/>
              <a:defRPr sz="3000"/>
            </a:pPr>
            <a:r>
              <a:rPr lang="zh-CN" altLang="en-US" dirty="0"/>
              <a:t>如果继续添加元素会超出容量，那么就创建一个具有两倍容量的新数组，并将原数组的内容拷贝到新数组当中去。</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Dynamic Array"/>
          <p:cNvSpPr>
            <a:spLocks noGrp="1"/>
          </p:cNvSpPr>
          <p:nvPr>
            <p:ph type="ctrTitle"/>
          </p:nvPr>
        </p:nvSpPr>
        <p:spPr>
          <a:xfrm>
            <a:off x="2373535" y="360461"/>
            <a:ext cx="8257730" cy="1468339"/>
          </a:xfrm>
          <a:prstGeom prst="rect">
            <a:avLst/>
          </a:prstGeom>
        </p:spPr>
        <p:txBody>
          <a:bodyPr anchor="ctr"/>
          <a:lstStyle/>
          <a:p>
            <a:r>
              <a:rPr lang="zh-CN" altLang="en-US" dirty="0"/>
              <a:t>动态数组</a:t>
            </a:r>
            <a:endParaRPr dirty="0"/>
          </a:p>
        </p:txBody>
      </p:sp>
      <p:graphicFrame>
        <p:nvGraphicFramePr>
          <p:cNvPr id="336" name="Table"/>
          <p:cNvGraphicFramePr/>
          <p:nvPr/>
        </p:nvGraphicFramePr>
        <p:xfrm>
          <a:off x="1140246" y="3542034"/>
          <a:ext cx="2393106" cy="1069330"/>
        </p:xfrm>
        <a:graphic>
          <a:graphicData uri="http://schemas.openxmlformats.org/drawingml/2006/table">
            <a:tbl>
              <a:tblPr>
                <a:tableStyleId>{4C3C2611-4C71-4FC5-86AE-919BDF0F9419}</a:tableStyleId>
              </a:tblPr>
              <a:tblGrid>
                <a:gridCol w="1196553">
                  <a:extLst>
                    <a:ext uri="{9D8B030D-6E8A-4147-A177-3AD203B41FA5}">
                      <a16:colId xmlns:a16="http://schemas.microsoft.com/office/drawing/2014/main" val="20000"/>
                    </a:ext>
                  </a:extLst>
                </a:gridCol>
                <a:gridCol w="1196553">
                  <a:extLst>
                    <a:ext uri="{9D8B030D-6E8A-4147-A177-3AD203B41FA5}">
                      <a16:colId xmlns:a16="http://schemas.microsoft.com/office/drawing/2014/main" val="20001"/>
                    </a:ext>
                  </a:extLst>
                </a:gridCol>
              </a:tblGrid>
              <a:tr h="1069330">
                <a:tc>
                  <a:txBody>
                    <a:bodyPr/>
                    <a:lstStyle/>
                    <a:p>
                      <a:pPr defTabSz="914400">
                        <a:defRPr>
                          <a:solidFill>
                            <a:srgbClr val="000000"/>
                          </a:solidFill>
                        </a:defRPr>
                      </a:pPr>
                      <a:r>
                        <a:rPr sz="4200">
                          <a:solidFill>
                            <a:srgbClr val="FFFFFF"/>
                          </a:solidFill>
                        </a:rPr>
                        <a:t>Ø</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 name="Table"/>
          <p:cNvGraphicFramePr/>
          <p:nvPr/>
        </p:nvGraphicFramePr>
        <p:xfrm>
          <a:off x="5191546" y="3542034"/>
          <a:ext cx="2393106" cy="1069330"/>
        </p:xfrm>
        <a:graphic>
          <a:graphicData uri="http://schemas.openxmlformats.org/drawingml/2006/table">
            <a:tbl>
              <a:tblPr>
                <a:tableStyleId>{4C3C2611-4C71-4FC5-86AE-919BDF0F9419}</a:tableStyleId>
              </a:tblPr>
              <a:tblGrid>
                <a:gridCol w="1196553">
                  <a:extLst>
                    <a:ext uri="{9D8B030D-6E8A-4147-A177-3AD203B41FA5}">
                      <a16:colId xmlns:a16="http://schemas.microsoft.com/office/drawing/2014/main" val="20000"/>
                    </a:ext>
                  </a:extLst>
                </a:gridCol>
                <a:gridCol w="1196553">
                  <a:extLst>
                    <a:ext uri="{9D8B030D-6E8A-4147-A177-3AD203B41FA5}">
                      <a16:colId xmlns:a16="http://schemas.microsoft.com/office/drawing/2014/main" val="20001"/>
                    </a:ext>
                  </a:extLst>
                </a:gridCol>
              </a:tblGrid>
              <a:tr h="1069330">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 name="Table"/>
          <p:cNvGraphicFramePr/>
          <p:nvPr/>
        </p:nvGraphicFramePr>
        <p:xfrm>
          <a:off x="9471446" y="3542034"/>
          <a:ext cx="2393106" cy="1069330"/>
        </p:xfrm>
        <a:graphic>
          <a:graphicData uri="http://schemas.openxmlformats.org/drawingml/2006/table">
            <a:tbl>
              <a:tblPr>
                <a:tableStyleId>{4C3C2611-4C71-4FC5-86AE-919BDF0F9419}</a:tableStyleId>
              </a:tblPr>
              <a:tblGrid>
                <a:gridCol w="1196553">
                  <a:extLst>
                    <a:ext uri="{9D8B030D-6E8A-4147-A177-3AD203B41FA5}">
                      <a16:colId xmlns:a16="http://schemas.microsoft.com/office/drawing/2014/main" val="20000"/>
                    </a:ext>
                  </a:extLst>
                </a:gridCol>
                <a:gridCol w="1196553">
                  <a:extLst>
                    <a:ext uri="{9D8B030D-6E8A-4147-A177-3AD203B41FA5}">
                      <a16:colId xmlns:a16="http://schemas.microsoft.com/office/drawing/2014/main" val="20001"/>
                    </a:ext>
                  </a:extLst>
                </a:gridCol>
              </a:tblGrid>
              <a:tr h="1069330">
                <a:tc>
                  <a:txBody>
                    <a:bodyPr/>
                    <a:lstStyle/>
                    <a:p>
                      <a:pPr defTabSz="914400">
                        <a:defRPr>
                          <a:solidFill>
                            <a:srgbClr val="000000"/>
                          </a:solidFill>
                        </a:defRPr>
                      </a:pPr>
                      <a:r>
                        <a:rPr sz="4200">
                          <a:solidFill>
                            <a:srgbClr val="FFFFFF"/>
                          </a:solidFill>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9" name="Suppose we create a dynamic array with an initial capacity of two and then begin adding elements to it."/>
          <p:cNvSpPr/>
          <p:nvPr/>
        </p:nvSpPr>
        <p:spPr>
          <a:xfrm>
            <a:off x="1486168" y="1954015"/>
            <a:ext cx="9803864" cy="10259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zh-CN" altLang="en-US" dirty="0"/>
              <a:t>假定我们创建一个初始容量为</a:t>
            </a:r>
            <a:r>
              <a:rPr lang="en-US" altLang="zh-CN" dirty="0"/>
              <a:t>2</a:t>
            </a:r>
            <a:r>
              <a:rPr lang="zh-CN" altLang="en-US" dirty="0"/>
              <a:t>的动态数组，然后开始向其中添加元素。。。</a:t>
            </a:r>
            <a:endParaRPr dirty="0"/>
          </a:p>
        </p:txBody>
      </p:sp>
      <p:graphicFrame>
        <p:nvGraphicFramePr>
          <p:cNvPr id="340" name="Table"/>
          <p:cNvGraphicFramePr/>
          <p:nvPr/>
        </p:nvGraphicFramePr>
        <p:xfrm>
          <a:off x="1127546" y="5121275"/>
          <a:ext cx="4784300" cy="1069330"/>
        </p:xfrm>
        <a:graphic>
          <a:graphicData uri="http://schemas.openxmlformats.org/drawingml/2006/table">
            <a:tbl>
              <a:tblPr>
                <a:tableStyleId>{4C3C2611-4C71-4FC5-86AE-919BDF0F9419}</a:tableStyleId>
              </a:tblPr>
              <a:tblGrid>
                <a:gridCol w="1196075">
                  <a:extLst>
                    <a:ext uri="{9D8B030D-6E8A-4147-A177-3AD203B41FA5}">
                      <a16:colId xmlns:a16="http://schemas.microsoft.com/office/drawing/2014/main" val="20000"/>
                    </a:ext>
                  </a:extLst>
                </a:gridCol>
                <a:gridCol w="1196075">
                  <a:extLst>
                    <a:ext uri="{9D8B030D-6E8A-4147-A177-3AD203B41FA5}">
                      <a16:colId xmlns:a16="http://schemas.microsoft.com/office/drawing/2014/main" val="20001"/>
                    </a:ext>
                  </a:extLst>
                </a:gridCol>
                <a:gridCol w="1196075">
                  <a:extLst>
                    <a:ext uri="{9D8B030D-6E8A-4147-A177-3AD203B41FA5}">
                      <a16:colId xmlns:a16="http://schemas.microsoft.com/office/drawing/2014/main" val="20002"/>
                    </a:ext>
                  </a:extLst>
                </a:gridCol>
                <a:gridCol w="1196075">
                  <a:extLst>
                    <a:ext uri="{9D8B030D-6E8A-4147-A177-3AD203B41FA5}">
                      <a16:colId xmlns:a16="http://schemas.microsoft.com/office/drawing/2014/main" val="20003"/>
                    </a:ext>
                  </a:extLst>
                </a:gridCol>
              </a:tblGrid>
              <a:tr h="1069330">
                <a:tc>
                  <a:txBody>
                    <a:bodyPr/>
                    <a:lstStyle/>
                    <a:p>
                      <a:pPr defTabSz="914400">
                        <a:defRPr>
                          <a:solidFill>
                            <a:srgbClr val="000000"/>
                          </a:solidFill>
                        </a:defRPr>
                      </a:pPr>
                      <a:r>
                        <a:rPr sz="4200">
                          <a:solidFill>
                            <a:srgbClr val="FFFFFF"/>
                          </a:solidFill>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1" name="Table"/>
          <p:cNvGraphicFramePr/>
          <p:nvPr/>
        </p:nvGraphicFramePr>
        <p:xfrm>
          <a:off x="7071146" y="5121275"/>
          <a:ext cx="4784300" cy="1069330"/>
        </p:xfrm>
        <a:graphic>
          <a:graphicData uri="http://schemas.openxmlformats.org/drawingml/2006/table">
            <a:tbl>
              <a:tblPr>
                <a:tableStyleId>{4C3C2611-4C71-4FC5-86AE-919BDF0F9419}</a:tableStyleId>
              </a:tblPr>
              <a:tblGrid>
                <a:gridCol w="1196075">
                  <a:extLst>
                    <a:ext uri="{9D8B030D-6E8A-4147-A177-3AD203B41FA5}">
                      <a16:colId xmlns:a16="http://schemas.microsoft.com/office/drawing/2014/main" val="20000"/>
                    </a:ext>
                  </a:extLst>
                </a:gridCol>
                <a:gridCol w="1196075">
                  <a:extLst>
                    <a:ext uri="{9D8B030D-6E8A-4147-A177-3AD203B41FA5}">
                      <a16:colId xmlns:a16="http://schemas.microsoft.com/office/drawing/2014/main" val="20001"/>
                    </a:ext>
                  </a:extLst>
                </a:gridCol>
                <a:gridCol w="1196075">
                  <a:extLst>
                    <a:ext uri="{9D8B030D-6E8A-4147-A177-3AD203B41FA5}">
                      <a16:colId xmlns:a16="http://schemas.microsoft.com/office/drawing/2014/main" val="20002"/>
                    </a:ext>
                  </a:extLst>
                </a:gridCol>
                <a:gridCol w="1196075">
                  <a:extLst>
                    <a:ext uri="{9D8B030D-6E8A-4147-A177-3AD203B41FA5}">
                      <a16:colId xmlns:a16="http://schemas.microsoft.com/office/drawing/2014/main" val="20003"/>
                    </a:ext>
                  </a:extLst>
                </a:gridCol>
              </a:tblGrid>
              <a:tr h="1069330">
                <a:tc>
                  <a:txBody>
                    <a:bodyPr/>
                    <a:lstStyle/>
                    <a:p>
                      <a:pPr defTabSz="914400">
                        <a:defRPr>
                          <a:solidFill>
                            <a:srgbClr val="000000"/>
                          </a:solidFill>
                        </a:defRPr>
                      </a:pPr>
                      <a:r>
                        <a:rPr sz="4200">
                          <a:solidFill>
                            <a:srgbClr val="FFFFFF"/>
                          </a:solidFill>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 name="Table"/>
          <p:cNvGraphicFramePr/>
          <p:nvPr/>
        </p:nvGraphicFramePr>
        <p:xfrm>
          <a:off x="1127546" y="6700515"/>
          <a:ext cx="10749704" cy="1069330"/>
        </p:xfrm>
        <a:graphic>
          <a:graphicData uri="http://schemas.openxmlformats.org/drawingml/2006/table">
            <a:tbl>
              <a:tblPr>
                <a:tableStyleId>{4C3C2611-4C71-4FC5-86AE-919BDF0F9419}</a:tableStyleId>
              </a:tblPr>
              <a:tblGrid>
                <a:gridCol w="1343713">
                  <a:extLst>
                    <a:ext uri="{9D8B030D-6E8A-4147-A177-3AD203B41FA5}">
                      <a16:colId xmlns:a16="http://schemas.microsoft.com/office/drawing/2014/main" val="20000"/>
                    </a:ext>
                  </a:extLst>
                </a:gridCol>
                <a:gridCol w="1343713">
                  <a:extLst>
                    <a:ext uri="{9D8B030D-6E8A-4147-A177-3AD203B41FA5}">
                      <a16:colId xmlns:a16="http://schemas.microsoft.com/office/drawing/2014/main" val="20001"/>
                    </a:ext>
                  </a:extLst>
                </a:gridCol>
                <a:gridCol w="1343713">
                  <a:extLst>
                    <a:ext uri="{9D8B030D-6E8A-4147-A177-3AD203B41FA5}">
                      <a16:colId xmlns:a16="http://schemas.microsoft.com/office/drawing/2014/main" val="20002"/>
                    </a:ext>
                  </a:extLst>
                </a:gridCol>
                <a:gridCol w="1343713">
                  <a:extLst>
                    <a:ext uri="{9D8B030D-6E8A-4147-A177-3AD203B41FA5}">
                      <a16:colId xmlns:a16="http://schemas.microsoft.com/office/drawing/2014/main" val="20003"/>
                    </a:ext>
                  </a:extLst>
                </a:gridCol>
                <a:gridCol w="1343713">
                  <a:extLst>
                    <a:ext uri="{9D8B030D-6E8A-4147-A177-3AD203B41FA5}">
                      <a16:colId xmlns:a16="http://schemas.microsoft.com/office/drawing/2014/main" val="20004"/>
                    </a:ext>
                  </a:extLst>
                </a:gridCol>
                <a:gridCol w="1343713">
                  <a:extLst>
                    <a:ext uri="{9D8B030D-6E8A-4147-A177-3AD203B41FA5}">
                      <a16:colId xmlns:a16="http://schemas.microsoft.com/office/drawing/2014/main" val="20005"/>
                    </a:ext>
                  </a:extLst>
                </a:gridCol>
                <a:gridCol w="1343713">
                  <a:extLst>
                    <a:ext uri="{9D8B030D-6E8A-4147-A177-3AD203B41FA5}">
                      <a16:colId xmlns:a16="http://schemas.microsoft.com/office/drawing/2014/main" val="20006"/>
                    </a:ext>
                  </a:extLst>
                </a:gridCol>
                <a:gridCol w="1343713">
                  <a:extLst>
                    <a:ext uri="{9D8B030D-6E8A-4147-A177-3AD203B41FA5}">
                      <a16:colId xmlns:a16="http://schemas.microsoft.com/office/drawing/2014/main" val="20007"/>
                    </a:ext>
                  </a:extLst>
                </a:gridCol>
              </a:tblGrid>
              <a:tr h="1069330">
                <a:tc>
                  <a:txBody>
                    <a:bodyPr/>
                    <a:lstStyle/>
                    <a:p>
                      <a:pPr defTabSz="914400">
                        <a:defRPr>
                          <a:solidFill>
                            <a:srgbClr val="000000"/>
                          </a:solidFill>
                        </a:defRPr>
                      </a:pPr>
                      <a:r>
                        <a:rPr sz="4200">
                          <a:solidFill>
                            <a:srgbClr val="FFFFFF"/>
                          </a:solidFill>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 name="Table"/>
          <p:cNvGraphicFramePr/>
          <p:nvPr/>
        </p:nvGraphicFramePr>
        <p:xfrm>
          <a:off x="1127546" y="8149580"/>
          <a:ext cx="10749704" cy="1069330"/>
        </p:xfrm>
        <a:graphic>
          <a:graphicData uri="http://schemas.openxmlformats.org/drawingml/2006/table">
            <a:tbl>
              <a:tblPr>
                <a:tableStyleId>{4C3C2611-4C71-4FC5-86AE-919BDF0F9419}</a:tableStyleId>
              </a:tblPr>
              <a:tblGrid>
                <a:gridCol w="1343713">
                  <a:extLst>
                    <a:ext uri="{9D8B030D-6E8A-4147-A177-3AD203B41FA5}">
                      <a16:colId xmlns:a16="http://schemas.microsoft.com/office/drawing/2014/main" val="20000"/>
                    </a:ext>
                  </a:extLst>
                </a:gridCol>
                <a:gridCol w="1343713">
                  <a:extLst>
                    <a:ext uri="{9D8B030D-6E8A-4147-A177-3AD203B41FA5}">
                      <a16:colId xmlns:a16="http://schemas.microsoft.com/office/drawing/2014/main" val="20001"/>
                    </a:ext>
                  </a:extLst>
                </a:gridCol>
                <a:gridCol w="1343713">
                  <a:extLst>
                    <a:ext uri="{9D8B030D-6E8A-4147-A177-3AD203B41FA5}">
                      <a16:colId xmlns:a16="http://schemas.microsoft.com/office/drawing/2014/main" val="20002"/>
                    </a:ext>
                  </a:extLst>
                </a:gridCol>
                <a:gridCol w="1343713">
                  <a:extLst>
                    <a:ext uri="{9D8B030D-6E8A-4147-A177-3AD203B41FA5}">
                      <a16:colId xmlns:a16="http://schemas.microsoft.com/office/drawing/2014/main" val="20003"/>
                    </a:ext>
                  </a:extLst>
                </a:gridCol>
                <a:gridCol w="1343713">
                  <a:extLst>
                    <a:ext uri="{9D8B030D-6E8A-4147-A177-3AD203B41FA5}">
                      <a16:colId xmlns:a16="http://schemas.microsoft.com/office/drawing/2014/main" val="20004"/>
                    </a:ext>
                  </a:extLst>
                </a:gridCol>
                <a:gridCol w="1343713">
                  <a:extLst>
                    <a:ext uri="{9D8B030D-6E8A-4147-A177-3AD203B41FA5}">
                      <a16:colId xmlns:a16="http://schemas.microsoft.com/office/drawing/2014/main" val="20005"/>
                    </a:ext>
                  </a:extLst>
                </a:gridCol>
                <a:gridCol w="1343713">
                  <a:extLst>
                    <a:ext uri="{9D8B030D-6E8A-4147-A177-3AD203B41FA5}">
                      <a16:colId xmlns:a16="http://schemas.microsoft.com/office/drawing/2014/main" val="20006"/>
                    </a:ext>
                  </a:extLst>
                </a:gridCol>
                <a:gridCol w="1343713">
                  <a:extLst>
                    <a:ext uri="{9D8B030D-6E8A-4147-A177-3AD203B41FA5}">
                      <a16:colId xmlns:a16="http://schemas.microsoft.com/office/drawing/2014/main" val="20007"/>
                    </a:ext>
                  </a:extLst>
                </a:gridCol>
              </a:tblGrid>
              <a:tr h="1069330">
                <a:tc>
                  <a:txBody>
                    <a:bodyPr/>
                    <a:lstStyle/>
                    <a:p>
                      <a:pPr defTabSz="914400">
                        <a:defRPr>
                          <a:solidFill>
                            <a:srgbClr val="000000"/>
                          </a:solidFill>
                        </a:defRPr>
                      </a:pPr>
                      <a:r>
                        <a:rPr sz="4200">
                          <a:solidFill>
                            <a:srgbClr val="FFFFFF"/>
                          </a:solidFill>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1" animBg="1" advAuto="0"/>
      <p:bldP spid="337" grpId="2" animBg="1" advAuto="0"/>
      <p:bldP spid="338" grpId="3" animBg="1" advAuto="0"/>
      <p:bldP spid="340" grpId="4" animBg="1" advAuto="0"/>
      <p:bldP spid="341" grpId="5" animBg="1" advAuto="0"/>
      <p:bldP spid="342" grpId="6" animBg="1" advAuto="0"/>
      <p:bldP spid="343" grpId="7"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p:cNvSpPr>
            <a:spLocks noGrp="1"/>
          </p:cNvSpPr>
          <p:nvPr>
            <p:ph type="title"/>
          </p:nvPr>
        </p:nvSpPr>
        <p:spPr>
          <a:prstGeom prst="rect">
            <a:avLst/>
          </a:prstGeom>
        </p:spPr>
        <p:txBody>
          <a:bodyPr/>
          <a:lstStyle/>
          <a:p>
            <a:r>
              <a:rPr lang="zh-CN" altLang="en-US" dirty="0"/>
              <a:t>大纲</a:t>
            </a:r>
            <a:endParaRPr dirty="0"/>
          </a:p>
        </p:txBody>
      </p:sp>
      <p:sp>
        <p:nvSpPr>
          <p:cNvPr id="125" name="Discussion and examples about Arrays…"/>
          <p:cNvSpPr>
            <a:spLocks noGrp="1"/>
          </p:cNvSpPr>
          <p:nvPr>
            <p:ph type="body" idx="1"/>
          </p:nvPr>
        </p:nvSpPr>
        <p:spPr>
          <a:xfrm>
            <a:off x="1421336" y="2213754"/>
            <a:ext cx="10990221" cy="6798420"/>
          </a:xfrm>
          <a:prstGeom prst="rect">
            <a:avLst/>
          </a:prstGeom>
        </p:spPr>
        <p:txBody>
          <a:bodyPr>
            <a:normAutofit/>
          </a:bodyPr>
          <a:lstStyle/>
          <a:p>
            <a:pPr marL="360045" indent="-360045" defTabSz="473201">
              <a:spcBef>
                <a:spcPts val="3200"/>
              </a:spcBef>
              <a:defRPr sz="3807"/>
            </a:pPr>
            <a:r>
              <a:rPr lang="en" dirty="0" err="1"/>
              <a:t>讨论数组并给出样例</a:t>
            </a:r>
            <a:endParaRPr lang="en" dirty="0">
              <a:solidFill>
                <a:schemeClr val="accent4"/>
              </a:solidFill>
            </a:endParaRPr>
          </a:p>
          <a:p>
            <a:pPr marL="720090" lvl="1" indent="-360045" defTabSz="473201">
              <a:spcBef>
                <a:spcPts val="3200"/>
              </a:spcBef>
              <a:defRPr sz="3807"/>
            </a:pPr>
            <a:r>
              <a:rPr lang="en" sz="2800" dirty="0" err="1"/>
              <a:t>什么是数组Array</a:t>
            </a:r>
            <a:endParaRPr lang="en" sz="2800" dirty="0"/>
          </a:p>
          <a:p>
            <a:pPr marL="720090" lvl="1" indent="-360045" defTabSz="473201">
              <a:spcBef>
                <a:spcPts val="3200"/>
              </a:spcBef>
              <a:defRPr sz="3807"/>
            </a:pPr>
            <a:r>
              <a:rPr lang="en-US" sz="2800" dirty="0" err="1"/>
              <a:t>数组的使用场景</a:t>
            </a:r>
            <a:endParaRPr sz="2800" dirty="0"/>
          </a:p>
          <a:p>
            <a:pPr marL="720090" lvl="1" indent="-360045" defTabSz="473201">
              <a:spcBef>
                <a:spcPts val="3200"/>
              </a:spcBef>
              <a:defRPr sz="3807"/>
            </a:pPr>
            <a:r>
              <a:rPr lang="zh-CN" altLang="en-US" sz="2800" dirty="0"/>
              <a:t>复杂度分析</a:t>
            </a:r>
            <a:endParaRPr sz="2800" dirty="0"/>
          </a:p>
          <a:p>
            <a:pPr marL="720090" lvl="1" indent="-360045" defTabSz="473201">
              <a:spcBef>
                <a:spcPts val="3200"/>
              </a:spcBef>
              <a:defRPr sz="3807"/>
            </a:pPr>
            <a:r>
              <a:rPr lang="en" sz="2800" dirty="0" err="1"/>
              <a:t>静态数组使用样例</a:t>
            </a:r>
            <a:endParaRPr lang="en" sz="2800" dirty="0"/>
          </a:p>
          <a:p>
            <a:pPr marL="360045" indent="-360045" defTabSz="473201">
              <a:spcBef>
                <a:spcPts val="3200"/>
              </a:spcBef>
              <a:defRPr sz="3807"/>
            </a:pPr>
            <a:r>
              <a:rPr lang="en" dirty="0" err="1"/>
              <a:t>动态数组实现细节</a:t>
            </a:r>
            <a:endParaRPr lang="en" dirty="0"/>
          </a:p>
          <a:p>
            <a:pPr marL="360045" indent="-360045" defTabSz="473201">
              <a:spcBef>
                <a:spcPts val="3200"/>
              </a:spcBef>
              <a:defRPr sz="3807"/>
            </a:pPr>
            <a:r>
              <a:rPr lang="zh-CN" altLang="en-US" dirty="0"/>
              <a:t>代码实现</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iscussion and examples"/>
          <p:cNvSpPr>
            <a:spLocks noGrp="1"/>
          </p:cNvSpPr>
          <p:nvPr>
            <p:ph type="title"/>
          </p:nvPr>
        </p:nvSpPr>
        <p:spPr>
          <a:xfrm>
            <a:off x="-2152748" y="3193304"/>
            <a:ext cx="17310295" cy="3366992"/>
          </a:xfrm>
          <a:prstGeom prst="rect">
            <a:avLst/>
          </a:prstGeom>
        </p:spPr>
        <p:txBody>
          <a:bodyPr/>
          <a:lstStyle>
            <a:lvl1pPr defTabSz="537463">
              <a:defRPr sz="11040" b="1"/>
            </a:lvl1pPr>
          </a:lstStyle>
          <a:p>
            <a:r>
              <a:rPr lang="zh-CN" altLang="en-US" dirty="0"/>
              <a:t>讨论和样例</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at is a static Array?"/>
          <p:cNvSpPr>
            <a:spLocks noGrp="1"/>
          </p:cNvSpPr>
          <p:nvPr>
            <p:ph type="title"/>
          </p:nvPr>
        </p:nvSpPr>
        <p:spPr>
          <a:xfrm>
            <a:off x="51523" y="522690"/>
            <a:ext cx="12901754" cy="2509496"/>
          </a:xfrm>
          <a:prstGeom prst="rect">
            <a:avLst/>
          </a:prstGeom>
        </p:spPr>
        <p:txBody>
          <a:bodyPr/>
          <a:lstStyle/>
          <a:p>
            <a:pPr defTabSz="531622">
              <a:defRPr sz="8190" b="1"/>
            </a:pPr>
            <a:r>
              <a:rPr lang="zh-CN" altLang="en-US" dirty="0"/>
              <a:t>什么是静态数组</a:t>
            </a:r>
            <a:endParaRPr dirty="0"/>
          </a:p>
        </p:txBody>
      </p:sp>
      <p:sp>
        <p:nvSpPr>
          <p:cNvPr id="132" name="A static array is a fixed length container containing n elements indexable from the range [0, n-1]."/>
          <p:cNvSpPr/>
          <p:nvPr/>
        </p:nvSpPr>
        <p:spPr>
          <a:xfrm>
            <a:off x="1578672" y="3461739"/>
            <a:ext cx="9847455"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一个静态数组是一个包含</a:t>
            </a:r>
            <a:r>
              <a:rPr lang="en-US" altLang="zh-CN" dirty="0"/>
              <a:t>n</a:t>
            </a:r>
            <a:r>
              <a:rPr lang="zh-CN" altLang="en-US" dirty="0"/>
              <a:t>个元素的定长容器，其中的元素是</a:t>
            </a:r>
            <a:r>
              <a:rPr lang="zh-CN" altLang="en-US" dirty="0">
                <a:solidFill>
                  <a:srgbClr val="11DBE2"/>
                </a:solidFill>
              </a:rPr>
              <a:t>可以索引的</a:t>
            </a:r>
            <a:r>
              <a:rPr lang="zh-CN" altLang="en-US" dirty="0"/>
              <a:t>，范围从</a:t>
            </a:r>
            <a:r>
              <a:rPr lang="en-US" altLang="zh-CN" dirty="0"/>
              <a:t>[0, n-1]</a:t>
            </a:r>
            <a:endParaRPr dirty="0"/>
          </a:p>
        </p:txBody>
      </p:sp>
      <p:sp>
        <p:nvSpPr>
          <p:cNvPr id="133" name="Q: What is meant by being ‘indexable’?…"/>
          <p:cNvSpPr/>
          <p:nvPr/>
        </p:nvSpPr>
        <p:spPr>
          <a:xfrm>
            <a:off x="680547" y="5562123"/>
            <a:ext cx="11643704"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dirty="0"/>
              <a:t>Q:</a:t>
            </a:r>
            <a:r>
              <a:rPr dirty="0"/>
              <a:t> </a:t>
            </a:r>
            <a:r>
              <a:rPr lang="en-US" dirty="0" err="1"/>
              <a:t>可以索引是什么意思</a:t>
            </a:r>
            <a:r>
              <a:rPr lang="zh-CN" altLang="en-US" dirty="0"/>
              <a:t>？</a:t>
            </a:r>
            <a:endParaRPr dirty="0"/>
          </a:p>
          <a:p>
            <a:endParaRPr dirty="0"/>
          </a:p>
          <a:p>
            <a:r>
              <a:rPr b="1" dirty="0"/>
              <a:t>A:</a:t>
            </a:r>
            <a:r>
              <a:rPr dirty="0"/>
              <a:t> </a:t>
            </a:r>
            <a:r>
              <a:rPr lang="zh-CN" altLang="en-US" dirty="0"/>
              <a:t>意思是说，数组中的每一个槽位都是可以通过一个数字进行引用的。</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When and where is a static Array used?"/>
          <p:cNvSpPr>
            <a:spLocks noGrp="1"/>
          </p:cNvSpPr>
          <p:nvPr>
            <p:ph type="title"/>
          </p:nvPr>
        </p:nvSpPr>
        <p:spPr>
          <a:prstGeom prst="rect">
            <a:avLst/>
          </a:prstGeom>
        </p:spPr>
        <p:txBody>
          <a:bodyPr>
            <a:normAutofit/>
          </a:bodyPr>
          <a:lstStyle/>
          <a:p>
            <a:pPr defTabSz="508254">
              <a:defRPr sz="6960" b="1"/>
            </a:pPr>
            <a:r>
              <a:rPr lang="zh-CN" altLang="en-US" dirty="0"/>
              <a:t>静态数组的使用场景</a:t>
            </a:r>
            <a:endParaRPr dirty="0"/>
          </a:p>
        </p:txBody>
      </p:sp>
      <p:sp>
        <p:nvSpPr>
          <p:cNvPr id="138" name="1) Storing and accessing sequential data…"/>
          <p:cNvSpPr/>
          <p:nvPr/>
        </p:nvSpPr>
        <p:spPr>
          <a:xfrm>
            <a:off x="616023" y="2413000"/>
            <a:ext cx="11772753" cy="585801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rPr dirty="0"/>
              <a:t>1) </a:t>
            </a:r>
            <a:r>
              <a:rPr lang="zh-CN" altLang="en-US" dirty="0"/>
              <a:t>存储和访问顺序数据</a:t>
            </a:r>
            <a:endParaRPr lang="en" dirty="0"/>
          </a:p>
          <a:p>
            <a:pPr algn="l">
              <a:defRPr sz="3400"/>
            </a:pPr>
            <a:endParaRPr lang="en" dirty="0"/>
          </a:p>
          <a:p>
            <a:pPr algn="l">
              <a:defRPr sz="3400"/>
            </a:pPr>
            <a:r>
              <a:rPr dirty="0"/>
              <a:t>2) </a:t>
            </a:r>
            <a:r>
              <a:rPr lang="zh-CN" altLang="en-US" dirty="0"/>
              <a:t>临时存储对象</a:t>
            </a:r>
            <a:endParaRPr lang="en" dirty="0"/>
          </a:p>
          <a:p>
            <a:pPr algn="l">
              <a:defRPr sz="3400"/>
            </a:pPr>
            <a:endParaRPr lang="en" dirty="0"/>
          </a:p>
          <a:p>
            <a:pPr algn="l">
              <a:defRPr sz="3400"/>
            </a:pPr>
            <a:r>
              <a:rPr dirty="0"/>
              <a:t>3) </a:t>
            </a:r>
            <a:r>
              <a:rPr lang="zh-CN" altLang="en-US" dirty="0"/>
              <a:t>用作</a:t>
            </a:r>
            <a:r>
              <a:rPr lang="en-US" altLang="zh-CN" dirty="0"/>
              <a:t>IO</a:t>
            </a:r>
            <a:r>
              <a:rPr lang="zh-CN" altLang="en-US" dirty="0"/>
              <a:t>程序的缓冲区</a:t>
            </a:r>
            <a:endParaRPr dirty="0"/>
          </a:p>
          <a:p>
            <a:pPr algn="l">
              <a:defRPr sz="3400"/>
            </a:pPr>
            <a:endParaRPr dirty="0"/>
          </a:p>
          <a:p>
            <a:pPr algn="l">
              <a:defRPr sz="3400"/>
            </a:pPr>
            <a:r>
              <a:rPr dirty="0"/>
              <a:t>4) </a:t>
            </a:r>
            <a:r>
              <a:rPr lang="zh-CN" altLang="en-US" dirty="0"/>
              <a:t>正向和反向查找表</a:t>
            </a:r>
            <a:endParaRPr dirty="0"/>
          </a:p>
          <a:p>
            <a:pPr algn="l">
              <a:defRPr sz="3400"/>
            </a:pPr>
            <a:endParaRPr dirty="0"/>
          </a:p>
          <a:p>
            <a:pPr algn="l">
              <a:defRPr sz="3400"/>
            </a:pPr>
            <a:r>
              <a:rPr dirty="0"/>
              <a:t>5) </a:t>
            </a:r>
            <a:r>
              <a:rPr lang="zh-CN" altLang="en-US" dirty="0"/>
              <a:t>用于在函数结束时返回多个值</a:t>
            </a:r>
            <a:endParaRPr dirty="0"/>
          </a:p>
          <a:p>
            <a:pPr algn="l">
              <a:defRPr sz="3400"/>
            </a:pPr>
            <a:endParaRPr dirty="0"/>
          </a:p>
          <a:p>
            <a:pPr algn="l">
              <a:defRPr sz="3400"/>
            </a:pPr>
            <a:r>
              <a:rPr dirty="0"/>
              <a:t>6) </a:t>
            </a:r>
            <a:r>
              <a:rPr lang="zh-CN" altLang="en-US" dirty="0"/>
              <a:t>用于在动态规划中缓存子问题的结果</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omplexity"/>
          <p:cNvSpPr>
            <a:spLocks noGrp="1"/>
          </p:cNvSpPr>
          <p:nvPr>
            <p:ph type="ctrTitle"/>
          </p:nvPr>
        </p:nvSpPr>
        <p:spPr>
          <a:xfrm>
            <a:off x="2373535" y="360461"/>
            <a:ext cx="8257730" cy="1468339"/>
          </a:xfrm>
          <a:prstGeom prst="rect">
            <a:avLst/>
          </a:prstGeom>
        </p:spPr>
        <p:txBody>
          <a:bodyPr anchor="ctr"/>
          <a:lstStyle>
            <a:lvl1pPr>
              <a:defRPr b="1"/>
            </a:lvl1pPr>
          </a:lstStyle>
          <a:p>
            <a:r>
              <a:rPr lang="zh-CN" altLang="en-US" dirty="0"/>
              <a:t>复杂度</a:t>
            </a:r>
            <a:endParaRPr dirty="0"/>
          </a:p>
        </p:txBody>
      </p:sp>
      <p:graphicFrame>
        <p:nvGraphicFramePr>
          <p:cNvPr id="143" name="Table"/>
          <p:cNvGraphicFramePr/>
          <p:nvPr>
            <p:extLst>
              <p:ext uri="{D42A27DB-BD31-4B8C-83A1-F6EECF244321}">
                <p14:modId xmlns:p14="http://schemas.microsoft.com/office/powerpoint/2010/main" val="1019585281"/>
              </p:ext>
            </p:extLst>
          </p:nvPr>
        </p:nvGraphicFramePr>
        <p:xfrm>
          <a:off x="984250" y="2654300"/>
          <a:ext cx="10452099" cy="6456660"/>
        </p:xfrm>
        <a:graphic>
          <a:graphicData uri="http://schemas.openxmlformats.org/drawingml/2006/table">
            <a:tbl>
              <a:tblPr>
                <a:tableStyleId>{4C3C2611-4C71-4FC5-86AE-919BDF0F9419}</a:tableStyleId>
              </a:tblPr>
              <a:tblGrid>
                <a:gridCol w="3484033">
                  <a:extLst>
                    <a:ext uri="{9D8B030D-6E8A-4147-A177-3AD203B41FA5}">
                      <a16:colId xmlns:a16="http://schemas.microsoft.com/office/drawing/2014/main" val="20000"/>
                    </a:ext>
                  </a:extLst>
                </a:gridCol>
                <a:gridCol w="3484033">
                  <a:extLst>
                    <a:ext uri="{9D8B030D-6E8A-4147-A177-3AD203B41FA5}">
                      <a16:colId xmlns:a16="http://schemas.microsoft.com/office/drawing/2014/main" val="20001"/>
                    </a:ext>
                  </a:extLst>
                </a:gridCol>
                <a:gridCol w="3484033">
                  <a:extLst>
                    <a:ext uri="{9D8B030D-6E8A-4147-A177-3AD203B41FA5}">
                      <a16:colId xmlns:a16="http://schemas.microsoft.com/office/drawing/2014/main" val="20002"/>
                    </a:ext>
                  </a:extLst>
                </a:gridCol>
              </a:tblGrid>
              <a:tr h="1291332">
                <a:tc>
                  <a:txBody>
                    <a:bodyPr/>
                    <a:lstStyle/>
                    <a:p>
                      <a:pPr defTabSz="914400">
                        <a:defRPr>
                          <a:solidFill>
                            <a:srgbClr val="000000"/>
                          </a:solidFill>
                        </a:defRPr>
                      </a:pPr>
                      <a:r>
                        <a:rPr lang="zh-CN" altLang="en-US" sz="4700" b="1" dirty="0">
                          <a:solidFill>
                            <a:srgbClr val="FFFFFF"/>
                          </a:solidFill>
                          <a:latin typeface="+mj-lt"/>
                          <a:ea typeface="+mj-ea"/>
                          <a:cs typeface="+mj-cs"/>
                          <a:sym typeface="Menlo"/>
                        </a:rPr>
                        <a:t>访问</a:t>
                      </a:r>
                      <a:endParaRPr sz="47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91332">
                <a:tc>
                  <a:txBody>
                    <a:bodyPr/>
                    <a:lstStyle/>
                    <a:p>
                      <a:pPr defTabSz="914400">
                        <a:defRPr>
                          <a:solidFill>
                            <a:srgbClr val="000000"/>
                          </a:solidFill>
                        </a:defRPr>
                      </a:pPr>
                      <a:r>
                        <a:rPr lang="zh-CN" altLang="en-US" sz="4700" b="1" dirty="0">
                          <a:solidFill>
                            <a:srgbClr val="FFFFFF"/>
                          </a:solidFill>
                          <a:latin typeface="+mj-lt"/>
                          <a:ea typeface="+mj-ea"/>
                          <a:cs typeface="+mj-cs"/>
                          <a:sym typeface="Menlo"/>
                        </a:rPr>
                        <a:t>查找</a:t>
                      </a:r>
                      <a:endParaRPr sz="47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91332">
                <a:tc>
                  <a:txBody>
                    <a:bodyPr/>
                    <a:lstStyle/>
                    <a:p>
                      <a:pPr defTabSz="914400">
                        <a:defRPr>
                          <a:solidFill>
                            <a:srgbClr val="000000"/>
                          </a:solidFill>
                        </a:defRPr>
                      </a:pPr>
                      <a:r>
                        <a:rPr lang="zh-CN" altLang="en-US" sz="4700" b="1" dirty="0">
                          <a:solidFill>
                            <a:srgbClr val="FFFFFF"/>
                          </a:solidFill>
                          <a:latin typeface="+mj-lt"/>
                          <a:ea typeface="+mj-ea"/>
                          <a:cs typeface="+mj-cs"/>
                          <a:sym typeface="Menlo"/>
                        </a:rPr>
                        <a:t>插入</a:t>
                      </a:r>
                      <a:endParaRPr sz="47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horzOverflow="overflow"/>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91332">
                <a:tc>
                  <a:txBody>
                    <a:bodyPr/>
                    <a:lstStyle/>
                    <a:p>
                      <a:pPr defTabSz="914400">
                        <a:defRPr>
                          <a:solidFill>
                            <a:srgbClr val="000000"/>
                          </a:solidFill>
                        </a:defRPr>
                      </a:pPr>
                      <a:r>
                        <a:rPr lang="zh-CN" altLang="en-US" sz="4700" b="1" dirty="0">
                          <a:solidFill>
                            <a:srgbClr val="FFFFFF"/>
                          </a:solidFill>
                          <a:latin typeface="+mj-lt"/>
                          <a:ea typeface="+mj-ea"/>
                          <a:cs typeface="+mj-cs"/>
                          <a:sym typeface="Menlo"/>
                        </a:rPr>
                        <a:t>添加</a:t>
                      </a:r>
                      <a:endParaRPr sz="47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horzOverflow="overflow"/>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91332">
                <a:tc>
                  <a:txBody>
                    <a:bodyPr/>
                    <a:lstStyle/>
                    <a:p>
                      <a:pPr defTabSz="914400">
                        <a:defRPr>
                          <a:solidFill>
                            <a:srgbClr val="000000"/>
                          </a:solidFill>
                        </a:defRPr>
                      </a:pPr>
                      <a:r>
                        <a:rPr lang="zh-CN" altLang="en-US" sz="4700" b="1" dirty="0">
                          <a:solidFill>
                            <a:srgbClr val="FFFFFF"/>
                          </a:solidFill>
                          <a:latin typeface="+mj-lt"/>
                          <a:ea typeface="+mj-ea"/>
                          <a:cs typeface="+mj-cs"/>
                          <a:sym typeface="Menlo"/>
                        </a:rPr>
                        <a:t>删除</a:t>
                      </a:r>
                      <a:endParaRPr sz="47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4700" dirty="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144" name="Static Array"/>
          <p:cNvSpPr/>
          <p:nvPr/>
        </p:nvSpPr>
        <p:spPr>
          <a:xfrm>
            <a:off x="5286973" y="1831420"/>
            <a:ext cx="1846659" cy="6258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400"/>
            </a:lvl1pPr>
          </a:lstStyle>
          <a:p>
            <a:r>
              <a:rPr lang="zh-CN" altLang="en-US" dirty="0"/>
              <a:t>静态数组</a:t>
            </a:r>
            <a:endParaRPr dirty="0"/>
          </a:p>
        </p:txBody>
      </p:sp>
      <p:sp>
        <p:nvSpPr>
          <p:cNvPr id="145" name="Dynamic Array"/>
          <p:cNvSpPr/>
          <p:nvPr/>
        </p:nvSpPr>
        <p:spPr>
          <a:xfrm>
            <a:off x="8791735" y="1831420"/>
            <a:ext cx="1846659" cy="6258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400"/>
            </a:lvl1pPr>
          </a:lstStyle>
          <a:p>
            <a:r>
              <a:rPr lang="zh-CN" altLang="en-US" dirty="0"/>
              <a:t>动态数组</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tatic Array"/>
          <p:cNvSpPr>
            <a:spLocks noGrp="1"/>
          </p:cNvSpPr>
          <p:nvPr>
            <p:ph type="ctrTitle"/>
          </p:nvPr>
        </p:nvSpPr>
        <p:spPr>
          <a:xfrm>
            <a:off x="2373535" y="360461"/>
            <a:ext cx="8257730" cy="1468339"/>
          </a:xfrm>
          <a:prstGeom prst="rect">
            <a:avLst/>
          </a:prstGeom>
        </p:spPr>
        <p:txBody>
          <a:bodyPr anchor="ctr"/>
          <a:lstStyle/>
          <a:p>
            <a:r>
              <a:rPr lang="zh-CN" altLang="en-US" dirty="0"/>
              <a:t>静态数组</a:t>
            </a:r>
            <a:endParaRPr dirty="0"/>
          </a:p>
        </p:txBody>
      </p:sp>
      <p:graphicFrame>
        <p:nvGraphicFramePr>
          <p:cNvPr id="150" name="Table"/>
          <p:cNvGraphicFramePr/>
          <p:nvPr/>
        </p:nvGraphicFramePr>
        <p:xfrm>
          <a:off x="1718121" y="2176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44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1" name="Table"/>
          <p:cNvGraphicFramePr/>
          <p:nvPr/>
        </p:nvGraphicFramePr>
        <p:xfrm>
          <a:off x="1718121" y="4081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2"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153"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4"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5"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8"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9"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0"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1"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2"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4"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5"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7"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9"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Elements in A are referenced by their index. There is no other way to access elements in an array. Array indexing is zero-based, meaning the first element is found in position zero."/>
          <p:cNvSpPr/>
          <p:nvPr/>
        </p:nvSpPr>
        <p:spPr>
          <a:xfrm>
            <a:off x="293187" y="5986784"/>
            <a:ext cx="12418425"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i="1" dirty="0" err="1"/>
              <a:t>A</a:t>
            </a:r>
            <a:r>
              <a:rPr lang="en-US" dirty="0" err="1"/>
              <a:t>中的每个元素都是通过各自的索引进行引用的</a:t>
            </a:r>
            <a:r>
              <a:rPr lang="zh-CN" altLang="en-US" dirty="0"/>
              <a:t>。除此之外，没有其它办法可以访问数组中的元素。</a:t>
            </a:r>
            <a:r>
              <a:rPr lang="zh-CN" altLang="en-US" dirty="0">
                <a:solidFill>
                  <a:srgbClr val="11DBE2"/>
                </a:solidFill>
              </a:rPr>
              <a:t>数组索引是基于</a:t>
            </a:r>
            <a:r>
              <a:rPr lang="en-US" altLang="zh-CN" dirty="0">
                <a:solidFill>
                  <a:srgbClr val="11DBE2"/>
                </a:solidFill>
              </a:rPr>
              <a:t>0</a:t>
            </a:r>
            <a:r>
              <a:rPr lang="zh-CN" altLang="en-US" dirty="0">
                <a:solidFill>
                  <a:srgbClr val="11DBE2"/>
                </a:solidFill>
              </a:rPr>
              <a:t>的</a:t>
            </a:r>
            <a:r>
              <a:rPr lang="zh-CN" altLang="en-US" dirty="0"/>
              <a:t>，也就是说数组中的第一个元素在位置</a:t>
            </a:r>
            <a:r>
              <a:rPr lang="en-US" altLang="zh-CN" dirty="0"/>
              <a:t>0</a:t>
            </a:r>
            <a:r>
              <a:rPr lang="zh-CN" altLang="en-US" dirty="0"/>
              <a:t>。</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tatic Array"/>
          <p:cNvSpPr>
            <a:spLocks noGrp="1"/>
          </p:cNvSpPr>
          <p:nvPr>
            <p:ph type="ctrTitle"/>
          </p:nvPr>
        </p:nvSpPr>
        <p:spPr>
          <a:xfrm>
            <a:off x="2373535" y="360461"/>
            <a:ext cx="8257730" cy="1468339"/>
          </a:xfrm>
          <a:prstGeom prst="rect">
            <a:avLst/>
          </a:prstGeom>
        </p:spPr>
        <p:txBody>
          <a:bodyPr anchor="ctr"/>
          <a:lstStyle/>
          <a:p>
            <a:r>
              <a:rPr lang="zh-CN" altLang="en-US" dirty="0"/>
              <a:t>静态数组</a:t>
            </a:r>
            <a:endParaRPr dirty="0"/>
          </a:p>
        </p:txBody>
      </p:sp>
      <p:graphicFrame>
        <p:nvGraphicFramePr>
          <p:cNvPr id="176" name="Table"/>
          <p:cNvGraphicFramePr/>
          <p:nvPr/>
        </p:nvGraphicFramePr>
        <p:xfrm>
          <a:off x="1718121" y="2176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44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7" name="Table"/>
          <p:cNvGraphicFramePr/>
          <p:nvPr/>
        </p:nvGraphicFramePr>
        <p:xfrm>
          <a:off x="1718121" y="4081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8"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179"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0"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1"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2"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4"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5"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6"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7"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8"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0"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1"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2"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4"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6"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44</a:t>
            </a:r>
          </a:p>
        </p:txBody>
      </p:sp>
      <p:sp>
        <p:nvSpPr>
          <p:cNvPr id="198"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A[1] = 12</a:t>
            </a:r>
          </a:p>
        </p:txBody>
      </p:sp>
      <p:sp>
        <p:nvSpPr>
          <p:cNvPr id="199"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A[4] = 6</a:t>
            </a:r>
          </a:p>
        </p:txBody>
      </p:sp>
      <p:sp>
        <p:nvSpPr>
          <p:cNvPr id="200"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A[7] = 9</a:t>
            </a:r>
          </a:p>
        </p:txBody>
      </p:sp>
      <p:sp>
        <p:nvSpPr>
          <p:cNvPr id="201"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hueOff val="101205"/>
                    <a:satOff val="-13598"/>
                    <a:lumOff val="23877"/>
                  </a:schemeClr>
                </a:solidFill>
              </a:defRPr>
            </a:lvl1pPr>
          </a:lstStyle>
          <a:p>
            <a:r>
              <a:t>A[9] =&gt; index out of bounds!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199">
                                            <p:bg/>
                                          </p:spTgt>
                                        </p:tgtEl>
                                        <p:attrNameLst>
                                          <p:attrName>style.visibility</p:attrName>
                                        </p:attrNameLst>
                                      </p:cBhvr>
                                      <p:to>
                                        <p:strVal val="visible"/>
                                      </p:to>
                                    </p:set>
                                  </p:childTnLst>
                                </p:cTn>
                              </p:par>
                              <p:par>
                                <p:cTn id="13" presetID="1" presetClass="entr" presetSubtype="0" fill="hold" grpId="2" nodeType="withEffect">
                                  <p:stCondLst>
                                    <p:cond delay="0"/>
                                  </p:stCondLst>
                                  <p:iterate>
                                    <p:tmAbs val="0"/>
                                  </p:iterate>
                                  <p:childTnLst>
                                    <p:set>
                                      <p:cBhvr>
                                        <p:cTn id="14" fill="hold"/>
                                        <p:tgtEl>
                                          <p:spTgt spid="19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iterate>
                                    <p:tmAbs val="0"/>
                                  </p:iterate>
                                  <p:childTnLst>
                                    <p:set>
                                      <p:cBhvr>
                                        <p:cTn id="18" fill="hold"/>
                                        <p:tgtEl>
                                          <p:spTgt spid="200">
                                            <p:bg/>
                                          </p:spTgt>
                                        </p:tgtEl>
                                        <p:attrNameLst>
                                          <p:attrName>style.visibility</p:attrName>
                                        </p:attrNameLst>
                                      </p:cBhvr>
                                      <p:to>
                                        <p:strVal val="visible"/>
                                      </p:to>
                                    </p:set>
                                  </p:childTnLst>
                                </p:cTn>
                              </p:par>
                              <p:par>
                                <p:cTn id="19" presetID="1" presetClass="entr" presetSubtype="0" fill="hold" grpId="3" nodeType="withEffect">
                                  <p:stCondLst>
                                    <p:cond delay="0"/>
                                  </p:stCondLst>
                                  <p:iterate>
                                    <p:tmAbs val="0"/>
                                  </p:iterate>
                                  <p:childTnLst>
                                    <p:set>
                                      <p:cBhvr>
                                        <p:cTn id="20" fill="hold"/>
                                        <p:tgtEl>
                                          <p:spTgt spid="20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4" nodeType="clickEffect">
                                  <p:stCondLst>
                                    <p:cond delay="0"/>
                                  </p:stCondLst>
                                  <p:iterate>
                                    <p:tmAbs val="0"/>
                                  </p:iterate>
                                  <p:childTnLst>
                                    <p:set>
                                      <p:cBhvr>
                                        <p:cTn id="24" fill="hold"/>
                                        <p:tgtEl>
                                          <p:spTgt spid="201">
                                            <p:bg/>
                                          </p:spTgt>
                                        </p:tgtEl>
                                        <p:attrNameLst>
                                          <p:attrName>style.visibility</p:attrName>
                                        </p:attrNameLst>
                                      </p:cBhvr>
                                      <p:to>
                                        <p:strVal val="visible"/>
                                      </p:to>
                                    </p:set>
                                  </p:childTnLst>
                                </p:cTn>
                              </p:par>
                              <p:par>
                                <p:cTn id="25" presetID="1" presetClass="entr" presetSubtype="0" fill="hold" grpId="4" nodeType="withEffect">
                                  <p:stCondLst>
                                    <p:cond delay="0"/>
                                  </p:stCondLst>
                                  <p:iterate>
                                    <p:tmAbs val="0"/>
                                  </p:iterate>
                                  <p:childTnLst>
                                    <p:set>
                                      <p:cBhvr>
                                        <p:cTn id="26" fill="hold"/>
                                        <p:tgtEl>
                                          <p:spTgt spid="2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build="p" bldLvl="5" animBg="1" advAuto="0"/>
      <p:bldP spid="199" grpId="2" build="p" bldLvl="5" animBg="1" advAuto="0"/>
      <p:bldP spid="200" grpId="3" build="p" bldLvl="5" animBg="1" advAuto="0"/>
      <p:bldP spid="201" grpId="4"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tatic Array"/>
          <p:cNvSpPr>
            <a:spLocks noGrp="1"/>
          </p:cNvSpPr>
          <p:nvPr>
            <p:ph type="ctrTitle"/>
          </p:nvPr>
        </p:nvSpPr>
        <p:spPr>
          <a:xfrm>
            <a:off x="2373535" y="360461"/>
            <a:ext cx="8257730" cy="1468339"/>
          </a:xfrm>
          <a:prstGeom prst="rect">
            <a:avLst/>
          </a:prstGeom>
        </p:spPr>
        <p:txBody>
          <a:bodyPr anchor="ctr"/>
          <a:lstStyle/>
          <a:p>
            <a:r>
              <a:rPr lang="zh-CN" altLang="en-US" dirty="0"/>
              <a:t>静态数组</a:t>
            </a:r>
            <a:endParaRPr dirty="0"/>
          </a:p>
        </p:txBody>
      </p:sp>
      <p:sp>
        <p:nvSpPr>
          <p:cNvPr id="204"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5"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8"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9"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3"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5"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6"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7"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8"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9"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20" name="Table"/>
          <p:cNvGraphicFramePr/>
          <p:nvPr/>
        </p:nvGraphicFramePr>
        <p:xfrm>
          <a:off x="1718121" y="2176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b="1">
                          <a:solidFill>
                            <a:srgbClr val="F2FB5C"/>
                          </a:solidFill>
                          <a:latin typeface="+mj-lt"/>
                          <a:ea typeface="+mj-ea"/>
                          <a:cs typeface="+mj-cs"/>
                          <a:sym typeface="Menlo"/>
                        </a:rPr>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 name="Table"/>
          <p:cNvGraphicFramePr/>
          <p:nvPr/>
        </p:nvGraphicFramePr>
        <p:xfrm>
          <a:off x="1718121" y="4081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2"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223"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5"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8"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9"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44</a:t>
            </a:r>
          </a:p>
        </p:txBody>
      </p:sp>
      <p:sp>
        <p:nvSpPr>
          <p:cNvPr id="234"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A[1] = 12</a:t>
            </a:r>
          </a:p>
        </p:txBody>
      </p:sp>
      <p:sp>
        <p:nvSpPr>
          <p:cNvPr id="235"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A[4] = 6</a:t>
            </a:r>
          </a:p>
        </p:txBody>
      </p:sp>
      <p:sp>
        <p:nvSpPr>
          <p:cNvPr id="236"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A[7] = 9</a:t>
            </a:r>
          </a:p>
        </p:txBody>
      </p:sp>
      <p:sp>
        <p:nvSpPr>
          <p:cNvPr id="237" name="A[0] := -1"/>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-1</a:t>
            </a:r>
          </a:p>
        </p:txBody>
      </p:sp>
      <p:sp>
        <p:nvSpPr>
          <p:cNvPr id="238"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hueOff val="101205"/>
                    <a:satOff val="-13598"/>
                    <a:lumOff val="23877"/>
                  </a:schemeClr>
                </a:solidFill>
              </a:defRPr>
            </a:lvl1pPr>
          </a:lstStyle>
          <a:p>
            <a:r>
              <a:t>A[9] =&gt; index out of bounds!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TotalTime>
  <Words>1710</Words>
  <Application>Microsoft Macintosh PowerPoint</Application>
  <PresentationFormat>自定义</PresentationFormat>
  <Paragraphs>269</Paragraphs>
  <Slides>15</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Helvetica</vt:lpstr>
      <vt:lpstr>Helvetica Light</vt:lpstr>
      <vt:lpstr>Helvetica Neue</vt:lpstr>
      <vt:lpstr>Menlo</vt:lpstr>
      <vt:lpstr>Black</vt:lpstr>
      <vt:lpstr>静态和动态数组</vt:lpstr>
      <vt:lpstr>大纲</vt:lpstr>
      <vt:lpstr>讨论和样例</vt:lpstr>
      <vt:lpstr>什么是静态数组</vt:lpstr>
      <vt:lpstr>静态数组的使用场景</vt:lpstr>
      <vt:lpstr>复杂度</vt:lpstr>
      <vt:lpstr>静态数组</vt:lpstr>
      <vt:lpstr>静态数组</vt:lpstr>
      <vt:lpstr>静态数组</vt:lpstr>
      <vt:lpstr>静态数组</vt:lpstr>
      <vt:lpstr>静态数组</vt:lpstr>
      <vt:lpstr>动态数组和操作</vt:lpstr>
      <vt:lpstr>动态数组</vt:lpstr>
      <vt:lpstr>动态数组</vt:lpstr>
      <vt:lpstr>动态数组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静态和动态数组</dc:title>
  <cp:lastModifiedBy>杨 波</cp:lastModifiedBy>
  <cp:revision>24</cp:revision>
  <dcterms:modified xsi:type="dcterms:W3CDTF">2020-06-20T09:04:19Z</dcterms:modified>
</cp:coreProperties>
</file>