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59641"/>
  </p:normalViewPr>
  <p:slideViewPr>
    <p:cSldViewPr snapToGrid="0" snapToObjects="1">
      <p:cViewPr varScale="1">
        <p:scale>
          <a:sx n="64" d="100"/>
          <a:sy n="64" d="100"/>
        </p:scale>
        <p:origin x="40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dirty="0"/>
              <a:t>Alright! We’re going to talk about everything to do with priority queues from where they’re used to how they’re implemented and we’ll also have a look at some source code at the very end. Along with all the priority queue stuff we also have to talk about heaps since both are closely related although not the same.</a:t>
            </a:r>
            <a:endParaRPr lang="en-US" dirty="0"/>
          </a:p>
          <a:p>
            <a:endParaRPr lang="en-US" dirty="0"/>
          </a:p>
          <a:p>
            <a:r>
              <a:rPr lang="zh-CN" altLang="en-US" dirty="0"/>
              <a:t>欢迎回到波波微课！</a:t>
            </a:r>
            <a:endParaRPr lang="en-US" altLang="zh-CN" dirty="0"/>
          </a:p>
          <a:p>
            <a:endParaRPr lang="en-US" dirty="0"/>
          </a:p>
          <a:p>
            <a:r>
              <a:rPr lang="zh-CN" altLang="en-US" dirty="0"/>
              <a:t>从现在开始，我们要来学习优先队列</a:t>
            </a:r>
            <a:r>
              <a:rPr lang="en-US" altLang="zh-CN" dirty="0"/>
              <a:t>Priority Queue</a:t>
            </a:r>
            <a:r>
              <a:rPr lang="zh-CN" altLang="en-US" dirty="0"/>
              <a:t>相关内容，包括它的使用场景，操作细节，最后，我还会通过现场编程演示如何实现优先队列。</a:t>
            </a:r>
            <a:endParaRPr lang="en-US" altLang="zh-CN" dirty="0"/>
          </a:p>
          <a:p>
            <a:endParaRPr lang="en-US" dirty="0"/>
          </a:p>
          <a:p>
            <a:r>
              <a:rPr lang="zh-CN" altLang="en-US" dirty="0"/>
              <a:t>在讲优先队列的过程中，我还会穿插讲解堆</a:t>
            </a:r>
            <a:r>
              <a:rPr lang="en-US" altLang="zh-CN" dirty="0"/>
              <a:t>Heap</a:t>
            </a:r>
            <a:r>
              <a:rPr lang="zh-CN" altLang="en-US" dirty="0"/>
              <a:t>。优先队列和堆相关，但是并不相同。</a:t>
            </a:r>
            <a:endParaRPr lang="en-US" altLang="zh-CN" dirty="0"/>
          </a:p>
          <a:p>
            <a:endParaRPr lang="en-US"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rPr lang="zh-CN" altLang="en-US" dirty="0"/>
              <a:t>下一个添加</a:t>
            </a:r>
            <a:r>
              <a:rPr lang="en-US" altLang="zh-CN" dirty="0"/>
              <a:t>4</a:t>
            </a:r>
            <a:r>
              <a:rPr lang="zh-CN" altLang="en-US" dirty="0"/>
              <a:t>。</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Shape 4536"/>
          <p:cNvSpPr>
            <a:spLocks noGrp="1" noRot="1" noChangeAspect="1"/>
          </p:cNvSpPr>
          <p:nvPr>
            <p:ph type="sldImg"/>
          </p:nvPr>
        </p:nvSpPr>
        <p:spPr>
          <a:prstGeom prst="rect">
            <a:avLst/>
          </a:prstGeom>
        </p:spPr>
        <p:txBody>
          <a:bodyPr/>
          <a:lstStyle/>
          <a:p>
            <a:endParaRPr/>
          </a:p>
        </p:txBody>
      </p:sp>
      <p:sp>
        <p:nvSpPr>
          <p:cNvPr id="4537" name="Shape 4537"/>
          <p:cNvSpPr>
            <a:spLocks noGrp="1"/>
          </p:cNvSpPr>
          <p:nvPr>
            <p:ph type="body" sz="quarter" idx="1"/>
          </p:nvPr>
        </p:nvSpPr>
        <p:spPr>
          <a:prstGeom prst="rect">
            <a:avLst/>
          </a:prstGeom>
        </p:spPr>
        <p:txBody>
          <a:bodyPr/>
          <a:lstStyle/>
          <a:p>
            <a:r>
              <a:t>Ok that sounds all great we can keep track of repeated values by maintaining a set</a:t>
            </a:r>
          </a:p>
          <a:p>
            <a:r>
              <a:t>of indexes a node with a particular value is found at, but now we ask a further question:</a:t>
            </a:r>
          </a:p>
          <a:p>
            <a:r>
              <a:t>If we want to remove a repeated node in our heap, which node do we remove</a:t>
            </a:r>
          </a:p>
          <a:p>
            <a:r>
              <a:t>and does it matter which one we pick?</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2" name="Shape 4542"/>
          <p:cNvSpPr>
            <a:spLocks noGrp="1" noRot="1" noChangeAspect="1"/>
          </p:cNvSpPr>
          <p:nvPr>
            <p:ph type="sldImg"/>
          </p:nvPr>
        </p:nvSpPr>
        <p:spPr>
          <a:prstGeom prst="rect">
            <a:avLst/>
          </a:prstGeom>
        </p:spPr>
        <p:txBody>
          <a:bodyPr/>
          <a:lstStyle/>
          <a:p>
            <a:endParaRPr/>
          </a:p>
        </p:txBody>
      </p:sp>
      <p:sp>
        <p:nvSpPr>
          <p:cNvPr id="4543" name="Shape 4543"/>
          <p:cNvSpPr>
            <a:spLocks noGrp="1"/>
          </p:cNvSpPr>
          <p:nvPr>
            <p:ph type="body" sz="quarter" idx="1"/>
          </p:nvPr>
        </p:nvSpPr>
        <p:spPr>
          <a:prstGeom prst="rect">
            <a:avLst/>
          </a:prstGeom>
        </p:spPr>
        <p:txBody>
          <a:bodyPr/>
          <a:lstStyle/>
          <a:p>
            <a:r>
              <a:t>The answer is no it does not matter which node we do decide to remove as long</a:t>
            </a:r>
          </a:p>
          <a:p>
            <a:r>
              <a:t>as we can satisfy the heap invariant in the end all is good.</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5" name="Shape 4575"/>
          <p:cNvSpPr>
            <a:spLocks noGrp="1" noRot="1" noChangeAspect="1"/>
          </p:cNvSpPr>
          <p:nvPr>
            <p:ph type="sldImg"/>
          </p:nvPr>
        </p:nvSpPr>
        <p:spPr>
          <a:prstGeom prst="rect">
            <a:avLst/>
          </a:prstGeom>
        </p:spPr>
        <p:txBody>
          <a:bodyPr/>
          <a:lstStyle/>
          <a:p>
            <a:endParaRPr/>
          </a:p>
        </p:txBody>
      </p:sp>
      <p:sp>
        <p:nvSpPr>
          <p:cNvPr id="4576" name="Shape 4576"/>
          <p:cNvSpPr>
            <a:spLocks noGrp="1"/>
          </p:cNvSpPr>
          <p:nvPr>
            <p:ph type="body" sz="quarter" idx="1"/>
          </p:nvPr>
        </p:nvSpPr>
        <p:spPr>
          <a:prstGeom prst="rect">
            <a:avLst/>
          </a:prstGeom>
        </p:spPr>
        <p:txBody>
          <a:bodyPr/>
          <a:lstStyle/>
          <a:p>
            <a:r>
              <a:t>So let’s do an example, not just of removing but of adding, polling and</a:t>
            </a:r>
          </a:p>
          <a:p>
            <a:r>
              <a:t>removing elements with this new scheme I have just proposed.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 name="Shape 4613"/>
          <p:cNvSpPr>
            <a:spLocks noGrp="1" noRot="1" noChangeAspect="1"/>
          </p:cNvSpPr>
          <p:nvPr>
            <p:ph type="sldImg"/>
          </p:nvPr>
        </p:nvSpPr>
        <p:spPr>
          <a:prstGeom prst="rect">
            <a:avLst/>
          </a:prstGeom>
        </p:spPr>
        <p:txBody>
          <a:bodyPr/>
          <a:lstStyle/>
          <a:p>
            <a:endParaRPr/>
          </a:p>
        </p:txBody>
      </p:sp>
      <p:sp>
        <p:nvSpPr>
          <p:cNvPr id="4614" name="Shape 4614"/>
          <p:cNvSpPr>
            <a:spLocks noGrp="1"/>
          </p:cNvSpPr>
          <p:nvPr>
            <p:ph type="body" sz="quarter" idx="1"/>
          </p:nvPr>
        </p:nvSpPr>
        <p:spPr>
          <a:prstGeom prst="rect">
            <a:avLst/>
          </a:prstGeom>
        </p:spPr>
        <p:txBody>
          <a:bodyPr/>
          <a:lstStyle/>
          <a:p>
            <a:r>
              <a:t>When we insert 3 we need to place 3 at the bottom of the heap in the insertion position, we also</a:t>
            </a:r>
          </a:p>
          <a:p>
            <a:r>
              <a:t>need to track where this new node so we add 3 to our table along with its position which happens</a:t>
            </a:r>
          </a:p>
          <a:p>
            <a:r>
              <a:t>to be 7. Look in the index tree in grey to confirm this.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1" name="Shape 4651"/>
          <p:cNvSpPr>
            <a:spLocks noGrp="1" noRot="1" noChangeAspect="1"/>
          </p:cNvSpPr>
          <p:nvPr>
            <p:ph type="sldImg"/>
          </p:nvPr>
        </p:nvSpPr>
        <p:spPr>
          <a:prstGeom prst="rect">
            <a:avLst/>
          </a:prstGeom>
        </p:spPr>
        <p:txBody>
          <a:bodyPr/>
          <a:lstStyle/>
          <a:p>
            <a:endParaRPr/>
          </a:p>
        </p:txBody>
      </p:sp>
      <p:sp>
        <p:nvSpPr>
          <p:cNvPr id="4652" name="Shape 4652"/>
          <p:cNvSpPr>
            <a:spLocks noGrp="1"/>
          </p:cNvSpPr>
          <p:nvPr>
            <p:ph type="body" sz="quarter" idx="1"/>
          </p:nvPr>
        </p:nvSpPr>
        <p:spPr>
          <a:prstGeom prst="rect">
            <a:avLst/>
          </a:prstGeom>
        </p:spPr>
        <p:txBody>
          <a:bodyPr/>
          <a:lstStyle/>
          <a:p>
            <a:r>
              <a:t>Now that 3 has been inserted we need to make sure the heap invariant</a:t>
            </a:r>
          </a:p>
          <a:p>
            <a:r>
              <a:t>is satisfied, currently it is not, so we need to bubble up 3.</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r>
              <a:t>The parent of three is 11 which is larger than 3 so we need to swap those two nodes.</a:t>
            </a:r>
          </a:p>
          <a:p>
            <a:r>
              <a:t>I have highlighted the 7 in the index tree because it maps to 3 in the heap and</a:t>
            </a:r>
          </a:p>
          <a:p>
            <a:r>
              <a:t> 3 in the index tree because it maps to 11 in the heap.</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7" name="Shape 4727"/>
          <p:cNvSpPr>
            <a:spLocks noGrp="1" noRot="1" noChangeAspect="1"/>
          </p:cNvSpPr>
          <p:nvPr>
            <p:ph type="sldImg"/>
          </p:nvPr>
        </p:nvSpPr>
        <p:spPr>
          <a:prstGeom prst="rect">
            <a:avLst/>
          </a:prstGeom>
        </p:spPr>
        <p:txBody>
          <a:bodyPr/>
          <a:lstStyle/>
          <a:p>
            <a:endParaRPr/>
          </a:p>
        </p:txBody>
      </p:sp>
      <p:sp>
        <p:nvSpPr>
          <p:cNvPr id="4728" name="Shape 4728"/>
          <p:cNvSpPr>
            <a:spLocks noGrp="1"/>
          </p:cNvSpPr>
          <p:nvPr>
            <p:ph type="body" sz="quarter" idx="1"/>
          </p:nvPr>
        </p:nvSpPr>
        <p:spPr>
          <a:prstGeom prst="rect">
            <a:avLst/>
          </a:prstGeom>
        </p:spPr>
        <p:txBody>
          <a:bodyPr/>
          <a:lstStyle/>
          <a:p>
            <a:r>
              <a:t>now perform the swap both in the tree and the table of values.</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5" name="Shape 4765"/>
          <p:cNvSpPr>
            <a:spLocks noGrp="1" noRot="1" noChangeAspect="1"/>
          </p:cNvSpPr>
          <p:nvPr>
            <p:ph type="sldImg"/>
          </p:nvPr>
        </p:nvSpPr>
        <p:spPr>
          <a:prstGeom prst="rect">
            <a:avLst/>
          </a:prstGeom>
        </p:spPr>
        <p:txBody>
          <a:bodyPr/>
          <a:lstStyle/>
          <a:p>
            <a:endParaRPr/>
          </a:p>
        </p:txBody>
      </p:sp>
      <p:sp>
        <p:nvSpPr>
          <p:cNvPr id="4766" name="Shape 4766"/>
          <p:cNvSpPr>
            <a:spLocks noGrp="1"/>
          </p:cNvSpPr>
          <p:nvPr>
            <p:ph type="body" sz="quarter" idx="1"/>
          </p:nvPr>
        </p:nvSpPr>
        <p:spPr>
          <a:prstGeom prst="rect">
            <a:avLst/>
          </a:prstGeom>
        </p:spPr>
        <p:txBody>
          <a:bodyPr/>
          <a:lstStyle/>
          <a:p>
            <a:r>
              <a:t>Now the heap invariant is still not satisfied so do a similar thing.</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3" name="Shape 4803"/>
          <p:cNvSpPr>
            <a:spLocks noGrp="1" noRot="1" noChangeAspect="1"/>
          </p:cNvSpPr>
          <p:nvPr>
            <p:ph type="sldImg"/>
          </p:nvPr>
        </p:nvSpPr>
        <p:spPr>
          <a:prstGeom prst="rect">
            <a:avLst/>
          </a:prstGeom>
        </p:spPr>
        <p:txBody>
          <a:bodyPr/>
          <a:lstStyle/>
          <a:p>
            <a:endParaRPr/>
          </a:p>
        </p:txBody>
      </p:sp>
      <p:sp>
        <p:nvSpPr>
          <p:cNvPr id="4804" name="Shape 4804"/>
          <p:cNvSpPr>
            <a:spLocks noGrp="1"/>
          </p:cNvSpPr>
          <p:nvPr>
            <p:ph type="body" sz="quarter" idx="1"/>
          </p:nvPr>
        </p:nvSpPr>
        <p:spPr>
          <a:prstGeom prst="rect">
            <a:avLst/>
          </a:prstGeom>
        </p:spPr>
        <p:txBody>
          <a:bodyPr/>
          <a:lstStyle/>
          <a:p>
            <a:r>
              <a:t>We grab our parent and do a swap in the tree and the table.</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2" name="Shape 4912"/>
          <p:cNvSpPr>
            <a:spLocks noGrp="1" noRot="1" noChangeAspect="1"/>
          </p:cNvSpPr>
          <p:nvPr>
            <p:ph type="sldImg"/>
          </p:nvPr>
        </p:nvSpPr>
        <p:spPr>
          <a:prstGeom prst="rect">
            <a:avLst/>
          </a:prstGeom>
        </p:spPr>
        <p:txBody>
          <a:bodyPr/>
          <a:lstStyle/>
          <a:p>
            <a:endParaRPr/>
          </a:p>
        </p:txBody>
      </p:sp>
      <p:sp>
        <p:nvSpPr>
          <p:cNvPr id="4913" name="Shape 4913"/>
          <p:cNvSpPr>
            <a:spLocks noGrp="1"/>
          </p:cNvSpPr>
          <p:nvPr>
            <p:ph type="body" sz="quarter" idx="1"/>
          </p:nvPr>
        </p:nvSpPr>
        <p:spPr>
          <a:prstGeom prst="rect">
            <a:avLst/>
          </a:prstGeom>
        </p:spPr>
        <p:txBody>
          <a:bodyPr/>
          <a:lstStyle/>
          <a:p>
            <a:r>
              <a:t>Alright that does it for inserting 3.</a:t>
            </a:r>
          </a:p>
          <a:p>
            <a:endParaRPr/>
          </a:p>
          <a:p>
            <a:r>
              <a:t>The next instruction is to remove 2 from the heap, so which 2 should we remove?</a:t>
            </a:r>
          </a:p>
          <a:p>
            <a:r>
              <a:t>Well as I said it does not matter as long as we can satisfy the heap invariant in the end.</a:t>
            </a:r>
          </a:p>
          <a:p>
            <a:r>
              <a:t>If we remove the last two we can immediately satisfy the heap invariant with</a:t>
            </a:r>
          </a:p>
          <a:p>
            <a:r>
              <a:t>one swap, but for learning purposes I will simply remove the first one found</a:t>
            </a:r>
          </a:p>
          <a:p>
            <a:r>
              <a:t>in our set which happens to be the one located at index 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zh-CN" altLang="en-US" dirty="0"/>
              <a:t>继续取出最小优先级元素，这个时候是</a:t>
            </a:r>
            <a:r>
              <a:rPr lang="en-US" altLang="zh-CN" dirty="0"/>
              <a:t>3</a:t>
            </a:r>
            <a:r>
              <a:rPr lang="zh-CN" altLang="en-US" dirty="0"/>
              <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r>
              <a:rPr lang="zh-CN" altLang="en-US" dirty="0"/>
              <a:t>下一个添加</a:t>
            </a:r>
            <a:r>
              <a:rPr lang="en-US" altLang="zh-CN" dirty="0"/>
              <a:t>5</a:t>
            </a:r>
            <a:r>
              <a:rPr lang="zh-CN" altLang="en-US" dirty="0"/>
              <a: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rPr lang="zh-CN" altLang="en-US" dirty="0"/>
              <a:t>再添加</a:t>
            </a:r>
            <a:r>
              <a:rPr lang="en-US" altLang="zh-CN" dirty="0"/>
              <a:t>9</a:t>
            </a:r>
            <a:r>
              <a:rPr lang="zh-CN" altLang="en-US" dirty="0"/>
              <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rPr lang="zh-CN" altLang="en-US" dirty="0"/>
              <a:t>下面再依次</a:t>
            </a:r>
            <a:r>
              <a:rPr lang="en-US" altLang="zh-CN" dirty="0"/>
              <a:t>poll</a:t>
            </a:r>
            <a:r>
              <a:rPr lang="zh-CN" altLang="en-US" dirty="0"/>
              <a:t>取出剩下的元素。</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19241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0348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3892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1010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283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优先队列是一个很大的主题，在本课中，我们会覆盖很多内容。</a:t>
            </a:r>
            <a:endParaRPr dirty="0"/>
          </a:p>
          <a:p>
            <a:endParaRPr lang="en-US" dirty="0"/>
          </a:p>
          <a:p>
            <a:r>
              <a:rPr lang="en-US" dirty="0" err="1"/>
              <a:t>我们会先从基础开始</a:t>
            </a:r>
            <a:r>
              <a:rPr lang="zh-CN" altLang="en-US" dirty="0"/>
              <a:t>，先介绍什么是优先队列，它有哪些使用场景。然后我会介绍优先队列支持的主要操作，还会演示如何将一个最小堆转换成最大堆，之后还会做复杂度分析。</a:t>
            </a:r>
            <a:endParaRPr lang="en-US" altLang="zh-CN" dirty="0"/>
          </a:p>
          <a:p>
            <a:endParaRPr lang="en-US" dirty="0"/>
          </a:p>
          <a:p>
            <a:r>
              <a:rPr lang="zh-CN" altLang="en-US" dirty="0"/>
              <a:t>然后我会讲解实现优先队列的常见方法。大部分人认为优先队列只能通过堆来实现，还有人认为优先队列就是堆，其实不然，我会解释它们之间的差异。</a:t>
            </a:r>
            <a:endParaRPr lang="en-US" altLang="zh-CN" dirty="0"/>
          </a:p>
          <a:p>
            <a:endParaRPr lang="en-US" dirty="0"/>
          </a:p>
          <a:p>
            <a:r>
              <a:rPr lang="zh-CN" altLang="en-US" dirty="0"/>
              <a:t>然后我会深入讲解，如何使用二叉堆来实现一个优先队列。其中，我会解释堆元素的</a:t>
            </a:r>
            <a:r>
              <a:rPr lang="zh-CN" altLang="en-US" b="1" dirty="0"/>
              <a:t>下沉</a:t>
            </a:r>
            <a:r>
              <a:rPr lang="zh-CN" altLang="en-US" dirty="0"/>
              <a:t>和</a:t>
            </a:r>
            <a:r>
              <a:rPr lang="zh-CN" altLang="en-US" b="1" dirty="0"/>
              <a:t>上浮</a:t>
            </a:r>
            <a:r>
              <a:rPr lang="zh-CN" altLang="en-US" dirty="0"/>
              <a:t>是如何工作的，下沉和上浮是和堆元素调整相关的术语。在解释具体实现的时候，我也会演示如何向</a:t>
            </a:r>
            <a:r>
              <a:rPr lang="en-US" altLang="zh-CN" dirty="0"/>
              <a:t>PQ</a:t>
            </a:r>
            <a:r>
              <a:rPr lang="zh-CN" altLang="en-US" dirty="0"/>
              <a:t>中添加元素，还有移除元素。</a:t>
            </a:r>
            <a:endParaRPr dirty="0"/>
          </a:p>
          <a:p>
            <a:endParaRPr dirty="0"/>
          </a:p>
          <a:p>
            <a:r>
              <a:rPr lang="zh-CN" altLang="en-US" dirty="0"/>
              <a:t>内容确实不少，我们赶快开始吧。</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r>
              <a:rPr lang="zh-CN" altLang="en-US" dirty="0"/>
              <a:t>最终，我们得到了一个完全排好序的序列，但这里仅仅是一个巧合。</a:t>
            </a:r>
            <a:endParaRPr lang="en-US" altLang="zh-CN" dirty="0"/>
          </a:p>
          <a:p>
            <a:endParaRPr lang="en-US" dirty="0"/>
          </a:p>
          <a:p>
            <a:r>
              <a:rPr lang="zh-CN" altLang="en-US" dirty="0"/>
              <a:t>随着我们不断的添加和取出元素，我们未必会得到一个完全排好序的序列，优先队列仅仅保证：下一个从</a:t>
            </a:r>
            <a:r>
              <a:rPr lang="en-US" altLang="zh-CN" dirty="0"/>
              <a:t>PQ</a:t>
            </a:r>
            <a:r>
              <a:rPr lang="zh-CN" altLang="en-US" dirty="0"/>
              <a:t>中移出的元素，一定是当前优先级最小的。</a:t>
            </a:r>
            <a:endParaRPr lang="en-US" dirty="0"/>
          </a:p>
          <a:p>
            <a:endParaRPr lang="en-US" dirty="0"/>
          </a:p>
          <a:p>
            <a:r>
              <a:rPr lang="en-US" dirty="0"/>
              <a:t>PQ</a:t>
            </a:r>
            <a:r>
              <a:rPr lang="zh-CN" altLang="en-US" dirty="0"/>
              <a:t>是怎么知道下一个要移除的最小元素的呢？在我们刚刚演示的例子中，我们能看到所有的元素值，所以我们知道下一个要移出的元素。但是机器是怎么知道的呢？它会在</a:t>
            </a:r>
            <a:r>
              <a:rPr lang="en-US" altLang="zh-CN" dirty="0"/>
              <a:t>poll</a:t>
            </a:r>
            <a:r>
              <a:rPr lang="zh-CN" altLang="en-US" dirty="0"/>
              <a:t>之前对所有元素进行排序吗？显然不是，这样做效率太低。</a:t>
            </a:r>
            <a:endParaRPr dirty="0"/>
          </a:p>
          <a:p>
            <a:endParaRPr lang="en-US" dirty="0"/>
          </a:p>
          <a:p>
            <a:r>
              <a:rPr lang="zh-CN" altLang="en-US" dirty="0"/>
              <a:t>实际上，大部分的</a:t>
            </a:r>
            <a:r>
              <a:rPr lang="en-US" altLang="zh-CN" dirty="0"/>
              <a:t>PQ</a:t>
            </a:r>
            <a:r>
              <a:rPr lang="zh-CN" altLang="en-US" dirty="0"/>
              <a:t>实现是基于堆的，这个时候添加和移除元素的复杂度是对数级的，效率比较高。</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rPr lang="en-US" dirty="0" err="1"/>
              <a:t>下面我们来解释什么是堆</a:t>
            </a:r>
            <a:r>
              <a:rPr lang="zh-CN" altLang="en-US" dirty="0"/>
              <a:t>。</a:t>
            </a:r>
            <a:endParaRPr dirty="0"/>
          </a:p>
          <a:p>
            <a:endParaRPr lang="en-US" dirty="0"/>
          </a:p>
          <a:p>
            <a:r>
              <a:rPr lang="en-US" dirty="0"/>
              <a:t>[</a:t>
            </a:r>
            <a:r>
              <a:rPr lang="en-US" dirty="0" err="1"/>
              <a:t>读PPT</a:t>
            </a:r>
            <a:r>
              <a:rPr lang="en-US" dirty="0"/>
              <a:t>]</a:t>
            </a:r>
          </a:p>
          <a:p>
            <a:endParaRPr lang="en-US" dirty="0"/>
          </a:p>
          <a:p>
            <a:r>
              <a:rPr lang="zh-CN" altLang="en-US" dirty="0"/>
              <a:t>这句话的意思是说，对于堆中的所有节点，父节点的值都要大于或者等于子节点的值；或者，父节点的值都要小于或者等于子节点的值。</a:t>
            </a:r>
            <a:endParaRPr lang="en-US" altLang="zh-CN" dirty="0"/>
          </a:p>
          <a:p>
            <a:r>
              <a:rPr lang="zh-CN" altLang="en-US" dirty="0"/>
              <a:t>这也意味着堆有最大和最小两种。</a:t>
            </a:r>
            <a:endParaRPr dirty="0"/>
          </a:p>
          <a:p>
            <a:endParaRPr lang="en-US" dirty="0"/>
          </a:p>
          <a:p>
            <a:r>
              <a:rPr lang="en-US" altLang="zh-CN" dirty="0"/>
              <a:t>PPT</a:t>
            </a:r>
            <a:r>
              <a:rPr lang="zh-CN" altLang="en-US" dirty="0"/>
              <a:t>上还展示了两个二叉堆。之所以说是二叉堆，是因为每一个节点最多有两个子节点，注意，上面我省去了一些</a:t>
            </a:r>
            <a:r>
              <a:rPr lang="en-US" altLang="zh-CN" dirty="0"/>
              <a:t>null</a:t>
            </a:r>
            <a:r>
              <a:rPr lang="zh-CN" altLang="en-US" dirty="0"/>
              <a:t>引用。</a:t>
            </a:r>
            <a:endParaRPr lang="en-US" altLang="zh-CN" dirty="0"/>
          </a:p>
          <a:p>
            <a:r>
              <a:rPr lang="zh-CN" altLang="en-US" dirty="0"/>
              <a:t>左边一个是最大堆，因为对于所有的节点，父节点的值都大于等于子节点的值。右边的最小堆是类似的，对于所有的节点，父节点的值都小于等于子节点的值。</a:t>
            </a:r>
            <a:endParaRPr dirty="0"/>
          </a:p>
          <a:p>
            <a:endParaRPr lang="en-US" dirty="0"/>
          </a:p>
          <a:p>
            <a:r>
              <a:rPr lang="zh-CN" altLang="en-US" dirty="0"/>
              <a:t>我们为啥对堆感兴趣呢？原因是堆是可以用来实现优先队列的一种底层数据结构。由于我们经常用堆来实现优先队列，以至于有些人把优先队列就叫做堆。实际上这种叫法是不准确的，因为优先队列是一种抽象数据类型</a:t>
            </a:r>
            <a:r>
              <a:rPr lang="en-US" altLang="zh-CN" dirty="0"/>
              <a:t>ADT</a:t>
            </a:r>
            <a:r>
              <a:rPr lang="zh-CN" altLang="en-US" dirty="0"/>
              <a:t>，它可以用堆来实现，也可以用其它数据结构来实现。</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rPr lang="zh-CN" altLang="en-US" dirty="0"/>
              <a:t>好的，下面我们来做几个测验，下面我会给出一些结构，你判断它们是不是堆。</a:t>
            </a:r>
            <a:endParaRPr lang="en-US" altLang="zh-CN" dirty="0"/>
          </a:p>
          <a:p>
            <a:endParaRPr lang="en-US" dirty="0"/>
          </a:p>
          <a:p>
            <a:r>
              <a:rPr lang="zh-CN" altLang="en-US" dirty="0"/>
              <a:t>请检查</a:t>
            </a:r>
            <a:r>
              <a:rPr lang="en-US" altLang="zh-CN" dirty="0"/>
              <a:t>PPT</a:t>
            </a:r>
            <a:r>
              <a:rPr lang="zh-CN" altLang="en-US" dirty="0"/>
              <a:t>上的这个结构，尝试判断它是不是堆，如果需要的话，你可以暂停视频，我也会适当停顿一段时间。</a:t>
            </a:r>
            <a:endParaRPr lang="en-US" altLang="zh-CN" dirty="0"/>
          </a:p>
          <a:p>
            <a:endParaRPr lang="en-US" dirty="0"/>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3497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26809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堆未必都是二叉堆</a:t>
            </a:r>
            <a:r>
              <a:rPr lang="zh-CN" altLang="en-US" dirty="0"/>
              <a:t>，它们可以具有任意数量的分支。</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2768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rPr lang="zh-CN" altLang="en-US" dirty="0"/>
              <a:t>虽然这个堆的结构有些奇怪，但它是一个合法的堆。</a:t>
            </a:r>
            <a:endParaRPr lang="en-US" altLang="zh-CN" dirty="0"/>
          </a:p>
          <a:p>
            <a:endParaRPr lang="en-US" dirty="0"/>
          </a:p>
          <a:p>
            <a:r>
              <a:rPr lang="zh-CN" altLang="en-US" dirty="0"/>
              <a:t>当然，你可以根据需要调整下这个堆的展示方式。</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0111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963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rPr lang="zh-CN" altLang="en-US" dirty="0"/>
              <a:t>关于优先队列的内容会分成</a:t>
            </a:r>
            <a:r>
              <a:rPr lang="en-US" altLang="zh-CN" dirty="0"/>
              <a:t>5</a:t>
            </a:r>
            <a:r>
              <a:rPr lang="zh-CN" altLang="en-US" dirty="0"/>
              <a:t>次课，本节是第一次课，我们先来介绍优先队列。</a:t>
            </a:r>
            <a:endParaRPr lang="en-US" altLang="zh-CN" dirty="0"/>
          </a:p>
          <a:p>
            <a:endParaRPr lang="en-US" dirty="0"/>
          </a:p>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noRot="1" noChangeAspect="1"/>
          </p:cNvSpPr>
          <p:nvPr>
            <p:ph type="sldImg"/>
          </p:nvPr>
        </p:nvSpPr>
        <p:spPr>
          <a:prstGeom prst="rect">
            <a:avLst/>
          </a:prstGeom>
        </p:spPr>
        <p:txBody>
          <a:bodyPr/>
          <a:lstStyle/>
          <a:p>
            <a:endParaRPr/>
          </a:p>
        </p:txBody>
      </p:sp>
      <p:sp>
        <p:nvSpPr>
          <p:cNvPr id="622" name="Shape 622"/>
          <p:cNvSpPr>
            <a:spLocks noGrp="1"/>
          </p:cNvSpPr>
          <p:nvPr>
            <p:ph type="body" sz="quarter" idx="1"/>
          </p:nvPr>
        </p:nvSpPr>
        <p:spPr>
          <a:prstGeom prst="rect">
            <a:avLst/>
          </a:prstGeom>
        </p:spPr>
        <p:txBody>
          <a:bodyPr/>
          <a:lstStyle/>
          <a:p>
            <a:r>
              <a:rPr lang="zh-CN" altLang="en-US" dirty="0"/>
              <a:t>这个是合法的，因为它是一棵树，并且满足堆不变式，因为所有节点的值都是相等的。</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Shape 630"/>
          <p:cNvSpPr>
            <a:spLocks noGrp="1" noRot="1" noChangeAspect="1"/>
          </p:cNvSpPr>
          <p:nvPr>
            <p:ph type="sldImg"/>
          </p:nvPr>
        </p:nvSpPr>
        <p:spPr>
          <a:prstGeom prst="rect">
            <a:avLst/>
          </a:prstGeom>
        </p:spPr>
        <p:txBody>
          <a:bodyPr/>
          <a:lstStyle/>
          <a:p>
            <a:endParaRPr/>
          </a:p>
        </p:txBody>
      </p:sp>
      <p:sp>
        <p:nvSpPr>
          <p:cNvPr id="631" name="Shape 631"/>
          <p:cNvSpPr>
            <a:spLocks noGrp="1"/>
          </p:cNvSpPr>
          <p:nvPr>
            <p:ph type="body" sz="quarter" idx="1"/>
          </p:nvPr>
        </p:nvSpPr>
        <p:spPr>
          <a:prstGeom prst="rect">
            <a:avLst/>
          </a:prstGeom>
        </p:spPr>
        <p:txBody>
          <a:bodyPr/>
          <a:lstStyle/>
          <a:p>
            <a:r>
              <a:rPr lang="zh-CN" altLang="en-US" dirty="0"/>
              <a:t>这个合法吗？</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89296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a:spLocks noGrp="1" noRot="1" noChangeAspect="1"/>
          </p:cNvSpPr>
          <p:nvPr>
            <p:ph type="sldImg"/>
          </p:nvPr>
        </p:nvSpPr>
        <p:spPr>
          <a:prstGeom prst="rect">
            <a:avLst/>
          </a:prstGeom>
        </p:spPr>
        <p:txBody>
          <a:bodyPr/>
          <a:lstStyle/>
          <a:p>
            <a:endParaRPr/>
          </a:p>
        </p:txBody>
      </p:sp>
      <p:sp>
        <p:nvSpPr>
          <p:cNvPr id="658" name="Shape 658"/>
          <p:cNvSpPr>
            <a:spLocks noGrp="1"/>
          </p:cNvSpPr>
          <p:nvPr>
            <p:ph type="body" sz="quarter" idx="1"/>
          </p:nvPr>
        </p:nvSpPr>
        <p:spPr>
          <a:prstGeom prst="rect">
            <a:avLst/>
          </a:prstGeom>
        </p:spPr>
        <p:txBody>
          <a:bodyPr/>
          <a:lstStyle/>
          <a:p>
            <a:r>
              <a:rPr dirty="0"/>
              <a:t>So now we know what a priority queue is and what a heap is, so where are they used? </a:t>
            </a:r>
          </a:p>
          <a:p>
            <a:endParaRPr dirty="0"/>
          </a:p>
          <a:p>
            <a:r>
              <a:rPr dirty="0"/>
              <a:t>Probably one of the most popular places a priority queue is used is in Dijkstra’s</a:t>
            </a:r>
          </a:p>
          <a:p>
            <a:r>
              <a:rPr dirty="0"/>
              <a:t>shortest path algorithm so fetch the next node to explore. </a:t>
            </a:r>
          </a:p>
          <a:p>
            <a:endParaRPr dirty="0"/>
          </a:p>
          <a:p>
            <a:r>
              <a:rPr dirty="0"/>
              <a:t>PQs are really handy anytime you need </a:t>
            </a:r>
            <a:r>
              <a:rPr dirty="0" err="1"/>
              <a:t>behaviour</a:t>
            </a:r>
            <a:r>
              <a:rPr dirty="0"/>
              <a:t> which is to dynamically</a:t>
            </a:r>
          </a:p>
          <a:p>
            <a:r>
              <a:rPr dirty="0"/>
              <a:t>fetch the next best or the next worst element. </a:t>
            </a:r>
          </a:p>
          <a:p>
            <a:endParaRPr dirty="0"/>
          </a:p>
          <a:p>
            <a:r>
              <a:rPr dirty="0"/>
              <a:t>They are used in Huffman coding which is often used for lossless data compression. </a:t>
            </a:r>
          </a:p>
          <a:p>
            <a:endParaRPr dirty="0"/>
          </a:p>
          <a:p>
            <a:r>
              <a:rPr dirty="0"/>
              <a:t>Many best first search algorithms use priority queues in their implementation to continuously</a:t>
            </a:r>
          </a:p>
          <a:p>
            <a:r>
              <a:rPr dirty="0"/>
              <a:t>grab the next most promising node in the graph as it is being traversed. </a:t>
            </a:r>
          </a:p>
          <a:p>
            <a:endParaRPr dirty="0"/>
          </a:p>
          <a:p>
            <a:r>
              <a:rPr dirty="0"/>
              <a:t>And finally we also see PQs in Prim’s algorithm to find the minimum spanning tree</a:t>
            </a:r>
          </a:p>
          <a:p>
            <a:r>
              <a:rPr dirty="0"/>
              <a:t>of a directed graph. So priority queues are really useful in many graph theory algorithms.</a:t>
            </a:r>
          </a:p>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noRot="1" noChangeAspect="1"/>
          </p:cNvSpPr>
          <p:nvPr>
            <p:ph type="sldImg"/>
          </p:nvPr>
        </p:nvSpPr>
        <p:spPr>
          <a:prstGeom prst="rect">
            <a:avLst/>
          </a:prstGeom>
        </p:spPr>
        <p:txBody>
          <a:bodyPr/>
          <a:lstStyle/>
          <a:p>
            <a:endParaRPr/>
          </a:p>
        </p:txBody>
      </p:sp>
      <p:sp>
        <p:nvSpPr>
          <p:cNvPr id="663" name="Shape 663"/>
          <p:cNvSpPr>
            <a:spLocks noGrp="1"/>
          </p:cNvSpPr>
          <p:nvPr>
            <p:ph type="body" sz="quarter" idx="1"/>
          </p:nvPr>
        </p:nvSpPr>
        <p:spPr>
          <a:prstGeom prst="rect">
            <a:avLst/>
          </a:prstGeom>
        </p:spPr>
        <p:txBody>
          <a:bodyPr/>
          <a:lstStyle/>
          <a:p>
            <a:r>
              <a:t>So what complexity can we assign to various operations we can perform on a PQ implemented as a binary heap?</a:t>
            </a:r>
          </a:p>
          <a:p>
            <a:endParaRPr/>
          </a:p>
          <a:p>
            <a:r>
              <a:t>To begin with there exists a method to construct a binary heap from an unordered array in linear time,</a:t>
            </a:r>
          </a:p>
          <a:p>
            <a:r>
              <a:t>I suggest you look into it it’s pretty cool. This forms a basis for the sorting algorithm heap sort</a:t>
            </a:r>
          </a:p>
          <a:p>
            <a:endParaRPr/>
          </a:p>
          <a:p>
            <a:r>
              <a:t>Polling or removing an element from the root of the heap takes logarithmic time, because</a:t>
            </a:r>
          </a:p>
          <a:p>
            <a:r>
              <a:t>as you will see to need to restore the heap invariant which can take up to log time.</a:t>
            </a:r>
          </a:p>
          <a:p>
            <a:endParaRPr/>
          </a:p>
          <a:p>
            <a:r>
              <a:t>Peeking or seeing what value is at the top of our heap takes constant time.</a:t>
            </a:r>
          </a:p>
          <a:p>
            <a:endParaRPr/>
          </a:p>
          <a:p>
            <a:r>
              <a:t>Adding an element to our heap takes logarithmic time since we possibly have to reshuffle</a:t>
            </a:r>
          </a:p>
          <a:p>
            <a:r>
              <a:t>the heap by bubbling up a value.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t>The naive way of removing elements from a heap is to do a linear scan first to find the</a:t>
            </a:r>
          </a:p>
          <a:p>
            <a:r>
              <a:t>item’s position and then remove it. The problem with this is that this can be extremely</a:t>
            </a:r>
          </a:p>
          <a:p>
            <a:r>
              <a:t>slow in some situations especially if you’re removing a lot of items, but generally you</a:t>
            </a:r>
          </a:p>
          <a:p>
            <a:r>
              <a:t>don’t so this isn’t a problem which is why in most implementations just go for the linear soln.</a:t>
            </a:r>
          </a:p>
          <a:p>
            <a:endParaRPr/>
          </a:p>
          <a:p>
            <a:r>
              <a:t>However, there does exists a way to reduce the removing time complexity which I will go</a:t>
            </a:r>
          </a:p>
          <a:p>
            <a:r>
              <a:t>over later on in detail in this video series, this method uses a hash table to reduce the</a:t>
            </a:r>
          </a:p>
          <a:p>
            <a:r>
              <a:t>removing time complexity to be logarithmic which can be super critical when you are</a:t>
            </a:r>
          </a:p>
          <a:p>
            <a:r>
              <a:t>removing as much as you are adding.</a:t>
            </a:r>
          </a:p>
          <a:p>
            <a:endParaRPr/>
          </a:p>
          <a:p>
            <a:r>
              <a:t>The naive method to check containment in a heap is linear, again you just go</a:t>
            </a:r>
          </a:p>
          <a:p>
            <a:r>
              <a:t>through all the elements one by one, but with the help of the hash table we</a:t>
            </a:r>
          </a:p>
          <a:p>
            <a:r>
              <a:t>use in helping us remove items faster we can reduce this complexity to be constant which is super neat.</a:t>
            </a:r>
          </a:p>
          <a:p>
            <a:endParaRPr/>
          </a:p>
          <a:p>
            <a:r>
              <a:t>The downside however to using the hash table to that it does require an extra</a:t>
            </a:r>
          </a:p>
          <a:p>
            <a:r>
              <a:t>linear space factor and it does add a little bit of constant overhead because</a:t>
            </a:r>
          </a:p>
          <a:p>
            <a:r>
              <a:t>you are accessing the table a lot during swaps.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p>
            <a:r>
              <a:t>Turning a min PQ into a max PQ, this is part 2/5 out of this Priority queue series.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prstGeom prst="rect">
            <a:avLst/>
          </a:prstGeom>
        </p:spPr>
        <p:txBody>
          <a:bodyPr/>
          <a:lstStyle/>
          <a:p>
            <a:endParaRPr/>
          </a:p>
        </p:txBody>
      </p:sp>
      <p:sp>
        <p:nvSpPr>
          <p:cNvPr id="678" name="Shape 678"/>
          <p:cNvSpPr>
            <a:spLocks noGrp="1"/>
          </p:cNvSpPr>
          <p:nvPr>
            <p:ph type="body" sz="quarter" idx="1"/>
          </p:nvPr>
        </p:nvSpPr>
        <p:spPr>
          <a:prstGeom prst="rect">
            <a:avLst/>
          </a:prstGeom>
        </p:spPr>
        <p:txBody>
          <a:bodyPr/>
          <a:lstStyle/>
          <a:p>
            <a:r>
              <a:t>For our next topic let’s talk about how we can transform a min priority queue into a</a:t>
            </a:r>
          </a:p>
          <a:p>
            <a:r>
              <a:t>max priority queue. A problem we often face in many programming languages is that</a:t>
            </a:r>
          </a:p>
          <a:p>
            <a:r>
              <a:t>only one type of queue is provided, most of the time it’s a min priority queue,</a:t>
            </a:r>
          </a:p>
          <a:p>
            <a:r>
              <a:t>but hey sometimes we need a max PQ what do we do? </a:t>
            </a:r>
          </a:p>
          <a:p>
            <a:endParaRPr/>
          </a:p>
          <a:p>
            <a:r>
              <a:t>Well, a hack we can use is to the abuse the fact that all elements in a priority queue must</a:t>
            </a:r>
          </a:p>
          <a:p>
            <a:r>
              <a:t>implement some sort of comparable interface which we can simply negate to invert to</a:t>
            </a:r>
          </a:p>
          <a:p>
            <a:r>
              <a:t>get the other type of heap. Let’s look at some examples.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p>
            <a:r>
              <a:t>Suppose for a moment that we have a priority queue consisting of the elements on the right side</a:t>
            </a:r>
          </a:p>
          <a:p>
            <a:r>
              <a:t>of the slide and these are all in a min priority queue. So if x and y are numbers in the PQ and</a:t>
            </a:r>
          </a:p>
          <a:p>
            <a:r>
              <a:t>x is &lt;= y then x comes out before y, so the negation of this is x &gt;= y and so y then comes</a:t>
            </a:r>
          </a:p>
          <a:p>
            <a:r>
              <a:t>out before x because these elements are still in the PQ. Wait a moment you say isn’t the negation</a:t>
            </a:r>
          </a:p>
          <a:p>
            <a:r>
              <a:t>of x &lt;= y just x &gt; y not x &gt;= y? Well not for comparators, you see if x is equal to y, whether</a:t>
            </a:r>
          </a:p>
          <a:p>
            <a:r>
              <a:t>or not the comparator is negated x should still equal y.</a:t>
            </a:r>
          </a:p>
          <a:p>
            <a:endParaRPr/>
          </a:p>
          <a:p>
            <a:r>
              <a:t>So now let’s see what happens when we poll all the elements out of this priority queue</a:t>
            </a:r>
          </a:p>
          <a:p>
            <a:r>
              <a:t>with our negated comparator.</a:t>
            </a:r>
          </a:p>
          <a:p>
            <a:endParaRPr/>
          </a:p>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a:spLocks noGrp="1" noRot="1" noChangeAspect="1"/>
          </p:cNvSpPr>
          <p:nvPr>
            <p:ph type="sldImg"/>
          </p:nvPr>
        </p:nvSpPr>
        <p:spPr>
          <a:prstGeom prst="rect">
            <a:avLst/>
          </a:prstGeom>
        </p:spPr>
        <p:txBody>
          <a:bodyPr/>
          <a:lstStyle/>
          <a:p>
            <a:endParaRPr/>
          </a:p>
        </p:txBody>
      </p:sp>
      <p:sp>
        <p:nvSpPr>
          <p:cNvPr id="700" name="Shape 70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rPr lang="en-US" dirty="0"/>
              <a:t>[</a:t>
            </a:r>
            <a:r>
              <a:rPr lang="en-US" dirty="0" err="1"/>
              <a:t>读上面一段</a:t>
            </a:r>
            <a:r>
              <a:rPr lang="en-US" dirty="0"/>
              <a:t>]</a:t>
            </a:r>
            <a:endParaRPr dirty="0"/>
          </a:p>
          <a:p>
            <a:endParaRPr lang="en-US" dirty="0"/>
          </a:p>
          <a:p>
            <a:r>
              <a:rPr lang="en-US" dirty="0" err="1"/>
              <a:t>需要特别说明的是</a:t>
            </a:r>
            <a:r>
              <a:rPr lang="zh-CN" altLang="en-US" dirty="0"/>
              <a:t>：</a:t>
            </a:r>
            <a:endParaRPr dirty="0"/>
          </a:p>
          <a:p>
            <a:endParaRPr lang="en-US" dirty="0"/>
          </a:p>
          <a:p>
            <a:r>
              <a:rPr lang="en-US" dirty="0"/>
              <a:t>[</a:t>
            </a:r>
            <a:r>
              <a:rPr lang="zh-CN" altLang="en-US" dirty="0"/>
              <a:t>读下面一段</a:t>
            </a:r>
            <a:r>
              <a:rPr lang="en-US" altLang="zh-CN"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Shape 730"/>
          <p:cNvSpPr>
            <a:spLocks noGrp="1" noRot="1" noChangeAspect="1"/>
          </p:cNvSpPr>
          <p:nvPr>
            <p:ph type="sldImg"/>
          </p:nvPr>
        </p:nvSpPr>
        <p:spPr>
          <a:prstGeom prst="rect">
            <a:avLst/>
          </a:prstGeom>
        </p:spPr>
        <p:txBody>
          <a:bodyPr/>
          <a:lstStyle/>
          <a:p>
            <a:endParaRPr/>
          </a:p>
        </p:txBody>
      </p:sp>
      <p:sp>
        <p:nvSpPr>
          <p:cNvPr id="731" name="Shape 73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Shape 741"/>
          <p:cNvSpPr>
            <a:spLocks noGrp="1" noRot="1" noChangeAspect="1"/>
          </p:cNvSpPr>
          <p:nvPr>
            <p:ph type="sldImg"/>
          </p:nvPr>
        </p:nvSpPr>
        <p:spPr>
          <a:prstGeom prst="rect">
            <a:avLst/>
          </a:prstGeom>
        </p:spPr>
        <p:txBody>
          <a:bodyPr/>
          <a:lstStyle/>
          <a:p>
            <a:endParaRPr/>
          </a:p>
        </p:txBody>
      </p:sp>
      <p:sp>
        <p:nvSpPr>
          <p:cNvPr id="742" name="Shape 74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Shape 761"/>
          <p:cNvSpPr>
            <a:spLocks noGrp="1" noRot="1" noChangeAspect="1"/>
          </p:cNvSpPr>
          <p:nvPr>
            <p:ph type="sldImg"/>
          </p:nvPr>
        </p:nvSpPr>
        <p:spPr>
          <a:prstGeom prst="rect">
            <a:avLst/>
          </a:prstGeom>
        </p:spPr>
        <p:txBody>
          <a:bodyPr/>
          <a:lstStyle/>
          <a:p>
            <a:endParaRPr/>
          </a:p>
        </p:txBody>
      </p:sp>
      <p:sp>
        <p:nvSpPr>
          <p:cNvPr id="762" name="Shape 762"/>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Shape 772"/>
          <p:cNvSpPr>
            <a:spLocks noGrp="1" noRot="1" noChangeAspect="1"/>
          </p:cNvSpPr>
          <p:nvPr>
            <p:ph type="sldImg"/>
          </p:nvPr>
        </p:nvSpPr>
        <p:spPr>
          <a:prstGeom prst="rect">
            <a:avLst/>
          </a:prstGeom>
        </p:spPr>
        <p:txBody>
          <a:bodyPr/>
          <a:lstStyle/>
          <a:p>
            <a:endParaRPr/>
          </a:p>
        </p:txBody>
      </p:sp>
      <p:sp>
        <p:nvSpPr>
          <p:cNvPr id="773" name="Shape 773"/>
          <p:cNvSpPr>
            <a:spLocks noGrp="1"/>
          </p:cNvSpPr>
          <p:nvPr>
            <p:ph type="body" sz="quarter" idx="1"/>
          </p:nvPr>
        </p:nvSpPr>
        <p:spPr>
          <a:prstGeom prst="rect">
            <a:avLst/>
          </a:prstGeom>
        </p:spPr>
        <p:txBody>
          <a:bodyPr/>
          <a:lstStyle/>
          <a:p>
            <a:r>
              <a:t>So let’s negate all the elements in our priority queue, now you can see that the smallest element is definitely -13 so it should come out first.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endParaRPr/>
          </a:p>
          <a:p>
            <a:r>
              <a:t>Indeed it does!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prstGeom prst="rect">
            <a:avLst/>
          </a:prstGeom>
        </p:spPr>
        <p:txBody>
          <a:bodyPr/>
          <a:lstStyle/>
          <a:p>
            <a:endParaRPr/>
          </a:p>
        </p:txBody>
      </p:sp>
      <p:sp>
        <p:nvSpPr>
          <p:cNvPr id="795" name="Shape 795"/>
          <p:cNvSpPr>
            <a:spLocks noGrp="1"/>
          </p:cNvSpPr>
          <p:nvPr>
            <p:ph type="body" sz="quarter" idx="1"/>
          </p:nvPr>
        </p:nvSpPr>
        <p:spPr>
          <a:prstGeom prst="rect">
            <a:avLst/>
          </a:prstGeom>
        </p:spPr>
        <p:txBody>
          <a:bodyPr/>
          <a:lstStyle/>
          <a:p>
            <a:endParaRPr/>
          </a:p>
          <a:p>
            <a:r>
              <a:t>But if you do this trick do not forget to re-negate the values once they’re removed.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hape 805"/>
          <p:cNvSpPr>
            <a:spLocks noGrp="1" noRot="1" noChangeAspect="1"/>
          </p:cNvSpPr>
          <p:nvPr>
            <p:ph type="sldImg"/>
          </p:nvPr>
        </p:nvSpPr>
        <p:spPr>
          <a:prstGeom prst="rect">
            <a:avLst/>
          </a:prstGeom>
        </p:spPr>
        <p:txBody>
          <a:bodyPr/>
          <a:lstStyle/>
          <a:p>
            <a:endParaRPr/>
          </a:p>
        </p:txBody>
      </p:sp>
      <p:sp>
        <p:nvSpPr>
          <p:cNvPr id="806" name="Shape 806"/>
          <p:cNvSpPr>
            <a:spLocks noGrp="1"/>
          </p:cNvSpPr>
          <p:nvPr>
            <p:ph type="body" sz="quarter" idx="1"/>
          </p:nvPr>
        </p:nvSpPr>
        <p:spPr>
          <a:prstGeom prst="rect">
            <a:avLst/>
          </a:prstGeom>
        </p:spPr>
        <p:txBody>
          <a:bodyPr/>
          <a:lstStyle/>
          <a:p>
            <a:r>
              <a:t>next is minus 11</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Shape 816"/>
          <p:cNvSpPr>
            <a:spLocks noGrp="1" noRot="1" noChangeAspect="1"/>
          </p:cNvSpPr>
          <p:nvPr>
            <p:ph type="sldImg"/>
          </p:nvPr>
        </p:nvSpPr>
        <p:spPr>
          <a:prstGeom prst="rect">
            <a:avLst/>
          </a:prstGeom>
        </p:spPr>
        <p:txBody>
          <a:bodyPr/>
          <a:lstStyle/>
          <a:p>
            <a:endParaRPr/>
          </a:p>
        </p:txBody>
      </p:sp>
      <p:sp>
        <p:nvSpPr>
          <p:cNvPr id="817" name="Shape 817"/>
          <p:cNvSpPr>
            <a:spLocks noGrp="1"/>
          </p:cNvSpPr>
          <p:nvPr>
            <p:ph type="body" sz="quarter" idx="1"/>
          </p:nvPr>
        </p:nvSpPr>
        <p:spPr>
          <a:prstGeom prst="rect">
            <a:avLst/>
          </a:prstGeom>
        </p:spPr>
        <p:txBody>
          <a:bodyPr/>
          <a:lstStyle/>
          <a:p>
            <a:endParaRPr/>
          </a:p>
          <a:p>
            <a:r>
              <a:t>So really positive 11</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Shape 827"/>
          <p:cNvSpPr>
            <a:spLocks noGrp="1" noRot="1" noChangeAspect="1"/>
          </p:cNvSpPr>
          <p:nvPr>
            <p:ph type="sldImg"/>
          </p:nvPr>
        </p:nvSpPr>
        <p:spPr>
          <a:prstGeom prst="rect">
            <a:avLst/>
          </a:prstGeom>
        </p:spPr>
        <p:txBody>
          <a:bodyPr/>
          <a:lstStyle/>
          <a:p>
            <a:endParaRPr/>
          </a:p>
        </p:txBody>
      </p:sp>
      <p:sp>
        <p:nvSpPr>
          <p:cNvPr id="828" name="Shape 828"/>
          <p:cNvSpPr>
            <a:spLocks noGrp="1"/>
          </p:cNvSpPr>
          <p:nvPr>
            <p:ph type="body" sz="quarter" idx="1"/>
          </p:nvPr>
        </p:nvSpPr>
        <p:spPr>
          <a:prstGeom prst="rect">
            <a:avLst/>
          </a:prstGeom>
        </p:spPr>
        <p:txBody>
          <a:bodyPr/>
          <a:lstStyle/>
          <a:p>
            <a:r>
              <a:t>and so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所以</a:t>
            </a:r>
            <a:r>
              <a:rPr lang="zh-CN" altLang="en-US" dirty="0"/>
              <a:t>，值小的元素比值大的元素的优先级要高，所以，小的元素会先出队列。</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hape 849"/>
          <p:cNvSpPr>
            <a:spLocks noGrp="1" noRot="1" noChangeAspect="1"/>
          </p:cNvSpPr>
          <p:nvPr>
            <p:ph type="sldImg"/>
          </p:nvPr>
        </p:nvSpPr>
        <p:spPr>
          <a:prstGeom prst="rect">
            <a:avLst/>
          </a:prstGeom>
        </p:spPr>
        <p:txBody>
          <a:bodyPr/>
          <a:lstStyle/>
          <a:p>
            <a:endParaRPr/>
          </a:p>
        </p:txBody>
      </p:sp>
      <p:sp>
        <p:nvSpPr>
          <p:cNvPr id="850" name="Shape 85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Shape 860"/>
          <p:cNvSpPr>
            <a:spLocks noGrp="1" noRot="1" noChangeAspect="1"/>
          </p:cNvSpPr>
          <p:nvPr>
            <p:ph type="sldImg"/>
          </p:nvPr>
        </p:nvSpPr>
        <p:spPr>
          <a:prstGeom prst="rect">
            <a:avLst/>
          </a:prstGeom>
        </p:spPr>
        <p:txBody>
          <a:bodyPr/>
          <a:lstStyle/>
          <a:p>
            <a:endParaRPr/>
          </a:p>
        </p:txBody>
      </p:sp>
      <p:sp>
        <p:nvSpPr>
          <p:cNvPr id="861" name="Shape 86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Shape 871"/>
          <p:cNvSpPr>
            <a:spLocks noGrp="1" noRot="1" noChangeAspect="1"/>
          </p:cNvSpPr>
          <p:nvPr>
            <p:ph type="sldImg"/>
          </p:nvPr>
        </p:nvSpPr>
        <p:spPr>
          <a:prstGeom prst="rect">
            <a:avLst/>
          </a:prstGeom>
        </p:spPr>
        <p:txBody>
          <a:bodyPr/>
          <a:lstStyle/>
          <a:p>
            <a:endParaRPr/>
          </a:p>
        </p:txBody>
      </p:sp>
      <p:sp>
        <p:nvSpPr>
          <p:cNvPr id="872" name="Shape 87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Shape 882"/>
          <p:cNvSpPr>
            <a:spLocks noGrp="1" noRot="1" noChangeAspect="1"/>
          </p:cNvSpPr>
          <p:nvPr>
            <p:ph type="sldImg"/>
          </p:nvPr>
        </p:nvSpPr>
        <p:spPr>
          <a:prstGeom prst="rect">
            <a:avLst/>
          </a:prstGeom>
        </p:spPr>
        <p:txBody>
          <a:bodyPr/>
          <a:lstStyle/>
          <a:p>
            <a:endParaRPr/>
          </a:p>
        </p:txBody>
      </p:sp>
      <p:sp>
        <p:nvSpPr>
          <p:cNvPr id="883" name="Shape 883"/>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a:spLocks noGrp="1" noRot="1" noChangeAspect="1"/>
          </p:cNvSpPr>
          <p:nvPr>
            <p:ph type="sldImg"/>
          </p:nvPr>
        </p:nvSpPr>
        <p:spPr>
          <a:prstGeom prst="rect">
            <a:avLst/>
          </a:prstGeom>
        </p:spPr>
        <p:txBody>
          <a:bodyPr/>
          <a:lstStyle/>
          <a:p>
            <a:endParaRPr/>
          </a:p>
        </p:txBody>
      </p:sp>
      <p:sp>
        <p:nvSpPr>
          <p:cNvPr id="894" name="Shape 894"/>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noRot="1" noChangeAspect="1"/>
          </p:cNvSpPr>
          <p:nvPr>
            <p:ph type="sldImg"/>
          </p:nvPr>
        </p:nvSpPr>
        <p:spPr>
          <a:prstGeom prst="rect">
            <a:avLst/>
          </a:prstGeom>
        </p:spPr>
        <p:txBody>
          <a:bodyPr/>
          <a:lstStyle/>
          <a:p>
            <a:endParaRPr/>
          </a:p>
        </p:txBody>
      </p:sp>
      <p:sp>
        <p:nvSpPr>
          <p:cNvPr id="905" name="Shape 905"/>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Shape 915"/>
          <p:cNvSpPr>
            <a:spLocks noGrp="1" noRot="1" noChangeAspect="1"/>
          </p:cNvSpPr>
          <p:nvPr>
            <p:ph type="sldImg"/>
          </p:nvPr>
        </p:nvSpPr>
        <p:spPr>
          <a:prstGeom prst="rect">
            <a:avLst/>
          </a:prstGeom>
        </p:spPr>
        <p:txBody>
          <a:bodyPr/>
          <a:lstStyle/>
          <a:p>
            <a:endParaRPr/>
          </a:p>
        </p:txBody>
      </p:sp>
      <p:sp>
        <p:nvSpPr>
          <p:cNvPr id="916" name="Shape 916"/>
          <p:cNvSpPr>
            <a:spLocks noGrp="1"/>
          </p:cNvSpPr>
          <p:nvPr>
            <p:ph type="body" sz="quarter" idx="1"/>
          </p:nvPr>
        </p:nvSpPr>
        <p:spPr>
          <a:prstGeom prst="rect">
            <a:avLst/>
          </a:prstGeom>
        </p:spPr>
        <p:txBody>
          <a:bodyPr/>
          <a:lstStyle/>
          <a:p>
            <a:r>
              <a:t>Read slide.</a:t>
            </a:r>
          </a:p>
          <a:p>
            <a:r>
              <a:t>Now we can use lex to sorts a string lexicographically, but we’re interested in negating lex so</a:t>
            </a:r>
          </a:p>
          <a:p>
            <a:r>
              <a:t>that longer strings appear before shorter strings and also so that strings with letters at the end</a:t>
            </a:r>
          </a:p>
          <a:p>
            <a:r>
              <a:t>of the alphabet appear before those containing letters at the beginning of the alphabet.</a:t>
            </a:r>
          </a:p>
          <a:p>
            <a:r>
              <a:t>This would in effect turn our default min heap into a max heap.</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hape 1045"/>
          <p:cNvSpPr>
            <a:spLocks noGrp="1" noRot="1" noChangeAspect="1"/>
          </p:cNvSpPr>
          <p:nvPr>
            <p:ph type="sldImg"/>
          </p:nvPr>
        </p:nvSpPr>
        <p:spPr>
          <a:prstGeom prst="rect">
            <a:avLst/>
          </a:prstGeom>
        </p:spPr>
        <p:txBody>
          <a:bodyPr/>
          <a:lstStyle/>
          <a:p>
            <a:endParaRPr/>
          </a:p>
        </p:txBody>
      </p:sp>
      <p:sp>
        <p:nvSpPr>
          <p:cNvPr id="1046" name="Shape 1046"/>
          <p:cNvSpPr>
            <a:spLocks noGrp="1"/>
          </p:cNvSpPr>
          <p:nvPr>
            <p:ph type="body" sz="quarter" idx="1"/>
          </p:nvPr>
        </p:nvSpPr>
        <p:spPr>
          <a:prstGeom prst="rect">
            <a:avLst/>
          </a:prstGeom>
        </p:spPr>
        <p:txBody>
          <a:bodyPr/>
          <a:lstStyle/>
          <a:p>
            <a:r>
              <a:t>Adding elements to a binary heap, this is part 3/5 in the priority queue series.</a:t>
            </a:r>
          </a:p>
          <a:p>
            <a:r>
              <a:t>We’ll get to adding elements into our binary heap shortly, but first there is some</a:t>
            </a:r>
          </a:p>
          <a:p>
            <a:r>
              <a:t>important terminology and concepts leading to that which we need to go over prior.</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Shape 1050"/>
          <p:cNvSpPr>
            <a:spLocks noGrp="1" noRot="1" noChangeAspect="1"/>
          </p:cNvSpPr>
          <p:nvPr>
            <p:ph type="sldImg"/>
          </p:nvPr>
        </p:nvSpPr>
        <p:spPr>
          <a:prstGeom prst="rect">
            <a:avLst/>
          </a:prstGeom>
        </p:spPr>
        <p:txBody>
          <a:bodyPr/>
          <a:lstStyle/>
          <a:p>
            <a:endParaRPr/>
          </a:p>
        </p:txBody>
      </p:sp>
      <p:sp>
        <p:nvSpPr>
          <p:cNvPr id="1051" name="Shape 1051"/>
          <p:cNvSpPr>
            <a:spLocks noGrp="1"/>
          </p:cNvSpPr>
          <p:nvPr>
            <p:ph type="body" sz="quarter" idx="1"/>
          </p:nvPr>
        </p:nvSpPr>
        <p:spPr>
          <a:prstGeom prst="rect">
            <a:avLst/>
          </a:prstGeom>
        </p:spPr>
        <p:txBody>
          <a:bodyPr/>
          <a:lstStyle/>
          <a:p>
            <a:r>
              <a:t>A very popular way to implement a priority queue is to use some kind of heap.</a:t>
            </a:r>
          </a:p>
          <a:p>
            <a:r>
              <a:t>This is because heaps are the data structure that give us the best possible</a:t>
            </a:r>
          </a:p>
          <a:p>
            <a:r>
              <a:t>time complexity for the operations we need to perform with a priority queue.</a:t>
            </a:r>
          </a:p>
          <a:p>
            <a:endParaRPr/>
          </a:p>
          <a:p>
            <a:r>
              <a:t>However, I want to make this clear: </a:t>
            </a:r>
            <a:r>
              <a:rPr b="1"/>
              <a:t>A priority queue is not a heap</a:t>
            </a:r>
            <a:r>
              <a:t>, a priority queue</a:t>
            </a:r>
          </a:p>
          <a:p>
            <a:r>
              <a:t>is an abstract data type that defines the behaviour a priority queue should have. The heap</a:t>
            </a:r>
          </a:p>
          <a:p>
            <a:r>
              <a:t>just lets us actually implement that behaviour. As an example would could use an</a:t>
            </a:r>
          </a:p>
          <a:p>
            <a:r>
              <a:t>unsorted list to achieve the behaviour we want for a priority queue, but this would not</a:t>
            </a:r>
          </a:p>
          <a:p>
            <a:r>
              <a:t>give us the best possible time complexity.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rPr lang="zh-CN" altLang="en-US" dirty="0"/>
              <a:t>下面我会演示对</a:t>
            </a:r>
            <a:r>
              <a:rPr lang="en-US" altLang="zh-CN" dirty="0"/>
              <a:t>PQ</a:t>
            </a:r>
            <a:r>
              <a:rPr lang="zh-CN" altLang="en-US" dirty="0"/>
              <a:t>插入和移除元素是如何工作的。</a:t>
            </a:r>
            <a:r>
              <a:rPr lang="en-US" altLang="zh-CN" dirty="0"/>
              <a:t>Poll</a:t>
            </a:r>
            <a:r>
              <a:rPr lang="zh-CN" altLang="en-US" dirty="0"/>
              <a:t>操作会将优先队列中具有最高优先级的元素移出优先队列。</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t>However today the winner is the binary heap, let’s have a look at how exactly a binary heap works.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Shape 1076"/>
          <p:cNvSpPr>
            <a:spLocks noGrp="1" noRot="1" noChangeAspect="1"/>
          </p:cNvSpPr>
          <p:nvPr>
            <p:ph type="sldImg"/>
          </p:nvPr>
        </p:nvSpPr>
        <p:spPr>
          <a:prstGeom prst="rect">
            <a:avLst/>
          </a:prstGeom>
        </p:spPr>
        <p:txBody>
          <a:bodyPr/>
          <a:lstStyle/>
          <a:p>
            <a:endParaRPr/>
          </a:p>
        </p:txBody>
      </p:sp>
      <p:sp>
        <p:nvSpPr>
          <p:cNvPr id="1077" name="Shape 1077"/>
          <p:cNvSpPr>
            <a:spLocks noGrp="1"/>
          </p:cNvSpPr>
          <p:nvPr>
            <p:ph type="body" sz="quarter" idx="1"/>
          </p:nvPr>
        </p:nvSpPr>
        <p:spPr>
          <a:prstGeom prst="rect">
            <a:avLst/>
          </a:prstGeom>
        </p:spPr>
        <p:txBody>
          <a:bodyPr/>
          <a:lstStyle/>
          <a:p>
            <a:r>
              <a:t>Read Slide.</a:t>
            </a:r>
          </a:p>
          <a:p>
            <a:r>
              <a:t>So the following is a binary heap because it satisfies the heap property that every parent’s</a:t>
            </a:r>
          </a:p>
          <a:p>
            <a:r>
              <a:t>value is greater than or equal to that of the child and that every node has exactly two children.</a:t>
            </a:r>
          </a:p>
          <a:p>
            <a:r>
              <a:t>Well no you may be thinking, the bottom node known as leafs don’t have children.</a:t>
            </a:r>
          </a:p>
          <a:p>
            <a:r>
              <a:t>Actually yes they do I just have not drawn them in, here they are.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noRot="1" noChangeAspect="1"/>
          </p:cNvSpPr>
          <p:nvPr>
            <p:ph type="sldImg"/>
          </p:nvPr>
        </p:nvSpPr>
        <p:spPr>
          <a:prstGeom prst="rect">
            <a:avLst/>
          </a:prstGeom>
        </p:spPr>
        <p:txBody>
          <a:bodyPr/>
          <a:lstStyle/>
          <a:p>
            <a:endParaRPr/>
          </a:p>
        </p:txBody>
      </p:sp>
      <p:sp>
        <p:nvSpPr>
          <p:cNvPr id="1107" name="Shape 1107"/>
          <p:cNvSpPr>
            <a:spLocks noGrp="1"/>
          </p:cNvSpPr>
          <p:nvPr>
            <p:ph type="body" sz="quarter" idx="1"/>
          </p:nvPr>
        </p:nvSpPr>
        <p:spPr>
          <a:prstGeom prst="rect">
            <a:avLst/>
          </a:prstGeom>
        </p:spPr>
        <p:txBody>
          <a:bodyPr/>
          <a:lstStyle/>
          <a:p>
            <a:r>
              <a:t>And no the null nodes are not required to have children. In further examples</a:t>
            </a:r>
          </a:p>
          <a:p>
            <a:r>
              <a:t>I will omit drawing the null nodes for simplicity.</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Shape 1130"/>
          <p:cNvSpPr>
            <a:spLocks noGrp="1" noRot="1" noChangeAspect="1"/>
          </p:cNvSpPr>
          <p:nvPr>
            <p:ph type="sldImg"/>
          </p:nvPr>
        </p:nvSpPr>
        <p:spPr>
          <a:prstGeom prst="rect">
            <a:avLst/>
          </a:prstGeom>
        </p:spPr>
        <p:txBody>
          <a:bodyPr/>
          <a:lstStyle/>
          <a:p>
            <a:endParaRPr/>
          </a:p>
        </p:txBody>
      </p:sp>
      <p:sp>
        <p:nvSpPr>
          <p:cNvPr id="1131" name="Shape 1131"/>
          <p:cNvSpPr>
            <a:spLocks noGrp="1"/>
          </p:cNvSpPr>
          <p:nvPr>
            <p:ph type="body" sz="quarter" idx="1"/>
          </p:nvPr>
        </p:nvSpPr>
        <p:spPr>
          <a:prstGeom prst="rect">
            <a:avLst/>
          </a:prstGeom>
        </p:spPr>
        <p:txBody>
          <a:bodyPr/>
          <a:lstStyle/>
          <a:p>
            <a:r>
              <a:t>Also, just before I show you guys how we insert anything into one of these binary heaps</a:t>
            </a:r>
          </a:p>
          <a:p>
            <a:r>
              <a:t>I would like to remark that binary heaps form complete binary trees meaning, that at</a:t>
            </a:r>
          </a:p>
          <a:p>
            <a:r>
              <a:t>every level, except possibly the last is completely filled and and all the nodes are as</a:t>
            </a:r>
          </a:p>
          <a:p>
            <a:r>
              <a:t>far left as possible.</a:t>
            </a:r>
          </a:p>
          <a:p>
            <a:endParaRPr/>
          </a:p>
          <a:p>
            <a:r>
              <a:t>As you will see when we insert nodes we always insert them on the bottom row as far</a:t>
            </a:r>
          </a:p>
          <a:p>
            <a:r>
              <a:t>left as we can to meet this complete binary tree property. Maintaining the complete binary tree</a:t>
            </a:r>
          </a:p>
          <a:p>
            <a:r>
              <a:t>property is very important because it gives us an insertion point no matter what the heap</a:t>
            </a:r>
          </a:p>
          <a:p>
            <a:r>
              <a:t>looks like or what values are in it.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p>
            <a:r>
              <a:t>The next node we insert will go where the hollow circle is and the next one to the</a:t>
            </a:r>
          </a:p>
          <a:p>
            <a:r>
              <a:t>right of it and so on until eventually we finish the row, at which point we need to start a new row.</a:t>
            </a:r>
          </a:p>
          <a:p>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a:spLocks noGrp="1" noRot="1" noChangeAspect="1"/>
          </p:cNvSpPr>
          <p:nvPr>
            <p:ph type="sldImg"/>
          </p:nvPr>
        </p:nvSpPr>
        <p:spPr>
          <a:prstGeom prst="rect">
            <a:avLst/>
          </a:prstGeom>
        </p:spPr>
        <p:txBody>
          <a:bodyPr/>
          <a:lstStyle/>
          <a:p>
            <a:endParaRPr/>
          </a:p>
        </p:txBody>
      </p:sp>
      <p:sp>
        <p:nvSpPr>
          <p:cNvPr id="1288" name="Shape 1288"/>
          <p:cNvSpPr>
            <a:spLocks noGrp="1"/>
          </p:cNvSpPr>
          <p:nvPr>
            <p:ph type="body" sz="quarter" idx="1"/>
          </p:nvPr>
        </p:nvSpPr>
        <p:spPr>
          <a:prstGeom prst="rect">
            <a:avLst/>
          </a:prstGeom>
        </p:spPr>
        <p:txBody>
          <a:bodyPr/>
          <a:lstStyle/>
          <a:p>
            <a:r>
              <a:t>So 9 at index 0 in the heap is always at the top.</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Shape 2271"/>
          <p:cNvSpPr>
            <a:spLocks noGrp="1" noRot="1" noChangeAspect="1"/>
          </p:cNvSpPr>
          <p:nvPr>
            <p:ph type="sldImg"/>
          </p:nvPr>
        </p:nvSpPr>
        <p:spPr>
          <a:prstGeom prst="rect">
            <a:avLst/>
          </a:prstGeom>
        </p:spPr>
        <p:txBody>
          <a:bodyPr/>
          <a:lstStyle/>
          <a:p>
            <a:endParaRPr/>
          </a:p>
        </p:txBody>
      </p:sp>
      <p:sp>
        <p:nvSpPr>
          <p:cNvPr id="2272" name="Shape 2272"/>
          <p:cNvSpPr>
            <a:spLocks noGrp="1"/>
          </p:cNvSpPr>
          <p:nvPr>
            <p:ph type="body" sz="quarter" idx="1"/>
          </p:nvPr>
        </p:nvSpPr>
        <p:spPr>
          <a:prstGeom prst="rect">
            <a:avLst/>
          </a:prstGeom>
        </p:spPr>
        <p:txBody>
          <a:bodyPr/>
          <a:lstStyle/>
          <a:p>
            <a:r>
              <a:t>The next interesting property that storing a binary heap in an array has is easily being</a:t>
            </a:r>
          </a:p>
          <a:p>
            <a:r>
              <a:t>able to access the children of a parent node. </a:t>
            </a:r>
          </a:p>
          <a:p>
            <a:endParaRPr/>
          </a:p>
          <a:p>
            <a:r>
              <a:t>Read Slide.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Shape 2310"/>
          <p:cNvSpPr>
            <a:spLocks noGrp="1" noRot="1" noChangeAspect="1"/>
          </p:cNvSpPr>
          <p:nvPr>
            <p:ph type="sldImg"/>
          </p:nvPr>
        </p:nvSpPr>
        <p:spPr>
          <a:prstGeom prst="rect">
            <a:avLst/>
          </a:prstGeom>
        </p:spPr>
        <p:txBody>
          <a:bodyPr/>
          <a:lstStyle/>
          <a:p>
            <a:endParaRPr/>
          </a:p>
        </p:txBody>
      </p:sp>
      <p:sp>
        <p:nvSpPr>
          <p:cNvPr id="2311" name="Shape 2311"/>
          <p:cNvSpPr>
            <a:spLocks noGrp="1"/>
          </p:cNvSpPr>
          <p:nvPr>
            <p:ph type="body" sz="quarter" idx="1"/>
          </p:nvPr>
        </p:nvSpPr>
        <p:spPr>
          <a:prstGeom prst="rect">
            <a:avLst/>
          </a:prstGeom>
        </p:spPr>
        <p:txBody>
          <a:bodyPr/>
          <a:lstStyle/>
          <a:p>
            <a:r>
              <a:t>Suppose we look at node 7, well its index is index 2, so our formula says that the left child of seven should be located at 2*2 + 1, or 5 and if we look at index 5 we get 1 as expected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zh-CN" altLang="en-US" dirty="0"/>
              <a:t>具有最高优先级的元素正好是</a:t>
            </a:r>
            <a:r>
              <a:rPr lang="en-US" altLang="zh-CN" dirty="0"/>
              <a:t>1</a:t>
            </a:r>
            <a:r>
              <a:rPr lang="zh-CN" altLang="en-US" dirty="0"/>
              <a:t>。</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Shape 2352"/>
          <p:cNvSpPr>
            <a:spLocks noGrp="1" noRot="1" noChangeAspect="1"/>
          </p:cNvSpPr>
          <p:nvPr>
            <p:ph type="sldImg"/>
          </p:nvPr>
        </p:nvSpPr>
        <p:spPr>
          <a:prstGeom prst="rect">
            <a:avLst/>
          </a:prstGeom>
        </p:spPr>
        <p:txBody>
          <a:bodyPr/>
          <a:lstStyle/>
          <a:p>
            <a:endParaRPr/>
          </a:p>
        </p:txBody>
      </p:sp>
      <p:sp>
        <p:nvSpPr>
          <p:cNvPr id="2353" name="Shape 2353"/>
          <p:cNvSpPr>
            <a:spLocks noGrp="1"/>
          </p:cNvSpPr>
          <p:nvPr>
            <p:ph type="body" sz="quarter" idx="1"/>
          </p:nvPr>
        </p:nvSpPr>
        <p:spPr>
          <a:prstGeom prst="rect">
            <a:avLst/>
          </a:prstGeom>
        </p:spPr>
        <p:txBody>
          <a:bodyPr/>
          <a:lstStyle/>
          <a:p>
            <a:r>
              <a:t>And the right child should be at 2*2 + 2 or 6, which if we look in our array gives us a value of 2</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Shape 2391"/>
          <p:cNvSpPr>
            <a:spLocks noGrp="1" noRot="1" noChangeAspect="1"/>
          </p:cNvSpPr>
          <p:nvPr>
            <p:ph type="sldImg"/>
          </p:nvPr>
        </p:nvSpPr>
        <p:spPr>
          <a:prstGeom prst="rect">
            <a:avLst/>
          </a:prstGeom>
        </p:spPr>
        <p:txBody>
          <a:bodyPr/>
          <a:lstStyle/>
          <a:p>
            <a:endParaRPr/>
          </a:p>
        </p:txBody>
      </p:sp>
      <p:sp>
        <p:nvSpPr>
          <p:cNvPr id="2392" name="Shape 2392"/>
          <p:cNvSpPr>
            <a:spLocks noGrp="1"/>
          </p:cNvSpPr>
          <p:nvPr>
            <p:ph type="body" sz="quarter" idx="1"/>
          </p:nvPr>
        </p:nvSpPr>
        <p:spPr>
          <a:prstGeom prst="rect">
            <a:avLst/>
          </a:prstGeom>
        </p:spPr>
        <p:txBody>
          <a:bodyPr/>
          <a:lstStyle/>
          <a:p>
            <a:r>
              <a:t>So using this technique we have all we need to manipulate the parent and the child nodes. In the source code I will be presenting in part 5 of this series I use this binary heap representation for simplicity.</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Shape 2416"/>
          <p:cNvSpPr>
            <a:spLocks noGrp="1" noRot="1" noChangeAspect="1"/>
          </p:cNvSpPr>
          <p:nvPr>
            <p:ph type="sldImg"/>
          </p:nvPr>
        </p:nvSpPr>
        <p:spPr>
          <a:prstGeom prst="rect">
            <a:avLst/>
          </a:prstGeom>
        </p:spPr>
        <p:txBody>
          <a:bodyPr/>
          <a:lstStyle/>
          <a:p>
            <a:endParaRPr/>
          </a:p>
        </p:txBody>
      </p:sp>
      <p:sp>
        <p:nvSpPr>
          <p:cNvPr id="2417" name="Shape 2417"/>
          <p:cNvSpPr>
            <a:spLocks noGrp="1"/>
          </p:cNvSpPr>
          <p:nvPr>
            <p:ph type="body" sz="quarter" idx="1"/>
          </p:nvPr>
        </p:nvSpPr>
        <p:spPr>
          <a:prstGeom prst="rect">
            <a:avLst/>
          </a:prstGeom>
        </p:spPr>
        <p:txBody>
          <a:bodyPr/>
          <a:lstStyle/>
          <a:p>
            <a:r>
              <a:t>So now we want to know “how do we add nodes to a binary heap and</a:t>
            </a:r>
          </a:p>
          <a:p>
            <a:r>
              <a:t>maintain the heap invariant”? Because if we add nodes to our binary tree</a:t>
            </a:r>
          </a:p>
          <a:p>
            <a:r>
              <a:t>but don’t maintain the heap property our binary heap is useless.</a:t>
            </a:r>
          </a:p>
          <a:p>
            <a:endParaRPr/>
          </a:p>
          <a:p>
            <a:r>
              <a:t>Well we’ll do some examples. On the left there are some instructions which tell us</a:t>
            </a:r>
          </a:p>
          <a:p>
            <a:r>
              <a:t>what values we need to insert into the heap. The f</a:t>
            </a:r>
            <a:r>
              <a:rPr sz="2300"/>
              <a:t>irst value is a 1 which we can see</a:t>
            </a:r>
          </a:p>
          <a:p>
            <a:r>
              <a:rPr sz="2300"/>
              <a:t>should appear at the root of the heap since we’re deal with a min heap. But</a:t>
            </a:r>
          </a:p>
          <a:p>
            <a:r>
              <a:rPr sz="2300"/>
              <a:t>instead of inserting 1 at the root directly we will put it at the bottom left of the tree</a:t>
            </a:r>
          </a:p>
          <a:p>
            <a:r>
              <a:rPr sz="2300"/>
              <a:t>at the insertion point and perform what is called ‘bubbling up’ as my undergrad</a:t>
            </a:r>
          </a:p>
          <a:p>
            <a:r>
              <a:rPr sz="2300"/>
              <a:t>prof loved to say . This is also sometimes c</a:t>
            </a:r>
            <a:r>
              <a:t>alled swimming, or even sifting up.</a:t>
            </a:r>
          </a:p>
          <a:p>
            <a:r>
              <a:t>All really cool names for this neat operation let’s see how it works.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Shape 2444"/>
          <p:cNvSpPr>
            <a:spLocks noGrp="1" noRot="1" noChangeAspect="1"/>
          </p:cNvSpPr>
          <p:nvPr>
            <p:ph type="sldImg"/>
          </p:nvPr>
        </p:nvSpPr>
        <p:spPr>
          <a:prstGeom prst="rect">
            <a:avLst/>
          </a:prstGeom>
        </p:spPr>
        <p:txBody>
          <a:bodyPr/>
          <a:lstStyle/>
          <a:p>
            <a:endParaRPr/>
          </a:p>
        </p:txBody>
      </p:sp>
      <p:sp>
        <p:nvSpPr>
          <p:cNvPr id="2445" name="Shape 2445"/>
          <p:cNvSpPr>
            <a:spLocks noGrp="1"/>
          </p:cNvSpPr>
          <p:nvPr>
            <p:ph type="body" sz="quarter" idx="1"/>
          </p:nvPr>
        </p:nvSpPr>
        <p:spPr>
          <a:prstGeom prst="rect">
            <a:avLst/>
          </a:prstGeom>
        </p:spPr>
        <p:txBody>
          <a:bodyPr/>
          <a:lstStyle/>
          <a:p>
            <a:r>
              <a:t>Ok so let’s insert one at the insertion point. We are now in violation of the heap</a:t>
            </a:r>
          </a:p>
          <a:p>
            <a:r>
              <a:t>property since 1 is less than 7 but 1 is found below 7, so what do we do? We swap 1 and 7.</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2" name="Shape 2472"/>
          <p:cNvSpPr>
            <a:spLocks noGrp="1" noRot="1" noChangeAspect="1"/>
          </p:cNvSpPr>
          <p:nvPr>
            <p:ph type="sldImg"/>
          </p:nvPr>
        </p:nvSpPr>
        <p:spPr>
          <a:prstGeom prst="rect">
            <a:avLst/>
          </a:prstGeom>
        </p:spPr>
        <p:txBody>
          <a:bodyPr/>
          <a:lstStyle/>
          <a:p>
            <a:endParaRPr/>
          </a:p>
        </p:txBody>
      </p:sp>
      <p:sp>
        <p:nvSpPr>
          <p:cNvPr id="2473" name="Shape 2473"/>
          <p:cNvSpPr>
            <a:spLocks noGrp="1"/>
          </p:cNvSpPr>
          <p:nvPr>
            <p:ph type="body" sz="quarter" idx="1"/>
          </p:nvPr>
        </p:nvSpPr>
        <p:spPr>
          <a:prstGeom prst="rect">
            <a:avLst/>
          </a:prstGeom>
        </p:spPr>
        <p:txBody>
          <a:bodyPr/>
          <a:lstStyle/>
          <a:p>
            <a:r>
              <a:t>Now we are still in volition of the heap property since 1 is a child of 6 so we perform another swap.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 name="Shape 2500"/>
          <p:cNvSpPr>
            <a:spLocks noGrp="1" noRot="1" noChangeAspect="1"/>
          </p:cNvSpPr>
          <p:nvPr>
            <p:ph type="sldImg"/>
          </p:nvPr>
        </p:nvSpPr>
        <p:spPr>
          <a:prstGeom prst="rect">
            <a:avLst/>
          </a:prstGeom>
        </p:spPr>
        <p:txBody>
          <a:bodyPr/>
          <a:lstStyle/>
          <a:p>
            <a:endParaRPr/>
          </a:p>
        </p:txBody>
      </p:sp>
      <p:sp>
        <p:nvSpPr>
          <p:cNvPr id="2501" name="Shape 2501"/>
          <p:cNvSpPr>
            <a:spLocks noGrp="1"/>
          </p:cNvSpPr>
          <p:nvPr>
            <p:ph type="body" sz="quarter" idx="1"/>
          </p:nvPr>
        </p:nvSpPr>
        <p:spPr>
          <a:prstGeom prst="rect">
            <a:avLst/>
          </a:prstGeom>
        </p:spPr>
        <p:txBody>
          <a:bodyPr/>
          <a:lstStyle/>
          <a:p>
            <a:r>
              <a:t>And yet again in violation of the heap property so we need to swap 1 with its parent.</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 name="Shape 2528"/>
          <p:cNvSpPr>
            <a:spLocks noGrp="1" noRot="1" noChangeAspect="1"/>
          </p:cNvSpPr>
          <p:nvPr>
            <p:ph type="sldImg"/>
          </p:nvPr>
        </p:nvSpPr>
        <p:spPr>
          <a:prstGeom prst="rect">
            <a:avLst/>
          </a:prstGeom>
        </p:spPr>
        <p:txBody>
          <a:bodyPr/>
          <a:lstStyle/>
          <a:p>
            <a:endParaRPr/>
          </a:p>
        </p:txBody>
      </p:sp>
      <p:sp>
        <p:nvSpPr>
          <p:cNvPr id="2529" name="Shape 2529"/>
          <p:cNvSpPr>
            <a:spLocks noGrp="1"/>
          </p:cNvSpPr>
          <p:nvPr>
            <p:ph type="body" sz="quarter" idx="1"/>
          </p:nvPr>
        </p:nvSpPr>
        <p:spPr>
          <a:prstGeom prst="rect">
            <a:avLst/>
          </a:prstGeom>
        </p:spPr>
        <p:txBody>
          <a:bodyPr/>
          <a:lstStyle/>
          <a:p>
            <a:r>
              <a:t>Now the heap property is satisfied so we can stop swimming or bubbling up whatever you like to call it.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 name="Shape 2556"/>
          <p:cNvSpPr>
            <a:spLocks noGrp="1" noRot="1" noChangeAspect="1"/>
          </p:cNvSpPr>
          <p:nvPr>
            <p:ph type="sldImg"/>
          </p:nvPr>
        </p:nvSpPr>
        <p:spPr>
          <a:prstGeom prst="rect">
            <a:avLst/>
          </a:prstGeom>
        </p:spPr>
        <p:txBody>
          <a:bodyPr/>
          <a:lstStyle/>
          <a:p>
            <a:endParaRPr/>
          </a:p>
        </p:txBody>
      </p:sp>
      <p:sp>
        <p:nvSpPr>
          <p:cNvPr id="2557" name="Shape 2557"/>
          <p:cNvSpPr>
            <a:spLocks noGrp="1"/>
          </p:cNvSpPr>
          <p:nvPr>
            <p:ph type="body" sz="quarter" idx="1"/>
          </p:nvPr>
        </p:nvSpPr>
        <p:spPr>
          <a:prstGeom prst="rect">
            <a:avLst/>
          </a:prstGeom>
        </p:spPr>
        <p:txBody>
          <a:bodyPr/>
          <a:lstStyle/>
          <a:p>
            <a:r>
              <a:t>The next value we need to insert is 13, so let’s begin by putting it at insertion point.</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6" name="Shape 2586"/>
          <p:cNvSpPr>
            <a:spLocks noGrp="1" noRot="1" noChangeAspect="1"/>
          </p:cNvSpPr>
          <p:nvPr>
            <p:ph type="sldImg"/>
          </p:nvPr>
        </p:nvSpPr>
        <p:spPr>
          <a:prstGeom prst="rect">
            <a:avLst/>
          </a:prstGeom>
        </p:spPr>
        <p:txBody>
          <a:bodyPr/>
          <a:lstStyle/>
          <a:p>
            <a:endParaRPr/>
          </a:p>
        </p:txBody>
      </p:sp>
      <p:sp>
        <p:nvSpPr>
          <p:cNvPr id="2587" name="Shape 2587"/>
          <p:cNvSpPr>
            <a:spLocks noGrp="1"/>
          </p:cNvSpPr>
          <p:nvPr>
            <p:ph type="body" sz="quarter" idx="1"/>
          </p:nvPr>
        </p:nvSpPr>
        <p:spPr>
          <a:prstGeom prst="rect">
            <a:avLst/>
          </a:prstGeom>
        </p:spPr>
        <p:txBody>
          <a:bodyPr/>
          <a:lstStyle/>
          <a:p>
            <a:r>
              <a:t>Oops again in violation of the heap property since 13 is less than 14, so let’s swap them.</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6" name="Shape 2616"/>
          <p:cNvSpPr>
            <a:spLocks noGrp="1" noRot="1" noChangeAspect="1"/>
          </p:cNvSpPr>
          <p:nvPr>
            <p:ph type="sldImg"/>
          </p:nvPr>
        </p:nvSpPr>
        <p:spPr>
          <a:prstGeom prst="rect">
            <a:avLst/>
          </a:prstGeom>
        </p:spPr>
        <p:txBody>
          <a:bodyPr/>
          <a:lstStyle/>
          <a:p>
            <a:endParaRPr/>
          </a:p>
        </p:txBody>
      </p:sp>
      <p:sp>
        <p:nvSpPr>
          <p:cNvPr id="2617" name="Shape 2617"/>
          <p:cNvSpPr>
            <a:spLocks noGrp="1"/>
          </p:cNvSpPr>
          <p:nvPr>
            <p:ph type="body" sz="quarter" idx="1"/>
          </p:nvPr>
        </p:nvSpPr>
        <p:spPr>
          <a:prstGeom prst="rect">
            <a:avLst/>
          </a:prstGeom>
        </p:spPr>
        <p:txBody>
          <a:bodyPr/>
          <a:lstStyle/>
          <a:p>
            <a:r>
              <a:t>Now notice that we are no longer in violation of the heap property since 14</a:t>
            </a:r>
          </a:p>
          <a:p>
            <a:r>
              <a:t>is less than 13 and 13 is less than 12 so 13 is in the its correct position so we can stop.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dirty="0"/>
              <a:t>然后我们将</a:t>
            </a:r>
            <a:r>
              <a:rPr lang="en-US" altLang="zh-CN" dirty="0"/>
              <a:t>2</a:t>
            </a:r>
            <a:r>
              <a:rPr lang="zh-CN" altLang="en-US" dirty="0"/>
              <a:t>添加到队列。</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 name="Shape 2646"/>
          <p:cNvSpPr>
            <a:spLocks noGrp="1" noRot="1" noChangeAspect="1"/>
          </p:cNvSpPr>
          <p:nvPr>
            <p:ph type="sldImg"/>
          </p:nvPr>
        </p:nvSpPr>
        <p:spPr>
          <a:prstGeom prst="rect">
            <a:avLst/>
          </a:prstGeom>
        </p:spPr>
        <p:txBody>
          <a:bodyPr/>
          <a:lstStyle/>
          <a:p>
            <a:endParaRPr/>
          </a:p>
        </p:txBody>
      </p:sp>
      <p:sp>
        <p:nvSpPr>
          <p:cNvPr id="2647" name="Shape 2647"/>
          <p:cNvSpPr>
            <a:spLocks noGrp="1"/>
          </p:cNvSpPr>
          <p:nvPr>
            <p:ph type="body" sz="quarter" idx="1"/>
          </p:nvPr>
        </p:nvSpPr>
        <p:spPr>
          <a:prstGeom prst="rect">
            <a:avLst/>
          </a:prstGeom>
        </p:spPr>
        <p:txBody>
          <a:bodyPr/>
          <a:lstStyle/>
          <a:p>
            <a:r>
              <a:t>The next values we need to insert are 4, 0 and 10. Try seeing where these</a:t>
            </a:r>
          </a:p>
          <a:p>
            <a:r>
              <a:t>will end up. Pause the video if you need.</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8" name="Shape 2678"/>
          <p:cNvSpPr>
            <a:spLocks noGrp="1" noRot="1" noChangeAspect="1"/>
          </p:cNvSpPr>
          <p:nvPr>
            <p:ph type="sldImg"/>
          </p:nvPr>
        </p:nvSpPr>
        <p:spPr>
          <a:prstGeom prst="rect">
            <a:avLst/>
          </a:prstGeom>
        </p:spPr>
        <p:txBody>
          <a:bodyPr/>
          <a:lstStyle/>
          <a:p>
            <a:endParaRPr/>
          </a:p>
        </p:txBody>
      </p:sp>
      <p:sp>
        <p:nvSpPr>
          <p:cNvPr id="2679" name="Shape 2679"/>
          <p:cNvSpPr>
            <a:spLocks noGrp="1"/>
          </p:cNvSpPr>
          <p:nvPr>
            <p:ph type="body" sz="quarter" idx="1"/>
          </p:nvPr>
        </p:nvSpPr>
        <p:spPr>
          <a:prstGeom prst="rect">
            <a:avLst/>
          </a:prstGeom>
        </p:spPr>
        <p:txBody>
          <a:bodyPr/>
          <a:lstStyle/>
          <a:p>
            <a:r>
              <a:t>So 4 goes in the insertion spot left of all the nodes on its layer and we bubble it up until we can’t anymore.</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 name="Shape 2770"/>
          <p:cNvSpPr>
            <a:spLocks noGrp="1" noRot="1" noChangeAspect="1"/>
          </p:cNvSpPr>
          <p:nvPr>
            <p:ph type="sldImg"/>
          </p:nvPr>
        </p:nvSpPr>
        <p:spPr>
          <a:prstGeom prst="rect">
            <a:avLst/>
          </a:prstGeom>
        </p:spPr>
        <p:txBody>
          <a:bodyPr/>
          <a:lstStyle/>
          <a:p>
            <a:endParaRPr/>
          </a:p>
        </p:txBody>
      </p:sp>
      <p:sp>
        <p:nvSpPr>
          <p:cNvPr id="2771" name="Shape 2771"/>
          <p:cNvSpPr>
            <a:spLocks noGrp="1"/>
          </p:cNvSpPr>
          <p:nvPr>
            <p:ph type="body" sz="quarter" idx="1"/>
          </p:nvPr>
        </p:nvSpPr>
        <p:spPr>
          <a:prstGeom prst="rect">
            <a:avLst/>
          </a:prstGeom>
        </p:spPr>
        <p:txBody>
          <a:bodyPr/>
          <a:lstStyle/>
          <a:p>
            <a:r>
              <a:t>And we stop here because the heap property is satisfied.</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Shape 2804"/>
          <p:cNvSpPr>
            <a:spLocks noGrp="1" noRot="1" noChangeAspect="1"/>
          </p:cNvSpPr>
          <p:nvPr>
            <p:ph type="sldImg"/>
          </p:nvPr>
        </p:nvSpPr>
        <p:spPr>
          <a:prstGeom prst="rect">
            <a:avLst/>
          </a:prstGeom>
        </p:spPr>
        <p:txBody>
          <a:bodyPr/>
          <a:lstStyle/>
          <a:p>
            <a:endParaRPr/>
          </a:p>
        </p:txBody>
      </p:sp>
      <p:sp>
        <p:nvSpPr>
          <p:cNvPr id="2805" name="Shape 2805"/>
          <p:cNvSpPr>
            <a:spLocks noGrp="1"/>
          </p:cNvSpPr>
          <p:nvPr>
            <p:ph type="body" sz="quarter" idx="1"/>
          </p:nvPr>
        </p:nvSpPr>
        <p:spPr>
          <a:prstGeom prst="rect">
            <a:avLst/>
          </a:prstGeom>
        </p:spPr>
        <p:txBody>
          <a:bodyPr/>
          <a:lstStyle/>
          <a:p>
            <a:r>
              <a:t>Next is 0, my favourite number. Of course i’ve arranged for 0 to be at</a:t>
            </a:r>
          </a:p>
          <a:p>
            <a:r>
              <a:t>the top of the tree was you will see. So we are in violation of the</a:t>
            </a:r>
          </a:p>
          <a:p>
            <a:r>
              <a:t>heap property so let’s bubble up</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Shape 2870"/>
          <p:cNvSpPr>
            <a:spLocks noGrp="1" noRot="1" noChangeAspect="1"/>
          </p:cNvSpPr>
          <p:nvPr>
            <p:ph type="sldImg"/>
          </p:nvPr>
        </p:nvSpPr>
        <p:spPr>
          <a:prstGeom prst="rect">
            <a:avLst/>
          </a:prstGeom>
        </p:spPr>
        <p:txBody>
          <a:bodyPr/>
          <a:lstStyle/>
          <a:p>
            <a:endParaRPr/>
          </a:p>
        </p:txBody>
      </p:sp>
      <p:sp>
        <p:nvSpPr>
          <p:cNvPr id="2871" name="Shape 2871"/>
          <p:cNvSpPr>
            <a:spLocks noGrp="1"/>
          </p:cNvSpPr>
          <p:nvPr>
            <p:ph type="body" sz="quarter" idx="1"/>
          </p:nvPr>
        </p:nvSpPr>
        <p:spPr>
          <a:prstGeom prst="rect">
            <a:avLst/>
          </a:prstGeom>
        </p:spPr>
        <p:txBody>
          <a:bodyPr/>
          <a:lstStyle/>
          <a:p>
            <a:r>
              <a:t>And here zero is less then one so we swap them.</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4" name="Shape 2904"/>
          <p:cNvSpPr>
            <a:spLocks noGrp="1" noRot="1" noChangeAspect="1"/>
          </p:cNvSpPr>
          <p:nvPr>
            <p:ph type="sldImg"/>
          </p:nvPr>
        </p:nvSpPr>
        <p:spPr>
          <a:prstGeom prst="rect">
            <a:avLst/>
          </a:prstGeom>
        </p:spPr>
        <p:txBody>
          <a:bodyPr/>
          <a:lstStyle/>
          <a:p>
            <a:endParaRPr/>
          </a:p>
        </p:txBody>
      </p:sp>
      <p:sp>
        <p:nvSpPr>
          <p:cNvPr id="2905" name="Shape 2905"/>
          <p:cNvSpPr>
            <a:spLocks noGrp="1"/>
          </p:cNvSpPr>
          <p:nvPr>
            <p:ph type="body" sz="quarter" idx="1"/>
          </p:nvPr>
        </p:nvSpPr>
        <p:spPr>
          <a:prstGeom prst="rect">
            <a:avLst/>
          </a:prstGeom>
        </p:spPr>
        <p:txBody>
          <a:bodyPr/>
          <a:lstStyle/>
          <a:p>
            <a:r>
              <a:t>and like magic, 0 is at the top!</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 name="Shape 2972"/>
          <p:cNvSpPr>
            <a:spLocks noGrp="1" noRot="1" noChangeAspect="1"/>
          </p:cNvSpPr>
          <p:nvPr>
            <p:ph type="sldImg"/>
          </p:nvPr>
        </p:nvSpPr>
        <p:spPr>
          <a:prstGeom prst="rect">
            <a:avLst/>
          </a:prstGeom>
        </p:spPr>
        <p:txBody>
          <a:bodyPr/>
          <a:lstStyle/>
          <a:p>
            <a:endParaRPr/>
          </a:p>
        </p:txBody>
      </p:sp>
      <p:sp>
        <p:nvSpPr>
          <p:cNvPr id="2973" name="Shape 2973"/>
          <p:cNvSpPr>
            <a:spLocks noGrp="1"/>
          </p:cNvSpPr>
          <p:nvPr>
            <p:ph type="body" sz="quarter" idx="1"/>
          </p:nvPr>
        </p:nvSpPr>
        <p:spPr>
          <a:prstGeom prst="rect">
            <a:avLst/>
          </a:prstGeom>
        </p:spPr>
        <p:txBody>
          <a:bodyPr/>
          <a:lstStyle/>
          <a:p>
            <a:r>
              <a:t>This next number is 10, so we insert it at the insertion position.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hape 3008"/>
          <p:cNvSpPr>
            <a:spLocks noGrp="1" noRot="1" noChangeAspect="1"/>
          </p:cNvSpPr>
          <p:nvPr>
            <p:ph type="sldImg"/>
          </p:nvPr>
        </p:nvSpPr>
        <p:spPr>
          <a:prstGeom prst="rect">
            <a:avLst/>
          </a:prstGeom>
        </p:spPr>
        <p:txBody>
          <a:bodyPr/>
          <a:lstStyle/>
          <a:p>
            <a:endParaRPr/>
          </a:p>
        </p:txBody>
      </p:sp>
      <p:sp>
        <p:nvSpPr>
          <p:cNvPr id="3009" name="Shape 3009"/>
          <p:cNvSpPr>
            <a:spLocks noGrp="1"/>
          </p:cNvSpPr>
          <p:nvPr>
            <p:ph type="body" sz="quarter" idx="1"/>
          </p:nvPr>
        </p:nvSpPr>
        <p:spPr>
          <a:prstGeom prst="rect">
            <a:avLst/>
          </a:prstGeom>
        </p:spPr>
        <p:txBody>
          <a:bodyPr/>
          <a:lstStyle/>
          <a:p>
            <a:r>
              <a:t>However this insertion did not violate the heap property so we do nothing</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Shape 3012"/>
          <p:cNvSpPr>
            <a:spLocks noGrp="1" noRot="1" noChangeAspect="1"/>
          </p:cNvSpPr>
          <p:nvPr>
            <p:ph type="sldImg"/>
          </p:nvPr>
        </p:nvSpPr>
        <p:spPr>
          <a:prstGeom prst="rect">
            <a:avLst/>
          </a:prstGeom>
        </p:spPr>
        <p:txBody>
          <a:bodyPr/>
          <a:lstStyle/>
          <a:p>
            <a:endParaRPr/>
          </a:p>
        </p:txBody>
      </p:sp>
      <p:sp>
        <p:nvSpPr>
          <p:cNvPr id="3013" name="Shape 3013"/>
          <p:cNvSpPr>
            <a:spLocks noGrp="1"/>
          </p:cNvSpPr>
          <p:nvPr>
            <p:ph type="body" sz="quarter" idx="1"/>
          </p:nvPr>
        </p:nvSpPr>
        <p:spPr>
          <a:prstGeom prst="rect">
            <a:avLst/>
          </a:prstGeom>
        </p:spPr>
        <p:txBody>
          <a:bodyPr/>
          <a:lstStyle/>
          <a:p>
            <a:r>
              <a:t>Removing elements from a binary heap, this is part 4/5 of the priority queue series.</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Shape 3047"/>
          <p:cNvSpPr>
            <a:spLocks noGrp="1" noRot="1" noChangeAspect="1"/>
          </p:cNvSpPr>
          <p:nvPr>
            <p:ph type="sldImg"/>
          </p:nvPr>
        </p:nvSpPr>
        <p:spPr>
          <a:prstGeom prst="rect">
            <a:avLst/>
          </a:prstGeom>
        </p:spPr>
        <p:txBody>
          <a:bodyPr/>
          <a:lstStyle/>
          <a:p>
            <a:endParaRPr/>
          </a:p>
        </p:txBody>
      </p:sp>
      <p:sp>
        <p:nvSpPr>
          <p:cNvPr id="3048" name="Shape 3048"/>
          <p:cNvSpPr>
            <a:spLocks noGrp="1"/>
          </p:cNvSpPr>
          <p:nvPr>
            <p:ph type="body" sz="quarter" idx="1"/>
          </p:nvPr>
        </p:nvSpPr>
        <p:spPr>
          <a:prstGeom prst="rect">
            <a:avLst/>
          </a:prstGeom>
        </p:spPr>
        <p:txBody>
          <a:bodyPr/>
          <a:lstStyle/>
          <a:p>
            <a:r>
              <a:t>In general with heaps we always want to remove the root value, because it’s the node of</a:t>
            </a:r>
          </a:p>
          <a:p>
            <a:r>
              <a:t>interest because it has the highest priority because it’s the smallest, or largest value.</a:t>
            </a:r>
          </a:p>
          <a:p>
            <a:r>
              <a:t>When we remove the root we call it polling. The special thing about removing the root</a:t>
            </a:r>
          </a:p>
          <a:p>
            <a:r>
              <a:t>is that we don’t need to search for the index of the root because in an array based </a:t>
            </a:r>
          </a:p>
          <a:p>
            <a:r>
              <a:t>implementation its position or index is always zero.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rPr lang="zh-CN" altLang="en-US" dirty="0"/>
              <a:t>下面我们要</a:t>
            </a:r>
            <a:r>
              <a:rPr lang="en-US" altLang="zh-CN" dirty="0"/>
              <a:t>poll</a:t>
            </a:r>
            <a:r>
              <a:rPr lang="zh-CN" altLang="en-US" dirty="0"/>
              <a:t>取出下一个最小优先级的元素，也就是我们刚刚添加进去的</a:t>
            </a:r>
            <a:r>
              <a:rPr lang="en-US" altLang="zh-CN" dirty="0"/>
              <a:t>2</a:t>
            </a:r>
            <a:r>
              <a:rPr lang="zh-CN" altLang="en-US" dirty="0"/>
              <a:t>。</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Shape 3181"/>
          <p:cNvSpPr>
            <a:spLocks noGrp="1" noRot="1" noChangeAspect="1"/>
          </p:cNvSpPr>
          <p:nvPr>
            <p:ph type="sldImg"/>
          </p:nvPr>
        </p:nvSpPr>
        <p:spPr>
          <a:prstGeom prst="rect">
            <a:avLst/>
          </a:prstGeom>
        </p:spPr>
        <p:txBody>
          <a:bodyPr/>
          <a:lstStyle/>
          <a:p>
            <a:endParaRPr/>
          </a:p>
        </p:txBody>
      </p:sp>
      <p:sp>
        <p:nvSpPr>
          <p:cNvPr id="3182" name="Shape 3182"/>
          <p:cNvSpPr>
            <a:spLocks noGrp="1"/>
          </p:cNvSpPr>
          <p:nvPr>
            <p:ph type="body" sz="quarter" idx="1"/>
          </p:nvPr>
        </p:nvSpPr>
        <p:spPr>
          <a:prstGeom prst="rect">
            <a:avLst/>
          </a:prstGeom>
        </p:spPr>
        <p:txBody>
          <a:bodyPr/>
          <a:lstStyle/>
          <a:p>
            <a:r>
              <a:t>… Make sure you default to selecting the left node in case of a tie like this</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 name="Shape 3279"/>
          <p:cNvSpPr>
            <a:spLocks noGrp="1" noRot="1" noChangeAspect="1"/>
          </p:cNvSpPr>
          <p:nvPr>
            <p:ph type="sldImg"/>
          </p:nvPr>
        </p:nvSpPr>
        <p:spPr>
          <a:prstGeom prst="rect">
            <a:avLst/>
          </a:prstGeom>
        </p:spPr>
        <p:txBody>
          <a:bodyPr/>
          <a:lstStyle/>
          <a:p>
            <a:endParaRPr/>
          </a:p>
        </p:txBody>
      </p:sp>
      <p:sp>
        <p:nvSpPr>
          <p:cNvPr id="3280" name="Shape 3280"/>
          <p:cNvSpPr>
            <a:spLocks noGrp="1"/>
          </p:cNvSpPr>
          <p:nvPr>
            <p:ph type="body" sz="quarter" idx="1"/>
          </p:nvPr>
        </p:nvSpPr>
        <p:spPr>
          <a:prstGeom prst="rect">
            <a:avLst/>
          </a:prstGeom>
        </p:spPr>
        <p:txBody>
          <a:bodyPr/>
          <a:lstStyle/>
          <a:p>
            <a:r>
              <a:t>So that’s polling, it’s just removing the root and then sinking or bubbling down the</a:t>
            </a:r>
          </a:p>
          <a:p>
            <a:r>
              <a:t>node that was in the last position after you swapped it in. However, we do not always</a:t>
            </a:r>
          </a:p>
          <a:p>
            <a:r>
              <a:t>sink the node especially when we remove arbitrary nodes. In this next example we’re</a:t>
            </a:r>
          </a:p>
          <a:p>
            <a:r>
              <a:t>going to remove 12 from this heap. However, first we need to find 12 because we</a:t>
            </a:r>
          </a:p>
          <a:p>
            <a:r>
              <a:t>do not know where it is in the heap, or rather the computer does not know where</a:t>
            </a:r>
          </a:p>
          <a:p>
            <a:r>
              <a:t>it is in the heap. To find 12 we first need to do a linear scan across all the nodes until we find twelve.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 name="Shape 3663"/>
          <p:cNvSpPr>
            <a:spLocks noGrp="1" noRot="1" noChangeAspect="1"/>
          </p:cNvSpPr>
          <p:nvPr>
            <p:ph type="sldImg"/>
          </p:nvPr>
        </p:nvSpPr>
        <p:spPr>
          <a:prstGeom prst="rect">
            <a:avLst/>
          </a:prstGeom>
        </p:spPr>
        <p:txBody>
          <a:bodyPr/>
          <a:lstStyle/>
          <a:p>
            <a:endParaRPr/>
          </a:p>
        </p:txBody>
      </p:sp>
      <p:sp>
        <p:nvSpPr>
          <p:cNvPr id="3664" name="Shape 3664"/>
          <p:cNvSpPr>
            <a:spLocks noGrp="1"/>
          </p:cNvSpPr>
          <p:nvPr>
            <p:ph type="body" sz="quarter" idx="1"/>
          </p:nvPr>
        </p:nvSpPr>
        <p:spPr>
          <a:prstGeom prst="rect">
            <a:avLst/>
          </a:prstGeom>
        </p:spPr>
        <p:txBody>
          <a:bodyPr/>
          <a:lstStyle/>
          <a:p>
            <a:r>
              <a:t>after the swap you can see that we are in violation of the heap property</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 name="Shape 3932"/>
          <p:cNvSpPr>
            <a:spLocks noGrp="1" noRot="1" noChangeAspect="1"/>
          </p:cNvSpPr>
          <p:nvPr>
            <p:ph type="sldImg"/>
          </p:nvPr>
        </p:nvSpPr>
        <p:spPr>
          <a:prstGeom prst="rect">
            <a:avLst/>
          </a:prstGeom>
        </p:spPr>
        <p:txBody>
          <a:bodyPr/>
          <a:lstStyle/>
          <a:p>
            <a:endParaRPr/>
          </a:p>
        </p:txBody>
      </p:sp>
      <p:sp>
        <p:nvSpPr>
          <p:cNvPr id="3933" name="Shape 3933"/>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Shape 4126"/>
          <p:cNvSpPr>
            <a:spLocks noGrp="1" noRot="1" noChangeAspect="1"/>
          </p:cNvSpPr>
          <p:nvPr>
            <p:ph type="sldImg"/>
          </p:nvPr>
        </p:nvSpPr>
        <p:spPr>
          <a:prstGeom prst="rect">
            <a:avLst/>
          </a:prstGeom>
        </p:spPr>
        <p:txBody>
          <a:bodyPr/>
          <a:lstStyle/>
          <a:p>
            <a:endParaRPr/>
          </a:p>
        </p:txBody>
      </p:sp>
      <p:sp>
        <p:nvSpPr>
          <p:cNvPr id="4127" name="Shape 4127"/>
          <p:cNvSpPr>
            <a:spLocks noGrp="1"/>
          </p:cNvSpPr>
          <p:nvPr>
            <p:ph type="body" sz="quarter" idx="1"/>
          </p:nvPr>
        </p:nvSpPr>
        <p:spPr>
          <a:prstGeom prst="rect">
            <a:avLst/>
          </a:prstGeom>
        </p:spPr>
        <p:txBody>
          <a:bodyPr/>
          <a:lstStyle/>
          <a:p>
            <a:r>
              <a:t>Here both left and right children have equal value, so which do we pick? By can arbitrarily select the left child.</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 name="Shape 4408"/>
          <p:cNvSpPr>
            <a:spLocks noGrp="1" noRot="1" noChangeAspect="1"/>
          </p:cNvSpPr>
          <p:nvPr>
            <p:ph type="sldImg"/>
          </p:nvPr>
        </p:nvSpPr>
        <p:spPr>
          <a:prstGeom prst="rect">
            <a:avLst/>
          </a:prstGeom>
        </p:spPr>
        <p:txBody>
          <a:bodyPr/>
          <a:lstStyle/>
          <a:p>
            <a:endParaRPr/>
          </a:p>
        </p:txBody>
      </p:sp>
      <p:sp>
        <p:nvSpPr>
          <p:cNvPr id="4409" name="Shape 4409"/>
          <p:cNvSpPr>
            <a:spLocks noGrp="1"/>
          </p:cNvSpPr>
          <p:nvPr>
            <p:ph type="body" sz="quarter" idx="1"/>
          </p:nvPr>
        </p:nvSpPr>
        <p:spPr>
          <a:prstGeom prst="rect">
            <a:avLst/>
          </a:prstGeom>
        </p:spPr>
        <p:txBody>
          <a:bodyPr/>
          <a:lstStyle/>
          <a:p>
            <a:r>
              <a:t>So from all this polling and removing we conclude the following: that polling takes logarithmic</a:t>
            </a:r>
          </a:p>
          <a:p>
            <a:r>
              <a:t>time since we’re removing the root and we know where to find it. And also that removing a</a:t>
            </a:r>
          </a:p>
          <a:p>
            <a:r>
              <a:t>random node can take up to linear time since we have to find the node we want to remove</a:t>
            </a:r>
          </a:p>
          <a:p>
            <a:r>
              <a:t>before we remove it. However, if you’re as dissatisfied with this linear removal as I am</a:t>
            </a:r>
          </a:p>
          <a:p>
            <a:r>
              <a:t>you’d figure out that there must be a better way, and indeed i’m about to show you</a:t>
            </a:r>
          </a:p>
          <a:p>
            <a:r>
              <a:t>a hack you can use to improve the complexity to be logarithmic for the general case.</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4" name="Shape 4414"/>
          <p:cNvSpPr>
            <a:spLocks noGrp="1" noRot="1" noChangeAspect="1"/>
          </p:cNvSpPr>
          <p:nvPr>
            <p:ph type="sldImg"/>
          </p:nvPr>
        </p:nvSpPr>
        <p:spPr>
          <a:prstGeom prst="rect">
            <a:avLst/>
          </a:prstGeom>
        </p:spPr>
        <p:txBody>
          <a:bodyPr/>
          <a:lstStyle/>
          <a:p>
            <a:endParaRPr/>
          </a:p>
        </p:txBody>
      </p:sp>
      <p:sp>
        <p:nvSpPr>
          <p:cNvPr id="4415" name="Shape 4415"/>
          <p:cNvSpPr>
            <a:spLocks noGrp="1"/>
          </p:cNvSpPr>
          <p:nvPr>
            <p:ph type="body" sz="quarter" idx="1"/>
          </p:nvPr>
        </p:nvSpPr>
        <p:spPr>
          <a:prstGeom prst="rect">
            <a:avLst/>
          </a:prstGeom>
        </p:spPr>
        <p:txBody>
          <a:bodyPr/>
          <a:lstStyle/>
          <a:p>
            <a:r>
              <a:t>Alright, so now let’s look at how to remove nodes from a heap with an improved complexity.</a:t>
            </a:r>
          </a:p>
          <a:p>
            <a:r>
              <a:t>To do this we will need to make use of the Hashtable a data structure I have not covered yet,</a:t>
            </a:r>
          </a:p>
          <a:p>
            <a:r>
              <a:t>so buckle up things are about to get wild. I promise to cover the hash table throughly</a:t>
            </a:r>
          </a:p>
          <a:p>
            <a:r>
              <a:t>in a later video, but right now everything should look like magic. </a:t>
            </a:r>
          </a:p>
          <a:p>
            <a:endParaRPr/>
          </a:p>
          <a:p>
            <a:r>
              <a:t>Back to the central issue. We have nodes scattered across our heap at some particular</a:t>
            </a:r>
          </a:p>
          <a:p>
            <a:r>
              <a:t>positions and instead of scanning to find out where a node it positioned or indexed at</a:t>
            </a:r>
          </a:p>
          <a:p>
            <a:r>
              <a:t>we would like to do a lookup to figure that out. The way we’re going to do this is</a:t>
            </a:r>
          </a:p>
          <a:p>
            <a:r>
              <a:t>every node is going to be mapped to the index it is found at. So when we want</a:t>
            </a:r>
          </a:p>
          <a:p>
            <a:r>
              <a:t>to remove a particular node we lookup what index it is at instead of doing a linear scan, sounds good?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9" name="Shape 4419"/>
          <p:cNvSpPr>
            <a:spLocks noGrp="1" noRot="1" noChangeAspect="1"/>
          </p:cNvSpPr>
          <p:nvPr>
            <p:ph type="sldImg"/>
          </p:nvPr>
        </p:nvSpPr>
        <p:spPr>
          <a:prstGeom prst="rect">
            <a:avLst/>
          </a:prstGeom>
        </p:spPr>
        <p:txBody>
          <a:bodyPr/>
          <a:lstStyle/>
          <a:p>
            <a:endParaRPr/>
          </a:p>
        </p:txBody>
      </p:sp>
      <p:sp>
        <p:nvSpPr>
          <p:cNvPr id="4420" name="Shape 4420"/>
          <p:cNvSpPr>
            <a:spLocks noGrp="1"/>
          </p:cNvSpPr>
          <p:nvPr>
            <p:ph type="body" sz="quarter" idx="1"/>
          </p:nvPr>
        </p:nvSpPr>
        <p:spPr>
          <a:prstGeom prst="rect">
            <a:avLst/>
          </a:prstGeom>
        </p:spPr>
        <p:txBody>
          <a:bodyPr/>
          <a:lstStyle/>
          <a:p>
            <a:r>
              <a:t>Ok that sounds all great except for one caveat or two, what about if the heap has</a:t>
            </a:r>
          </a:p>
          <a:p>
            <a:r>
              <a:t>multiple nodes with the same value? What problems would that cause?</a:t>
            </a:r>
          </a:p>
          <a:p>
            <a:r>
              <a:t>Well a few but nothing we can’t handle.</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 name="Shape 4425"/>
          <p:cNvSpPr>
            <a:spLocks noGrp="1" noRot="1" noChangeAspect="1"/>
          </p:cNvSpPr>
          <p:nvPr>
            <p:ph type="sldImg"/>
          </p:nvPr>
        </p:nvSpPr>
        <p:spPr>
          <a:prstGeom prst="rect">
            <a:avLst/>
          </a:prstGeom>
        </p:spPr>
        <p:txBody>
          <a:bodyPr/>
          <a:lstStyle/>
          <a:p>
            <a:endParaRPr/>
          </a:p>
        </p:txBody>
      </p:sp>
      <p:sp>
        <p:nvSpPr>
          <p:cNvPr id="4426" name="Shape 4426"/>
          <p:cNvSpPr>
            <a:spLocks noGrp="1"/>
          </p:cNvSpPr>
          <p:nvPr>
            <p:ph type="body" sz="quarter" idx="1"/>
          </p:nvPr>
        </p:nvSpPr>
        <p:spPr>
          <a:prstGeom prst="rect">
            <a:avLst/>
          </a:prstGeom>
        </p:spPr>
        <p:txBody>
          <a:bodyPr/>
          <a:lstStyle/>
          <a:p>
            <a:r>
              <a:t>To begin with let’s talk about how we can deal with the multiple value problem.</a:t>
            </a:r>
          </a:p>
          <a:p>
            <a:r>
              <a:t>Read slide.</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7" name="Shape 4457"/>
          <p:cNvSpPr>
            <a:spLocks noGrp="1" noRot="1" noChangeAspect="1"/>
          </p:cNvSpPr>
          <p:nvPr>
            <p:ph type="sldImg"/>
          </p:nvPr>
        </p:nvSpPr>
        <p:spPr>
          <a:prstGeom prst="rect">
            <a:avLst/>
          </a:prstGeom>
        </p:spPr>
        <p:txBody>
          <a:bodyPr/>
          <a:lstStyle/>
          <a:p>
            <a:endParaRPr/>
          </a:p>
        </p:txBody>
      </p:sp>
      <p:sp>
        <p:nvSpPr>
          <p:cNvPr id="4458" name="Shape 4458"/>
          <p:cNvSpPr>
            <a:spLocks noGrp="1"/>
          </p:cNvSpPr>
          <p:nvPr>
            <p:ph type="body" sz="quarter" idx="1"/>
          </p:nvPr>
        </p:nvSpPr>
        <p:spPr>
          <a:prstGeom prst="rect">
            <a:avLst/>
          </a:prstGeom>
        </p:spPr>
        <p:txBody>
          <a:bodyPr/>
          <a:lstStyle/>
          <a:p>
            <a:r>
              <a:t>Ok, so observe the blue heap, remark that it has repeated values. Namely we can see that</a:t>
            </a:r>
          </a:p>
          <a:p>
            <a:r>
              <a:t>2 is there three times, 7 is there twice and 11 and 13 once. Below this I have drawn the index tree,</a:t>
            </a:r>
          </a:p>
          <a:p>
            <a:r>
              <a:t>a tree which can help us for determining the index or position of a node in the tree. 11 for example</a:t>
            </a:r>
          </a:p>
          <a:p>
            <a:r>
              <a:t>is at index 3, 13 at index 5 and the first two and index 0. On the left is the hash table with the</a:t>
            </a:r>
          </a:p>
          <a:p>
            <a:r>
              <a:t>key-value pairs. Notice that 2 is found in three positions: 0, 2 and 6, while 7 in two positions:</a:t>
            </a:r>
          </a:p>
          <a:p>
            <a:r>
              <a:t>1 and 4 and so on.. So this is how we’re going to keep track of the positions of all the values in the tree.</a:t>
            </a:r>
          </a:p>
          <a:p>
            <a:endParaRPr/>
          </a:p>
          <a:p>
            <a:r>
              <a:t>If nodes start moving in the tree we will also need to keep track of that, if for example</a:t>
            </a:r>
          </a:p>
          <a:p>
            <a:r>
              <a:t>a bubble up or a bubble down occurs we need to keep track of all the times two</a:t>
            </a:r>
          </a:p>
          <a:p>
            <a:r>
              <a:t>nodes are swapped to update the index positions in our map. If we swap 13 and</a:t>
            </a:r>
          </a:p>
          <a:p>
            <a:r>
              <a:t>the last 7 for example the following should happen.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iority Queues (PQs) with an interlude on heaps"/>
          <p:cNvSpPr>
            <a:spLocks noGrp="1"/>
          </p:cNvSpPr>
          <p:nvPr>
            <p:ph type="ctrTitle"/>
          </p:nvPr>
        </p:nvSpPr>
        <p:spPr>
          <a:xfrm>
            <a:off x="-66278" y="1120192"/>
            <a:ext cx="13137356" cy="2903168"/>
          </a:xfrm>
          <a:prstGeom prst="rect">
            <a:avLst/>
          </a:prstGeom>
        </p:spPr>
        <p:txBody>
          <a:bodyPr>
            <a:normAutofit/>
          </a:bodyPr>
          <a:lstStyle>
            <a:lvl1pPr defTabSz="484886">
              <a:defRPr sz="9379" b="1"/>
            </a:lvl1pPr>
          </a:lstStyle>
          <a:p>
            <a:r>
              <a:rPr lang="en-US" sz="7200" dirty="0" err="1"/>
              <a:t>优先队列</a:t>
            </a:r>
            <a:r>
              <a:rPr sz="7200" dirty="0" err="1"/>
              <a:t>Priority</a:t>
            </a:r>
            <a:r>
              <a:rPr sz="7200" dirty="0"/>
              <a:t> Queues</a:t>
            </a:r>
            <a:br>
              <a:rPr lang="en-US" sz="7200" dirty="0"/>
            </a:br>
            <a:r>
              <a:rPr lang="zh-CN" altLang="en-US" sz="7200" dirty="0"/>
              <a:t>（</a:t>
            </a:r>
            <a:r>
              <a:rPr lang="en-US" sz="7200" dirty="0" err="1"/>
              <a:t>穿插讲解堆Heaps</a:t>
            </a:r>
            <a:r>
              <a:rPr lang="en-US" sz="7200" dirty="0"/>
              <a:t>)</a:t>
            </a:r>
            <a:endParaRPr sz="7200" dirty="0"/>
          </a:p>
        </p:txBody>
      </p:sp>
      <p:sp>
        <p:nvSpPr>
          <p:cNvPr id="120" name="William Fiset"/>
          <p:cNvSpPr>
            <a:spLocks noGrp="1"/>
          </p:cNvSpPr>
          <p:nvPr>
            <p:ph type="subTitle" sz="quarter" idx="1"/>
          </p:nvPr>
        </p:nvSpPr>
        <p:spPr>
          <a:xfrm>
            <a:off x="1270000" y="6687271"/>
            <a:ext cx="10464801" cy="1130301"/>
          </a:xfrm>
          <a:prstGeom prst="rect">
            <a:avLst/>
          </a:prstGeom>
        </p:spPr>
        <p:txBody>
          <a:bodyPr/>
          <a:lstStyle>
            <a:lvl1pPr>
              <a:defRPr sz="4500" b="1"/>
            </a:lvl1pPr>
          </a:lstStyle>
          <a:p>
            <a:r>
              <a:rPr lang="en-US" dirty="0"/>
              <a:t>By </a:t>
            </a:r>
            <a:r>
              <a:rPr lang="en-US" dirty="0" err="1"/>
              <a:t>波波微课</a:t>
            </a:r>
            <a:r>
              <a:rPr lang="zh-CN" altLang="en-US" dirty="0"/>
              <a:t> </a:t>
            </a:r>
            <a:r>
              <a:rPr lang="en-US" altLang="zh-CN" dirty="0"/>
              <a:t>&amp;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0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1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1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3" name="Arrow"/>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4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4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49"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5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5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5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5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9"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6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6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6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6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7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7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7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7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7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7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7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05"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10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0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1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1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1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13"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1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1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1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3"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2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3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3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3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3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3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3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3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13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13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13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68"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169"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7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7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7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7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7"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7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7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8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9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9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9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9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9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9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9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9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9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20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20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20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231"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232"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3"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3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3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3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3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4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4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4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5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4"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
        <p:nvSpPr>
          <p:cNvPr id="2265"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266"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267"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sp>
        <p:nvSpPr>
          <p:cNvPr id="2268"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269"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0"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75"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76"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77"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78"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79"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0"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1"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2"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84"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5"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86"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7"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8"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304"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305"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sp>
        <p:nvSpPr>
          <p:cNvPr id="2306"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307"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8"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09"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14"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15"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16"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17"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18"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19"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0"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1"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2"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23"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24"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2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6"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7"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343"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344"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sp>
        <p:nvSpPr>
          <p:cNvPr id="2345"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34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50"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lvl1pPr defTabSz="508254">
              <a:defRPr sz="6960" b="1"/>
            </a:lvl1pPr>
          </a:lstStyle>
          <a:p>
            <a:r>
              <a:t>Binary Heap Representation</a:t>
            </a:r>
          </a:p>
        </p:txBody>
      </p:sp>
      <p:sp>
        <p:nvSpPr>
          <p:cNvPr id="2351"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5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57"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5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1" name="2"/>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6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6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6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385"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386"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graphicFrame>
        <p:nvGraphicFramePr>
          <p:cNvPr id="2387"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9"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lvl1pPr defTabSz="508254">
              <a:defRPr sz="6960" b="1"/>
            </a:lvl1pPr>
          </a:lstStyle>
          <a:p>
            <a:r>
              <a:t>Binary Heap Representation</a:t>
            </a:r>
          </a:p>
        </p:txBody>
      </p:sp>
      <p:sp>
        <p:nvSpPr>
          <p:cNvPr id="2390"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
        <p:nvSpPr>
          <p:cNvPr id="239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9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98"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9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04"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0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0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0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1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15"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20"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21"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22"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36" name="1"/>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41"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2"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3"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48"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9"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5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51" name="1"/>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8"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69"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70"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1"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19"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2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2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7"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 name="Arrow"/>
          <p:cNvSpPr/>
          <p:nvPr/>
        </p:nvSpPr>
        <p:spPr>
          <a:xfrm>
            <a:off x="799612" y="5820948"/>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76" name="1"/>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77"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87"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88"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92"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9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98"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9"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3" name="1"/>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5"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51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1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2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2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2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26"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27"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33"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3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3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4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54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4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4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4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4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5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54"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55"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6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6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6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5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7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9" name="13"/>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8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8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8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8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85"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9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9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9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9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0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0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0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0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0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1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1" name="13"/>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1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1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1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5"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2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4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4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4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45"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5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6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6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6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7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72" name="4"/>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7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76" name="Arrow"/>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7"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8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83" name="1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8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8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9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9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0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3" name="4"/>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0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0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08" name="Arrow"/>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3" name="4"/>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7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2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2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3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3"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3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3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3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38" name="Arrow"/>
          <p:cNvSpPr/>
          <p:nvPr/>
        </p:nvSpPr>
        <p:spPr>
          <a:xfrm>
            <a:off x="660627" y="59451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9"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3"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4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5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75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5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5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5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5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6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6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6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6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69"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3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40" name="Instructions:"/>
          <p:cNvSpPr/>
          <p:nvPr/>
        </p:nvSpPr>
        <p:spPr>
          <a:xfrm>
            <a:off x="2528694" y="2742530"/>
            <a:ext cx="125675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4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4" name="Arrow"/>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75"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7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8" name="0"/>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03"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09" name="4"/>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5" name="0"/>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8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1" name="0"/>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8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68"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9"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0"/>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5"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8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03"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9"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5" name="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9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7"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41"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9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6" name="10"/>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67"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8"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6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0"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71"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7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77"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3"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987"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9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6"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8"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9"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0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00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0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6"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7" name="Adding Elements to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Adding Elements to Binary Heap</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ing Elements from Binary Heap"/>
          <p:cNvSpPr>
            <a:spLocks noGrp="1"/>
          </p:cNvSpPr>
          <p:nvPr>
            <p:ph type="title"/>
          </p:nvPr>
        </p:nvSpPr>
        <p:spPr>
          <a:xfrm>
            <a:off x="-1115114" y="3004167"/>
            <a:ext cx="15235028" cy="3108132"/>
          </a:xfrm>
          <a:prstGeom prst="rect">
            <a:avLst/>
          </a:prstGeom>
        </p:spPr>
        <p:txBody>
          <a:bodyPr/>
          <a:lstStyle>
            <a:lvl1pPr>
              <a:defRPr sz="9400" b="1"/>
            </a:lvl1pPr>
          </a:lstStyle>
          <a:p>
            <a:r>
              <a:t>Removing Elements from Binary Heap</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0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01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1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9"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2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3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1"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4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05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3"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7" name="1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78"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8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081"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82"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5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4"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56"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5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8"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0" name="Arrow"/>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085"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7"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1" name="1"/>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12"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15"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16"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119"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2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1"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2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3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3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3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3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4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4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47"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48"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1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3"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7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9"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80"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18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8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10"/>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12"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1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2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2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2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3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44"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45"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2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2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51"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7"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8"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6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0"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71"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7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7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277"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8"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28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8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8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9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95"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9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9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0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0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0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0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7"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0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1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11"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31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31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1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2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2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3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3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3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4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4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3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3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4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4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5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6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7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7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5"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3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37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8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8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9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9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9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9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0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0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0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0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7"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40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67"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8"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9"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73"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74"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5"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7"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4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3"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2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2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3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3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5"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3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3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39"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44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44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4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4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4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4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55"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5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5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6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6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6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7"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6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7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1"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47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47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7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8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8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9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9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9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9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0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0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50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5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1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2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2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2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2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3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3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35"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53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53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4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5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5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5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5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5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6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6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7"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56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57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7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7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7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8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8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8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8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9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9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5" name="3"/>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9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99"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60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0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0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0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15"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1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1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2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4"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2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12"/>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2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3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1"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63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3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3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3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3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4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47"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5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5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5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5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6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61"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66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6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6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0" name="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7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8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8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8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9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9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9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69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9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98" name="3"/>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9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0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1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1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1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2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72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8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9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29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72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28" name="3"/>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2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3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4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4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4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4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53"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4"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75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5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7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7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2"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8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78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78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8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8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0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0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1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8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8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1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2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39" name="15"/>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4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4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8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8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4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5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69" name="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7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7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87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87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7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7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8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8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9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9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00"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01"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90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0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06"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0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8"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1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17"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1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2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2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2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2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28" name="Do we bubble up or bubble down? We already satisfy the heap invariant from above, so bubble down it is!"/>
          <p:cNvSpPr/>
          <p:nvPr/>
        </p:nvSpPr>
        <p:spPr>
          <a:xfrm>
            <a:off x="73194" y="8351456"/>
            <a:ext cx="12858412" cy="1066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Do we bubble up or bubble down? We already satisfy the heap invariant from above, so bubble down it is!</a:t>
            </a:r>
          </a:p>
        </p:txBody>
      </p:sp>
      <p:sp>
        <p:nvSpPr>
          <p:cNvPr id="3929"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0"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9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36"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3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3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9" name="15"/>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4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8"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4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5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5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5"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56"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7"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59"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0"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96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64"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6" name="15"/>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8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8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87"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88"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398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92"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9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9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9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9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0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0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0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0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1"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1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3"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1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1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16"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7"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9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0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0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0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020"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2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3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4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44"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04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048"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5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6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6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6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6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7" name="1"/>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6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9"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71"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2"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07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076"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7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7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8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8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9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9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97"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8"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09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02"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04"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0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1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1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1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2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2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24"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12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3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3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3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4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4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5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5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2"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15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5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57"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6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78" name="Arrow"/>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79"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8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8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9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02"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0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4"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20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0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0"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1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2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7"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2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29"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0"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2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3"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3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3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4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4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5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5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3"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5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55"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56"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257"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6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6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7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7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80"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8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82"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28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1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20" name="Instructions:"/>
          <p:cNvSpPr/>
          <p:nvPr/>
        </p:nvSpPr>
        <p:spPr>
          <a:xfrm>
            <a:off x="2528694" y="2742530"/>
            <a:ext cx="125675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2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86"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8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9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9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9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02" name="7"/>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06"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07"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8"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30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1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1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1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2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28" name="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2"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3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4"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33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3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3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4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5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5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56"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57" name="Do we bubble up or bubble down? Neither! The heap invariant is already satisfied."/>
          <p:cNvSpPr/>
          <p:nvPr/>
        </p:nvSpPr>
        <p:spPr>
          <a:xfrm>
            <a:off x="703914" y="8394700"/>
            <a:ext cx="120076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Do we bubble up or bubble down? Neither! The heap invariant is already satisfied.</a:t>
            </a:r>
          </a:p>
        </p:txBody>
      </p:sp>
      <p:sp>
        <p:nvSpPr>
          <p:cNvPr id="4358"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59"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
        <p:nvSpPr>
          <p:cNvPr id="436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6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6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8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82" name="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83"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8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8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9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4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4"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405"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06" name="Polling  - O(log(n))…"/>
          <p:cNvSpPr/>
          <p:nvPr/>
        </p:nvSpPr>
        <p:spPr>
          <a:xfrm>
            <a:off x="202245" y="8335433"/>
            <a:ext cx="589471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t>Polling</a:t>
            </a:r>
            <a:r>
              <a:t>  - </a:t>
            </a:r>
            <a:r>
              <a:rPr>
                <a:solidFill>
                  <a:schemeClr val="accent4">
                    <a:hueOff val="102361"/>
                    <a:satOff val="14118"/>
                    <a:lumOff val="10675"/>
                  </a:schemeClr>
                </a:solidFill>
              </a:rPr>
              <a:t>O(log(n))</a:t>
            </a:r>
          </a:p>
          <a:p>
            <a:pPr algn="l"/>
            <a:r>
              <a:rPr b="1"/>
              <a:t>Removing</a:t>
            </a:r>
            <a:r>
              <a:t> - </a:t>
            </a:r>
            <a:r>
              <a:rPr>
                <a:solidFill>
                  <a:schemeClr val="accent5">
                    <a:hueOff val="101205"/>
                    <a:satOff val="-13598"/>
                    <a:lumOff val="23877"/>
                  </a:schemeClr>
                </a:solidFill>
              </a:rPr>
              <a:t>O(n)</a:t>
            </a:r>
          </a:p>
        </p:txBody>
      </p:sp>
      <p:sp>
        <p:nvSpPr>
          <p:cNvPr id="4407" name="Removing Elements From a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Removing Elements From a Binary Heap</a:t>
            </a: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
        <p:nvSpPr>
          <p:cNvPr id="4412" name="The inefficiency of the removal algorithm comes from the fact that we have to perform a linear search to find out where an element is indexed at. What if instead we did a lookup using a Hashtable to find out where a node is indexed at?"/>
          <p:cNvSpPr/>
          <p:nvPr/>
        </p:nvSpPr>
        <p:spPr>
          <a:xfrm>
            <a:off x="546935" y="3003549"/>
            <a:ext cx="11910930"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inefficiency of the removal algorithm comes from the fact that we have to perform a linear search to find out where an element is indexed at. What if instead we did a lookup using a </a:t>
            </a:r>
            <a:r>
              <a:rPr b="1">
                <a:solidFill>
                  <a:schemeClr val="accent2">
                    <a:satOff val="-13916"/>
                    <a:lumOff val="13989"/>
                  </a:schemeClr>
                </a:solidFill>
              </a:rPr>
              <a:t>Hashtable</a:t>
            </a:r>
            <a:r>
              <a:t> to find out where a node is indexed at?</a:t>
            </a:r>
          </a:p>
        </p:txBody>
      </p:sp>
      <p:sp>
        <p:nvSpPr>
          <p:cNvPr id="4413" name="A hashtable provides a constant time lookup…"/>
          <p:cNvSpPr/>
          <p:nvPr/>
        </p:nvSpPr>
        <p:spPr>
          <a:xfrm>
            <a:off x="481863" y="7008283"/>
            <a:ext cx="1204107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hashtable provides a constant time lookup</a:t>
            </a:r>
          </a:p>
          <a:p>
            <a:r>
              <a:t>and update for a mapping from a key (the node value) to a value (the index).</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Caveat: What if there are two or more nodes with the same value? What problems would that cause?"/>
          <p:cNvSpPr/>
          <p:nvPr/>
        </p:nvSpPr>
        <p:spPr>
          <a:xfrm>
            <a:off x="546935" y="4597400"/>
            <a:ext cx="11910930" cy="289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700"/>
            </a:pPr>
            <a:r>
              <a:rPr b="1"/>
              <a:t>Caveat</a:t>
            </a:r>
            <a:r>
              <a:t>: What if there are two or more nodes with the same value? What problems would that cause?</a:t>
            </a:r>
          </a:p>
        </p:txBody>
      </p:sp>
      <p:sp>
        <p:nvSpPr>
          <p:cNvPr id="44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Dealing with the multiple value problem:"/>
          <p:cNvSpPr/>
          <p:nvPr/>
        </p:nvSpPr>
        <p:spPr>
          <a:xfrm>
            <a:off x="381131" y="3717304"/>
            <a:ext cx="12242538"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Dealing with the multiple value problem:</a:t>
            </a:r>
          </a:p>
        </p:txBody>
      </p:sp>
      <p:sp>
        <p:nvSpPr>
          <p:cNvPr id="4423" name="Instead of mapping one value to one position we will map one value to multiple positions. We can maintain a Set or Tree Set of indexes for which a particular node value (key) maps to."/>
          <p:cNvSpPr/>
          <p:nvPr/>
        </p:nvSpPr>
        <p:spPr>
          <a:xfrm>
            <a:off x="459754" y="5065183"/>
            <a:ext cx="12085291"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Instead of mapping one value to one position we will map one value to multiple positions. We can maintain a </a:t>
            </a:r>
            <a:r>
              <a:rPr b="1">
                <a:solidFill>
                  <a:schemeClr val="accent2">
                    <a:satOff val="-13916"/>
                    <a:lumOff val="13989"/>
                  </a:schemeClr>
                </a:solidFill>
              </a:rPr>
              <a:t>Set</a:t>
            </a:r>
            <a:r>
              <a:t> or </a:t>
            </a:r>
            <a:r>
              <a:rPr b="1">
                <a:solidFill>
                  <a:schemeClr val="accent2">
                    <a:satOff val="-13916"/>
                    <a:lumOff val="13989"/>
                  </a:schemeClr>
                </a:solidFill>
              </a:rPr>
              <a:t>Tree Set</a:t>
            </a:r>
            <a:r>
              <a:t> of indexes for which a particular node value (key) maps to.</a:t>
            </a:r>
          </a:p>
        </p:txBody>
      </p:sp>
      <p:sp>
        <p:nvSpPr>
          <p:cNvPr id="4424"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8"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29"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30"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1"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32"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3"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4"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6"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7"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9"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40" name="7"/>
          <p:cNvSpPr/>
          <p:nvPr/>
        </p:nvSpPr>
        <p:spPr>
          <a:xfrm>
            <a:off x="8196963" y="51352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1"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42"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3"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4"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45"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6"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7"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8"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9"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50"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1"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2" name="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53" name="4"/>
          <p:cNvSpPr/>
          <p:nvPr/>
        </p:nvSpPr>
        <p:spPr>
          <a:xfrm>
            <a:off x="8168727" y="8531433"/>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4"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55" name="Table"/>
          <p:cNvGraphicFramePr/>
          <p:nvPr/>
        </p:nvGraphicFramePr>
        <p:xfrm>
          <a:off x="695494" y="3236059"/>
          <a:ext cx="5570618" cy="5549029"/>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56"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6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6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1"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72" name="7"/>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7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7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7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8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8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87" name="Table"/>
          <p:cNvGraphicFramePr/>
          <p:nvPr/>
        </p:nvGraphicFramePr>
        <p:xfrm>
          <a:off x="695494" y="3236059"/>
          <a:ext cx="5570618" cy="5549029"/>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8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2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3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3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3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9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9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1" name="7"/>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02" name="13"/>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0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0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0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1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1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517" name="Table"/>
          <p:cNvGraphicFramePr/>
          <p:nvPr/>
        </p:nvGraphicFramePr>
        <p:xfrm>
          <a:off x="695494" y="3236059"/>
          <a:ext cx="5570618" cy="5549029"/>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0" name="Question: If we want to remove a repeated node in our heap, which node do we remove and does it matter which one we pick?"/>
          <p:cNvSpPr/>
          <p:nvPr/>
        </p:nvSpPr>
        <p:spPr>
          <a:xfrm>
            <a:off x="546935" y="2795334"/>
            <a:ext cx="1191093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Question</a:t>
            </a:r>
            <a:r>
              <a:t>: If we want to remove a repeated node in our heap, which node do we remove and does it matter which one we pick?</a:t>
            </a:r>
          </a:p>
        </p:txBody>
      </p:sp>
      <p:sp>
        <p:nvSpPr>
          <p:cNvPr id="4521" name="2"/>
          <p:cNvSpPr/>
          <p:nvPr/>
        </p:nvSpPr>
        <p:spPr>
          <a:xfrm>
            <a:off x="9192287" y="534790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2" name="7"/>
          <p:cNvSpPr/>
          <p:nvPr/>
        </p:nvSpPr>
        <p:spPr>
          <a:xfrm>
            <a:off x="7449044" y="660219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23" name="2"/>
          <p:cNvSpPr/>
          <p:nvPr/>
        </p:nvSpPr>
        <p:spPr>
          <a:xfrm>
            <a:off x="10824227" y="656391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4" name="11"/>
          <p:cNvSpPr/>
          <p:nvPr/>
        </p:nvSpPr>
        <p:spPr>
          <a:xfrm>
            <a:off x="6709250" y="7887102"/>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25" name="Line"/>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6" name="Line"/>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7" name="Line"/>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9" name="2"/>
          <p:cNvSpPr/>
          <p:nvPr/>
        </p:nvSpPr>
        <p:spPr>
          <a:xfrm>
            <a:off x="11731795" y="7980270"/>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0" name="Line"/>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1" name="Line"/>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13"/>
          <p:cNvSpPr/>
          <p:nvPr/>
        </p:nvSpPr>
        <p:spPr>
          <a:xfrm>
            <a:off x="10176350" y="79545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33" name="7"/>
          <p:cNvSpPr/>
          <p:nvPr/>
        </p:nvSpPr>
        <p:spPr>
          <a:xfrm>
            <a:off x="8264696" y="7912827"/>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34" name="Table"/>
          <p:cNvGraphicFramePr/>
          <p:nvPr/>
        </p:nvGraphicFramePr>
        <p:xfrm>
          <a:off x="516752" y="4675393"/>
          <a:ext cx="5570617" cy="4853047"/>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35"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9" name="Answer: No it doesn’t matter which node we remove as long as we satisfy the heap invariant in the end."/>
          <p:cNvSpPr/>
          <p:nvPr/>
        </p:nvSpPr>
        <p:spPr>
          <a:xfrm>
            <a:off x="605931" y="6544895"/>
            <a:ext cx="11464751" cy="185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Answer</a:t>
            </a:r>
            <a:r>
              <a:t>: No it doesn’t matter which node we remove as long as we satisfy the heap invariant in the end.</a:t>
            </a:r>
          </a:p>
        </p:txBody>
      </p:sp>
      <p:sp>
        <p:nvSpPr>
          <p:cNvPr id="4540" name="Question: If we want to remove a repeated node in our heap, which node do we remove and does it matter which one we pick?"/>
          <p:cNvSpPr/>
          <p:nvPr/>
        </p:nvSpPr>
        <p:spPr>
          <a:xfrm>
            <a:off x="597838" y="3397666"/>
            <a:ext cx="11910930" cy="243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Question</a:t>
            </a:r>
            <a:r>
              <a:t>: If we want to remove a repeated node in our heap, which node do we remove and does it matter which one we pick?</a:t>
            </a:r>
          </a:p>
        </p:txBody>
      </p:sp>
      <p:sp>
        <p:nvSpPr>
          <p:cNvPr id="454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6"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4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8"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4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5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58" name="Table"/>
          <p:cNvGraphicFramePr/>
          <p:nvPr/>
        </p:nvGraphicFramePr>
        <p:xfrm>
          <a:off x="678234" y="181484"/>
          <a:ext cx="4971286" cy="4853047"/>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5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6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6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6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57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57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79"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1"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05"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0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solidFill>
                      <a:schemeClr val="accent3"/>
                    </a:solidFill>
                  </a:tcPr>
                </a:tc>
                <a:extLst>
                  <a:ext uri="{0D108BD9-81ED-4DB2-BD59-A6C34878D82A}">
                    <a16:rowId xmlns:a16="http://schemas.microsoft.com/office/drawing/2014/main" val="10005"/>
                  </a:ext>
                </a:extLst>
              </a:tr>
            </a:tbl>
          </a:graphicData>
        </a:graphic>
      </p:graphicFrame>
      <p:sp>
        <p:nvSpPr>
          <p:cNvPr id="46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1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7"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1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9"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2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2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3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3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3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3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43"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4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4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47"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4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4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5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4"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5"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5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7" name="11"/>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5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6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5"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66"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67"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6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6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70"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5"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7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7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8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81"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82"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84"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85"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88"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2"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3"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9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5"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9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0"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0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0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0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0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8"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0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1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1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1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19" name="11"/>
          <p:cNvSpPr/>
          <p:nvPr/>
        </p:nvSpPr>
        <p:spPr>
          <a:xfrm>
            <a:off x="6242966" y="4485175"/>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2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1" name="7"/>
          <p:cNvSpPr/>
          <p:nvPr/>
        </p:nvSpPr>
        <p:spPr>
          <a:xfrm>
            <a:off x="6216366" y="8534837"/>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2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2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72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26"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1"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32"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3"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3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9"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0"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4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43"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4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45"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46"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4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1"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52"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57"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58"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9"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60"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61"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6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76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64"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69" name="7"/>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7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1"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8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82" name="1"/>
          <p:cNvSpPr/>
          <p:nvPr/>
        </p:nvSpPr>
        <p:spPr>
          <a:xfrm>
            <a:off x="7634391" y="591263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8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84"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8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9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9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9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9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9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9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0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0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0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4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50"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5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6"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6"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7"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9"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4"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1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20"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2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22" name="3"/>
          <p:cNvSpPr/>
          <p:nvPr/>
        </p:nvSpPr>
        <p:spPr>
          <a:xfrm>
            <a:off x="6894597" y="719753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2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2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3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3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33"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3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5"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37"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3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3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40"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3"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44"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5"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5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5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56"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69"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1"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87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7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7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7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76"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7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0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9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0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6"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1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8"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2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28"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0"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6"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42" name="11"/>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43"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45"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46"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49"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1"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5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5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9"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6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64"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6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78" name="2"/>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79"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0" name="7"/>
          <p:cNvSpPr/>
          <p:nvPr/>
        </p:nvSpPr>
        <p:spPr>
          <a:xfrm>
            <a:off x="6216366" y="853483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81"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82"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8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8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8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7"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89"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9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9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00"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0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02"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0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8"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1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1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14"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1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1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1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2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21"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2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7"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3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32"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3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34"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3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3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0"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4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4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4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46"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5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53"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5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9"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6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4"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66"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78"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7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8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81"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3"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84"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85"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86"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7"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8"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1"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95"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96"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097"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98"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9"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00"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3"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4"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0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6"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7"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08"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09"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10"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11"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12"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13"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16"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17"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18"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6"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27"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28"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30"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6"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42"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4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4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4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xfrm>
            <a:off x="952500" y="-374252"/>
            <a:ext cx="11099800" cy="2159001"/>
          </a:xfrm>
          <a:prstGeom prst="rect">
            <a:avLst/>
          </a:prstGeom>
        </p:spPr>
        <p:txBody>
          <a:bodyPr/>
          <a:lstStyle>
            <a:lvl1pPr>
              <a:defRPr b="1"/>
            </a:lvl1pPr>
          </a:lstStyle>
          <a:p>
            <a:r>
              <a:rPr lang="en-US" dirty="0" err="1"/>
              <a:t>大纲</a:t>
            </a:r>
            <a:endParaRPr dirty="0"/>
          </a:p>
        </p:txBody>
      </p:sp>
      <p:sp>
        <p:nvSpPr>
          <p:cNvPr id="125" name="Discussion &amp; Examples of PQs…"/>
          <p:cNvSpPr>
            <a:spLocks noGrp="1"/>
          </p:cNvSpPr>
          <p:nvPr>
            <p:ph type="body" idx="1"/>
          </p:nvPr>
        </p:nvSpPr>
        <p:spPr>
          <a:xfrm>
            <a:off x="1123221" y="1312886"/>
            <a:ext cx="10758358" cy="8319025"/>
          </a:xfrm>
          <a:prstGeom prst="rect">
            <a:avLst/>
          </a:prstGeom>
        </p:spPr>
        <p:txBody>
          <a:bodyPr>
            <a:normAutofit/>
          </a:bodyPr>
          <a:lstStyle/>
          <a:p>
            <a:pPr marL="231139" indent="-231139" defTabSz="303783">
              <a:spcBef>
                <a:spcPts val="2000"/>
              </a:spcBef>
              <a:defRPr sz="3016"/>
            </a:pPr>
            <a:r>
              <a:rPr lang="zh-CN" altLang="en-US" dirty="0"/>
              <a:t>介绍优先队列</a:t>
            </a:r>
            <a:r>
              <a:rPr dirty="0">
                <a:solidFill>
                  <a:schemeClr val="accent4"/>
                </a:solidFill>
              </a:rPr>
              <a:t> </a:t>
            </a:r>
          </a:p>
          <a:p>
            <a:pPr marL="462279" lvl="1" indent="-231139" defTabSz="303783">
              <a:spcBef>
                <a:spcPts val="2000"/>
              </a:spcBef>
              <a:defRPr sz="3016"/>
            </a:pPr>
            <a:r>
              <a:rPr lang="zh-CN" altLang="en-US" sz="2400" dirty="0"/>
              <a:t>什么是优先队列</a:t>
            </a:r>
            <a:r>
              <a:rPr sz="2400" dirty="0"/>
              <a:t>PQ</a:t>
            </a:r>
            <a:r>
              <a:rPr lang="zh-CN" altLang="en-US" sz="2400" dirty="0"/>
              <a:t>？</a:t>
            </a:r>
            <a:endParaRPr sz="2400" dirty="0"/>
          </a:p>
          <a:p>
            <a:pPr marL="462279" lvl="1" indent="-231139" defTabSz="303783">
              <a:spcBef>
                <a:spcPts val="2000"/>
              </a:spcBef>
              <a:defRPr sz="3016"/>
            </a:pPr>
            <a:r>
              <a:rPr lang="zh-CN" altLang="en-US" sz="2400" dirty="0"/>
              <a:t>什么是堆</a:t>
            </a:r>
            <a:r>
              <a:rPr sz="2400" dirty="0"/>
              <a:t>heap</a:t>
            </a:r>
            <a:r>
              <a:rPr lang="zh-CN" altLang="en-US" sz="2400" dirty="0"/>
              <a:t>？</a:t>
            </a:r>
            <a:endParaRPr sz="2400" dirty="0"/>
          </a:p>
          <a:p>
            <a:pPr marL="462279" lvl="1" indent="-231139" defTabSz="303783">
              <a:spcBef>
                <a:spcPts val="2000"/>
              </a:spcBef>
              <a:defRPr sz="3016"/>
            </a:pPr>
            <a:r>
              <a:rPr lang="en-US" sz="2400" dirty="0" err="1"/>
              <a:t>PQ有哪些使用场景</a:t>
            </a:r>
            <a:r>
              <a:rPr lang="zh-CN" altLang="en-US" sz="2400" dirty="0"/>
              <a:t>？</a:t>
            </a:r>
            <a:endParaRPr sz="2400" dirty="0"/>
          </a:p>
          <a:p>
            <a:pPr marL="462279" lvl="1" indent="-231139" defTabSz="303783">
              <a:spcBef>
                <a:spcPts val="2000"/>
              </a:spcBef>
              <a:defRPr sz="3016"/>
            </a:pPr>
            <a:r>
              <a:rPr lang="zh-CN" altLang="en-US" sz="2400" dirty="0"/>
              <a:t>如何将最小堆</a:t>
            </a:r>
            <a:r>
              <a:rPr lang="en-US" altLang="zh-CN" sz="2400" dirty="0"/>
              <a:t>(</a:t>
            </a:r>
            <a:r>
              <a:rPr sz="2400" dirty="0"/>
              <a:t>Min PQ</a:t>
            </a:r>
            <a:r>
              <a:rPr lang="en-US" sz="2400" dirty="0"/>
              <a:t>)</a:t>
            </a:r>
            <a:r>
              <a:rPr lang="en-US" sz="2400" dirty="0" err="1"/>
              <a:t>转换成最大堆</a:t>
            </a:r>
            <a:r>
              <a:rPr lang="en-US" sz="2400" dirty="0"/>
              <a:t>(</a:t>
            </a:r>
            <a:r>
              <a:rPr sz="2400" dirty="0"/>
              <a:t>Max PQ</a:t>
            </a:r>
            <a:r>
              <a:rPr lang="en-US" sz="2400" dirty="0"/>
              <a:t>)</a:t>
            </a:r>
            <a:endParaRPr sz="2400" dirty="0"/>
          </a:p>
          <a:p>
            <a:pPr marL="462279" lvl="1" indent="-231139" defTabSz="303783">
              <a:spcBef>
                <a:spcPts val="2000"/>
              </a:spcBef>
              <a:defRPr sz="3016"/>
            </a:pPr>
            <a:r>
              <a:rPr lang="en-US" sz="2400" dirty="0" err="1"/>
              <a:t>复杂度分析</a:t>
            </a:r>
            <a:endParaRPr sz="2400" dirty="0"/>
          </a:p>
          <a:p>
            <a:pPr marL="231139" indent="-231139" defTabSz="303783">
              <a:spcBef>
                <a:spcPts val="2000"/>
              </a:spcBef>
              <a:defRPr sz="3016"/>
            </a:pPr>
            <a:r>
              <a:rPr lang="en-US" dirty="0" err="1"/>
              <a:t>二叉堆</a:t>
            </a:r>
            <a:r>
              <a:rPr lang="en-US" dirty="0"/>
              <a:t>(</a:t>
            </a:r>
            <a:r>
              <a:rPr lang="en" altLang="zh-CN" dirty="0"/>
              <a:t>Binary heap</a:t>
            </a:r>
            <a:r>
              <a:rPr lang="en-US" dirty="0"/>
              <a:t>)</a:t>
            </a:r>
            <a:r>
              <a:rPr lang="en-US" dirty="0" err="1"/>
              <a:t>实现细节</a:t>
            </a:r>
            <a:endParaRPr lang="en" dirty="0"/>
          </a:p>
          <a:p>
            <a:pPr marL="462279" lvl="1" indent="-231139" defTabSz="303783">
              <a:spcBef>
                <a:spcPts val="2000"/>
              </a:spcBef>
              <a:defRPr sz="3016"/>
            </a:pPr>
            <a:r>
              <a:rPr lang="en" sz="2400" dirty="0" err="1"/>
              <a:t>堆元素下沉和上浮</a:t>
            </a:r>
            <a:r>
              <a:rPr lang="en" sz="2400" dirty="0"/>
              <a:t>(Heap sinking &amp; swimming)</a:t>
            </a:r>
          </a:p>
          <a:p>
            <a:pPr marL="462279" lvl="1" indent="-231139" defTabSz="303783">
              <a:spcBef>
                <a:spcPts val="2000"/>
              </a:spcBef>
              <a:defRPr sz="3016"/>
            </a:pPr>
            <a:r>
              <a:rPr lang="en-US" sz="2400" dirty="0" err="1"/>
              <a:t>向PQ添加元素</a:t>
            </a:r>
            <a:endParaRPr lang="en-US" sz="2400" dirty="0"/>
          </a:p>
          <a:p>
            <a:pPr marL="462279" lvl="1" indent="-231139" defTabSz="303783">
              <a:spcBef>
                <a:spcPts val="2000"/>
              </a:spcBef>
              <a:defRPr sz="3016"/>
            </a:pPr>
            <a:r>
              <a:rPr lang="en" sz="2400" dirty="0" err="1"/>
              <a:t>从PQ移除元素</a:t>
            </a:r>
            <a:endParaRPr lang="en" sz="2400" dirty="0"/>
          </a:p>
          <a:p>
            <a:pPr marL="231139" indent="-231139" defTabSz="303783">
              <a:spcBef>
                <a:spcPts val="2000"/>
              </a:spcBef>
              <a:defRPr sz="3016"/>
            </a:pPr>
            <a:r>
              <a:rPr lang="en" dirty="0" err="1"/>
              <a:t>代码实现</a:t>
            </a:r>
            <a:endParaRPr lang="e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5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 name="22"/>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65"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36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6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7"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4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49"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5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5"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5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5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60"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6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62"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6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6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8"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6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7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7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74"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7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7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7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9"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81"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8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7"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8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9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2"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9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94"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9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9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0"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0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0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0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06"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0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0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1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1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9" name="11"/>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2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24"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22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2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2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2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3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3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3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38"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3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4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4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5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55"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6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7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7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72"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7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76"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7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8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8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8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8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8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9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9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5"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9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0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01"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6</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0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0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04"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6"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07"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09"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1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1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2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2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2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2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3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3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32"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3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3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3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3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4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5"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4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47"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4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57"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5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5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60"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6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64"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6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6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7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73"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7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75"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76"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7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8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8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85"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8"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0"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91"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2"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3"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9"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0"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0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0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3"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0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0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1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1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1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1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41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6"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8"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19"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0" name="11"/>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1"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2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43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3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3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3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3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4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1053118" y="254000"/>
            <a:ext cx="10999182" cy="2159000"/>
          </a:xfrm>
          <a:prstGeom prst="rect">
            <a:avLst/>
          </a:prstGeom>
        </p:spPr>
        <p:txBody>
          <a:bodyPr/>
          <a:lstStyle>
            <a:lvl1pPr>
              <a:defRPr b="1"/>
            </a:lvl1pPr>
          </a:lstStyle>
          <a:p>
            <a:r>
              <a:rPr lang="zh-CN" altLang="en-US" dirty="0"/>
              <a:t>什么是堆？</a:t>
            </a:r>
            <a:endParaRPr dirty="0"/>
          </a:p>
        </p:txBody>
      </p:sp>
      <p:sp>
        <p:nvSpPr>
          <p:cNvPr id="376" name="A heap is a tree based DS that satisfies the heap invariant (also called heap property): If A is a parent node of B then A is ordered with respect to B for all nodes A, B in the heap."/>
          <p:cNvSpPr/>
          <p:nvPr/>
        </p:nvSpPr>
        <p:spPr>
          <a:xfrm>
            <a:off x="952500" y="2287555"/>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rPr lang="zh-CN" altLang="en-US" dirty="0"/>
              <a:t>一个堆是一个基于</a:t>
            </a:r>
            <a:r>
              <a:rPr lang="zh-CN" altLang="en-US" b="1" dirty="0">
                <a:solidFill>
                  <a:srgbClr val="11DBE2"/>
                </a:solidFill>
              </a:rPr>
              <a:t>树</a:t>
            </a:r>
            <a:r>
              <a:rPr lang="zh-CN" altLang="en-US" dirty="0"/>
              <a:t>的数据结构，它满足</a:t>
            </a:r>
            <a:r>
              <a:rPr lang="zh-CN" altLang="en-US" b="1" dirty="0">
                <a:solidFill>
                  <a:srgbClr val="11DBE2"/>
                </a:solidFill>
              </a:rPr>
              <a:t>堆不变式</a:t>
            </a:r>
            <a:r>
              <a:rPr lang="en-US" altLang="zh-CN" b="1" dirty="0">
                <a:solidFill>
                  <a:srgbClr val="11DBE2"/>
                </a:solidFill>
              </a:rPr>
              <a:t>(heap invariant</a:t>
            </a:r>
            <a:r>
              <a:rPr lang="zh-CN" altLang="en-US" dirty="0"/>
              <a:t>，也称堆属性</a:t>
            </a:r>
            <a:r>
              <a:rPr lang="en-US" altLang="zh-CN" dirty="0"/>
              <a:t>)</a:t>
            </a:r>
            <a:r>
              <a:rPr lang="zh-CN" altLang="en-US" dirty="0"/>
              <a:t>：对于堆中的所有的节点</a:t>
            </a:r>
            <a:r>
              <a:rPr lang="en-US" altLang="zh-CN" dirty="0"/>
              <a:t>A</a:t>
            </a:r>
            <a:r>
              <a:rPr lang="zh-CN" altLang="en-US" dirty="0"/>
              <a:t>和</a:t>
            </a:r>
            <a:r>
              <a:rPr lang="en-US" altLang="zh-CN" dirty="0"/>
              <a:t>B</a:t>
            </a:r>
            <a:r>
              <a:rPr lang="zh-CN" altLang="en-US" dirty="0"/>
              <a:t>，如果</a:t>
            </a:r>
            <a:r>
              <a:rPr lang="en-US" altLang="zh-CN" dirty="0"/>
              <a:t>A</a:t>
            </a:r>
            <a:r>
              <a:rPr lang="zh-CN" altLang="en-US" dirty="0"/>
              <a:t>节点是</a:t>
            </a:r>
            <a:r>
              <a:rPr lang="en-US" altLang="zh-CN" dirty="0"/>
              <a:t>B</a:t>
            </a:r>
            <a:r>
              <a:rPr lang="zh-CN" altLang="en-US" dirty="0"/>
              <a:t>节点的一个父节点，那么</a:t>
            </a:r>
            <a:r>
              <a:rPr lang="en-US" altLang="zh-CN" dirty="0"/>
              <a:t>A</a:t>
            </a:r>
            <a:r>
              <a:rPr lang="zh-CN" altLang="en-US" dirty="0"/>
              <a:t>和</a:t>
            </a:r>
            <a:r>
              <a:rPr lang="en-US" altLang="zh-CN" dirty="0"/>
              <a:t>B</a:t>
            </a:r>
            <a:r>
              <a:rPr lang="zh-CN" altLang="en-US" dirty="0"/>
              <a:t>之间需要保持某种顺序性。</a:t>
            </a:r>
            <a:endParaRPr dirty="0"/>
          </a:p>
        </p:txBody>
      </p:sp>
      <p:sp>
        <p:nvSpPr>
          <p:cNvPr id="377" name="8"/>
          <p:cNvSpPr/>
          <p:nvPr/>
        </p:nvSpPr>
        <p:spPr>
          <a:xfrm>
            <a:off x="2402511" y="496347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 name="0"/>
          <p:cNvSpPr/>
          <p:nvPr/>
        </p:nvSpPr>
        <p:spPr>
          <a:xfrm>
            <a:off x="9304120" y="48000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9" name="2"/>
          <p:cNvSpPr/>
          <p:nvPr/>
        </p:nvSpPr>
        <p:spPr>
          <a:xfrm>
            <a:off x="8087809" y="6211971"/>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 name="3"/>
          <p:cNvSpPr/>
          <p:nvPr/>
        </p:nvSpPr>
        <p:spPr>
          <a:xfrm>
            <a:off x="10696557" y="62119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 name="6"/>
          <p:cNvSpPr/>
          <p:nvPr/>
        </p:nvSpPr>
        <p:spPr>
          <a:xfrm>
            <a:off x="10073572" y="763779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2" name="4"/>
          <p:cNvSpPr/>
          <p:nvPr/>
        </p:nvSpPr>
        <p:spPr>
          <a:xfrm>
            <a:off x="11494755"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3" name="7"/>
          <p:cNvSpPr/>
          <p:nvPr/>
        </p:nvSpPr>
        <p:spPr>
          <a:xfrm>
            <a:off x="1487503"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4" name="6"/>
          <p:cNvSpPr/>
          <p:nvPr/>
        </p:nvSpPr>
        <p:spPr>
          <a:xfrm>
            <a:off x="3317520"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5" name="3"/>
          <p:cNvSpPr/>
          <p:nvPr/>
        </p:nvSpPr>
        <p:spPr>
          <a:xfrm>
            <a:off x="747709" y="7451689"/>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2"/>
          <p:cNvSpPr/>
          <p:nvPr/>
        </p:nvSpPr>
        <p:spPr>
          <a:xfrm>
            <a:off x="1915804" y="746883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 name="4"/>
          <p:cNvSpPr/>
          <p:nvPr/>
        </p:nvSpPr>
        <p:spPr>
          <a:xfrm>
            <a:off x="7464369" y="763779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8" name="5"/>
          <p:cNvSpPr/>
          <p:nvPr/>
        </p:nvSpPr>
        <p:spPr>
          <a:xfrm>
            <a:off x="8652388"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9" name="5"/>
          <p:cNvSpPr/>
          <p:nvPr/>
        </p:nvSpPr>
        <p:spPr>
          <a:xfrm>
            <a:off x="3317520" y="7468838"/>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 name="Line"/>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Line"/>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 name="Line"/>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 name="Line"/>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 name="Line"/>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 name="Line"/>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Line"/>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 name="Line"/>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 name="Max Heap"/>
          <p:cNvSpPr/>
          <p:nvPr/>
        </p:nvSpPr>
        <p:spPr>
          <a:xfrm>
            <a:off x="2090197" y="8705639"/>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最大堆</a:t>
            </a:r>
            <a:endParaRPr dirty="0"/>
          </a:p>
        </p:txBody>
      </p:sp>
      <p:sp>
        <p:nvSpPr>
          <p:cNvPr id="402" name="Min Heap"/>
          <p:cNvSpPr/>
          <p:nvPr/>
        </p:nvSpPr>
        <p:spPr>
          <a:xfrm>
            <a:off x="9116270" y="8701024"/>
            <a:ext cx="148758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rPr lang="zh-CN" altLang="en-US" dirty="0"/>
              <a:t>最小堆</a:t>
            </a:r>
            <a:endParaRPr dirty="0"/>
          </a:p>
        </p:txBody>
      </p:sp>
      <p:sp>
        <p:nvSpPr>
          <p:cNvPr id="403" name="Root of tree"/>
          <p:cNvSpPr/>
          <p:nvPr/>
        </p:nvSpPr>
        <p:spPr>
          <a:xfrm>
            <a:off x="5848779" y="4949415"/>
            <a:ext cx="872034"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zh-CN" altLang="en-US" dirty="0"/>
              <a:t>树根</a:t>
            </a:r>
            <a:endParaRPr dirty="0"/>
          </a:p>
        </p:txBody>
      </p:sp>
      <p:sp>
        <p:nvSpPr>
          <p:cNvPr id="404" name="Arrow"/>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Arrow"/>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8"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9"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435"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7"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8"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2"/>
          <p:cNvSpPr/>
          <p:nvPr/>
        </p:nvSpPr>
        <p:spPr>
          <a:xfrm>
            <a:off x="7564416" y="5202703"/>
            <a:ext cx="862955"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 name="3"/>
          <p:cNvSpPr/>
          <p:nvPr/>
        </p:nvSpPr>
        <p:spPr>
          <a:xfrm>
            <a:off x="6859871" y="6519054"/>
            <a:ext cx="862954" cy="8629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3"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 name="No, we have a violation of…"/>
          <p:cNvSpPr/>
          <p:nvPr/>
        </p:nvSpPr>
        <p:spPr>
          <a:xfrm>
            <a:off x="2553594" y="8256905"/>
            <a:ext cx="748923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这个不是堆，因为它违反了堆不变式</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 name="1"/>
          <p:cNvSpPr/>
          <p:nvPr/>
        </p:nvSpPr>
        <p:spPr>
          <a:xfrm>
            <a:off x="5763412" y="348282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0" name="1"/>
          <p:cNvSpPr/>
          <p:nvPr/>
        </p:nvSpPr>
        <p:spPr>
          <a:xfrm>
            <a:off x="7191771" y="351349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1" name="2"/>
          <p:cNvSpPr/>
          <p:nvPr/>
        </p:nvSpPr>
        <p:spPr>
          <a:xfrm>
            <a:off x="4081141" y="468881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2"/>
          <p:cNvSpPr/>
          <p:nvPr/>
        </p:nvSpPr>
        <p:spPr>
          <a:xfrm>
            <a:off x="7191771" y="4788728"/>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3"/>
          <p:cNvSpPr/>
          <p:nvPr/>
        </p:nvSpPr>
        <p:spPr>
          <a:xfrm>
            <a:off x="4081141" y="600285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1"/>
          <p:cNvSpPr/>
          <p:nvPr/>
        </p:nvSpPr>
        <p:spPr>
          <a:xfrm>
            <a:off x="8810413" y="3513495"/>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9"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2"/>
          <p:cNvSpPr/>
          <p:nvPr/>
        </p:nvSpPr>
        <p:spPr>
          <a:xfrm>
            <a:off x="5763412" y="477542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1"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Yes! This is a tree and it…"/>
          <p:cNvSpPr/>
          <p:nvPr/>
        </p:nvSpPr>
        <p:spPr>
          <a:xfrm>
            <a:off x="1247963" y="7840214"/>
            <a:ext cx="11258583"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合法！这是一颗树并且满足堆不变式。这种形式的堆也叫二项堆。</a:t>
            </a:r>
            <a:endParaRPr lang="en-US" dirty="0"/>
          </a:p>
        </p:txBody>
      </p:sp>
      <p:sp>
        <p:nvSpPr>
          <p:cNvPr id="476"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300" b="1">
                <a:latin typeface="Helvetica"/>
                <a:ea typeface="Helvetica"/>
                <a:cs typeface="Helvetica"/>
                <a:sym typeface="Helvetica"/>
              </a:defRPr>
            </a:lvl1pPr>
          </a:lstStyle>
          <a:p>
            <a:r>
              <a:t>0</a:t>
            </a:r>
          </a:p>
        </p:txBody>
      </p:sp>
      <p:sp>
        <p:nvSpPr>
          <p:cNvPr id="477" name="7"/>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 name="6"/>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 name="3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32</a:t>
            </a:r>
          </a:p>
        </p:txBody>
      </p:sp>
      <p:sp>
        <p:nvSpPr>
          <p:cNvPr id="480" name="11"/>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1"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53</a:t>
            </a:r>
          </a:p>
        </p:txBody>
      </p:sp>
      <p:sp>
        <p:nvSpPr>
          <p:cNvPr id="485"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1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11"/>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9"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 name="0"/>
          <p:cNvSpPr/>
          <p:nvPr/>
        </p:nvSpPr>
        <p:spPr>
          <a:xfrm>
            <a:off x="8810413" y="219623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4"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2"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12"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13"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14"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5"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16"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17"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8"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19"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0"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1"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2"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23"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24"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5"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41"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42"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43"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4"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45"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6"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7"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48"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9"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0"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51"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52"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53"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4"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Yes!"/>
          <p:cNvSpPr/>
          <p:nvPr/>
        </p:nvSpPr>
        <p:spPr>
          <a:xfrm>
            <a:off x="5809406" y="8078105"/>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6"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0"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1"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2"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No. This structure is not a tree because…"/>
          <p:cNvSpPr/>
          <p:nvPr/>
        </p:nvSpPr>
        <p:spPr>
          <a:xfrm>
            <a:off x="341396" y="7271289"/>
            <a:ext cx="1256754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err="1"/>
              <a:t>非法</a:t>
            </a:r>
            <a:r>
              <a:rPr lang="zh-CN" altLang="en-US" dirty="0"/>
              <a:t>。这个结构并不是树，因为它含有环。堆必须是树结构。</a:t>
            </a:r>
            <a:endParaRPr lang="en-US" dirty="0"/>
          </a:p>
        </p:txBody>
      </p:sp>
      <p:sp>
        <p:nvSpPr>
          <p:cNvPr id="58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7" name="8"/>
          <p:cNvSpPr/>
          <p:nvPr/>
        </p:nvSpPr>
        <p:spPr>
          <a:xfrm>
            <a:off x="6008479" y="30022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8"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3"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 name="2"/>
          <p:cNvSpPr/>
          <p:nvPr/>
        </p:nvSpPr>
        <p:spPr>
          <a:xfrm>
            <a:off x="8035999"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6"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7"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1517761" y="2157446"/>
            <a:ext cx="16040321" cy="4360473"/>
          </a:xfrm>
          <a:prstGeom prst="rect">
            <a:avLst/>
          </a:prstGeom>
        </p:spPr>
        <p:txBody>
          <a:bodyPr/>
          <a:lstStyle/>
          <a:p>
            <a:pPr>
              <a:defRPr sz="11000" b="1"/>
            </a:pPr>
            <a:r>
              <a:rPr lang="zh-CN" altLang="en-US" dirty="0"/>
              <a:t>介绍优先队列</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7"/>
          <p:cNvSpPr/>
          <p:nvPr/>
        </p:nvSpPr>
        <p:spPr>
          <a:xfrm>
            <a:off x="6070923" y="44453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4" name="Yes!"/>
          <p:cNvSpPr/>
          <p:nvPr/>
        </p:nvSpPr>
        <p:spPr>
          <a:xfrm>
            <a:off x="5758607" y="748643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
        <p:nvSpPr>
          <p:cNvPr id="605"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8" name="5"/>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9"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5" name="5"/>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Yes!"/>
          <p:cNvSpPr/>
          <p:nvPr/>
        </p:nvSpPr>
        <p:spPr>
          <a:xfrm>
            <a:off x="5758607" y="7486439"/>
            <a:ext cx="148758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合法！</a:t>
            </a:r>
            <a:endParaRPr dirty="0"/>
          </a:p>
        </p:txBody>
      </p:sp>
      <p:sp>
        <p:nvSpPr>
          <p:cNvPr id="62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5" name="10"/>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2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4" name="10"/>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35"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No."/>
          <p:cNvSpPr/>
          <p:nvPr/>
        </p:nvSpPr>
        <p:spPr>
          <a:xfrm>
            <a:off x="2151627" y="7816639"/>
            <a:ext cx="872822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非法！</a:t>
            </a:r>
            <a:endParaRPr dirty="0"/>
          </a:p>
        </p:txBody>
      </p:sp>
      <p:sp>
        <p:nvSpPr>
          <p:cNvPr id="63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5"/>
          <p:cNvSpPr/>
          <p:nvPr/>
        </p:nvSpPr>
        <p:spPr>
          <a:xfrm>
            <a:off x="3043450" y="30564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 name="10"/>
          <p:cNvSpPr/>
          <p:nvPr/>
        </p:nvSpPr>
        <p:spPr>
          <a:xfrm>
            <a:off x="3070129" y="42759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3" name="5"/>
          <p:cNvSpPr/>
          <p:nvPr/>
        </p:nvSpPr>
        <p:spPr>
          <a:xfrm>
            <a:off x="3070129" y="549551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4" name="Line"/>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Line"/>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 name="However, if we change the root to be 10 then we can satisfy the heap property."/>
          <p:cNvSpPr/>
          <p:nvPr/>
        </p:nvSpPr>
        <p:spPr>
          <a:xfrm>
            <a:off x="2151627" y="7539639"/>
            <a:ext cx="8728225"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zh-CN" altLang="en-US" dirty="0"/>
              <a:t>但是，如果我们旋转</a:t>
            </a:r>
            <a:r>
              <a:rPr lang="zh-CN" altLang="en-US"/>
              <a:t>一下，将</a:t>
            </a:r>
            <a:r>
              <a:rPr lang="en-US" altLang="zh-CN"/>
              <a:t>10</a:t>
            </a:r>
            <a:r>
              <a:rPr lang="zh-CN" altLang="en-US" dirty="0"/>
              <a:t>移动到根节点，那么它就满足堆不变式了。</a:t>
            </a:r>
            <a:endParaRPr dirty="0"/>
          </a:p>
        </p:txBody>
      </p:sp>
      <p:sp>
        <p:nvSpPr>
          <p:cNvPr id="647" name="Line"/>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10"/>
          <p:cNvSpPr/>
          <p:nvPr/>
        </p:nvSpPr>
        <p:spPr>
          <a:xfrm>
            <a:off x="8277128" y="352245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9" name="5"/>
          <p:cNvSpPr/>
          <p:nvPr/>
        </p:nvSpPr>
        <p:spPr>
          <a:xfrm>
            <a:off x="7142595" y="4741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0" name="Line"/>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5"/>
          <p:cNvSpPr/>
          <p:nvPr/>
        </p:nvSpPr>
        <p:spPr>
          <a:xfrm>
            <a:off x="9437062" y="474197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2" name="Line"/>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When and where is…"/>
          <p:cNvSpPr>
            <a:spLocks noGrp="1"/>
          </p:cNvSpPr>
          <p:nvPr>
            <p:ph type="title"/>
          </p:nvPr>
        </p:nvSpPr>
        <p:spPr>
          <a:prstGeom prst="rect">
            <a:avLst/>
          </a:prstGeom>
        </p:spPr>
        <p:txBody>
          <a:bodyPr>
            <a:normAutofit/>
          </a:bodyPr>
          <a:lstStyle/>
          <a:p>
            <a:pPr defTabSz="508254">
              <a:defRPr sz="6960" b="1"/>
            </a:pPr>
            <a:r>
              <a:rPr lang="en-US" dirty="0" err="1"/>
              <a:t>优先队列使用场景</a:t>
            </a:r>
            <a:endParaRPr dirty="0"/>
          </a:p>
        </p:txBody>
      </p:sp>
      <p:sp>
        <p:nvSpPr>
          <p:cNvPr id="656" name="Used in certain implementations of Dijkstra's Shortest Path algorithm.…"/>
          <p:cNvSpPr/>
          <p:nvPr/>
        </p:nvSpPr>
        <p:spPr>
          <a:xfrm>
            <a:off x="952500" y="2383030"/>
            <a:ext cx="11099800" cy="49875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43902" indent="-343902" algn="l" defTabSz="572516">
              <a:buSzPct val="75000"/>
              <a:buChar char="•"/>
              <a:defRPr sz="2940"/>
            </a:pPr>
            <a:r>
              <a:rPr lang="zh-CN" altLang="en-US" dirty="0"/>
              <a:t>用于</a:t>
            </a:r>
            <a:r>
              <a:rPr lang="en-US" altLang="zh-CN" dirty="0"/>
              <a:t>Dijkstra</a:t>
            </a:r>
            <a:r>
              <a:rPr lang="zh-CN" altLang="en-US" dirty="0"/>
              <a:t>最短路径算法中。</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当你需要动态获取下一个</a:t>
            </a:r>
            <a:r>
              <a:rPr lang="en-US" altLang="zh-CN" dirty="0"/>
              <a:t>’</a:t>
            </a:r>
            <a:r>
              <a:rPr lang="zh-CN" altLang="en-US" dirty="0"/>
              <a:t>最好</a:t>
            </a:r>
            <a:r>
              <a:rPr lang="en-US" altLang="zh-CN" dirty="0"/>
              <a:t>’</a:t>
            </a:r>
            <a:r>
              <a:rPr lang="zh-CN" altLang="en-US" dirty="0"/>
              <a:t>或者</a:t>
            </a:r>
            <a:r>
              <a:rPr lang="en-US" altLang="zh-CN" dirty="0"/>
              <a:t>’</a:t>
            </a:r>
            <a:r>
              <a:rPr lang="zh-CN" altLang="en-US" dirty="0"/>
              <a:t>最差</a:t>
            </a:r>
            <a:r>
              <a:rPr lang="en-US" altLang="zh-CN" dirty="0"/>
              <a:t>’</a:t>
            </a:r>
            <a:r>
              <a:rPr lang="zh-CN" altLang="en-US" dirty="0"/>
              <a:t>的元素时。</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用于哈夫曼编码</a:t>
            </a:r>
            <a:r>
              <a:rPr lang="en-US" altLang="zh-CN" dirty="0"/>
              <a:t>(</a:t>
            </a:r>
            <a:r>
              <a:rPr lang="zh-CN" altLang="en-US" dirty="0"/>
              <a:t>常用于无损压缩</a:t>
            </a:r>
            <a:r>
              <a:rPr lang="en-US" altLang="zh-CN" dirty="0"/>
              <a:t>)</a:t>
            </a:r>
            <a:r>
              <a:rPr lang="zh-CN" altLang="en-US" dirty="0"/>
              <a:t>。</a:t>
            </a:r>
            <a:endParaRPr dirty="0"/>
          </a:p>
          <a:p>
            <a:pPr algn="l" defTabSz="572516">
              <a:defRPr sz="2940"/>
            </a:pPr>
            <a:endParaRPr dirty="0"/>
          </a:p>
          <a:p>
            <a:pPr marL="343902" indent="-343902" algn="l" defTabSz="572516">
              <a:buSzPct val="75000"/>
              <a:buChar char="•"/>
              <a:defRPr sz="2940"/>
            </a:pPr>
            <a:r>
              <a:rPr lang="zh-CN" altLang="en-US" dirty="0"/>
              <a:t>用于最佳优先搜索算法</a:t>
            </a:r>
            <a:r>
              <a:rPr lang="en-US" altLang="zh-CN" dirty="0"/>
              <a:t>(</a:t>
            </a:r>
            <a:r>
              <a:rPr dirty="0"/>
              <a:t>Best First Search</a:t>
            </a:r>
            <a:r>
              <a:rPr lang="zh-CN" altLang="en-US" dirty="0"/>
              <a:t>，</a:t>
            </a:r>
            <a:r>
              <a:rPr dirty="0"/>
              <a:t>BFS)</a:t>
            </a:r>
            <a:r>
              <a:rPr lang="zh-CN" altLang="en-US" dirty="0"/>
              <a:t>，可以用通过</a:t>
            </a:r>
            <a:r>
              <a:rPr lang="en-US" altLang="zh-CN" dirty="0"/>
              <a:t>PQ</a:t>
            </a:r>
            <a:r>
              <a:rPr lang="zh-CN" altLang="en-US" dirty="0"/>
              <a:t>不断获取下一个最有希望的节点。</a:t>
            </a:r>
            <a:endParaRPr dirty="0"/>
          </a:p>
          <a:p>
            <a:pPr marL="343902" indent="-343902" algn="l" defTabSz="572516">
              <a:buSzPct val="75000"/>
              <a:buChar char="•"/>
              <a:defRPr sz="2940"/>
            </a:pPr>
            <a:endParaRPr dirty="0"/>
          </a:p>
          <a:p>
            <a:pPr marL="343902" indent="-343902" algn="l" defTabSz="572516">
              <a:buSzPct val="75000"/>
              <a:buChar char="•"/>
              <a:defRPr sz="2940"/>
            </a:pPr>
            <a:r>
              <a:rPr lang="en-US" dirty="0" err="1"/>
              <a:t>用于最小生成树算法</a:t>
            </a:r>
            <a:r>
              <a:rPr lang="en-US" dirty="0"/>
              <a:t>(</a:t>
            </a:r>
            <a:r>
              <a:rPr dirty="0"/>
              <a:t>Minimum Spanning Tree</a:t>
            </a:r>
            <a:r>
              <a:rPr lang="zh-CN" altLang="en-US" dirty="0"/>
              <a:t>，</a:t>
            </a:r>
            <a:r>
              <a:rPr dirty="0"/>
              <a:t>MST)</a:t>
            </a:r>
            <a:r>
              <a:rPr lang="zh-CN" altLang="en-US" dirty="0"/>
              <a:t>。</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mplexity PQ…"/>
          <p:cNvSpPr>
            <a:spLocks noGrp="1"/>
          </p:cNvSpPr>
          <p:nvPr>
            <p:ph type="title"/>
          </p:nvPr>
        </p:nvSpPr>
        <p:spPr>
          <a:prstGeom prst="rect">
            <a:avLst/>
          </a:prstGeom>
        </p:spPr>
        <p:txBody>
          <a:bodyPr>
            <a:normAutofit fontScale="90000"/>
          </a:bodyPr>
          <a:lstStyle/>
          <a:p>
            <a:pPr defTabSz="508254">
              <a:defRPr sz="6960" b="1"/>
            </a:pPr>
            <a:r>
              <a:t>Complexity PQ </a:t>
            </a:r>
          </a:p>
          <a:p>
            <a:pPr defTabSz="508254">
              <a:defRPr sz="6960" b="1"/>
            </a:pPr>
            <a:r>
              <a:t>with binary heap</a:t>
            </a:r>
          </a:p>
        </p:txBody>
      </p:sp>
      <p:graphicFrame>
        <p:nvGraphicFramePr>
          <p:cNvPr id="661" name="Table"/>
          <p:cNvGraphicFramePr/>
          <p:nvPr/>
        </p:nvGraphicFramePr>
        <p:xfrm>
          <a:off x="904077" y="2585442"/>
          <a:ext cx="11196644" cy="6309912"/>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Binary Heap construction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Polling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Adding</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 name="Table"/>
          <p:cNvGraphicFramePr/>
          <p:nvPr/>
        </p:nvGraphicFramePr>
        <p:xfrm>
          <a:off x="904077" y="2415116"/>
          <a:ext cx="11196644" cy="6013968"/>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Naive Removing</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Advanced removing with 
help from a hash table *</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Naive contains</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Contains check with
help of a hash table *</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666" name="* Using a hash table to help optimize these operations does take up linear space and also adds some overhead to the binary heap implementation."/>
          <p:cNvSpPr/>
          <p:nvPr/>
        </p:nvSpPr>
        <p:spPr>
          <a:xfrm>
            <a:off x="165298" y="8733366"/>
            <a:ext cx="12674204"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200"/>
            </a:pPr>
            <a:r>
              <a:rPr baseline="31999"/>
              <a:t>*</a:t>
            </a:r>
            <a:r>
              <a:t> Using a hash table to help optimize these operations does take up linear space and also adds some overhead to the binary heap implementation.</a:t>
            </a:r>
          </a:p>
        </p:txBody>
      </p:sp>
      <p:sp>
        <p:nvSpPr>
          <p:cNvPr id="667" name="Complexity PQ…"/>
          <p:cNvSpPr>
            <a:spLocks noGrp="1"/>
          </p:cNvSpPr>
          <p:nvPr>
            <p:ph type="title"/>
          </p:nvPr>
        </p:nvSpPr>
        <p:spPr>
          <a:prstGeom prst="rect">
            <a:avLst/>
          </a:prstGeom>
        </p:spPr>
        <p:txBody>
          <a:bodyPr>
            <a:normAutofit fontScale="90000"/>
          </a:bodyPr>
          <a:lstStyle/>
          <a:p>
            <a:pPr defTabSz="508254">
              <a:defRPr sz="6960" b="1"/>
            </a:pPr>
            <a:r>
              <a:t>Complexity PQ </a:t>
            </a:r>
          </a:p>
          <a:p>
            <a:pPr defTabSz="508254">
              <a:defRPr sz="6960" b="1"/>
            </a:pPr>
            <a:r>
              <a:t>with binary heap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34" name="A priority queue is an Abstract Data Type (ADT) that operates similar to a normal queue except that each element has a certain priority. The priority of the elements in the priority queue determine the order in which elements are removed from the PQ."/>
          <p:cNvSpPr/>
          <p:nvPr/>
        </p:nvSpPr>
        <p:spPr>
          <a:xfrm>
            <a:off x="952500" y="2413000"/>
            <a:ext cx="10659534" cy="15906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rPr lang="zh-CN" altLang="en-US" dirty="0"/>
              <a:t>优先队列是一种抽象数据类型，它的工作方式和普通队列类似，但是</a:t>
            </a:r>
            <a:r>
              <a:rPr lang="zh-CN" altLang="en-US" b="1" dirty="0">
                <a:solidFill>
                  <a:srgbClr val="11DBE2"/>
                </a:solidFill>
              </a:rPr>
              <a:t>优先队列中的元素都有一个优先级</a:t>
            </a:r>
            <a:r>
              <a:rPr lang="zh-CN" altLang="en-US" dirty="0"/>
              <a:t>，这个优先级决定了元素出队列时候的顺序。</a:t>
            </a:r>
            <a:endParaRPr dirty="0"/>
          </a:p>
        </p:txBody>
      </p:sp>
      <p:sp>
        <p:nvSpPr>
          <p:cNvPr id="135" name="NOTE: Priority queues only supports comparable data, meaning the data inserted into the priority queue must be able to be ordered in some way either from least to greatest or greatest to least. This is so that we are able to assign relative priorities to each element."/>
          <p:cNvSpPr/>
          <p:nvPr/>
        </p:nvSpPr>
        <p:spPr>
          <a:xfrm>
            <a:off x="614362" y="4675075"/>
            <a:ext cx="11335809" cy="148758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rPr lang="zh-CN" altLang="en-US" dirty="0"/>
              <a:t>注意：优先队列仅支持</a:t>
            </a:r>
            <a:r>
              <a:rPr lang="zh-CN" altLang="en-US" b="1" dirty="0">
                <a:solidFill>
                  <a:srgbClr val="11DBE2"/>
                </a:solidFill>
              </a:rPr>
              <a:t>可比较的数据</a:t>
            </a:r>
            <a:r>
              <a:rPr lang="zh-CN" altLang="en-US" dirty="0"/>
              <a:t>，也就是说，插入优先队列中的元素应该是可以排序的</a:t>
            </a:r>
            <a:r>
              <a:rPr lang="en-US" altLang="zh-CN" dirty="0"/>
              <a:t>(</a:t>
            </a:r>
            <a:r>
              <a:rPr lang="zh-CN" altLang="en-US" dirty="0"/>
              <a:t>从大到小或者从小到大</a:t>
            </a:r>
            <a:r>
              <a:rPr lang="en-US" altLang="zh-CN" dirty="0"/>
              <a:t>)</a:t>
            </a:r>
            <a:r>
              <a:rPr lang="zh-CN" altLang="en-US" dirty="0"/>
              <a:t>。这也就是为什么我们可以给优先队列中的每一个元素赋一个相对优先级。</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urning Min PQ…"/>
          <p:cNvSpPr>
            <a:spLocks noGrp="1"/>
          </p:cNvSpPr>
          <p:nvPr>
            <p:ph type="title"/>
          </p:nvPr>
        </p:nvSpPr>
        <p:spPr>
          <a:xfrm>
            <a:off x="-446206" y="2342256"/>
            <a:ext cx="13897212" cy="4385043"/>
          </a:xfrm>
          <a:prstGeom prst="rect">
            <a:avLst/>
          </a:prstGeom>
        </p:spPr>
        <p:txBody>
          <a:bodyPr/>
          <a:lstStyle/>
          <a:p>
            <a:pPr>
              <a:defRPr sz="12100" b="1"/>
            </a:pPr>
            <a:r>
              <a:t>Turning Min PQ </a:t>
            </a:r>
          </a:p>
          <a:p>
            <a:pPr>
              <a:defRPr sz="12100" b="1"/>
            </a:pPr>
            <a:r>
              <a:t>into Max PQ</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676" name="Problem: Often the standard library of most programming languages only provide a min PQ which sorts by smallest elements first, but sometimes we need a Max PQ.…"/>
          <p:cNvSpPr/>
          <p:nvPr/>
        </p:nvSpPr>
        <p:spPr>
          <a:xfrm>
            <a:off x="999571" y="2633968"/>
            <a:ext cx="11005658" cy="62128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p>
            <a:pPr defTabSz="554990">
              <a:defRPr sz="3705"/>
            </a:pPr>
            <a:r>
              <a:rPr b="1" u="sng"/>
              <a:t>Problem</a:t>
            </a:r>
            <a:r>
              <a:t>: Often the standard library of most programming languages only provide a min PQ which sorts by smallest elements first, but sometimes we need a Max PQ.</a:t>
            </a:r>
          </a:p>
          <a:p>
            <a:pPr defTabSz="554990">
              <a:defRPr sz="3705"/>
            </a:pPr>
            <a:endParaRPr/>
          </a:p>
          <a:p>
            <a:pPr defTabSz="554990">
              <a:defRPr sz="3705"/>
            </a:pPr>
            <a:endParaRPr/>
          </a:p>
          <a:p>
            <a:pPr defTabSz="554990">
              <a:defRPr sz="3705"/>
            </a:pPr>
            <a:r>
              <a:t>Since elements in a priority queue are comparable they implement some sort of </a:t>
            </a:r>
            <a:r>
              <a:rPr b="1">
                <a:solidFill>
                  <a:schemeClr val="accent2">
                    <a:satOff val="-13916"/>
                    <a:lumOff val="13989"/>
                  </a:schemeClr>
                </a:solidFill>
              </a:rPr>
              <a:t>comparable interface</a:t>
            </a:r>
            <a:r>
              <a:t> which we can simply </a:t>
            </a:r>
            <a:r>
              <a:rPr b="1">
                <a:solidFill>
                  <a:schemeClr val="accent2">
                    <a:satOff val="-13916"/>
                    <a:lumOff val="13989"/>
                  </a:schemeClr>
                </a:solidFill>
              </a:rPr>
              <a:t>negate </a:t>
            </a:r>
            <a:r>
              <a:t>to achieve a Max heap.</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68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3"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86"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7"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69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4"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97"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8"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03"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8"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9"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1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4"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17"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18"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23"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8"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29"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34"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6"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9"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40"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45"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7"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8"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9" name="2"/>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0"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1"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54"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55"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56"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57"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5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9"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60"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40" name="Suppose all these…"/>
          <p:cNvSpPr/>
          <p:nvPr/>
        </p:nvSpPr>
        <p:spPr>
          <a:xfrm>
            <a:off x="407227" y="4085166"/>
            <a:ext cx="5642570" cy="176458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dirty="0"/>
              <a:t>假定我们将右边的</a:t>
            </a:r>
            <a:endParaRPr lang="en-US" altLang="zh-CN" dirty="0"/>
          </a:p>
          <a:p>
            <a:r>
              <a:rPr lang="zh-CN" altLang="en-US" dirty="0"/>
              <a:t>所有元素都插入优先队列，</a:t>
            </a:r>
            <a:endParaRPr lang="en-US" altLang="zh-CN" dirty="0"/>
          </a:p>
          <a:p>
            <a:r>
              <a:rPr lang="zh-CN" altLang="en-US" dirty="0"/>
              <a:t>顺序为元素值从小到大。</a:t>
            </a:r>
            <a:endParaRPr dirty="0"/>
          </a:p>
        </p:txBody>
      </p:sp>
      <p:sp>
        <p:nvSpPr>
          <p:cNvPr id="14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4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65"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66"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67"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68"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6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70"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1"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76"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77"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78"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7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80"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81"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87"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88"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89"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9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91"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92"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3"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798"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99"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00"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01"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02"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3"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09"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0"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11"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2"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13"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14"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5"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20"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1"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22"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23"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24"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25"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6"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3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33"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34"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3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6"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7"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42"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44"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5"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4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47"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8"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53"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55"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56"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5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58"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9"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64"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5"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66"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67"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6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69"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0"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5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57" name="Instructions:"/>
          <p:cNvSpPr/>
          <p:nvPr/>
        </p:nvSpPr>
        <p:spPr>
          <a:xfrm>
            <a:off x="2240155"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5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75"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6"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77"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78"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7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80"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1"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86"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7"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88"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90"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91"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92"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897"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8"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99"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0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901"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2"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3"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Suppose lex is a comparator for strings which sorts strings in lexicographic order (the default in most programming languages). Then let nlex be the negation of lex, and also let s1, s2 be strings"/>
          <p:cNvSpPr/>
          <p:nvPr/>
        </p:nvSpPr>
        <p:spPr>
          <a:xfrm>
            <a:off x="179826" y="2256639"/>
            <a:ext cx="12645148" cy="246537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484886">
              <a:defRPr sz="3237"/>
            </a:pPr>
            <a:r>
              <a:t>Suppose </a:t>
            </a:r>
            <a:r>
              <a:rPr b="1" i="1">
                <a:solidFill>
                  <a:schemeClr val="accent4">
                    <a:hueOff val="102361"/>
                    <a:satOff val="14118"/>
                    <a:lumOff val="10675"/>
                  </a:schemeClr>
                </a:solidFill>
              </a:rPr>
              <a:t>lex</a:t>
            </a:r>
            <a:r>
              <a:t> is a comparator for strings which sorts strings in lexicographic order (the default in most programming languages). Then let </a:t>
            </a:r>
            <a:r>
              <a:rPr b="1" i="1">
                <a:solidFill>
                  <a:schemeClr val="accent4">
                    <a:hueOff val="102361"/>
                    <a:satOff val="14118"/>
                    <a:lumOff val="10675"/>
                  </a:schemeClr>
                </a:solidFill>
              </a:rPr>
              <a:t>nlex</a:t>
            </a:r>
            <a:r>
              <a:t> be the negation of </a:t>
            </a:r>
            <a:r>
              <a:rPr b="1" i="1">
                <a:solidFill>
                  <a:schemeClr val="accent4">
                    <a:hueOff val="102361"/>
                    <a:satOff val="14118"/>
                    <a:lumOff val="10675"/>
                  </a:schemeClr>
                </a:solidFill>
              </a:rPr>
              <a:t>lex</a:t>
            </a:r>
            <a:r>
              <a:t>, and also let s</a:t>
            </a:r>
            <a:r>
              <a:rPr baseline="-5999"/>
              <a:t>1</a:t>
            </a:r>
            <a:r>
              <a:t>, s</a:t>
            </a:r>
            <a:r>
              <a:rPr baseline="-5999"/>
              <a:t>2</a:t>
            </a:r>
            <a:r>
              <a:t> be strings</a:t>
            </a:r>
          </a:p>
        </p:txBody>
      </p:sp>
      <p:sp>
        <p:nvSpPr>
          <p:cNvPr id="908" name="lex(s1, s2) = -1 if s1 &lt; s2 lexicographically"/>
          <p:cNvSpPr/>
          <p:nvPr/>
        </p:nvSpPr>
        <p:spPr>
          <a:xfrm>
            <a:off x="297829" y="4887383"/>
            <a:ext cx="124091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a:solidFill>
                  <a:schemeClr val="accent4">
                    <a:hueOff val="102361"/>
                    <a:satOff val="14118"/>
                    <a:lumOff val="10675"/>
                  </a:schemeClr>
                </a:solidFill>
              </a:rPr>
              <a:t>lex</a:t>
            </a:r>
            <a:r>
              <a:t>(s</a:t>
            </a:r>
            <a:r>
              <a:rPr baseline="-5999"/>
              <a:t>1</a:t>
            </a:r>
            <a:r>
              <a:t>, s</a:t>
            </a:r>
            <a:r>
              <a:rPr baseline="-5999"/>
              <a:t>2</a:t>
            </a:r>
            <a:r>
              <a:t>) = -1 if s</a:t>
            </a:r>
            <a:r>
              <a:rPr baseline="-5999"/>
              <a:t>1</a:t>
            </a:r>
            <a:r>
              <a:t> &lt; s</a:t>
            </a:r>
            <a:r>
              <a:rPr baseline="-5999"/>
              <a:t>2</a:t>
            </a:r>
            <a:r>
              <a:t> lexicographically </a:t>
            </a:r>
          </a:p>
        </p:txBody>
      </p:sp>
      <p:sp>
        <p:nvSpPr>
          <p:cNvPr id="909" name="lex(s1, s2) =  0 if s1 = s2 lexicographically"/>
          <p:cNvSpPr/>
          <p:nvPr/>
        </p:nvSpPr>
        <p:spPr>
          <a:xfrm>
            <a:off x="297829" y="5556249"/>
            <a:ext cx="124091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a:solidFill>
                  <a:schemeClr val="accent4">
                    <a:hueOff val="102361"/>
                    <a:satOff val="14118"/>
                    <a:lumOff val="10675"/>
                  </a:schemeClr>
                </a:solidFill>
              </a:rPr>
              <a:t>lex</a:t>
            </a:r>
            <a:r>
              <a:t>(s</a:t>
            </a:r>
            <a:r>
              <a:rPr baseline="-5999"/>
              <a:t>1</a:t>
            </a:r>
            <a:r>
              <a:t>, s</a:t>
            </a:r>
            <a:r>
              <a:rPr baseline="-5999"/>
              <a:t>2</a:t>
            </a:r>
            <a:r>
              <a:t>) =  0 if s</a:t>
            </a:r>
            <a:r>
              <a:rPr baseline="-5999"/>
              <a:t>1</a:t>
            </a:r>
            <a:r>
              <a:t> = s</a:t>
            </a:r>
            <a:r>
              <a:rPr baseline="-5999"/>
              <a:t>2</a:t>
            </a:r>
            <a:r>
              <a:t> lexicographically </a:t>
            </a:r>
          </a:p>
        </p:txBody>
      </p:sp>
      <p:sp>
        <p:nvSpPr>
          <p:cNvPr id="910" name="lex(s1, s2) = +1 if s1 &gt; s2 lexicographically"/>
          <p:cNvSpPr/>
          <p:nvPr/>
        </p:nvSpPr>
        <p:spPr>
          <a:xfrm>
            <a:off x="297829" y="6225116"/>
            <a:ext cx="124091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a:solidFill>
                  <a:schemeClr val="accent4">
                    <a:hueOff val="102361"/>
                    <a:satOff val="14118"/>
                    <a:lumOff val="10675"/>
                  </a:schemeClr>
                </a:solidFill>
              </a:rPr>
              <a:t>lex</a:t>
            </a:r>
            <a:r>
              <a:t>(s</a:t>
            </a:r>
            <a:r>
              <a:rPr baseline="-5999"/>
              <a:t>1</a:t>
            </a:r>
            <a:r>
              <a:t>, s</a:t>
            </a:r>
            <a:r>
              <a:rPr baseline="-5999"/>
              <a:t>2</a:t>
            </a:r>
            <a:r>
              <a:t>) = +1 if s</a:t>
            </a:r>
            <a:r>
              <a:rPr baseline="-5999"/>
              <a:t>1</a:t>
            </a:r>
            <a:r>
              <a:t> &gt; s</a:t>
            </a:r>
            <a:r>
              <a:rPr baseline="-5999"/>
              <a:t>2</a:t>
            </a:r>
            <a:r>
              <a:t> lexicographically </a:t>
            </a:r>
          </a:p>
        </p:txBody>
      </p:sp>
      <p:sp>
        <p:nvSpPr>
          <p:cNvPr id="911" name="Turning Min PQ…"/>
          <p:cNvSpPr>
            <a:spLocks noGrp="1"/>
          </p:cNvSpPr>
          <p:nvPr>
            <p:ph type="title"/>
          </p:nvPr>
        </p:nvSpPr>
        <p:spPr>
          <a:xfrm>
            <a:off x="952500" y="-67734"/>
            <a:ext cx="11099800" cy="2159001"/>
          </a:xfrm>
          <a:prstGeom prst="rect">
            <a:avLst/>
          </a:prstGeom>
        </p:spPr>
        <p:txBody>
          <a:bodyPr>
            <a:normAutofit fontScale="90000"/>
          </a:bodyPr>
          <a:lstStyle/>
          <a:p>
            <a:pPr defTabSz="496570">
              <a:defRPr sz="6970" b="1"/>
            </a:pPr>
            <a:r>
              <a:t>Turning Min PQ </a:t>
            </a:r>
          </a:p>
          <a:p>
            <a:pPr defTabSz="496570">
              <a:defRPr sz="6970" b="1"/>
            </a:pPr>
            <a:r>
              <a:t>into Max PQ</a:t>
            </a:r>
          </a:p>
        </p:txBody>
      </p:sp>
      <p:sp>
        <p:nvSpPr>
          <p:cNvPr id="912" name="nlex(s1, s2) = -(-1) = +1 s1 &lt; s2 lexicographically"/>
          <p:cNvSpPr/>
          <p:nvPr/>
        </p:nvSpPr>
        <p:spPr>
          <a:xfrm>
            <a:off x="-408889" y="7124836"/>
            <a:ext cx="13822578" cy="596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&lt; s</a:t>
            </a:r>
            <a:r>
              <a:rPr baseline="-5999"/>
              <a:t>2</a:t>
            </a:r>
            <a:r>
              <a:t> lexicographically </a:t>
            </a:r>
          </a:p>
        </p:txBody>
      </p:sp>
      <p:sp>
        <p:nvSpPr>
          <p:cNvPr id="913" name="nlex(s1, s2) =  -(0) =  0 s1 = s2 lexicographically"/>
          <p:cNvSpPr/>
          <p:nvPr/>
        </p:nvSpPr>
        <p:spPr>
          <a:xfrm>
            <a:off x="53156" y="7896429"/>
            <a:ext cx="1289848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-(0) =  0 s</a:t>
            </a:r>
            <a:r>
              <a:rPr baseline="-5999"/>
              <a:t>1</a:t>
            </a:r>
            <a:r>
              <a:t> = s</a:t>
            </a:r>
            <a:r>
              <a:rPr baseline="-5999"/>
              <a:t>2</a:t>
            </a:r>
            <a:r>
              <a:t> lexicographically </a:t>
            </a:r>
          </a:p>
        </p:txBody>
      </p:sp>
      <p:sp>
        <p:nvSpPr>
          <p:cNvPr id="914" name="nlex(s1, s2) = -(+1) = -1 s1 &gt; s2 lexicographically"/>
          <p:cNvSpPr/>
          <p:nvPr/>
        </p:nvSpPr>
        <p:spPr>
          <a:xfrm>
            <a:off x="53156" y="8668022"/>
            <a:ext cx="1289848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&gt; s</a:t>
            </a:r>
            <a:r>
              <a:rPr baseline="-5999"/>
              <a:t>2</a:t>
            </a:r>
            <a:r>
              <a:t> lexicographically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19"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21"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2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23"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2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25"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28"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9"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0"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3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2"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33"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34"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37"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38"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9"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0"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41"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42"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43"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46"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47"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48"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9"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0"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51"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52"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55"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56"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57"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58"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9"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0"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61"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64"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65"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66"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67"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68"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9"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0"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63"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7"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69"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70" name="Arrow"/>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73"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74"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5"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76"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77" name="XX"/>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78"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9"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82"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83"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84"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85"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6"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87"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88"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991"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92"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93"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94"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95"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96"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97"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1000"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01"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02"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03"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04"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05"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06"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1009"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11"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1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13"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1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15"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1018"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9"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0"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2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22"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23"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24"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1027"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28"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9"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0"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1"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32"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33"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urning Min PQ…"/>
          <p:cNvSpPr>
            <a:spLocks noGrp="1"/>
          </p:cNvSpPr>
          <p:nvPr>
            <p:ph type="title"/>
          </p:nvPr>
        </p:nvSpPr>
        <p:spPr>
          <a:prstGeom prst="rect">
            <a:avLst/>
          </a:prstGeom>
        </p:spPr>
        <p:txBody>
          <a:bodyPr>
            <a:normAutofit fontScale="90000"/>
          </a:bodyPr>
          <a:lstStyle/>
          <a:p>
            <a:pPr defTabSz="508254">
              <a:defRPr sz="6960" b="1"/>
            </a:pPr>
            <a:r>
              <a:t>Turning Min PQ </a:t>
            </a:r>
          </a:p>
          <a:p>
            <a:pPr defTabSz="508254">
              <a:defRPr sz="6960" b="1"/>
            </a:pPr>
            <a:r>
              <a:t>into Max PQ</a:t>
            </a:r>
          </a:p>
        </p:txBody>
      </p:sp>
      <p:sp>
        <p:nvSpPr>
          <p:cNvPr id="1036"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37" name="A"/>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38"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9"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40"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41"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42"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Adding Elements to Binary Heap"/>
          <p:cNvSpPr>
            <a:spLocks noGrp="1"/>
          </p:cNvSpPr>
          <p:nvPr>
            <p:ph type="title"/>
          </p:nvPr>
        </p:nvSpPr>
        <p:spPr>
          <a:xfrm>
            <a:off x="-58508" y="2556992"/>
            <a:ext cx="13121817" cy="4120656"/>
          </a:xfrm>
          <a:prstGeom prst="rect">
            <a:avLst/>
          </a:prstGeom>
        </p:spPr>
        <p:txBody>
          <a:bodyPr/>
          <a:lstStyle>
            <a:lvl1pPr>
              <a:defRPr sz="10000" b="1"/>
            </a:lvl1pPr>
          </a:lstStyle>
          <a:p>
            <a:r>
              <a:t>Adding Elements to Binary Heap</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Ways of Implementing a Priority Queue"/>
          <p:cNvSpPr>
            <a:spLocks noGrp="1"/>
          </p:cNvSpPr>
          <p:nvPr>
            <p:ph type="title"/>
          </p:nvPr>
        </p:nvSpPr>
        <p:spPr>
          <a:xfrm>
            <a:off x="952500" y="443557"/>
            <a:ext cx="11099800" cy="2159001"/>
          </a:xfrm>
          <a:prstGeom prst="rect">
            <a:avLst/>
          </a:prstGeom>
        </p:spPr>
        <p:txBody>
          <a:bodyPr>
            <a:normAutofit fontScale="90000"/>
          </a:bodyPr>
          <a:lstStyle>
            <a:lvl1pPr defTabSz="508254">
              <a:defRPr sz="6960" b="1"/>
            </a:lvl1pPr>
          </a:lstStyle>
          <a:p>
            <a:r>
              <a:t>Ways of Implementing a Priority Queue</a:t>
            </a:r>
          </a:p>
        </p:txBody>
      </p:sp>
      <p:sp>
        <p:nvSpPr>
          <p:cNvPr id="1049" name="Priority queues are usually implemented with heaps since this gives them the best possible time complexity.…"/>
          <p:cNvSpPr/>
          <p:nvPr/>
        </p:nvSpPr>
        <p:spPr>
          <a:xfrm>
            <a:off x="952500" y="3155998"/>
            <a:ext cx="11099800"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p>
            <a:pPr defTabSz="566674">
              <a:defRPr sz="3589"/>
            </a:pPr>
            <a:r>
              <a:t>Priority queues are usually implemented with heaps since this gives them the best possible time complexity.</a:t>
            </a:r>
          </a:p>
          <a:p>
            <a:pPr defTabSz="566674">
              <a:defRPr sz="3589"/>
            </a:pPr>
            <a:endParaRPr/>
          </a:p>
          <a:p>
            <a:pPr defTabSz="566674">
              <a:defRPr sz="3589"/>
            </a:pPr>
            <a:endParaRPr/>
          </a:p>
          <a:p>
            <a:pPr defTabSz="566674">
              <a:defRPr sz="3589"/>
            </a:pPr>
            <a:r>
              <a:t>The Priority Queue (PQ) is an </a:t>
            </a:r>
            <a:r>
              <a:rPr b="1">
                <a:solidFill>
                  <a:schemeClr val="accent2">
                    <a:satOff val="-13916"/>
                    <a:lumOff val="13989"/>
                  </a:schemeClr>
                </a:solidFill>
              </a:rPr>
              <a:t>Abstract Data Type (ADT)</a:t>
            </a:r>
            <a:r>
              <a:rPr b="1"/>
              <a:t>,</a:t>
            </a:r>
            <a:r>
              <a:t> hence heaps are not the only way to implement PQs. As an example, we could use an unsorted list, but this would not give us the best possible time complexity.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76"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8"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0"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82"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83" name="2"/>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4" name="Arrow"/>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Priority Queue With Binary Heap</a:t>
            </a:r>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t>There are many types of heaps we could use to implement a priority queue including:</a:t>
            </a:r>
          </a:p>
          <a:p>
            <a:pPr>
              <a:defRPr sz="3800"/>
            </a:pPr>
            <a:endParaRPr/>
          </a:p>
          <a:p>
            <a:pPr>
              <a:defRPr sz="3800"/>
            </a:pPr>
            <a:r>
              <a:t>Binary Heap</a:t>
            </a:r>
          </a:p>
          <a:p>
            <a:pPr>
              <a:defRPr sz="3800"/>
            </a:pPr>
            <a:r>
              <a:t>Fibonacci Heap</a:t>
            </a:r>
          </a:p>
          <a:p>
            <a:pPr>
              <a:defRPr sz="3800"/>
            </a:pPr>
            <a:r>
              <a:t>Binomial Heap</a:t>
            </a:r>
          </a:p>
          <a:p>
            <a:pPr>
              <a:defRPr sz="3800"/>
            </a:pPr>
            <a:r>
              <a:t>Pairing Heap</a:t>
            </a:r>
          </a:p>
          <a:p>
            <a:pPr>
              <a:defRPr sz="3800"/>
            </a:pPr>
            <a:r>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t>There are many types of heaps we could use to implement a priority queue including:</a:t>
            </a:r>
          </a:p>
          <a:p>
            <a:pPr>
              <a:defRPr sz="3800"/>
            </a:pPr>
            <a:endParaRPr/>
          </a:p>
          <a:p>
            <a:pPr>
              <a:defRPr sz="3800" b="1">
                <a:solidFill>
                  <a:schemeClr val="accent2">
                    <a:satOff val="-13916"/>
                    <a:lumOff val="13989"/>
                  </a:schemeClr>
                </a:solidFill>
              </a:defRPr>
            </a:pPr>
            <a:r>
              <a:t>Binary Heap</a:t>
            </a:r>
          </a:p>
          <a:p>
            <a:pPr>
              <a:defRPr sz="3800"/>
            </a:pPr>
            <a:r>
              <a:t>Fibonacci Heap</a:t>
            </a:r>
          </a:p>
          <a:p>
            <a:pPr>
              <a:defRPr sz="3800"/>
            </a:pPr>
            <a:r>
              <a:t>Binomial Heap</a:t>
            </a:r>
          </a:p>
          <a:p>
            <a:pPr>
              <a:defRPr sz="3800"/>
            </a:pPr>
            <a:r>
              <a:t>Pairing Heap</a:t>
            </a:r>
          </a:p>
          <a:p>
            <a:pPr>
              <a:defRPr sz="3800"/>
            </a:pPr>
            <a:r>
              <a:t>…</a:t>
            </a:r>
          </a:p>
        </p:txBody>
      </p:sp>
      <p:sp>
        <p:nvSpPr>
          <p:cNvPr id="1059" name="Priority Queue With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Priority Queue With Binary Heap</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A binary heap is a binary tree that supports the heap invariant. In a binary tree every node has exactly two children."/>
          <p:cNvSpPr/>
          <p:nvPr/>
        </p:nvSpPr>
        <p:spPr>
          <a:xfrm>
            <a:off x="535547" y="2695100"/>
            <a:ext cx="11777409" cy="21038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2516">
              <a:defRPr sz="3724"/>
            </a:pPr>
            <a:r>
              <a:t>A </a:t>
            </a:r>
            <a:r>
              <a:rPr b="1">
                <a:solidFill>
                  <a:schemeClr val="accent2">
                    <a:satOff val="-13916"/>
                    <a:lumOff val="13989"/>
                  </a:schemeClr>
                </a:solidFill>
              </a:rPr>
              <a:t>binary heap</a:t>
            </a:r>
            <a:r>
              <a:t> is a </a:t>
            </a:r>
            <a:r>
              <a:rPr b="1">
                <a:solidFill>
                  <a:schemeClr val="accent2">
                    <a:satOff val="-13916"/>
                    <a:lumOff val="13989"/>
                  </a:schemeClr>
                </a:solidFill>
              </a:rPr>
              <a:t>binary tree</a:t>
            </a:r>
            <a:r>
              <a:t> that supports the </a:t>
            </a:r>
            <a:r>
              <a:rPr b="1">
                <a:solidFill>
                  <a:schemeClr val="accent2">
                    <a:satOff val="-13916"/>
                    <a:lumOff val="13989"/>
                  </a:schemeClr>
                </a:solidFill>
              </a:rPr>
              <a:t>heap invariant</a:t>
            </a:r>
            <a:r>
              <a:t>. In a binary tree every node has exactly two children.</a:t>
            </a:r>
          </a:p>
        </p:txBody>
      </p:sp>
      <p:sp>
        <p:nvSpPr>
          <p:cNvPr id="1064"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65"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6"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67"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68"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69"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2"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4"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Priority Queue With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Priority Queue With Binary Heap</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A binary heap is a heap where every node has exactly two children."/>
          <p:cNvSpPr/>
          <p:nvPr/>
        </p:nvSpPr>
        <p:spPr>
          <a:xfrm>
            <a:off x="1192312" y="2803188"/>
            <a:ext cx="10567275" cy="18877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t>A </a:t>
            </a:r>
            <a:r>
              <a:rPr b="1">
                <a:solidFill>
                  <a:schemeClr val="accent2">
                    <a:satOff val="-13916"/>
                    <a:lumOff val="13989"/>
                  </a:schemeClr>
                </a:solidFill>
              </a:rPr>
              <a:t>binary heap</a:t>
            </a:r>
            <a:r>
              <a:t> is a heap where every node has exactly two children.</a:t>
            </a:r>
          </a:p>
        </p:txBody>
      </p:sp>
      <p:sp>
        <p:nvSpPr>
          <p:cNvPr id="1080"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81"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2"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83"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84"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5"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Circle"/>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2" name="Circle"/>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3" name="Circle"/>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4" name="Circle"/>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5" name="Circle"/>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6" name="Circle"/>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7" name="Circle"/>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8" name="Line"/>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Priority Queue With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Priority Queue With Binary Heap</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0"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11"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12"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18"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19"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0"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22"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23"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4"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26"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A complete binary tree is a tree in which at every level, except possibly the last is completely filled and and all the nodes are as far left as possible."/>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sp>
        <p:nvSpPr>
          <p:cNvPr id="1128"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29" name="Priority Queue With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Priority Queue With Binary Heap</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4"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5"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36"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7"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42"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3"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46"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47"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50"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A complete binary tree is a tree in which at every level, except possibly the last is completely filled and and all the nodes are as far left as possible."/>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pic>
        <p:nvPicPr>
          <p:cNvPr id="1152" name="Circle" descr="Circle"/>
          <p:cNvPicPr>
            <a:picLocks/>
          </p:cNvPicPr>
          <p:nvPr/>
        </p:nvPicPr>
        <p:blipFill>
          <a:blip r:embed="rId4">
            <a:alphaModFix amt="71000"/>
          </a:blip>
          <a:stretch>
            <a:fillRect/>
          </a:stretch>
        </p:blipFill>
        <p:spPr>
          <a:xfrm>
            <a:off x="6182669" y="8664785"/>
            <a:ext cx="862954" cy="862954"/>
          </a:xfrm>
          <a:prstGeom prst="rect">
            <a:avLst/>
          </a:prstGeom>
        </p:spPr>
      </p:pic>
      <p:sp>
        <p:nvSpPr>
          <p:cNvPr id="1154" name="Line"/>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56" name="Priority Queue With Binary Heap"/>
          <p:cNvSpPr>
            <a:spLocks noGrp="1"/>
          </p:cNvSpPr>
          <p:nvPr>
            <p:ph type="title"/>
          </p:nvPr>
        </p:nvSpPr>
        <p:spPr>
          <a:xfrm>
            <a:off x="952500" y="426325"/>
            <a:ext cx="11099800" cy="2159001"/>
          </a:xfrm>
          <a:prstGeom prst="rect">
            <a:avLst/>
          </a:prstGeom>
        </p:spPr>
        <p:txBody>
          <a:bodyPr>
            <a:normAutofit fontScale="90000"/>
          </a:bodyPr>
          <a:lstStyle>
            <a:lvl1pPr defTabSz="508254">
              <a:defRPr sz="6960" b="1"/>
            </a:lvl1pPr>
          </a:lstStyle>
          <a:p>
            <a:r>
              <a:t>Priority Queue With Binary Heap</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161"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62"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63"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64"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5"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66"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68"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9"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0"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1"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72"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3"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4"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75"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6"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graphicFrame>
        <p:nvGraphicFramePr>
          <p:cNvPr id="117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8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8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8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8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8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8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8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8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18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19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19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19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19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6"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27" name="7"/>
          <p:cNvSpPr/>
          <p:nvPr/>
        </p:nvSpPr>
        <p:spPr>
          <a:xfrm>
            <a:off x="10710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8" name="6"/>
          <p:cNvSpPr/>
          <p:nvPr/>
        </p:nvSpPr>
        <p:spPr>
          <a:xfrm>
            <a:off x="72390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29" name="5"/>
          <p:cNvSpPr/>
          <p:nvPr/>
        </p:nvSpPr>
        <p:spPr>
          <a:xfrm>
            <a:off x="86614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30" name="1"/>
          <p:cNvSpPr/>
          <p:nvPr/>
        </p:nvSpPr>
        <p:spPr>
          <a:xfrm>
            <a:off x="100838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2" name="2"/>
          <p:cNvSpPr/>
          <p:nvPr/>
        </p:nvSpPr>
        <p:spPr>
          <a:xfrm>
            <a:off x="6660557"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3" name="2"/>
          <p:cNvSpPr/>
          <p:nvPr/>
        </p:nvSpPr>
        <p:spPr>
          <a:xfrm>
            <a:off x="7435652"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4" name="3"/>
          <p:cNvSpPr/>
          <p:nvPr/>
        </p:nvSpPr>
        <p:spPr>
          <a:xfrm>
            <a:off x="8210748"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35" name="4"/>
          <p:cNvSpPr/>
          <p:nvPr/>
        </p:nvSpPr>
        <p:spPr>
          <a:xfrm>
            <a:off x="8985843"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6" name="0"/>
          <p:cNvSpPr/>
          <p:nvPr/>
        </p:nvSpPr>
        <p:spPr>
          <a:xfrm>
            <a:off x="9760939"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37" name="1"/>
          <p:cNvSpPr/>
          <p:nvPr/>
        </p:nvSpPr>
        <p:spPr>
          <a:xfrm>
            <a:off x="10536034"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8" name="2"/>
          <p:cNvSpPr/>
          <p:nvPr/>
        </p:nvSpPr>
        <p:spPr>
          <a:xfrm>
            <a:off x="11311129"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9" name="1"/>
          <p:cNvSpPr/>
          <p:nvPr/>
        </p:nvSpPr>
        <p:spPr>
          <a:xfrm>
            <a:off x="12086225"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4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4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4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4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4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25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25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25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25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25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284"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285"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286"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91"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9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9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9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9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1"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1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1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1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1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1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1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2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349"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350"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51"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55"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5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5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5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6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6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5"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7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7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7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7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7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7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7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7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8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8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8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8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12"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413"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14"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9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96" name="Instructions:"/>
          <p:cNvSpPr/>
          <p:nvPr/>
        </p:nvSpPr>
        <p:spPr>
          <a:xfrm>
            <a:off x="2240154" y="2742530"/>
            <a:ext cx="1833835"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zh-CN" altLang="en-US" sz="4500" b="1" u="sng" dirty="0"/>
              <a:t>指令：</a:t>
            </a:r>
            <a:endParaRPr dirty="0"/>
          </a:p>
        </p:txBody>
      </p:sp>
      <p:sp>
        <p:nvSpPr>
          <p:cNvPr id="19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8" name="Arrow"/>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1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9"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2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2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2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9"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3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3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3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3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3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4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44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44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44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44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44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75"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47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7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83"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3"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9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0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0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0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0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0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0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0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538"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539"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4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4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6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6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6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6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6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7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7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7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01"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602"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03"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06"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07"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08"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09"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10"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2"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4"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5"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6"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17"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8"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2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2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2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2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2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3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3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3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3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3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3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64"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665"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66"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69"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70"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71"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72"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3"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74"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5"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6"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7"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8"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9"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0"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2"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3"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4"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5"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6"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8"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89"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90"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91"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92"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3"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94"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95"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96"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97"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98"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9"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1"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8"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0"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2"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2"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6"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27"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728"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29"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32"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33"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4"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35"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6"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8"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9"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0"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1"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2"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3"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4"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5"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6"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7"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8"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9"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0"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51"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52"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53"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54"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55"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56"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757"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758"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759"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760"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761"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7"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9"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0"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1"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4"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6"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8"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90"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791"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92"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95"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96"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97"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98"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99"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0"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1"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2"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04"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5"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06"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7"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8"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9"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10"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11"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12"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3"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14"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15"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16"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17"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18"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19"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20"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21"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22"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23"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24"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2"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853"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854"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855"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58"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59"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60"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61"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62"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3"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4"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5"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6"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7"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68"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69"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0"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1"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2"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73"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4"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5"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76"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7"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8"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9"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80"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81"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82"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83"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84"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85"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86"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87"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9"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1"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3"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5"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5"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6"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9"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4"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graphicFrame>
        <p:nvGraphicFramePr>
          <p:cNvPr id="191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1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18"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lvl1pPr defTabSz="508254">
              <a:defRPr sz="6960" b="1"/>
            </a:lvl1pPr>
          </a:lstStyle>
          <a:p>
            <a:r>
              <a:t>Binary Heap Representation</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21"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2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2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2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3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4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4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4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4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94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94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94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94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95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979"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1980"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1"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8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85"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8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8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8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8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9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9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0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0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0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0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0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0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0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1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1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1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1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042" name="Binary Heap Representation"/>
          <p:cNvSpPr>
            <a:spLocks noGrp="1"/>
          </p:cNvSpPr>
          <p:nvPr>
            <p:ph type="title"/>
          </p:nvPr>
        </p:nvSpPr>
        <p:spPr>
          <a:prstGeom prst="rect">
            <a:avLst/>
          </a:prstGeom>
        </p:spPr>
        <p:txBody>
          <a:bodyPr>
            <a:normAutofit fontScale="90000"/>
          </a:bodyPr>
          <a:lstStyle>
            <a:lvl1pPr defTabSz="508254">
              <a:defRPr sz="6960" b="1"/>
            </a:lvl1pPr>
          </a:lstStyle>
          <a:p>
            <a:r>
              <a:t>Binary Heap Representation</a:t>
            </a:r>
          </a:p>
        </p:txBody>
      </p:sp>
      <p:graphicFrame>
        <p:nvGraphicFramePr>
          <p:cNvPr id="2043"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215</TotalTime>
  <Words>13693</Words>
  <Application>Microsoft Macintosh PowerPoint</Application>
  <PresentationFormat>自定义</PresentationFormat>
  <Paragraphs>4763</Paragraphs>
  <Slides>209</Slides>
  <Notes>109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209</vt:i4>
      </vt:variant>
    </vt:vector>
  </HeadingPairs>
  <TitlesOfParts>
    <vt:vector size="214" baseType="lpstr">
      <vt:lpstr>Helvetica</vt:lpstr>
      <vt:lpstr>Helvetica Light</vt:lpstr>
      <vt:lpstr>Helvetica Neue</vt:lpstr>
      <vt:lpstr>Menlo</vt:lpstr>
      <vt:lpstr>Black</vt:lpstr>
      <vt:lpstr>优先队列Priority Queues （穿插讲解堆Heaps)</vt:lpstr>
      <vt:lpstr>大纲</vt:lpstr>
      <vt:lpstr>介绍优先队列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什么是堆？</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优先队列使用场景</vt:lpstr>
      <vt:lpstr>Complexity PQ  with binary heap</vt:lpstr>
      <vt:lpstr>Complexity PQ  with binary heap</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Adding Elements to Binary Heap</vt:lpstr>
      <vt:lpstr>Ways of Implementing a Priority Queue</vt:lpstr>
      <vt:lpstr>Priority Queue With Binary Heap</vt:lpstr>
      <vt:lpstr>Priority Queue With Binary Heap</vt:lpstr>
      <vt:lpstr>Priority Queue With Binary Heap</vt:lpstr>
      <vt:lpstr>Priority Queue With Binary Heap</vt:lpstr>
      <vt:lpstr>Priority Queue With Binary Heap</vt:lpstr>
      <vt:lpstr>Priority Queue With Binary Heap</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PowerPoint 演示文稿</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PowerPoint 演示文稿</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Removing Elements from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优先队列Priority Queues 穿插讲解堆Heaps</dc:title>
  <cp:lastModifiedBy>杨 波</cp:lastModifiedBy>
  <cp:revision>118</cp:revision>
  <dcterms:modified xsi:type="dcterms:W3CDTF">2020-07-02T16:00:14Z</dcterms:modified>
</cp:coreProperties>
</file>