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2"/>
    <p:restoredTop sz="68161"/>
  </p:normalViewPr>
  <p:slideViewPr>
    <p:cSldViewPr snapToGrid="0" snapToObjects="1">
      <p:cViewPr varScale="1">
        <p:scale>
          <a:sx n="69" d="100"/>
          <a:sy n="69" d="100"/>
        </p:scale>
        <p:origin x="4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，欢迎回到波波微课，今天我们来学习队列</a:t>
            </a:r>
            <a:r>
              <a:rPr lang="en-US" altLang="zh-CN" dirty="0"/>
              <a:t>Queue</a:t>
            </a:r>
            <a:r>
              <a:rPr lang="zh-CN" altLang="en-US" dirty="0"/>
              <a:t>，它是一种非常有用的数据结构。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关于队列的内容我也会分成三部分，本节课是第一部分。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</a:t>
            </a:r>
            <a:r>
              <a:rPr kumimoji="1" lang="en-US" altLang="zh-CN" dirty="0"/>
              <a:t>12</a:t>
            </a:r>
            <a:r>
              <a:rPr kumimoji="1" lang="zh-CN" altLang="en-US" dirty="0"/>
              <a:t>已经进入队列，队列中总共有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个元素。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然后是一个</a:t>
            </a:r>
            <a:r>
              <a:rPr lang="en-US" altLang="zh-CN" dirty="0"/>
              <a:t>Dequeue</a:t>
            </a:r>
            <a:r>
              <a:rPr lang="zh-CN" altLang="en-US" dirty="0"/>
              <a:t>出队列操作，所以我们从队头移除一个元素，这个元素是</a:t>
            </a:r>
            <a:r>
              <a:rPr lang="en-US" altLang="zh-CN" dirty="0"/>
              <a:t>55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</a:t>
            </a:r>
            <a:r>
              <a:rPr kumimoji="1" lang="en-US" altLang="zh-CN" dirty="0"/>
              <a:t>55</a:t>
            </a:r>
            <a:r>
              <a:rPr kumimoji="1" lang="zh-CN" altLang="en-US" dirty="0"/>
              <a:t>已经被移除，队列中还剩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286128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下一个还是</a:t>
            </a:r>
            <a:r>
              <a:rPr lang="en-US" altLang="zh-CN" dirty="0"/>
              <a:t>Dequeue</a:t>
            </a:r>
            <a:r>
              <a:rPr lang="zh-CN" altLang="en-US" dirty="0"/>
              <a:t>出队列，所以我们将</a:t>
            </a:r>
            <a:r>
              <a:rPr lang="en-US" altLang="zh-CN" dirty="0"/>
              <a:t>-1</a:t>
            </a:r>
            <a:r>
              <a:rPr lang="zh-CN" altLang="en-US" dirty="0"/>
              <a:t>从队头移除。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-1</a:t>
            </a:r>
            <a:r>
              <a:rPr kumimoji="1" lang="zh-CN" altLang="en-US" dirty="0"/>
              <a:t>已经被移除，队列中还剩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658691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下一个是将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Enqueue</a:t>
            </a:r>
            <a:r>
              <a:rPr lang="zh-CN" altLang="en-US" dirty="0"/>
              <a:t>入队列，所以我们将</a:t>
            </a:r>
            <a:r>
              <a:rPr lang="en-US" altLang="zh-CN" dirty="0"/>
              <a:t>7</a:t>
            </a:r>
            <a:r>
              <a:rPr lang="zh-CN" altLang="en-US" dirty="0"/>
              <a:t>添加到队尾。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已经入队列，此时队列中总共有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347997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</a:t>
            </a:r>
            <a:r>
              <a:rPr lang="en-US" altLang="zh-CN" dirty="0"/>
              <a:t>Dequeue</a:t>
            </a:r>
            <a:r>
              <a:rPr lang="zh-CN" altLang="en-US" dirty="0"/>
              <a:t>出队列操作，所以我们将队头的</a:t>
            </a:r>
            <a:r>
              <a:rPr lang="en-US" altLang="zh-CN" dirty="0"/>
              <a:t>33</a:t>
            </a:r>
            <a:r>
              <a:rPr lang="zh-CN" altLang="en-US" dirty="0"/>
              <a:t>移出队列。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33</a:t>
            </a:r>
            <a:r>
              <a:rPr kumimoji="1" lang="zh-CN" altLang="en-US" dirty="0"/>
              <a:t>被移除，队列中还剩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2650996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最后一个操作是将</a:t>
            </a:r>
            <a:r>
              <a:rPr lang="en-US" altLang="zh-CN" dirty="0"/>
              <a:t>-6</a:t>
            </a:r>
            <a:r>
              <a:rPr lang="zh-CN" altLang="en-US" dirty="0"/>
              <a:t>入队列，所以我们将</a:t>
            </a:r>
            <a:r>
              <a:rPr lang="en-US" altLang="zh-CN" dirty="0"/>
              <a:t>-6</a:t>
            </a:r>
            <a:r>
              <a:rPr lang="zh-CN" altLang="en-US" dirty="0"/>
              <a:t>添加到队尾。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先来过一下本课的一个大纲。首先，我会介绍什么是队列，队列的相关术语，操作的复杂度，还有常见的使用场景。然后我会演示队列的一些实现细节，主要包括</a:t>
            </a:r>
            <a:r>
              <a:rPr lang="en-US" altLang="zh-CN" dirty="0"/>
              <a:t>enqueue</a:t>
            </a:r>
            <a:r>
              <a:rPr lang="zh-CN" altLang="en-US" dirty="0"/>
              <a:t>入队列和</a:t>
            </a:r>
            <a:r>
              <a:rPr lang="en-US" altLang="zh-CN" dirty="0"/>
              <a:t>dequeue</a:t>
            </a:r>
            <a:r>
              <a:rPr lang="zh-CN" altLang="en-US" dirty="0"/>
              <a:t>出队列这两个操作。在第二部分，我会演示一个基于栈的广度优先搜索</a:t>
            </a:r>
            <a:r>
              <a:rPr lang="en-US" altLang="zh-CN" dirty="0"/>
              <a:t>(BFS)</a:t>
            </a:r>
            <a:r>
              <a:rPr lang="zh-CN" altLang="en-US" dirty="0"/>
              <a:t>样例，也会演示如何基于单向链表来实现队列。在最后一部分，我会通过代码演示如何实现队列。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  <a:r>
              <a:rPr kumimoji="1" lang="en-US" altLang="zh-CN" dirty="0"/>
              <a:t>-6</a:t>
            </a:r>
            <a:r>
              <a:rPr kumimoji="1" lang="zh-CN" altLang="en-US" dirty="0"/>
              <a:t>进入队列，队列中总共有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23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既然我们已经知道什么是队列</a:t>
            </a:r>
            <a:r>
              <a:rPr lang="zh-CN" altLang="en-US" dirty="0"/>
              <a:t>，那么这个数据结构到底有哪些使用场景呢？</a:t>
            </a:r>
            <a:endParaRPr dirty="0"/>
          </a:p>
          <a:p>
            <a:endParaRPr lang="en-US" dirty="0"/>
          </a:p>
          <a:p>
            <a:r>
              <a:rPr lang="en-US" dirty="0" err="1"/>
              <a:t>队列最经典的使用场景就是用来建模一个实际的等待队列</a:t>
            </a:r>
            <a:r>
              <a:rPr lang="zh-CN" altLang="en-US" dirty="0"/>
              <a:t>，例如超市的结账排队队列，肯得鸡的订餐排队队列。假设你去肯德基吃东西，但是所有的服务收银台都在忙，这个时候大家就得依次排队，这个就是队列的场景。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如果你要跟踪最近添加的X个元素</a:t>
            </a:r>
            <a:r>
              <a:rPr lang="zh-CN" altLang="en-US" dirty="0"/>
              <a:t>，也可以使用队列。当队列中元素超过</a:t>
            </a:r>
            <a:r>
              <a:rPr lang="en-US" altLang="zh-CN" dirty="0"/>
              <a:t>X</a:t>
            </a:r>
            <a:r>
              <a:rPr lang="zh-CN" altLang="en-US" dirty="0"/>
              <a:t>个，你只要将超过的元素从队头取出，那么队列中剩下的就是最近添加的</a:t>
            </a:r>
            <a:r>
              <a:rPr lang="en-US" altLang="zh-CN" dirty="0"/>
              <a:t>X</a:t>
            </a:r>
            <a:r>
              <a:rPr lang="zh-CN" altLang="en-US" dirty="0"/>
              <a:t>个元素。</a:t>
            </a:r>
            <a:endParaRPr dirty="0"/>
          </a:p>
          <a:p>
            <a:endParaRPr lang="en-US" dirty="0"/>
          </a:p>
          <a:p>
            <a:r>
              <a:rPr lang="en-US" dirty="0" err="1"/>
              <a:t>在Web服务器的请求管理中</a:t>
            </a:r>
            <a:r>
              <a:rPr lang="zh-CN" altLang="en-US" dirty="0"/>
              <a:t>，也经常使用队列。假定你有一个</a:t>
            </a:r>
            <a:r>
              <a:rPr lang="en-US" altLang="zh-CN" dirty="0"/>
              <a:t>web</a:t>
            </a:r>
            <a:r>
              <a:rPr lang="zh-CN" altLang="en-US" dirty="0"/>
              <a:t>服务器，刚开始空闲正在等待用户请求，并且这个服务器最多可以并发处理</a:t>
            </a:r>
            <a:r>
              <a:rPr lang="en-US" altLang="zh-CN" dirty="0"/>
              <a:t>5</a:t>
            </a:r>
            <a:r>
              <a:rPr lang="zh-CN" altLang="en-US" dirty="0"/>
              <a:t>个请求。假设在某个很短的时间内，突然来了</a:t>
            </a:r>
            <a:r>
              <a:rPr lang="en-US" altLang="zh-CN" dirty="0"/>
              <a:t>12</a:t>
            </a:r>
            <a:r>
              <a:rPr lang="zh-CN" altLang="en-US" dirty="0"/>
              <a:t>个请求，那么你的服务器没法同时处理这个</a:t>
            </a:r>
            <a:r>
              <a:rPr lang="en-US" altLang="zh-CN" dirty="0"/>
              <a:t>12</a:t>
            </a:r>
            <a:r>
              <a:rPr lang="zh-CN" altLang="en-US" dirty="0"/>
              <a:t>个请求，它只能先处理其中的</a:t>
            </a:r>
            <a:r>
              <a:rPr lang="en-US" altLang="zh-CN" dirty="0"/>
              <a:t>5</a:t>
            </a:r>
            <a:r>
              <a:rPr lang="zh-CN" altLang="en-US" dirty="0"/>
              <a:t>个，在处理这</a:t>
            </a:r>
            <a:r>
              <a:rPr lang="en-US" altLang="zh-CN" dirty="0"/>
              <a:t>5</a:t>
            </a:r>
            <a:r>
              <a:rPr lang="zh-CN" altLang="en-US" dirty="0"/>
              <a:t>个的时候，它必须先将剩下的</a:t>
            </a:r>
            <a:r>
              <a:rPr lang="en-US" altLang="zh-CN" dirty="0"/>
              <a:t>7</a:t>
            </a:r>
            <a:r>
              <a:rPr lang="zh-CN" altLang="en-US" dirty="0"/>
              <a:t>个放在队列中等待。只有等前面的</a:t>
            </a:r>
            <a:r>
              <a:rPr lang="en-US" altLang="zh-CN" dirty="0"/>
              <a:t>5</a:t>
            </a:r>
            <a:r>
              <a:rPr lang="zh-CN" altLang="en-US" dirty="0"/>
              <a:t>个处理完，它才能依次处理剩下的请求。如果在处理的过程中，又来了新的请求，只要超过当前处理能力，也就是超过</a:t>
            </a:r>
            <a:r>
              <a:rPr lang="en-US" altLang="zh-CN" dirty="0"/>
              <a:t>5</a:t>
            </a:r>
            <a:r>
              <a:rPr lang="zh-CN" altLang="en-US" dirty="0"/>
              <a:t>个并发请求，那么新来的请求还得排队。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另外，队列也可以用来对图进行宽度优先搜索</a:t>
            </a:r>
            <a:r>
              <a:rPr lang="en-US" altLang="zh-CN" dirty="0"/>
              <a:t>(Breadth-First Search</a:t>
            </a:r>
            <a:r>
              <a:rPr lang="zh-CN" altLang="en-US" dirty="0"/>
              <a:t>，简称</a:t>
            </a:r>
            <a:r>
              <a:rPr lang="en-US" altLang="zh-CN" dirty="0"/>
              <a:t>BFS)</a:t>
            </a:r>
            <a:r>
              <a:rPr lang="zh-CN" altLang="en-US" dirty="0"/>
              <a:t>遍历。后面我会演示一个例子。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下面我们来分析一下队列操作的复杂度。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36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很显然，入队列和出队列都是</a:t>
            </a:r>
            <a:r>
              <a:rPr lang="en-US" altLang="zh-CN" dirty="0"/>
              <a:t>O(1)</a:t>
            </a:r>
            <a:r>
              <a:rPr lang="zh-CN" altLang="en-US" dirty="0"/>
              <a:t>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队列还支持一个叫查看</a:t>
            </a:r>
            <a:r>
              <a:rPr lang="en-US" altLang="zh-CN" dirty="0"/>
              <a:t>Peeking</a:t>
            </a:r>
            <a:r>
              <a:rPr lang="zh-CN" altLang="en-US" dirty="0"/>
              <a:t>的操作，这个之前我没有提过。</a:t>
            </a:r>
            <a:r>
              <a:rPr lang="en-US" altLang="zh-CN" dirty="0"/>
              <a:t>Peeking</a:t>
            </a:r>
            <a:r>
              <a:rPr lang="zh-CN" altLang="en-US" dirty="0"/>
              <a:t>指的是查看一下队头的元素，但是并不移走元素，这个也是常量时间操作。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但是，检查队列中是否包含一个元素是线性时间的，因为我们需要扫描队列中的所有元素。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队列也可以支持一个称为移除</a:t>
            </a:r>
            <a:r>
              <a:rPr lang="en-US" altLang="zh-CN" dirty="0"/>
              <a:t>Removal</a:t>
            </a:r>
            <a:r>
              <a:rPr lang="zh-CN" altLang="en-US" dirty="0"/>
              <a:t>的操作，但是这个不是</a:t>
            </a:r>
            <a:r>
              <a:rPr lang="en-US" altLang="zh-CN" dirty="0"/>
              <a:t>Dequeue</a:t>
            </a:r>
            <a:r>
              <a:rPr lang="zh-CN" altLang="en-US" dirty="0"/>
              <a:t>出队列，也不是</a:t>
            </a:r>
            <a:r>
              <a:rPr lang="en-US" altLang="zh-CN" dirty="0"/>
              <a:t>Polling</a:t>
            </a:r>
            <a:r>
              <a:rPr lang="zh-CN" altLang="en-US" dirty="0"/>
              <a:t>轮训出队列，而是从整个队列中查找并移除某个元素，当然，在最坏情况下，这个需要扫描所有的队列元素。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好的，本次课程的内容就先讲解到这里，下节我会演示如何基于队列实现宽度优先搜索，还会演示如何基于单向链表来实现队列。好，我们下节课再见！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，欢迎回到波波微课，今天我们继续学习队列</a:t>
            </a:r>
            <a:r>
              <a:rPr lang="en-US" altLang="zh-CN" dirty="0"/>
              <a:t>Queue</a:t>
            </a:r>
            <a:r>
              <a:rPr lang="zh-CN" altLang="en-US" dirty="0"/>
              <a:t>，本节课是关于队列的第二节课，我会演示如何基于队列实现宽度优先搜索</a:t>
            </a:r>
            <a:r>
              <a:rPr lang="en-US" altLang="zh-CN" dirty="0"/>
              <a:t>BFS</a:t>
            </a:r>
            <a:r>
              <a:rPr lang="zh-CN" altLang="en-US" dirty="0"/>
              <a:t>，还会演示如何基于单向链表来实现队列。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361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6" name="Shape 5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下面我们来看一个利用队列对图进行宽度优先搜索的例子，这里的图指的是网状结构的图，不是柱状图也不是线条图。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关于</a:t>
            </a:r>
            <a:r>
              <a:rPr lang="en-US" altLang="zh-CN" dirty="0"/>
              <a:t>BFS</a:t>
            </a:r>
            <a:r>
              <a:rPr lang="zh-CN" altLang="en-US" dirty="0"/>
              <a:t>宽度优先搜索算法，如果直接讲的话不太好理解，所以我就先演示一个</a:t>
            </a:r>
            <a:r>
              <a:rPr lang="en-US" altLang="zh-CN" dirty="0"/>
              <a:t>BFS</a:t>
            </a:r>
            <a:r>
              <a:rPr lang="zh-CN" altLang="en-US" dirty="0"/>
              <a:t>的样例，最后我会给出算法伪代码。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1" name="Shape 6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我们首先从节点</a:t>
            </a:r>
            <a:r>
              <a:rPr lang="en-US" altLang="zh-CN" dirty="0"/>
              <a:t>0</a:t>
            </a:r>
            <a:r>
              <a:rPr lang="zh-CN" altLang="en-US" dirty="0"/>
              <a:t>开始，将节点</a:t>
            </a:r>
            <a:r>
              <a:rPr lang="en-US" altLang="zh-CN" dirty="0"/>
              <a:t>0</a:t>
            </a:r>
            <a:r>
              <a:rPr lang="zh-CN" altLang="en-US" dirty="0"/>
              <a:t>添加到队列中。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Shape 6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然后我们将节点</a:t>
            </a:r>
            <a:r>
              <a:rPr lang="en-US" altLang="zh-CN" dirty="0"/>
              <a:t>0</a:t>
            </a:r>
            <a:r>
              <a:rPr lang="zh-CN" altLang="en-US" dirty="0"/>
              <a:t>出队列</a:t>
            </a:r>
            <a:r>
              <a:rPr lang="en-US" altLang="zh-CN" dirty="0"/>
              <a:t>(</a:t>
            </a:r>
            <a:r>
              <a:rPr lang="zh-CN" altLang="en-US" dirty="0"/>
              <a:t>因为队列中目前只有</a:t>
            </a:r>
            <a:r>
              <a:rPr lang="en-US" altLang="zh-CN" dirty="0"/>
              <a:t>0)</a:t>
            </a:r>
            <a:r>
              <a:rPr lang="zh-CN" altLang="en-US" dirty="0"/>
              <a:t>，标记为已访问，然后再访问节点</a:t>
            </a:r>
            <a:r>
              <a:rPr lang="en-US" altLang="zh-CN" dirty="0"/>
              <a:t>0</a:t>
            </a:r>
            <a:r>
              <a:rPr lang="zh-CN" altLang="en-US" dirty="0"/>
              <a:t>的所有邻居节点，也就是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，将它们入队列。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1" name="Shape 6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然后按同样思路，我们依次访问节点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的邻居节点，这时候邻居节点只有节点</a:t>
            </a:r>
            <a:r>
              <a:rPr lang="en-US" altLang="zh-CN" dirty="0"/>
              <a:t>8</a:t>
            </a:r>
            <a:r>
              <a:rPr lang="zh-CN" altLang="en-US" dirty="0"/>
              <a:t>，将它入队列。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类似的，再访问</a:t>
            </a:r>
            <a:r>
              <a:rPr lang="en-US" altLang="zh-CN" dirty="0"/>
              <a:t>8</a:t>
            </a:r>
            <a:r>
              <a:rPr lang="zh-CN" altLang="en-US" dirty="0"/>
              <a:t>的邻居节点，这里只有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下面我先来介绍队列。</a:t>
            </a:r>
          </a:p>
        </p:txBody>
      </p:sp>
    </p:spTree>
    <p:extLst>
      <p:ext uri="{BB962C8B-B14F-4D97-AF65-F5344CB8AC3E}">
        <p14:creationId xmlns:p14="http://schemas.microsoft.com/office/powerpoint/2010/main" val="269477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1" name="Shape 7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现在访问节点</a:t>
            </a:r>
            <a:r>
              <a:rPr lang="en-US" altLang="zh-CN" dirty="0"/>
              <a:t>7</a:t>
            </a:r>
            <a:r>
              <a:rPr lang="zh-CN" altLang="en-US" dirty="0"/>
              <a:t>的所有邻居节点，将它们都入队列。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再访问队列中节点的临近节点。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1" name="Shape 8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现在我们访问了所有的节点，除了节点</a:t>
            </a:r>
            <a:r>
              <a:rPr lang="en-US" altLang="zh-CN" dirty="0"/>
              <a:t>12</a:t>
            </a:r>
            <a:r>
              <a:rPr lang="zh-CN" altLang="en-US" dirty="0"/>
              <a:t>以外，因为</a:t>
            </a:r>
            <a:r>
              <a:rPr lang="en-US" altLang="zh-CN" dirty="0"/>
              <a:t>12</a:t>
            </a:r>
            <a:r>
              <a:rPr lang="zh-CN" altLang="en-US" dirty="0"/>
              <a:t>是一个孤立节点，没办法从现有节点到达</a:t>
            </a:r>
            <a:r>
              <a:rPr lang="en-US" altLang="zh-CN" dirty="0"/>
              <a:t>12</a:t>
            </a:r>
            <a:r>
              <a:rPr lang="zh-CN" altLang="en-US" dirty="0"/>
              <a:t>，所以我们不用管它。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这样我们就演示了</a:t>
            </a:r>
            <a:r>
              <a:rPr lang="en-US" altLang="zh-CN" dirty="0"/>
              <a:t>BFS</a:t>
            </a:r>
            <a:r>
              <a:rPr lang="zh-CN" altLang="en-US" dirty="0"/>
              <a:t>的总体思路。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6" name="Shape 8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上给出了</a:t>
            </a:r>
            <a:r>
              <a:rPr lang="en-US" altLang="zh-CN" dirty="0"/>
              <a:t>BFS</a:t>
            </a:r>
            <a:r>
              <a:rPr lang="zh-CN" altLang="en-US" dirty="0"/>
              <a:t>算法的伪代码，我们一起来</a:t>
            </a:r>
            <a:r>
              <a:rPr lang="en-US" altLang="zh-CN" dirty="0"/>
              <a:t>Review</a:t>
            </a:r>
            <a:r>
              <a:rPr lang="zh-CN" altLang="en-US" dirty="0"/>
              <a:t>一下。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过一下</a:t>
            </a:r>
            <a:r>
              <a:rPr lang="en-US" altLang="zh-CN" dirty="0"/>
              <a:t>PPT</a:t>
            </a:r>
            <a:r>
              <a:rPr lang="zh-CN" altLang="en-US" dirty="0"/>
              <a:t>上的伪代码。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这是一个比较场景的面试题，希望大家能够理解掌握。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好的，现在要来看一下队列是如何实现的。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队列可以有多种实现方式，最常见的是使用数组，或者单向链表，或者双向链表。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这边，我先通过</a:t>
            </a:r>
            <a:r>
              <a:rPr lang="en-US" altLang="zh-CN" dirty="0"/>
              <a:t>PPT</a:t>
            </a:r>
            <a:r>
              <a:rPr lang="zh-CN" altLang="en-US" dirty="0"/>
              <a:t>演示如何基于单向链表来实现队列，后面我会以现场编程方式演示，如何基于双向链表来实现队列。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dirty="0"/>
              <a:t>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先创建一个空的单向链表，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都指向</a:t>
            </a:r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704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第一个指令是</a:t>
            </a:r>
            <a:r>
              <a:rPr kumimoji="1" lang="en-US" altLang="zh-CN" dirty="0"/>
              <a:t>Enqueue(5)</a:t>
            </a:r>
            <a:r>
              <a:rPr kumimoji="1" lang="zh-CN" altLang="en-US" dirty="0"/>
              <a:t>，将第一个元素</a:t>
            </a:r>
            <a:r>
              <a:rPr kumimoji="1" lang="en-US" altLang="zh-CN" dirty="0"/>
              <a:t>5</a:t>
            </a:r>
            <a:r>
              <a:rPr kumimoji="1" lang="zh-CN" altLang="en-US" dirty="0"/>
              <a:t>入队列，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都指向新创建的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这个节点。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693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第二个指令是</a:t>
            </a:r>
            <a:r>
              <a:rPr kumimoji="1" lang="en-US" altLang="zh-CN" dirty="0"/>
              <a:t>Enqueue(1)</a:t>
            </a:r>
            <a:r>
              <a:rPr kumimoji="1" lang="zh-CN" altLang="en-US" dirty="0"/>
              <a:t>，将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这个元素入队列。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这时，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这个节点，从单向链表的角度看，这个是单向链表头节点，但是从队列的角度看，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指向队头，也就是后续出队列的地方。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Tail</a:t>
            </a:r>
            <a:r>
              <a:rPr kumimoji="1" lang="zh-CN" altLang="en-US" dirty="0"/>
              <a:t>指向新创建的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这个节点，从单向链表角度看，这个是尾节点，但是从队列角度看，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指向的是队尾，也就是后续入队列的地方。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352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下一个指令是</a:t>
            </a:r>
            <a:r>
              <a:rPr kumimoji="1" lang="en-US" altLang="zh-CN" dirty="0"/>
              <a:t>Enqueue(6)</a:t>
            </a:r>
            <a:r>
              <a:rPr kumimoji="1" lang="zh-CN" altLang="en-US" dirty="0"/>
              <a:t>，将元素</a:t>
            </a:r>
            <a:r>
              <a:rPr kumimoji="1" lang="en-US" altLang="zh-CN" dirty="0"/>
              <a:t>6</a:t>
            </a:r>
            <a:r>
              <a:rPr kumimoji="1" lang="zh-CN" altLang="en-US" dirty="0"/>
              <a:t>入队列。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入队列发生在尾部，所以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指向新创建的</a:t>
            </a:r>
            <a:r>
              <a:rPr kumimoji="1" lang="en-US" altLang="zh-CN" dirty="0"/>
              <a:t>6</a:t>
            </a:r>
            <a:r>
              <a:rPr kumimoji="1" lang="zh-CN" altLang="en-US" dirty="0"/>
              <a:t>这个节点。</a:t>
            </a:r>
          </a:p>
        </p:txBody>
      </p:sp>
    </p:spTree>
    <p:extLst>
      <p:ext uri="{BB962C8B-B14F-4D97-AF65-F5344CB8AC3E}">
        <p14:creationId xmlns:p14="http://schemas.microsoft.com/office/powerpoint/2010/main" val="1499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读PPT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PPT上给出了一个队列的演示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下一个指令是</a:t>
            </a:r>
            <a:r>
              <a:rPr kumimoji="1" lang="en-US" altLang="zh-CN" dirty="0"/>
              <a:t>Enqueue(17)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指向新创建的</a:t>
            </a:r>
            <a:r>
              <a:rPr kumimoji="1" lang="en-US" altLang="zh-CN" dirty="0"/>
              <a:t>17</a:t>
            </a:r>
            <a:r>
              <a:rPr kumimoji="1" lang="zh-CN" altLang="en-US" dirty="0"/>
              <a:t>这个节点。</a:t>
            </a:r>
          </a:p>
        </p:txBody>
      </p:sp>
    </p:spTree>
    <p:extLst>
      <p:ext uri="{BB962C8B-B14F-4D97-AF65-F5344CB8AC3E}">
        <p14:creationId xmlns:p14="http://schemas.microsoft.com/office/powerpoint/2010/main" val="2588744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最后一个指令是</a:t>
            </a:r>
            <a:r>
              <a:rPr kumimoji="1" lang="en-US" altLang="zh-CN" dirty="0"/>
              <a:t>Enqueue(8)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8</a:t>
            </a:r>
            <a:r>
              <a:rPr kumimoji="1" lang="zh-CN" altLang="en-US" dirty="0"/>
              <a:t>这个节点。</a:t>
            </a:r>
          </a:p>
        </p:txBody>
      </p:sp>
    </p:spTree>
    <p:extLst>
      <p:ext uri="{BB962C8B-B14F-4D97-AF65-F5344CB8AC3E}">
        <p14:creationId xmlns:p14="http://schemas.microsoft.com/office/powerpoint/2010/main" val="2813826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下面进一步演示出队列。</a:t>
            </a:r>
          </a:p>
        </p:txBody>
      </p:sp>
    </p:spTree>
    <p:extLst>
      <p:ext uri="{BB962C8B-B14F-4D97-AF65-F5344CB8AC3E}">
        <p14:creationId xmlns:p14="http://schemas.microsoft.com/office/powerpoint/2010/main" val="2822828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5" name="Shape 4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出队列发生在队头，也就是单向链表的头部，所以我们将</a:t>
            </a:r>
            <a:r>
              <a:rPr lang="en-US" altLang="zh-CN" dirty="0"/>
              <a:t>Head</a:t>
            </a:r>
            <a:r>
              <a:rPr lang="zh-CN" altLang="en-US" dirty="0"/>
              <a:t>指针右移一个位置。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如果你使用的是</a:t>
            </a:r>
            <a:r>
              <a:rPr lang="en-US" altLang="zh-CN" dirty="0"/>
              <a:t>Java</a:t>
            </a:r>
            <a:r>
              <a:rPr lang="zh-CN" altLang="en-US" dirty="0"/>
              <a:t>实现，那么原来的队头节点就可以被垃圾回收了。但是如果你使用的是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之类的语言，那么要注意显式地释放内存，以免内存泄漏。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3" name="Shape 5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后续的出队列</a:t>
            </a:r>
            <a:r>
              <a:rPr lang="en-US" altLang="zh-CN" dirty="0"/>
              <a:t>Dequeue</a:t>
            </a:r>
            <a:r>
              <a:rPr lang="zh-CN" altLang="en-US" dirty="0"/>
              <a:t>操作都是类似的，将</a:t>
            </a:r>
            <a:r>
              <a:rPr lang="en-US" altLang="zh-CN" dirty="0"/>
              <a:t>Head</a:t>
            </a:r>
            <a:r>
              <a:rPr lang="zh-CN" altLang="en-US" dirty="0"/>
              <a:t>右移一个位置。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421786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362304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</a:t>
            </a:r>
            <a:r>
              <a:rPr lang="en-US" altLang="zh-CN" dirty="0"/>
              <a:t>Dequeue</a:t>
            </a:r>
            <a:r>
              <a:rPr lang="zh-CN" altLang="en-US" dirty="0"/>
              <a:t>之后，队列就变空了，</a:t>
            </a:r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r>
              <a:rPr lang="zh-CN" altLang="en-US" dirty="0"/>
              <a:t>同时指向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所以，如果采用单向链表来实现队列，那么入队列</a:t>
            </a:r>
            <a:r>
              <a:rPr lang="en-US" altLang="zh-CN" dirty="0" err="1"/>
              <a:t>Equeue</a:t>
            </a:r>
            <a:r>
              <a:rPr lang="zh-CN" altLang="en-US" dirty="0"/>
              <a:t>对应移动</a:t>
            </a:r>
            <a:r>
              <a:rPr lang="en-US" altLang="zh-CN" dirty="0"/>
              <a:t>Tail</a:t>
            </a:r>
            <a:r>
              <a:rPr lang="zh-CN" altLang="en-US" dirty="0"/>
              <a:t>尾指针，</a:t>
            </a:r>
            <a:r>
              <a:rPr lang="en-US" altLang="zh-CN" dirty="0"/>
              <a:t>Dequeue</a:t>
            </a:r>
            <a:r>
              <a:rPr lang="zh-CN" altLang="en-US" dirty="0"/>
              <a:t>对应移动</a:t>
            </a:r>
            <a:r>
              <a:rPr lang="en-US" altLang="zh-CN" dirty="0"/>
              <a:t>Head</a:t>
            </a:r>
            <a:r>
              <a:rPr lang="zh-CN" altLang="en-US" dirty="0"/>
              <a:t>头指针。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好</a:t>
            </a:r>
            <a:r>
              <a:rPr lang="zh-CN" altLang="en-US" dirty="0"/>
              <a:t>，本节课就先演示到这里，在下节课中，我会以现场编程方式，演示如何基于双向链表来实现队列，好，我们下节课再见！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每一个队列都有一个队头和一个队尾</a:t>
            </a:r>
            <a:r>
              <a:rPr lang="zh-CN" altLang="en-US" dirty="0"/>
              <a:t>。我们可以从队尾插入元素，也可以从队头移除元素。向队尾添加元素也称入队列</a:t>
            </a:r>
            <a:r>
              <a:rPr lang="en-US" altLang="zh-CN" dirty="0"/>
              <a:t>enqueue</a:t>
            </a:r>
            <a:r>
              <a:rPr lang="zh-CN" altLang="en-US" dirty="0"/>
              <a:t>。从队头移除元素也称为出队列</a:t>
            </a:r>
            <a:r>
              <a:rPr lang="en-US" altLang="zh-CN" dirty="0"/>
              <a:t>dequeue</a:t>
            </a:r>
            <a:r>
              <a:rPr lang="zh-CN" altLang="en-US" dirty="0"/>
              <a:t>。</a:t>
            </a:r>
            <a:endParaRPr lang="en-US" dirty="0"/>
          </a:p>
          <a:p>
            <a:endParaRPr lang="en-US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关于队列的术语。实际上，向队列添加或者移除元素的术语并不统一，不同的人往往有不同的称谓。比方说，对于入队列，有的叫</a:t>
            </a:r>
            <a:r>
              <a:rPr lang="en-US" altLang="zh-CN" dirty="0"/>
              <a:t>Enqueue</a:t>
            </a:r>
            <a:r>
              <a:rPr lang="zh-CN" altLang="en-US" dirty="0"/>
              <a:t>～将元素进入队列，有的叫</a:t>
            </a:r>
            <a:r>
              <a:rPr lang="en-US" altLang="zh-CN" dirty="0"/>
              <a:t>Adding</a:t>
            </a:r>
            <a:r>
              <a:rPr lang="zh-CN" altLang="en-US" dirty="0"/>
              <a:t>～向队列添加元素，还有的叫</a:t>
            </a:r>
            <a:r>
              <a:rPr lang="en-US" altLang="zh-CN" dirty="0"/>
              <a:t>Offering</a:t>
            </a:r>
            <a:r>
              <a:rPr lang="zh-CN" altLang="en-US" dirty="0"/>
              <a:t>～向队列提供元素。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对于出队列</a:t>
            </a:r>
            <a:r>
              <a:rPr lang="en-US" altLang="zh-CN" dirty="0"/>
              <a:t>Dequeue</a:t>
            </a:r>
            <a:r>
              <a:rPr lang="zh-CN" altLang="en-US" dirty="0"/>
              <a:t>，或者说从队头移除元素，有的时候也被称为轮训队列</a:t>
            </a:r>
            <a:r>
              <a:rPr lang="en-US" altLang="zh-CN" dirty="0"/>
              <a:t>Polling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下面我们来深入学习一下队列的操作细节。</a:t>
            </a:r>
            <a:r>
              <a:rPr lang="en-US" altLang="zh-CN" dirty="0"/>
              <a:t>PPT</a:t>
            </a:r>
            <a:r>
              <a:rPr lang="zh-CN" altLang="en-US" dirty="0"/>
              <a:t>上有一个队列的例子，我还在上面标出了队头和队尾。队列上方有一些指令，我来演示这些指令是如何执行的。</a:t>
            </a:r>
            <a:endParaRPr lang="en-US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第一个操作是</a:t>
            </a:r>
            <a:r>
              <a:rPr lang="en-US" altLang="zh-CN" dirty="0"/>
              <a:t>Enqueue 12</a:t>
            </a:r>
            <a:r>
              <a:rPr lang="zh-CN" altLang="en-US" dirty="0"/>
              <a:t>，也就是将</a:t>
            </a:r>
            <a:r>
              <a:rPr lang="en-US" altLang="zh-CN" dirty="0"/>
              <a:t>12</a:t>
            </a:r>
            <a:r>
              <a:rPr lang="zh-CN" altLang="en-US" dirty="0"/>
              <a:t>入队列，所以我们在队尾添加</a:t>
            </a:r>
            <a:r>
              <a:rPr lang="en-US" altLang="zh-CN" dirty="0"/>
              <a:t>12.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eues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0" b="1"/>
            </a:lvl1pPr>
          </a:lstStyle>
          <a:p>
            <a:r>
              <a:rPr lang="en-US" dirty="0" err="1"/>
              <a:t>队列Queue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406287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5" name="William Fiset">
            <a:extLst>
              <a:ext uri="{FF2B5EF4-FFF2-40B4-BE49-F238E27FC236}">
                <a16:creationId xmlns:a16="http://schemas.microsoft.com/office/drawing/2014/main" id="{409B7407-C363-4A4B-8F83-183634E6D98A}"/>
              </a:ext>
            </a:extLst>
          </p:cNvPr>
          <p:cNvSpPr txBox="1">
            <a:spLocks/>
          </p:cNvSpPr>
          <p:nvPr/>
        </p:nvSpPr>
        <p:spPr>
          <a:xfrm>
            <a:off x="3636992" y="5260675"/>
            <a:ext cx="5730815" cy="82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9pPr>
          </a:lstStyle>
          <a:p>
            <a:pPr hangingPunct="1"/>
            <a:r>
              <a:rPr lang="en-US" sz="3600" dirty="0"/>
              <a:t>Part 1/3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队列的例子</a:t>
            </a:r>
            <a:endParaRPr dirty="0"/>
          </a:p>
        </p:txBody>
      </p:sp>
      <p:sp>
        <p:nvSpPr>
          <p:cNvPr id="23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39" name="55"/>
          <p:cNvSpPr/>
          <p:nvPr/>
        </p:nvSpPr>
        <p:spPr>
          <a:xfrm>
            <a:off x="3831332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40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41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42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43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4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45" name="12"/>
          <p:cNvSpPr/>
          <p:nvPr/>
        </p:nvSpPr>
        <p:spPr>
          <a:xfrm>
            <a:off x="940840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4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49" name="55"/>
          <p:cNvSpPr/>
          <p:nvPr/>
        </p:nvSpPr>
        <p:spPr>
          <a:xfrm>
            <a:off x="271591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50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51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52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53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5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55" name="12"/>
          <p:cNvSpPr/>
          <p:nvPr/>
        </p:nvSpPr>
        <p:spPr>
          <a:xfrm>
            <a:off x="940840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56" name="Line"/>
          <p:cNvSpPr/>
          <p:nvPr/>
        </p:nvSpPr>
        <p:spPr>
          <a:xfrm flipH="1">
            <a:off x="3831331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61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62" name="-1"/>
          <p:cNvSpPr/>
          <p:nvPr/>
        </p:nvSpPr>
        <p:spPr>
          <a:xfrm>
            <a:off x="384607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63" name="33"/>
          <p:cNvSpPr/>
          <p:nvPr/>
        </p:nvSpPr>
        <p:spPr>
          <a:xfrm>
            <a:off x="496149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64" name="17"/>
          <p:cNvSpPr/>
          <p:nvPr/>
        </p:nvSpPr>
        <p:spPr>
          <a:xfrm>
            <a:off x="607691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65" name="11"/>
          <p:cNvSpPr/>
          <p:nvPr/>
        </p:nvSpPr>
        <p:spPr>
          <a:xfrm>
            <a:off x="719232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6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67" name="12"/>
          <p:cNvSpPr/>
          <p:nvPr/>
        </p:nvSpPr>
        <p:spPr>
          <a:xfrm>
            <a:off x="83077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7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71" name="-1"/>
          <p:cNvSpPr/>
          <p:nvPr/>
        </p:nvSpPr>
        <p:spPr>
          <a:xfrm>
            <a:off x="2730665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72" name="33"/>
          <p:cNvSpPr/>
          <p:nvPr/>
        </p:nvSpPr>
        <p:spPr>
          <a:xfrm>
            <a:off x="496149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73" name="17"/>
          <p:cNvSpPr/>
          <p:nvPr/>
        </p:nvSpPr>
        <p:spPr>
          <a:xfrm>
            <a:off x="607691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74" name="11"/>
          <p:cNvSpPr/>
          <p:nvPr/>
        </p:nvSpPr>
        <p:spPr>
          <a:xfrm>
            <a:off x="719232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75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76" name="12"/>
          <p:cNvSpPr/>
          <p:nvPr/>
        </p:nvSpPr>
        <p:spPr>
          <a:xfrm>
            <a:off x="83077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77" name="Line"/>
          <p:cNvSpPr/>
          <p:nvPr/>
        </p:nvSpPr>
        <p:spPr>
          <a:xfrm flipH="1">
            <a:off x="3831331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82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83" name="33"/>
          <p:cNvSpPr/>
          <p:nvPr/>
        </p:nvSpPr>
        <p:spPr>
          <a:xfrm>
            <a:off x="43890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84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85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8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87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9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91" name="33"/>
          <p:cNvSpPr/>
          <p:nvPr/>
        </p:nvSpPr>
        <p:spPr>
          <a:xfrm>
            <a:off x="43890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92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93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9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95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96" name="7"/>
          <p:cNvSpPr/>
          <p:nvPr/>
        </p:nvSpPr>
        <p:spPr>
          <a:xfrm>
            <a:off x="996611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" name="Line"/>
          <p:cNvSpPr/>
          <p:nvPr/>
        </p:nvSpPr>
        <p:spPr>
          <a:xfrm flipH="1">
            <a:off x="8850697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02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03" name="33"/>
          <p:cNvSpPr/>
          <p:nvPr/>
        </p:nvSpPr>
        <p:spPr>
          <a:xfrm>
            <a:off x="43890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04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05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0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07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08" name="7"/>
          <p:cNvSpPr/>
          <p:nvPr/>
        </p:nvSpPr>
        <p:spPr>
          <a:xfrm>
            <a:off x="8850697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11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12" name="33"/>
          <p:cNvSpPr/>
          <p:nvPr/>
        </p:nvSpPr>
        <p:spPr>
          <a:xfrm>
            <a:off x="3273625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13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14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15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16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17" name="7"/>
          <p:cNvSpPr/>
          <p:nvPr/>
        </p:nvSpPr>
        <p:spPr>
          <a:xfrm>
            <a:off x="8850697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4389040" y="7577909"/>
            <a:ext cx="880477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2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24" name="17"/>
          <p:cNvSpPr/>
          <p:nvPr/>
        </p:nvSpPr>
        <p:spPr>
          <a:xfrm>
            <a:off x="438904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25" name="11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2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27" name="12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28" name="7"/>
          <p:cNvSpPr/>
          <p:nvPr/>
        </p:nvSpPr>
        <p:spPr>
          <a:xfrm>
            <a:off x="773528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队列例子</a:t>
            </a:r>
            <a:endParaRPr dirty="0"/>
          </a:p>
        </p:txBody>
      </p:sp>
      <p:sp>
        <p:nvSpPr>
          <p:cNvPr id="331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32" name="17"/>
          <p:cNvSpPr/>
          <p:nvPr/>
        </p:nvSpPr>
        <p:spPr>
          <a:xfrm>
            <a:off x="438904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33" name="11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3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Enqueue(-6)</a:t>
            </a:r>
          </a:p>
        </p:txBody>
      </p:sp>
      <p:sp>
        <p:nvSpPr>
          <p:cNvPr id="335" name="12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36" name="7"/>
          <p:cNvSpPr/>
          <p:nvPr/>
        </p:nvSpPr>
        <p:spPr>
          <a:xfrm>
            <a:off x="773528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7" name="-6"/>
          <p:cNvSpPr/>
          <p:nvPr/>
        </p:nvSpPr>
        <p:spPr>
          <a:xfrm>
            <a:off x="9966111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-6</a:t>
            </a:r>
          </a:p>
        </p:txBody>
      </p:sp>
      <p:sp>
        <p:nvSpPr>
          <p:cNvPr id="338" name="Line"/>
          <p:cNvSpPr/>
          <p:nvPr/>
        </p:nvSpPr>
        <p:spPr>
          <a:xfrm flipH="1">
            <a:off x="8850696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bout Queues…"/>
          <p:cNvSpPr>
            <a:spLocks noGrp="1"/>
          </p:cNvSpPr>
          <p:nvPr>
            <p:ph type="body" idx="1"/>
          </p:nvPr>
        </p:nvSpPr>
        <p:spPr>
          <a:xfrm>
            <a:off x="1374267" y="1982225"/>
            <a:ext cx="12042903" cy="689800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8925" indent="-288925" defTabSz="379729">
              <a:spcBef>
                <a:spcPts val="2600"/>
              </a:spcBef>
              <a:defRPr sz="3055"/>
            </a:pPr>
            <a:r>
              <a:rPr lang="zh-CN" altLang="en-US" sz="3500" dirty="0"/>
              <a:t>介绍队列</a:t>
            </a:r>
            <a:endParaRPr sz="35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什么是队列？</a:t>
            </a:r>
            <a:endParaRPr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术语</a:t>
            </a:r>
            <a:endParaRPr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有常见的使用场景？</a:t>
            </a:r>
            <a:endParaRPr lang="en-US" altLang="zh-CN"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en-US" sz="2600" dirty="0" err="1"/>
              <a:t>复杂度分析</a:t>
            </a:r>
            <a:endParaRPr lang="en-US"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基于栈的广度优先搜索</a:t>
            </a:r>
            <a:r>
              <a:rPr lang="en-US" altLang="zh-CN" sz="2600" dirty="0"/>
              <a:t>(BFS)</a:t>
            </a:r>
            <a:r>
              <a:rPr lang="zh-CN" altLang="en-US" sz="2600" dirty="0"/>
              <a:t>样例</a:t>
            </a:r>
            <a:endParaRPr sz="2600" dirty="0"/>
          </a:p>
          <a:p>
            <a:pPr marL="288925" indent="-288925" defTabSz="379729">
              <a:spcBef>
                <a:spcPts val="2600"/>
              </a:spcBef>
              <a:defRPr sz="3055"/>
            </a:pPr>
            <a:r>
              <a:rPr lang="zh-CN" altLang="en-US" sz="3500" dirty="0"/>
              <a:t>实现细节</a:t>
            </a:r>
            <a:endParaRPr sz="35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如何向队列添加元素</a:t>
            </a:r>
            <a:r>
              <a:rPr lang="en-US" altLang="zh-CN" sz="2600" dirty="0"/>
              <a:t>(enqueue</a:t>
            </a:r>
            <a:r>
              <a:rPr lang="zh-CN" altLang="en-US" sz="2600" dirty="0"/>
              <a:t>入队列</a:t>
            </a:r>
            <a:r>
              <a:rPr lang="en-US" altLang="zh-CN" sz="2600" dirty="0"/>
              <a:t>)</a:t>
            </a:r>
            <a:endParaRPr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如何从队列中移除元素</a:t>
            </a:r>
            <a:r>
              <a:rPr lang="en-US" altLang="zh-CN" sz="2600" dirty="0"/>
              <a:t>(dequeue</a:t>
            </a:r>
            <a:r>
              <a:rPr lang="zh-CN" altLang="en-US" sz="2600" dirty="0"/>
              <a:t>出队列</a:t>
            </a:r>
            <a:r>
              <a:rPr lang="en-US" altLang="zh-CN" sz="2600" dirty="0"/>
              <a:t>)</a:t>
            </a:r>
            <a:endParaRPr sz="2600" dirty="0"/>
          </a:p>
          <a:p>
            <a:pPr marL="288925" indent="-288925" defTabSz="379729">
              <a:spcBef>
                <a:spcPts val="2600"/>
              </a:spcBef>
              <a:defRPr sz="3055"/>
            </a:pPr>
            <a:r>
              <a:rPr lang="en-US" sz="3500" dirty="0" err="1"/>
              <a:t>代码实现</a:t>
            </a:r>
            <a:endParaRPr sz="35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4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44" name="17"/>
          <p:cNvSpPr/>
          <p:nvPr/>
        </p:nvSpPr>
        <p:spPr>
          <a:xfrm>
            <a:off x="438904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45" name="11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4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47" name="12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48" name="7"/>
          <p:cNvSpPr/>
          <p:nvPr/>
        </p:nvSpPr>
        <p:spPr>
          <a:xfrm>
            <a:off x="773528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49" name="-6"/>
          <p:cNvSpPr/>
          <p:nvPr/>
        </p:nvSpPr>
        <p:spPr>
          <a:xfrm>
            <a:off x="885069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-6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When and where is a Queue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 b="1"/>
            </a:lvl1pPr>
          </a:lstStyle>
          <a:p>
            <a:r>
              <a:rPr lang="en-US" dirty="0" err="1"/>
              <a:t>队列的使用场景</a:t>
            </a:r>
            <a:endParaRPr dirty="0"/>
          </a:p>
        </p:txBody>
      </p:sp>
      <p:sp>
        <p:nvSpPr>
          <p:cNvPr id="352" name="Any waiting line models a queue, for example a lineup at a movie theatre.…"/>
          <p:cNvSpPr/>
          <p:nvPr/>
        </p:nvSpPr>
        <p:spPr>
          <a:xfrm>
            <a:off x="662256" y="2413000"/>
            <a:ext cx="11680287" cy="474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86013" indent="-386013" algn="l">
              <a:buSzPct val="75000"/>
              <a:buChar char="•"/>
              <a:defRPr sz="3300"/>
            </a:pPr>
            <a:r>
              <a:rPr lang="zh-CN" altLang="en-US" dirty="0"/>
              <a:t>任何排队等待场景都可以用队列来建模，例如，超市排队结账。</a:t>
            </a: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r>
              <a:rPr lang="zh-CN" altLang="en-US" dirty="0"/>
              <a:t>可以用来跟踪最近添加的</a:t>
            </a:r>
            <a:r>
              <a:rPr lang="en-US" altLang="zh-CN" dirty="0"/>
              <a:t>X</a:t>
            </a:r>
            <a:r>
              <a:rPr lang="zh-CN" altLang="en-US" dirty="0"/>
              <a:t>个元素。</a:t>
            </a: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r>
              <a:rPr lang="en-US" dirty="0" err="1"/>
              <a:t>Web服务器请求管理</a:t>
            </a:r>
            <a:r>
              <a:rPr lang="zh-CN" altLang="en-US" dirty="0"/>
              <a:t>，先来先服务。</a:t>
            </a: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r>
              <a:rPr lang="zh-CN" altLang="en-US" dirty="0"/>
              <a:t>宽度优先搜索</a:t>
            </a:r>
            <a:r>
              <a:rPr lang="en-US" altLang="zh-CN" dirty="0"/>
              <a:t>(BFS)</a:t>
            </a:r>
            <a:r>
              <a:rPr lang="zh-CN" altLang="en-US" dirty="0"/>
              <a:t>图遍历。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…"/>
          <p:cNvSpPr>
            <a:spLocks noGrp="1"/>
          </p:cNvSpPr>
          <p:nvPr>
            <p:ph type="ctrTitle"/>
          </p:nvPr>
        </p:nvSpPr>
        <p:spPr>
          <a:xfrm>
            <a:off x="1359520" y="3018085"/>
            <a:ext cx="10285760" cy="3717430"/>
          </a:xfrm>
          <a:prstGeom prst="rect">
            <a:avLst/>
          </a:prstGeom>
        </p:spPr>
        <p:txBody>
          <a:bodyPr anchor="ctr"/>
          <a:lstStyle/>
          <a:p>
            <a:pPr>
              <a:defRPr sz="11000" b="1"/>
            </a:pPr>
            <a:r>
              <a:rPr lang="zh-CN" altLang="en-US" dirty="0"/>
              <a:t>复杂度分析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mplex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3211854388"/>
              </p:ext>
            </p:extLst>
          </p:nvPr>
        </p:nvGraphicFramePr>
        <p:xfrm>
          <a:off x="1471251" y="2843197"/>
          <a:ext cx="10512024" cy="63508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5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入队列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Enqueue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出队列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Dequeue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查看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Peeking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包含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Contains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移除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Removal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判空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Is Empty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eues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0" b="1"/>
            </a:lvl1pPr>
          </a:lstStyle>
          <a:p>
            <a:r>
              <a:rPr lang="en-US" dirty="0" err="1"/>
              <a:t>队列Queue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406287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5" name="William Fiset">
            <a:extLst>
              <a:ext uri="{FF2B5EF4-FFF2-40B4-BE49-F238E27FC236}">
                <a16:creationId xmlns:a16="http://schemas.microsoft.com/office/drawing/2014/main" id="{409B7407-C363-4A4B-8F83-183634E6D98A}"/>
              </a:ext>
            </a:extLst>
          </p:cNvPr>
          <p:cNvSpPr txBox="1">
            <a:spLocks/>
          </p:cNvSpPr>
          <p:nvPr/>
        </p:nvSpPr>
        <p:spPr>
          <a:xfrm>
            <a:off x="3636992" y="5260675"/>
            <a:ext cx="5730815" cy="82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9pPr>
          </a:lstStyle>
          <a:p>
            <a:pPr hangingPunct="1"/>
            <a:r>
              <a:rPr lang="en-US" sz="3600" dirty="0"/>
              <a:t>Part 2/3</a:t>
            </a:r>
          </a:p>
        </p:txBody>
      </p:sp>
    </p:spTree>
    <p:extLst>
      <p:ext uri="{BB962C8B-B14F-4D97-AF65-F5344CB8AC3E}">
        <p14:creationId xmlns:p14="http://schemas.microsoft.com/office/powerpoint/2010/main" val="374014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dirty="0"/>
              <a:t>- BFS</a:t>
            </a:r>
          </a:p>
        </p:txBody>
      </p:sp>
      <p:sp>
        <p:nvSpPr>
          <p:cNvPr id="55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55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5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5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55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5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6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6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6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6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6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6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57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9" name="Oval"/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0" name="Oval"/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1" name="Unvisited"/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582" name="Visited"/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583" name="Oval"/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On the frontier"/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58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59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9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9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59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9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9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9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9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9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9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0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61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61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DABE1002-64A5-FF49-83FB-FAD40F6BE4CE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1E233F56-EE28-A045-9C91-A1B1FFB6E4E3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9416A9F6-408B-3F48-B9CE-CC5C0C6F168C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D6FDC7C9-E9C0-4A45-B54A-0DD848404AF3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E3DFE982-8A60-5E4F-A2B1-45C7C981A6A1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F3AF8191-C981-9D4B-A60D-DF2EAAB2BE3E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62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62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2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62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62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62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3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63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63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3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3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3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64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64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EF173BB9-AC52-7144-81AE-91C2288CCFC3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3E333D12-1A5E-1642-B042-5EED5E811F12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9B91FDA2-ED18-BF44-B902-986DF8967A15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48544269-DD00-1749-913B-05AB43D26E7E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9B52BC21-D6F5-F540-A709-25B64C39FC21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56B40333-DA66-F94B-AC4B-8538839CDE4C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65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66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6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66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66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66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6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66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66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6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6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7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68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68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22DDA2B6-6C38-794F-941D-72FA475381B4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C46A9580-EBF5-D740-B558-F363A50FDA6E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D47F57C4-EA19-B24B-9733-6F874C38D395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2EBC0E0F-8E15-CE48-BAEE-13A03E627A1A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EC22ED92-6538-2147-A100-B9E0B8BCD4D4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C7DB0FA0-1F9A-C241-BAFC-1E1C0647063A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69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69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9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69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69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69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70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70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70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70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70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0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71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71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ACC5132A-9EF9-C244-802E-98E268E463DC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FC4B7D24-7FF1-1848-B505-41542A9B6061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C475BF1F-D8E7-2646-9E38-D9E19EA65B38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05C505B3-BE12-EC4B-90D0-EAD275430082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BF973026-D0F1-1C43-8C8A-E906252C5D89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965EC9C4-E35A-6747-A673-F540B1F71206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1000" b="1"/>
            </a:lvl1pPr>
          </a:lstStyle>
          <a:p>
            <a:r>
              <a:rPr lang="zh-CN" altLang="en-US" dirty="0"/>
              <a:t>介绍队列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72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73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3</a:t>
            </a:r>
          </a:p>
        </p:txBody>
      </p:sp>
      <p:sp>
        <p:nvSpPr>
          <p:cNvPr id="73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11</a:t>
            </a:r>
          </a:p>
        </p:txBody>
      </p:sp>
      <p:sp>
        <p:nvSpPr>
          <p:cNvPr id="73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10</a:t>
            </a:r>
          </a:p>
        </p:txBody>
      </p:sp>
      <p:sp>
        <p:nvSpPr>
          <p:cNvPr id="73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73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6</a:t>
            </a:r>
          </a:p>
        </p:txBody>
      </p:sp>
      <p:sp>
        <p:nvSpPr>
          <p:cNvPr id="73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73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73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73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73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4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75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75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38109DD4-DBBE-8544-8899-B700990D1362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8BDBE654-644E-A440-BE37-9E475488B833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620C56AB-355E-D14D-9E33-AD20AF0E418B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040F5DF0-C10F-D141-A1B2-983687379414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CC658A52-F415-CC45-86F0-0AF2C8B07FFD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29A572E5-D1D7-7342-9944-29A1E2517045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76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76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3</a:t>
            </a:r>
          </a:p>
        </p:txBody>
      </p:sp>
      <p:sp>
        <p:nvSpPr>
          <p:cNvPr id="76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11</a:t>
            </a:r>
          </a:p>
        </p:txBody>
      </p:sp>
      <p:sp>
        <p:nvSpPr>
          <p:cNvPr id="76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10</a:t>
            </a:r>
          </a:p>
        </p:txBody>
      </p:sp>
      <p:sp>
        <p:nvSpPr>
          <p:cNvPr id="76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76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6</a:t>
            </a:r>
          </a:p>
        </p:txBody>
      </p:sp>
      <p:sp>
        <p:nvSpPr>
          <p:cNvPr id="77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77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77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2</a:t>
            </a:r>
          </a:p>
        </p:txBody>
      </p:sp>
      <p:sp>
        <p:nvSpPr>
          <p:cNvPr id="77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</a:t>
            </a:r>
          </a:p>
        </p:txBody>
      </p:sp>
      <p:sp>
        <p:nvSpPr>
          <p:cNvPr id="77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4</a:t>
            </a:r>
          </a:p>
        </p:txBody>
      </p:sp>
      <p:sp>
        <p:nvSpPr>
          <p:cNvPr id="77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78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Oval">
            <a:extLst>
              <a:ext uri="{FF2B5EF4-FFF2-40B4-BE49-F238E27FC236}">
                <a16:creationId xmlns:a16="http://schemas.microsoft.com/office/drawing/2014/main" id="{2A7C1317-B90B-DB47-A32D-988F1A1D5948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Oval">
            <a:extLst>
              <a:ext uri="{FF2B5EF4-FFF2-40B4-BE49-F238E27FC236}">
                <a16:creationId xmlns:a16="http://schemas.microsoft.com/office/drawing/2014/main" id="{2FFA4462-8BB1-2246-900A-7A0982F02E17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Unvisited">
            <a:extLst>
              <a:ext uri="{FF2B5EF4-FFF2-40B4-BE49-F238E27FC236}">
                <a16:creationId xmlns:a16="http://schemas.microsoft.com/office/drawing/2014/main" id="{E807C01D-E762-1C46-AC95-D55FB2101F0A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43" name="Visited">
            <a:extLst>
              <a:ext uri="{FF2B5EF4-FFF2-40B4-BE49-F238E27FC236}">
                <a16:creationId xmlns:a16="http://schemas.microsoft.com/office/drawing/2014/main" id="{084C61CD-7902-6347-80F5-EA3688F2CACB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44" name="Oval">
            <a:extLst>
              <a:ext uri="{FF2B5EF4-FFF2-40B4-BE49-F238E27FC236}">
                <a16:creationId xmlns:a16="http://schemas.microsoft.com/office/drawing/2014/main" id="{84A5CC66-732A-4342-BB56-BFE61E6D97D4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" name="On the frontier">
            <a:extLst>
              <a:ext uri="{FF2B5EF4-FFF2-40B4-BE49-F238E27FC236}">
                <a16:creationId xmlns:a16="http://schemas.microsoft.com/office/drawing/2014/main" id="{A665CE85-1138-B344-9C5D-252D200B3358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79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80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3</a:t>
            </a:r>
          </a:p>
        </p:txBody>
      </p:sp>
      <p:sp>
        <p:nvSpPr>
          <p:cNvPr id="80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11</a:t>
            </a:r>
          </a:p>
        </p:txBody>
      </p:sp>
      <p:sp>
        <p:nvSpPr>
          <p:cNvPr id="80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10</a:t>
            </a:r>
          </a:p>
        </p:txBody>
      </p:sp>
      <p:sp>
        <p:nvSpPr>
          <p:cNvPr id="80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80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6</a:t>
            </a:r>
          </a:p>
        </p:txBody>
      </p:sp>
      <p:sp>
        <p:nvSpPr>
          <p:cNvPr id="80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80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80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2</a:t>
            </a:r>
          </a:p>
        </p:txBody>
      </p:sp>
      <p:sp>
        <p:nvSpPr>
          <p:cNvPr id="80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</a:t>
            </a:r>
          </a:p>
        </p:txBody>
      </p:sp>
      <p:sp>
        <p:nvSpPr>
          <p:cNvPr id="80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4</a:t>
            </a:r>
          </a:p>
        </p:txBody>
      </p:sp>
      <p:sp>
        <p:nvSpPr>
          <p:cNvPr id="81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82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82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7EDBDCA8-E8EB-B444-9D81-67A8B2B97F10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FC99F2A7-C7E9-4F4C-B6AB-861490419024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23850F16-8227-1844-BC94-85214D8FE781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B9BD0D06-16A2-8E4A-A9CA-CD200351EDCB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544D76EA-8FF2-A34D-AFCE-B66068FB0C9B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1C81C55D-008F-294F-B7B4-63F07CB1A65A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en" altLang="zh-CN" dirty="0"/>
              <a:t>BFS</a:t>
            </a:r>
            <a:r>
              <a:rPr lang="zh-CN" altLang="en" dirty="0"/>
              <a:t>算法</a:t>
            </a:r>
            <a:r>
              <a:rPr lang="zh-CN" altLang="en-US" dirty="0"/>
              <a:t>伪代码</a:t>
            </a:r>
            <a:endParaRPr dirty="0"/>
          </a:p>
        </p:txBody>
      </p:sp>
      <p:sp>
        <p:nvSpPr>
          <p:cNvPr id="834" name="Let Q be a Queue…"/>
          <p:cNvSpPr/>
          <p:nvPr/>
        </p:nvSpPr>
        <p:spPr>
          <a:xfrm>
            <a:off x="1001344" y="2053429"/>
            <a:ext cx="11950379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Let Q be a Queue</a:t>
            </a:r>
          </a:p>
          <a:p>
            <a:pPr algn="l"/>
            <a:r>
              <a:t>Q.enqueue(starting_node)</a:t>
            </a:r>
          </a:p>
          <a:p>
            <a:pPr algn="l"/>
            <a:r>
              <a:t>starting_node.visited =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true</a:t>
            </a:r>
          </a:p>
          <a:p>
            <a:pPr algn="l"/>
            <a:endParaRPr b="1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While</a:t>
            </a:r>
            <a:r>
              <a:t> Q is not empty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Do</a:t>
            </a:r>
          </a:p>
          <a:p>
            <a:pPr algn="l"/>
            <a:endParaRPr b="1">
              <a:solidFill>
                <a:schemeClr val="accent5">
                  <a:hueOff val="101205"/>
                  <a:satOff val="-13598"/>
                  <a:lumOff val="23877"/>
                </a:schemeClr>
              </a:solidFill>
            </a:endParaRPr>
          </a:p>
          <a:p>
            <a:pPr algn="l"/>
            <a:r>
              <a:t>    node = Q.dequeue()</a:t>
            </a:r>
            <a:endParaRPr b="1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endParaRPr b="1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neighbour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neighbours(node):</a:t>
            </a:r>
          </a:p>
          <a:p>
            <a:pPr algn="l"/>
            <a:r>
              <a:t>  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neighbour has not been visited:</a:t>
            </a:r>
          </a:p>
          <a:p>
            <a:pPr algn="l"/>
            <a:r>
              <a:t>             neighbour.visited =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true</a:t>
            </a:r>
          </a:p>
          <a:p>
            <a:pPr algn="l"/>
            <a:r>
              <a:t>             Q.enqueue(neighbour)</a:t>
            </a:r>
          </a:p>
          <a:p>
            <a:pPr algn="l"/>
            <a:r>
              <a:t>   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nqueuing &amp;…"/>
          <p:cNvSpPr>
            <a:spLocks noGrp="1"/>
          </p:cNvSpPr>
          <p:nvPr>
            <p:ph type="title"/>
          </p:nvPr>
        </p:nvSpPr>
        <p:spPr>
          <a:xfrm>
            <a:off x="-58508" y="2437692"/>
            <a:ext cx="13121817" cy="4120656"/>
          </a:xfrm>
          <a:prstGeom prst="rect">
            <a:avLst/>
          </a:prstGeom>
        </p:spPr>
        <p:txBody>
          <a:bodyPr/>
          <a:lstStyle/>
          <a:p>
            <a:pPr>
              <a:defRPr sz="11000" b="1"/>
            </a:pPr>
            <a:r>
              <a:rPr lang="zh-CN" altLang="en-US" dirty="0"/>
              <a:t>入队列和出队列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dirty="0" err="1"/>
              <a:t>入队列Enqueuing</a:t>
            </a:r>
            <a:endParaRPr dirty="0"/>
          </a:p>
        </p:txBody>
      </p:sp>
      <p:sp>
        <p:nvSpPr>
          <p:cNvPr id="36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sz="4500" b="1" u="sng" dirty="0" err="1"/>
              <a:t>指令</a:t>
            </a:r>
            <a:r>
              <a:rPr dirty="0"/>
              <a:t>:</a:t>
            </a:r>
          </a:p>
        </p:txBody>
      </p:sp>
      <p:sp>
        <p:nvSpPr>
          <p:cNvPr id="369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374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75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376" name="Null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000" dirty="0"/>
              <a:t>Null</a:t>
            </a:r>
          </a:p>
        </p:txBody>
      </p:sp>
      <p:sp>
        <p:nvSpPr>
          <p:cNvPr id="377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78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9" name="Tail"/>
          <p:cNvSpPr/>
          <p:nvPr/>
        </p:nvSpPr>
        <p:spPr>
          <a:xfrm>
            <a:off x="1766854" y="6025811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80" name="Line"/>
          <p:cNvSpPr/>
          <p:nvPr/>
        </p:nvSpPr>
        <p:spPr>
          <a:xfrm>
            <a:off x="2374519" y="6680878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38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84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385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86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87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8" name="Tail"/>
          <p:cNvSpPr/>
          <p:nvPr/>
        </p:nvSpPr>
        <p:spPr>
          <a:xfrm>
            <a:off x="1766854" y="6025811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89" name="Line"/>
          <p:cNvSpPr/>
          <p:nvPr/>
        </p:nvSpPr>
        <p:spPr>
          <a:xfrm>
            <a:off x="2374519" y="6680878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0" name="Null"/>
          <p:cNvSpPr/>
          <p:nvPr/>
        </p:nvSpPr>
        <p:spPr>
          <a:xfrm>
            <a:off x="3793066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391" name="Line"/>
          <p:cNvSpPr/>
          <p:nvPr/>
        </p:nvSpPr>
        <p:spPr>
          <a:xfrm>
            <a:off x="2977178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394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95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396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7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98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9" name="Tail"/>
          <p:cNvSpPr/>
          <p:nvPr/>
        </p:nvSpPr>
        <p:spPr>
          <a:xfrm>
            <a:off x="3697254" y="597395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00" name="Line"/>
          <p:cNvSpPr/>
          <p:nvPr/>
        </p:nvSpPr>
        <p:spPr>
          <a:xfrm>
            <a:off x="4304919" y="662902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Null"/>
          <p:cNvSpPr/>
          <p:nvPr/>
        </p:nvSpPr>
        <p:spPr>
          <a:xfrm>
            <a:off x="57827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02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1"/>
          <p:cNvSpPr/>
          <p:nvPr/>
        </p:nvSpPr>
        <p:spPr>
          <a:xfrm>
            <a:off x="38523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04" name="Line"/>
          <p:cNvSpPr/>
          <p:nvPr/>
        </p:nvSpPr>
        <p:spPr>
          <a:xfrm>
            <a:off x="49372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入对列</a:t>
            </a:r>
            <a:r>
              <a:rPr dirty="0"/>
              <a:t>Enqueuing</a:t>
            </a:r>
          </a:p>
        </p:txBody>
      </p:sp>
      <p:sp>
        <p:nvSpPr>
          <p:cNvPr id="407" name="Instructions:"/>
          <p:cNvSpPr/>
          <p:nvPr/>
        </p:nvSpPr>
        <p:spPr>
          <a:xfrm>
            <a:off x="330540" y="2219557"/>
            <a:ext cx="1234372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sz="4500" b="1" u="sng"/>
              <a:t>Instructions</a:t>
            </a:r>
            <a:r>
              <a:t>:</a:t>
            </a:r>
          </a:p>
        </p:txBody>
      </p:sp>
      <p:sp>
        <p:nvSpPr>
          <p:cNvPr id="408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409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0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11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2" name="Tail"/>
          <p:cNvSpPr/>
          <p:nvPr/>
        </p:nvSpPr>
        <p:spPr>
          <a:xfrm>
            <a:off x="5644588" y="59739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13" name="Line"/>
          <p:cNvSpPr/>
          <p:nvPr/>
        </p:nvSpPr>
        <p:spPr>
          <a:xfrm>
            <a:off x="6252253" y="662902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4" name="Null"/>
          <p:cNvSpPr/>
          <p:nvPr/>
        </p:nvSpPr>
        <p:spPr>
          <a:xfrm>
            <a:off x="7730066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15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6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17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8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19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Queue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什么是队列</a:t>
            </a:r>
            <a:endParaRPr dirty="0"/>
          </a:p>
        </p:txBody>
      </p:sp>
      <p:sp>
        <p:nvSpPr>
          <p:cNvPr id="132" name="A queue is a linear data structure which models real world queues by having two primary operations, namely enqueue and dequeue."/>
          <p:cNvSpPr/>
          <p:nvPr/>
        </p:nvSpPr>
        <p:spPr>
          <a:xfrm>
            <a:off x="952500" y="2495167"/>
            <a:ext cx="1047201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84886">
              <a:defRPr sz="3486"/>
            </a:pPr>
            <a:r>
              <a:rPr lang="zh-CN" altLang="en-US" b="1" dirty="0"/>
              <a:t>队列是一种线性数据结构，类似现实世界中的队列，它主要支持两种操作，分别是</a:t>
            </a:r>
            <a:r>
              <a:rPr lang="en-US" altLang="zh-CN" b="1" dirty="0"/>
              <a:t> </a:t>
            </a:r>
          </a:p>
          <a:p>
            <a:pPr defTabSz="484886">
              <a:defRPr sz="3486"/>
            </a:pPr>
            <a:r>
              <a:rPr lang="zh-CN" altLang="e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入</a:t>
            </a:r>
            <a:r>
              <a:rPr lang="zh-CN" altLang="en-US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队列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e</a:t>
            </a:r>
            <a:r>
              <a:rPr lang="en" altLang="zh-CN" b="1" dirty="0" err="1">
                <a:solidFill>
                  <a:schemeClr val="accent2">
                    <a:satOff val="-13916"/>
                    <a:lumOff val="13989"/>
                  </a:schemeClr>
                </a:solidFill>
              </a:rPr>
              <a:t>nqueue</a:t>
            </a:r>
            <a:r>
              <a:rPr lang="en" altLang="zh-CN" dirty="0"/>
              <a:t> </a:t>
            </a:r>
            <a:r>
              <a:rPr lang="zh-CN" altLang="en" dirty="0"/>
              <a:t>和</a:t>
            </a:r>
            <a:r>
              <a:rPr lang="en" altLang="zh-CN" dirty="0"/>
              <a:t> </a:t>
            </a:r>
            <a:r>
              <a:rPr lang="zh-CN" altLang="e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出</a:t>
            </a:r>
            <a:r>
              <a:rPr lang="zh-CN" altLang="en-US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队列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d</a:t>
            </a:r>
            <a:r>
              <a:rPr lang="en" altLang="zh-CN" b="1" dirty="0" err="1">
                <a:solidFill>
                  <a:schemeClr val="accent2">
                    <a:satOff val="-13916"/>
                    <a:lumOff val="13989"/>
                  </a:schemeClr>
                </a:solidFill>
              </a:rPr>
              <a:t>equeue</a:t>
            </a:r>
            <a:endParaRPr b="1" dirty="0"/>
          </a:p>
        </p:txBody>
      </p:sp>
      <p:sp>
        <p:nvSpPr>
          <p:cNvPr id="133" name="Rectangle"/>
          <p:cNvSpPr/>
          <p:nvPr/>
        </p:nvSpPr>
        <p:spPr>
          <a:xfrm>
            <a:off x="3712798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" name="Rectangle"/>
          <p:cNvSpPr/>
          <p:nvPr/>
        </p:nvSpPr>
        <p:spPr>
          <a:xfrm>
            <a:off x="4828213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" name="Rectangle"/>
          <p:cNvSpPr/>
          <p:nvPr/>
        </p:nvSpPr>
        <p:spPr>
          <a:xfrm>
            <a:off x="5943628" y="6181452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6" name="Rectangle"/>
          <p:cNvSpPr/>
          <p:nvPr/>
        </p:nvSpPr>
        <p:spPr>
          <a:xfrm>
            <a:off x="7059042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" name="Rectangle"/>
          <p:cNvSpPr/>
          <p:nvPr/>
        </p:nvSpPr>
        <p:spPr>
          <a:xfrm>
            <a:off x="8174457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" name="Rectangle"/>
          <p:cNvSpPr/>
          <p:nvPr/>
        </p:nvSpPr>
        <p:spPr>
          <a:xfrm>
            <a:off x="1481970" y="5243011"/>
            <a:ext cx="880477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10405286" y="6908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V="1">
            <a:off x="4153037" y="7767892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Queue Front"/>
          <p:cNvSpPr/>
          <p:nvPr/>
        </p:nvSpPr>
        <p:spPr>
          <a:xfrm>
            <a:off x="3640078" y="8263348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队头</a:t>
            </a:r>
            <a:endParaRPr dirty="0"/>
          </a:p>
        </p:txBody>
      </p:sp>
      <p:sp>
        <p:nvSpPr>
          <p:cNvPr id="142" name="Line"/>
          <p:cNvSpPr/>
          <p:nvPr/>
        </p:nvSpPr>
        <p:spPr>
          <a:xfrm>
            <a:off x="8614695" y="542456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" name="Queue Back"/>
          <p:cNvSpPr/>
          <p:nvPr/>
        </p:nvSpPr>
        <p:spPr>
          <a:xfrm>
            <a:off x="8101734" y="487680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队尾</a:t>
            </a:r>
            <a:endParaRPr dirty="0"/>
          </a:p>
        </p:txBody>
      </p:sp>
      <p:sp>
        <p:nvSpPr>
          <p:cNvPr id="150" name="Connection Line"/>
          <p:cNvSpPr/>
          <p:nvPr/>
        </p:nvSpPr>
        <p:spPr>
          <a:xfrm>
            <a:off x="2540308" y="6315036"/>
            <a:ext cx="1004558" cy="537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523" y="18877"/>
                  <a:pt x="4323" y="11677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Connection Line"/>
          <p:cNvSpPr/>
          <p:nvPr/>
        </p:nvSpPr>
        <p:spPr>
          <a:xfrm>
            <a:off x="9292949" y="7071019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 flipH="1" flipV="1">
            <a:off x="2453683" y="6248453"/>
            <a:ext cx="289518" cy="28951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H="1" flipV="1">
            <a:off x="9091550" y="7002694"/>
            <a:ext cx="445522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8" name="Dequeue"/>
          <p:cNvSpPr/>
          <p:nvPr/>
        </p:nvSpPr>
        <p:spPr>
          <a:xfrm>
            <a:off x="366287" y="6992716"/>
            <a:ext cx="34288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" altLang="zh-CN" dirty="0"/>
              <a:t>Dequeue</a:t>
            </a:r>
            <a:r>
              <a:rPr lang="zh-CN" altLang="en-US" dirty="0"/>
              <a:t>出队列</a:t>
            </a:r>
            <a:endParaRPr dirty="0"/>
          </a:p>
        </p:txBody>
      </p:sp>
      <p:sp>
        <p:nvSpPr>
          <p:cNvPr id="149" name="Enqueue"/>
          <p:cNvSpPr/>
          <p:nvPr/>
        </p:nvSpPr>
        <p:spPr>
          <a:xfrm>
            <a:off x="9289872" y="6037397"/>
            <a:ext cx="34288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" altLang="zh-CN" dirty="0"/>
              <a:t>Enqueue</a:t>
            </a:r>
            <a:r>
              <a:rPr lang="zh-CN" altLang="en-US" dirty="0"/>
              <a:t>入队列</a:t>
            </a:r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422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23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424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25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Tail"/>
          <p:cNvSpPr/>
          <p:nvPr/>
        </p:nvSpPr>
        <p:spPr>
          <a:xfrm>
            <a:off x="7590776" y="599988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28" name="Line"/>
          <p:cNvSpPr/>
          <p:nvPr/>
        </p:nvSpPr>
        <p:spPr>
          <a:xfrm>
            <a:off x="8198441" y="6654952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9" name="Null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30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1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32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3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4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5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36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Enqueuing</a:t>
            </a:r>
          </a:p>
        </p:txBody>
      </p:sp>
      <p:sp>
        <p:nvSpPr>
          <p:cNvPr id="439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出队列</a:t>
            </a:r>
            <a:r>
              <a:rPr dirty="0"/>
              <a:t>:</a:t>
            </a:r>
          </a:p>
        </p:txBody>
      </p:sp>
      <p:sp>
        <p:nvSpPr>
          <p:cNvPr id="440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Enqueue(8)</a:t>
            </a:r>
          </a:p>
        </p:txBody>
      </p:sp>
      <p:sp>
        <p:nvSpPr>
          <p:cNvPr id="441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42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43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4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45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6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47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8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49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0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51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2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53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4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55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45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59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460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61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62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3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64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5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66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7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68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9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0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1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72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3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74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477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78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479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</a:t>
            </a:r>
          </a:p>
        </p:txBody>
      </p:sp>
      <p:sp>
        <p:nvSpPr>
          <p:cNvPr id="480" name="Head"/>
          <p:cNvSpPr/>
          <p:nvPr/>
        </p:nvSpPr>
        <p:spPr>
          <a:xfrm>
            <a:off x="3698399" y="908684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81" name="Line"/>
          <p:cNvSpPr/>
          <p:nvPr/>
        </p:nvSpPr>
        <p:spPr>
          <a:xfrm flipV="1">
            <a:off x="4306065" y="8503327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2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83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4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85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86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7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8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9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90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1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92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3" name="Null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49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99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500" name="Head"/>
          <p:cNvSpPr/>
          <p:nvPr/>
        </p:nvSpPr>
        <p:spPr>
          <a:xfrm>
            <a:off x="5619477" y="910378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01" name="Line"/>
          <p:cNvSpPr/>
          <p:nvPr/>
        </p:nvSpPr>
        <p:spPr>
          <a:xfrm flipV="1">
            <a:off x="6227142" y="8520260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2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03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4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505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06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7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508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9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1" name="Null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516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517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518" name="Head"/>
          <p:cNvSpPr/>
          <p:nvPr/>
        </p:nvSpPr>
        <p:spPr>
          <a:xfrm>
            <a:off x="7590776" y="908684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19" name="Line"/>
          <p:cNvSpPr/>
          <p:nvPr/>
        </p:nvSpPr>
        <p:spPr>
          <a:xfrm flipV="1">
            <a:off x="8198441" y="8503327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0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21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2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523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524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5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26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7" name="Null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53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531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532" name="Head"/>
          <p:cNvSpPr/>
          <p:nvPr/>
        </p:nvSpPr>
        <p:spPr>
          <a:xfrm>
            <a:off x="9552753" y="907890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33" name="Line"/>
          <p:cNvSpPr/>
          <p:nvPr/>
        </p:nvSpPr>
        <p:spPr>
          <a:xfrm flipV="1">
            <a:off x="10160418" y="849538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4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35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6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537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538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39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0" name="Null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54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544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</p:txBody>
      </p:sp>
      <p:sp>
        <p:nvSpPr>
          <p:cNvPr id="545" name="Head"/>
          <p:cNvSpPr/>
          <p:nvPr/>
        </p:nvSpPr>
        <p:spPr>
          <a:xfrm>
            <a:off x="9552753" y="907890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46" name="Line"/>
          <p:cNvSpPr/>
          <p:nvPr/>
        </p:nvSpPr>
        <p:spPr>
          <a:xfrm flipV="1">
            <a:off x="10160418" y="849538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7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48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9" name="Null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3712798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Rectangle"/>
          <p:cNvSpPr/>
          <p:nvPr/>
        </p:nvSpPr>
        <p:spPr>
          <a:xfrm>
            <a:off x="4828213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" name="Rectangle"/>
          <p:cNvSpPr/>
          <p:nvPr/>
        </p:nvSpPr>
        <p:spPr>
          <a:xfrm>
            <a:off x="5943628" y="4900775"/>
            <a:ext cx="880477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7059042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" name="Rectangle"/>
          <p:cNvSpPr/>
          <p:nvPr/>
        </p:nvSpPr>
        <p:spPr>
          <a:xfrm>
            <a:off x="8174457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1481970" y="3962335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Rectangle"/>
          <p:cNvSpPr/>
          <p:nvPr/>
        </p:nvSpPr>
        <p:spPr>
          <a:xfrm>
            <a:off x="10405286" y="562809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4153037" y="648721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Queue Front"/>
          <p:cNvSpPr/>
          <p:nvPr/>
        </p:nvSpPr>
        <p:spPr>
          <a:xfrm>
            <a:off x="3640078" y="698267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队头</a:t>
            </a:r>
            <a:endParaRPr dirty="0"/>
          </a:p>
        </p:txBody>
      </p:sp>
      <p:sp>
        <p:nvSpPr>
          <p:cNvPr id="164" name="Line"/>
          <p:cNvSpPr/>
          <p:nvPr/>
        </p:nvSpPr>
        <p:spPr>
          <a:xfrm>
            <a:off x="8614695" y="4143889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Queue Back"/>
          <p:cNvSpPr/>
          <p:nvPr/>
        </p:nvSpPr>
        <p:spPr>
          <a:xfrm>
            <a:off x="8101734" y="3487299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队尾</a:t>
            </a:r>
            <a:endParaRPr dirty="0"/>
          </a:p>
        </p:txBody>
      </p:sp>
      <p:sp>
        <p:nvSpPr>
          <p:cNvPr id="173" name="Connection Line"/>
          <p:cNvSpPr/>
          <p:nvPr/>
        </p:nvSpPr>
        <p:spPr>
          <a:xfrm>
            <a:off x="2540308" y="5034359"/>
            <a:ext cx="1004558" cy="537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523" y="18877"/>
                  <a:pt x="4323" y="11677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9292949" y="5790343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68" name="Line"/>
          <p:cNvSpPr/>
          <p:nvPr/>
        </p:nvSpPr>
        <p:spPr>
          <a:xfrm flipH="1" flipV="1">
            <a:off x="2453683" y="4967777"/>
            <a:ext cx="289518" cy="289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H="1" flipV="1">
            <a:off x="9091550" y="5722018"/>
            <a:ext cx="445522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Dequeue"/>
          <p:cNvSpPr/>
          <p:nvPr/>
        </p:nvSpPr>
        <p:spPr>
          <a:xfrm>
            <a:off x="116043" y="5660981"/>
            <a:ext cx="34288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Dequeue</a:t>
            </a:r>
            <a:r>
              <a:rPr lang="zh-CN" altLang="en-US" dirty="0"/>
              <a:t>出队列</a:t>
            </a:r>
            <a:endParaRPr dirty="0"/>
          </a:p>
        </p:txBody>
      </p:sp>
      <p:sp>
        <p:nvSpPr>
          <p:cNvPr id="171" name="Enqueue"/>
          <p:cNvSpPr/>
          <p:nvPr/>
        </p:nvSpPr>
        <p:spPr>
          <a:xfrm>
            <a:off x="9091550" y="4784240"/>
            <a:ext cx="34288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Enqueue</a:t>
            </a:r>
            <a:r>
              <a:rPr lang="zh-CN" altLang="en-US" dirty="0"/>
              <a:t>入队列</a:t>
            </a:r>
            <a:endParaRPr dirty="0"/>
          </a:p>
        </p:txBody>
      </p:sp>
      <p:sp>
        <p:nvSpPr>
          <p:cNvPr id="172" name="Queue Termin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队列术语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Queue Termin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队列术语</a:t>
            </a:r>
            <a:endParaRPr dirty="0"/>
          </a:p>
        </p:txBody>
      </p:sp>
      <p:sp>
        <p:nvSpPr>
          <p:cNvPr id="179" name="Enqueue = Adding = Offering"/>
          <p:cNvSpPr/>
          <p:nvPr/>
        </p:nvSpPr>
        <p:spPr>
          <a:xfrm>
            <a:off x="952500" y="4148164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700" b="1"/>
            </a:lvl1pPr>
          </a:lstStyle>
          <a:p>
            <a:r>
              <a:t>Enqueue = Adding = Offering</a:t>
            </a:r>
          </a:p>
        </p:txBody>
      </p:sp>
      <p:sp>
        <p:nvSpPr>
          <p:cNvPr id="180" name="There does not seem to be consistent terminology for inserting and removing elements from queues."/>
          <p:cNvSpPr/>
          <p:nvPr/>
        </p:nvSpPr>
        <p:spPr>
          <a:xfrm>
            <a:off x="330540" y="2899080"/>
            <a:ext cx="123437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向队列添加或者移除元素的术语并不统一，不同的人有不同的称谓。</a:t>
            </a:r>
            <a:endParaRPr dirty="0"/>
          </a:p>
        </p:txBody>
      </p:sp>
      <p:sp>
        <p:nvSpPr>
          <p:cNvPr id="189" name="Connection Line"/>
          <p:cNvSpPr/>
          <p:nvPr/>
        </p:nvSpPr>
        <p:spPr>
          <a:xfrm>
            <a:off x="9282056" y="7633375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82" name="Line"/>
          <p:cNvSpPr/>
          <p:nvPr/>
        </p:nvSpPr>
        <p:spPr>
          <a:xfrm flipH="1" flipV="1">
            <a:off x="9080657" y="7565050"/>
            <a:ext cx="445523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3611198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>
            <a:off x="4726613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>
            <a:off x="5842028" y="6695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6957442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7" name="Rectangle"/>
          <p:cNvSpPr/>
          <p:nvPr/>
        </p:nvSpPr>
        <p:spPr>
          <a:xfrm>
            <a:off x="8072857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" name="Rectangle"/>
          <p:cNvSpPr/>
          <p:nvPr/>
        </p:nvSpPr>
        <p:spPr>
          <a:xfrm>
            <a:off x="10468924" y="7584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Queue Termin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队列术语</a:t>
            </a:r>
            <a:endParaRPr dirty="0"/>
          </a:p>
        </p:txBody>
      </p:sp>
      <p:sp>
        <p:nvSpPr>
          <p:cNvPr id="194" name="Dequeue = Polling"/>
          <p:cNvSpPr/>
          <p:nvPr/>
        </p:nvSpPr>
        <p:spPr>
          <a:xfrm>
            <a:off x="952500" y="4360835"/>
            <a:ext cx="11099800" cy="1133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700" b="1"/>
            </a:lvl1pPr>
          </a:lstStyle>
          <a:p>
            <a:r>
              <a:t>Dequeue = Polling</a:t>
            </a:r>
          </a:p>
        </p:txBody>
      </p:sp>
      <p:sp>
        <p:nvSpPr>
          <p:cNvPr id="195" name="There does not seem to be consistent terminology for inserting and removing elements from queues."/>
          <p:cNvSpPr/>
          <p:nvPr/>
        </p:nvSpPr>
        <p:spPr>
          <a:xfrm>
            <a:off x="330540" y="2899080"/>
            <a:ext cx="123437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向队列添加或者移除元素的术语并不统一，不同的人有不同的称谓。</a:t>
            </a:r>
          </a:p>
        </p:txBody>
      </p:sp>
      <p:sp>
        <p:nvSpPr>
          <p:cNvPr id="205" name="Connection Line"/>
          <p:cNvSpPr/>
          <p:nvPr/>
        </p:nvSpPr>
        <p:spPr>
          <a:xfrm>
            <a:off x="3371965" y="7531775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 flipH="1" flipV="1">
            <a:off x="3170566" y="7463450"/>
            <a:ext cx="445523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9" name="Rectangle"/>
          <p:cNvSpPr/>
          <p:nvPr/>
        </p:nvSpPr>
        <p:spPr>
          <a:xfrm>
            <a:off x="4559465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5674880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" name="Rectangle"/>
          <p:cNvSpPr/>
          <p:nvPr/>
        </p:nvSpPr>
        <p:spPr>
          <a:xfrm>
            <a:off x="6790294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7905709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9021124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" name="Rectangle"/>
          <p:cNvSpPr/>
          <p:nvPr/>
        </p:nvSpPr>
        <p:spPr>
          <a:xfrm>
            <a:off x="2103857" y="6774397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1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11" name="55"/>
          <p:cNvSpPr/>
          <p:nvPr/>
        </p:nvSpPr>
        <p:spPr>
          <a:xfrm>
            <a:off x="3831332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12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13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14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15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1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17" name="Front"/>
          <p:cNvSpPr/>
          <p:nvPr/>
        </p:nvSpPr>
        <p:spPr>
          <a:xfrm>
            <a:off x="1222724" y="724961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队头</a:t>
            </a:r>
            <a:endParaRPr dirty="0"/>
          </a:p>
        </p:txBody>
      </p:sp>
      <p:sp>
        <p:nvSpPr>
          <p:cNvPr id="218" name="Back"/>
          <p:cNvSpPr/>
          <p:nvPr/>
        </p:nvSpPr>
        <p:spPr>
          <a:xfrm>
            <a:off x="10618525" y="724961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队尾</a:t>
            </a:r>
            <a:endParaRPr dirty="0"/>
          </a:p>
        </p:txBody>
      </p:sp>
      <p:sp>
        <p:nvSpPr>
          <p:cNvPr id="219" name="Line"/>
          <p:cNvSpPr/>
          <p:nvPr/>
        </p:nvSpPr>
        <p:spPr>
          <a:xfrm>
            <a:off x="2715917" y="7577909"/>
            <a:ext cx="88047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H="1">
            <a:off x="9408406" y="7577909"/>
            <a:ext cx="88047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25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26" name="55"/>
          <p:cNvSpPr/>
          <p:nvPr/>
        </p:nvSpPr>
        <p:spPr>
          <a:xfrm>
            <a:off x="3831332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27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28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29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30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31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rPr dirty="0"/>
              <a:t>Enqueue(12)</a:t>
            </a:r>
          </a:p>
          <a:p>
            <a:pPr algn="l"/>
            <a:r>
              <a:rPr dirty="0"/>
              <a:t>Dequeue()</a:t>
            </a:r>
          </a:p>
          <a:p>
            <a:pPr algn="l"/>
            <a:r>
              <a:rPr dirty="0"/>
              <a:t>Dequeue()</a:t>
            </a:r>
          </a:p>
          <a:p>
            <a:pPr algn="l"/>
            <a:r>
              <a:rPr dirty="0"/>
              <a:t>Enqueue(7)</a:t>
            </a:r>
          </a:p>
          <a:p>
            <a:pPr algn="l"/>
            <a:r>
              <a:rPr dirty="0"/>
              <a:t>Dequeue()</a:t>
            </a:r>
          </a:p>
          <a:p>
            <a:pPr algn="l"/>
            <a:r>
              <a:rPr dirty="0"/>
              <a:t>Enqueue(-6)</a:t>
            </a:r>
          </a:p>
        </p:txBody>
      </p:sp>
      <p:sp>
        <p:nvSpPr>
          <p:cNvPr id="232" name="12"/>
          <p:cNvSpPr/>
          <p:nvPr/>
        </p:nvSpPr>
        <p:spPr>
          <a:xfrm>
            <a:off x="10523821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33" name="Line"/>
          <p:cNvSpPr/>
          <p:nvPr/>
        </p:nvSpPr>
        <p:spPr>
          <a:xfrm flipH="1">
            <a:off x="9408406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3094</Words>
  <Application>Microsoft Macintosh PowerPoint</Application>
  <PresentationFormat>自定义</PresentationFormat>
  <Paragraphs>643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Helvetica</vt:lpstr>
      <vt:lpstr>Helvetica Light</vt:lpstr>
      <vt:lpstr>Helvetica Neue</vt:lpstr>
      <vt:lpstr>Menlo</vt:lpstr>
      <vt:lpstr>Black</vt:lpstr>
      <vt:lpstr>队列Queue</vt:lpstr>
      <vt:lpstr>大纲</vt:lpstr>
      <vt:lpstr>介绍队列</vt:lpstr>
      <vt:lpstr>什么是队列</vt:lpstr>
      <vt:lpstr>队列术语</vt:lpstr>
      <vt:lpstr>队列术语</vt:lpstr>
      <vt:lpstr>队列术语</vt:lpstr>
      <vt:lpstr>队列样例</vt:lpstr>
      <vt:lpstr>队列样例</vt:lpstr>
      <vt:lpstr>队列的例子</vt:lpstr>
      <vt:lpstr>队列样例</vt:lpstr>
      <vt:lpstr>队列样例</vt:lpstr>
      <vt:lpstr>队列样例</vt:lpstr>
      <vt:lpstr>队列样例</vt:lpstr>
      <vt:lpstr>队列样例</vt:lpstr>
      <vt:lpstr>队列样例</vt:lpstr>
      <vt:lpstr>队列样例</vt:lpstr>
      <vt:lpstr>队列样例</vt:lpstr>
      <vt:lpstr>队列例子</vt:lpstr>
      <vt:lpstr>队列样例</vt:lpstr>
      <vt:lpstr>队列的使用场景</vt:lpstr>
      <vt:lpstr>复杂度分析</vt:lpstr>
      <vt:lpstr>复杂度</vt:lpstr>
      <vt:lpstr>队列Queue</vt:lpstr>
      <vt:lpstr>队列样例 - BFS</vt:lpstr>
      <vt:lpstr>队列样例 - BFS</vt:lpstr>
      <vt:lpstr>队列样例 - BFS</vt:lpstr>
      <vt:lpstr>队列样例 - BFS</vt:lpstr>
      <vt:lpstr>队列样例 - BFS</vt:lpstr>
      <vt:lpstr>队列样例 - BFS</vt:lpstr>
      <vt:lpstr>队列样例 - BFS</vt:lpstr>
      <vt:lpstr>队列样例 - BFS</vt:lpstr>
      <vt:lpstr>BFS算法伪代码</vt:lpstr>
      <vt:lpstr>入队列和出队列</vt:lpstr>
      <vt:lpstr>入队列Enqueuing</vt:lpstr>
      <vt:lpstr>入队列Enqueuing</vt:lpstr>
      <vt:lpstr>入队列Enqueuing</vt:lpstr>
      <vt:lpstr>入队列Enqueuing</vt:lpstr>
      <vt:lpstr>入对列Enqueuing</vt:lpstr>
      <vt:lpstr>入队列Enqueuing</vt:lpstr>
      <vt:lpstr>出队列Enqueuing</vt:lpstr>
      <vt:lpstr>出队列Dequeuing</vt:lpstr>
      <vt:lpstr>出队列Dequeuing</vt:lpstr>
      <vt:lpstr>出队列Dequeuing</vt:lpstr>
      <vt:lpstr>出队列Dequeuing</vt:lpstr>
      <vt:lpstr>出队列Dequeuing</vt:lpstr>
      <vt:lpstr>出队列Dequeuing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队列Queue</dc:title>
  <cp:lastModifiedBy>杨 波</cp:lastModifiedBy>
  <cp:revision>174</cp:revision>
  <dcterms:modified xsi:type="dcterms:W3CDTF">2020-06-30T16:29:04Z</dcterms:modified>
</cp:coreProperties>
</file>