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46" r:id="rId292"/>
    <p:sldId id="547" r:id="rId293"/>
    <p:sldId id="548" r:id="rId294"/>
    <p:sldId id="549" r:id="rId295"/>
    <p:sldId id="550" r:id="rId296"/>
    <p:sldId id="551" r:id="rId297"/>
    <p:sldId id="552" r:id="rId298"/>
    <p:sldId id="553" r:id="rId299"/>
    <p:sldId id="554" r:id="rId300"/>
    <p:sldId id="555" r:id="rId301"/>
    <p:sldId id="556" r:id="rId302"/>
    <p:sldId id="557" r:id="rId303"/>
    <p:sldId id="558" r:id="rId304"/>
    <p:sldId id="559" r:id="rId305"/>
    <p:sldId id="560" r:id="rId306"/>
    <p:sldId id="561" r:id="rId307"/>
    <p:sldId id="562" r:id="rId308"/>
    <p:sldId id="563" r:id="rId309"/>
    <p:sldId id="564" r:id="rId310"/>
    <p:sldId id="565" r:id="rId311"/>
    <p:sldId id="566" r:id="rId312"/>
    <p:sldId id="567" r:id="rId313"/>
    <p:sldId id="568" r:id="rId314"/>
    <p:sldId id="569" r:id="rId315"/>
    <p:sldId id="570" r:id="rId316"/>
    <p:sldId id="571" r:id="rId317"/>
    <p:sldId id="572" r:id="rId318"/>
    <p:sldId id="573" r:id="rId319"/>
    <p:sldId id="574" r:id="rId320"/>
    <p:sldId id="575" r:id="rId32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DBE2"/>
    <a:srgbClr val="E9A432"/>
    <a:srgbClr val="D55854"/>
    <a:srgbClr val="C182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46"/>
    <p:restoredTop sz="78081"/>
  </p:normalViewPr>
  <p:slideViewPr>
    <p:cSldViewPr snapToGrid="0" snapToObjects="1">
      <p:cViewPr varScale="1">
        <p:scale>
          <a:sx n="80" d="100"/>
          <a:sy n="80" d="100"/>
        </p:scale>
        <p:origin x="372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viewProps" Target="viewProps.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tableStyles" Target="tableStyles.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theme" Target="theme/theme1.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大家好，欢迎回到波波微课！</a:t>
            </a:r>
            <a:endParaRPr kumimoji="1" lang="en-US" altLang="zh-CN" dirty="0"/>
          </a:p>
          <a:p>
            <a:endParaRPr kumimoji="1" lang="en-US" altLang="zh-CN" dirty="0"/>
          </a:p>
          <a:p>
            <a:r>
              <a:rPr kumimoji="1" lang="zh-CN" altLang="en-US" dirty="0"/>
              <a:t>今天我们要来讲跟树</a:t>
            </a:r>
            <a:r>
              <a:rPr kumimoji="1" lang="en-US" altLang="zh-CN" dirty="0"/>
              <a:t>Tree</a:t>
            </a:r>
            <a:r>
              <a:rPr kumimoji="1" lang="zh-CN" altLang="en-US" dirty="0"/>
              <a:t>相关的数据结构。跟树相关的数据结构非常多，但我们这次课关注的是二叉搜索树。</a:t>
            </a:r>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170123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读</a:t>
            </a:r>
            <a:r>
              <a:rPr kumimoji="1" lang="en-US" altLang="zh-CN" dirty="0"/>
              <a:t>PPT</a:t>
            </a:r>
            <a:r>
              <a:rPr kumimoji="1" lang="zh-CN" altLang="en-US" dirty="0"/>
              <a:t>。</a:t>
            </a:r>
            <a:endParaRPr kumimoji="1" lang="en-US" altLang="zh-CN" dirty="0"/>
          </a:p>
          <a:p>
            <a:endParaRPr kumimoji="1" lang="en-US" altLang="zh-CN" dirty="0"/>
          </a:p>
          <a:p>
            <a:r>
              <a:rPr kumimoji="1" lang="zh-CN" altLang="en-US" dirty="0"/>
              <a:t>叶子结点都在树的底层。</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98745980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5</a:t>
            </a:r>
            <a:r>
              <a:rPr kumimoji="1" lang="zh-CN" altLang="en-US" dirty="0"/>
              <a:t>比</a:t>
            </a:r>
            <a:r>
              <a:rPr kumimoji="1" lang="en-US" altLang="zh-CN" dirty="0"/>
              <a:t>3</a:t>
            </a:r>
            <a:r>
              <a:rPr kumimoji="1" lang="zh-CN" altLang="en-US" dirty="0"/>
              <a:t>大，右边</a:t>
            </a:r>
          </a:p>
        </p:txBody>
      </p:sp>
    </p:spTree>
    <p:extLst>
      <p:ext uri="{BB962C8B-B14F-4D97-AF65-F5344CB8AC3E}">
        <p14:creationId xmlns:p14="http://schemas.microsoft.com/office/powerpoint/2010/main" val="228065774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5</a:t>
            </a:r>
            <a:r>
              <a:rPr kumimoji="1" lang="zh-CN" altLang="en-US" dirty="0"/>
              <a:t>比</a:t>
            </a:r>
            <a:r>
              <a:rPr kumimoji="1" lang="en-US" altLang="zh-CN" dirty="0"/>
              <a:t>4</a:t>
            </a:r>
            <a:r>
              <a:rPr kumimoji="1" lang="zh-CN" altLang="en-US" dirty="0"/>
              <a:t>大，右边</a:t>
            </a:r>
          </a:p>
        </p:txBody>
      </p:sp>
    </p:spTree>
    <p:extLst>
      <p:ext uri="{BB962C8B-B14F-4D97-AF65-F5344CB8AC3E}">
        <p14:creationId xmlns:p14="http://schemas.microsoft.com/office/powerpoint/2010/main" val="284532129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5</a:t>
            </a:r>
            <a:r>
              <a:rPr kumimoji="1" lang="zh-CN" altLang="en-US" dirty="0"/>
              <a:t>作为子节点，添加到</a:t>
            </a:r>
            <a:r>
              <a:rPr kumimoji="1" lang="en-US" altLang="zh-CN" dirty="0"/>
              <a:t>4</a:t>
            </a:r>
            <a:r>
              <a:rPr kumimoji="1" lang="zh-CN" altLang="en-US" dirty="0"/>
              <a:t>的右边。</a:t>
            </a:r>
          </a:p>
        </p:txBody>
      </p:sp>
    </p:spTree>
    <p:extLst>
      <p:ext uri="{BB962C8B-B14F-4D97-AF65-F5344CB8AC3E}">
        <p14:creationId xmlns:p14="http://schemas.microsoft.com/office/powerpoint/2010/main" val="93822276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最后一个添加</a:t>
            </a:r>
            <a:r>
              <a:rPr kumimoji="1" lang="en-US" altLang="zh-CN" dirty="0"/>
              <a:t>6</a:t>
            </a:r>
            <a:endParaRPr kumimoji="1" lang="zh-CN" altLang="en-US" dirty="0"/>
          </a:p>
        </p:txBody>
      </p:sp>
    </p:spTree>
    <p:extLst>
      <p:ext uri="{BB962C8B-B14F-4D97-AF65-F5344CB8AC3E}">
        <p14:creationId xmlns:p14="http://schemas.microsoft.com/office/powerpoint/2010/main" val="84995074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a:t>
            </a:r>
            <a:r>
              <a:rPr kumimoji="1" lang="zh-CN" altLang="en-US" dirty="0"/>
              <a:t>比</a:t>
            </a:r>
            <a:r>
              <a:rPr kumimoji="1" lang="en-US" altLang="zh-CN" dirty="0"/>
              <a:t>1</a:t>
            </a:r>
            <a:r>
              <a:rPr kumimoji="1" lang="zh-CN" altLang="en-US" dirty="0"/>
              <a:t>大</a:t>
            </a:r>
          </a:p>
        </p:txBody>
      </p:sp>
    </p:spTree>
    <p:extLst>
      <p:ext uri="{BB962C8B-B14F-4D97-AF65-F5344CB8AC3E}">
        <p14:creationId xmlns:p14="http://schemas.microsoft.com/office/powerpoint/2010/main" val="6016568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a:t>
            </a:r>
            <a:r>
              <a:rPr kumimoji="1" lang="zh-CN" altLang="en-US" dirty="0"/>
              <a:t>比</a:t>
            </a:r>
            <a:r>
              <a:rPr kumimoji="1" lang="en-US" altLang="zh-CN" dirty="0"/>
              <a:t>2</a:t>
            </a:r>
            <a:r>
              <a:rPr kumimoji="1" lang="zh-CN" altLang="en-US" dirty="0"/>
              <a:t>大</a:t>
            </a:r>
          </a:p>
        </p:txBody>
      </p:sp>
    </p:spTree>
    <p:extLst>
      <p:ext uri="{BB962C8B-B14F-4D97-AF65-F5344CB8AC3E}">
        <p14:creationId xmlns:p14="http://schemas.microsoft.com/office/powerpoint/2010/main" val="409167333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a:t>
            </a:r>
            <a:r>
              <a:rPr kumimoji="1" lang="zh-CN" altLang="en-US" dirty="0"/>
              <a:t>比</a:t>
            </a:r>
            <a:r>
              <a:rPr kumimoji="1" lang="en-US" altLang="zh-CN" dirty="0"/>
              <a:t>3</a:t>
            </a:r>
            <a:r>
              <a:rPr kumimoji="1" lang="zh-CN" altLang="en-US" dirty="0"/>
              <a:t>大</a:t>
            </a:r>
          </a:p>
        </p:txBody>
      </p:sp>
    </p:spTree>
    <p:extLst>
      <p:ext uri="{BB962C8B-B14F-4D97-AF65-F5344CB8AC3E}">
        <p14:creationId xmlns:p14="http://schemas.microsoft.com/office/powerpoint/2010/main" val="168194866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a:t>
            </a:r>
            <a:r>
              <a:rPr kumimoji="1" lang="zh-CN" altLang="en-US" dirty="0"/>
              <a:t>比</a:t>
            </a:r>
            <a:r>
              <a:rPr kumimoji="1" lang="en-US" altLang="zh-CN" dirty="0"/>
              <a:t>4</a:t>
            </a:r>
            <a:r>
              <a:rPr kumimoji="1" lang="zh-CN" altLang="en-US" dirty="0"/>
              <a:t>大</a:t>
            </a:r>
          </a:p>
        </p:txBody>
      </p:sp>
    </p:spTree>
    <p:extLst>
      <p:ext uri="{BB962C8B-B14F-4D97-AF65-F5344CB8AC3E}">
        <p14:creationId xmlns:p14="http://schemas.microsoft.com/office/powerpoint/2010/main" val="222894949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a:t>
            </a:r>
            <a:r>
              <a:rPr kumimoji="1" lang="zh-CN" altLang="en-US" dirty="0"/>
              <a:t>比</a:t>
            </a:r>
            <a:r>
              <a:rPr kumimoji="1" lang="en-US" altLang="zh-CN" dirty="0"/>
              <a:t>5</a:t>
            </a:r>
            <a:r>
              <a:rPr kumimoji="1" lang="zh-CN" altLang="en-US" dirty="0"/>
              <a:t>大</a:t>
            </a:r>
          </a:p>
        </p:txBody>
      </p:sp>
    </p:spTree>
    <p:extLst>
      <p:ext uri="{BB962C8B-B14F-4D97-AF65-F5344CB8AC3E}">
        <p14:creationId xmlns:p14="http://schemas.microsoft.com/office/powerpoint/2010/main" val="403466718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6</a:t>
            </a:r>
            <a:r>
              <a:rPr kumimoji="1" lang="zh-CN" altLang="en-US" dirty="0"/>
              <a:t>作为子节点，添加到</a:t>
            </a:r>
            <a:r>
              <a:rPr kumimoji="1" lang="en-US" altLang="zh-CN" dirty="0"/>
              <a:t>5</a:t>
            </a:r>
            <a:r>
              <a:rPr kumimoji="1" lang="zh-CN" altLang="en-US" dirty="0"/>
              <a:t>的右边。</a:t>
            </a:r>
          </a:p>
        </p:txBody>
      </p:sp>
    </p:spTree>
    <p:extLst>
      <p:ext uri="{BB962C8B-B14F-4D97-AF65-F5344CB8AC3E}">
        <p14:creationId xmlns:p14="http://schemas.microsoft.com/office/powerpoint/2010/main" val="4257287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p>
          <a:p>
            <a:endParaRPr kumimoji="1" lang="en-US" altLang="zh-CN" dirty="0"/>
          </a:p>
          <a:p>
            <a:r>
              <a:rPr kumimoji="1" lang="zh-CN" altLang="en-US" dirty="0"/>
              <a:t>注意，子树可能只包含单个节点，这是完全合法的。</a:t>
            </a:r>
          </a:p>
        </p:txBody>
      </p:sp>
    </p:spTree>
    <p:extLst>
      <p:ext uri="{BB962C8B-B14F-4D97-AF65-F5344CB8AC3E}">
        <p14:creationId xmlns:p14="http://schemas.microsoft.com/office/powerpoint/2010/main" val="391306011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可以看到，这种线性的二叉搜索树的性能很差，在插入</a:t>
            </a:r>
            <a:r>
              <a:rPr kumimoji="1" lang="en-US" altLang="zh-CN" dirty="0"/>
              <a:t>5</a:t>
            </a:r>
            <a:r>
              <a:rPr kumimoji="1" lang="zh-CN" altLang="en-US" dirty="0"/>
              <a:t>的时候，要比对</a:t>
            </a:r>
            <a:r>
              <a:rPr kumimoji="1" lang="en-US" altLang="zh-CN" dirty="0"/>
              <a:t>4</a:t>
            </a:r>
            <a:r>
              <a:rPr kumimoji="1" lang="zh-CN" altLang="en-US" dirty="0"/>
              <a:t>次，在插入</a:t>
            </a:r>
            <a:r>
              <a:rPr kumimoji="1" lang="en-US" altLang="zh-CN" dirty="0"/>
              <a:t>6</a:t>
            </a:r>
            <a:r>
              <a:rPr kumimoji="1" lang="zh-CN" altLang="en-US" dirty="0"/>
              <a:t>的时候，要比对</a:t>
            </a:r>
            <a:r>
              <a:rPr kumimoji="1" lang="en-US" altLang="zh-CN" dirty="0"/>
              <a:t>5</a:t>
            </a:r>
            <a:r>
              <a:rPr kumimoji="1" lang="zh-CN" altLang="en-US" dirty="0"/>
              <a:t>次，在插入</a:t>
            </a:r>
            <a:r>
              <a:rPr kumimoji="1" lang="en-US" altLang="zh-CN" dirty="0"/>
              <a:t>n</a:t>
            </a:r>
            <a:r>
              <a:rPr kumimoji="1" lang="zh-CN" altLang="en-US" dirty="0"/>
              <a:t>的时候，要比对</a:t>
            </a:r>
            <a:r>
              <a:rPr kumimoji="1" lang="en-US" altLang="zh-CN" dirty="0"/>
              <a:t>n-1</a:t>
            </a:r>
            <a:r>
              <a:rPr kumimoji="1" lang="zh-CN" altLang="en-US" dirty="0"/>
              <a:t>次，所以它是线性的。</a:t>
            </a:r>
            <a:endParaRPr kumimoji="1" lang="en-US" altLang="zh-CN" dirty="0"/>
          </a:p>
          <a:p>
            <a:endParaRPr kumimoji="1" lang="en-US" altLang="zh-CN" dirty="0"/>
          </a:p>
          <a:p>
            <a:r>
              <a:rPr kumimoji="1" lang="zh-CN" altLang="en-US" dirty="0"/>
              <a:t>为了避免这种最坏情况，需要对二叉搜索树进行优化，一种优化的数据结构叫平衡二叉搜索树。</a:t>
            </a:r>
            <a:endParaRPr kumimoji="1" lang="en-US" altLang="zh-CN" dirty="0"/>
          </a:p>
          <a:p>
            <a:endParaRPr kumimoji="1" lang="en-US" altLang="zh-CN" dirty="0"/>
          </a:p>
          <a:p>
            <a:r>
              <a:rPr kumimoji="1" lang="zh-CN" altLang="en-US" dirty="0"/>
              <a:t>关于平衡二叉搜索树，我后面的课程中会单独讲解。</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860919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这里展示了一棵树，顶上的是根节点，用圆形表示，下面有三颗子树，用三角形表示。</a:t>
            </a:r>
          </a:p>
        </p:txBody>
      </p:sp>
    </p:spTree>
    <p:extLst>
      <p:ext uri="{BB962C8B-B14F-4D97-AF65-F5344CB8AC3E}">
        <p14:creationId xmlns:p14="http://schemas.microsoft.com/office/powerpoint/2010/main" val="3527823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我们选中右边的这棵子树。</a:t>
            </a:r>
          </a:p>
        </p:txBody>
      </p:sp>
    </p:spTree>
    <p:extLst>
      <p:ext uri="{BB962C8B-B14F-4D97-AF65-F5344CB8AC3E}">
        <p14:creationId xmlns:p14="http://schemas.microsoft.com/office/powerpoint/2010/main" val="3455009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把这棵子树展开，它下面又有一个子节点和三棵子树。</a:t>
            </a:r>
          </a:p>
        </p:txBody>
      </p:sp>
    </p:spTree>
    <p:extLst>
      <p:ext uri="{BB962C8B-B14F-4D97-AF65-F5344CB8AC3E}">
        <p14:creationId xmlns:p14="http://schemas.microsoft.com/office/powerpoint/2010/main" val="477050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再选其中一棵子树。</a:t>
            </a:r>
          </a:p>
        </p:txBody>
      </p:sp>
    </p:spTree>
    <p:extLst>
      <p:ext uri="{BB962C8B-B14F-4D97-AF65-F5344CB8AC3E}">
        <p14:creationId xmlns:p14="http://schemas.microsoft.com/office/powerpoint/2010/main" val="1677933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展开，这个子树下面有两个子节点组成，也就是我们到达了树的底层。</a:t>
            </a:r>
          </a:p>
        </p:txBody>
      </p:sp>
    </p:spTree>
    <p:extLst>
      <p:ext uri="{BB962C8B-B14F-4D97-AF65-F5344CB8AC3E}">
        <p14:creationId xmlns:p14="http://schemas.microsoft.com/office/powerpoint/2010/main" val="2976729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既然我们对树有了一定的了解，下面我来解释什么是二叉树。</a:t>
            </a:r>
            <a:endParaRPr kumimoji="1" lang="en-US" altLang="zh-CN" dirty="0"/>
          </a:p>
          <a:p>
            <a:endParaRPr kumimoji="1" lang="en-US" altLang="zh-CN" dirty="0"/>
          </a:p>
          <a:p>
            <a:r>
              <a:rPr kumimoji="1" lang="zh-CN" altLang="en-US" dirty="0"/>
              <a:t>二叉树英文是</a:t>
            </a:r>
            <a:r>
              <a:rPr kumimoji="1" lang="en-US" altLang="zh-CN" dirty="0"/>
              <a:t>Binary Tree</a:t>
            </a:r>
            <a:r>
              <a:rPr kumimoji="1" lang="zh-CN" altLang="en-US" dirty="0"/>
              <a:t>，简称</a:t>
            </a:r>
            <a:r>
              <a:rPr kumimoji="1" lang="en-US" altLang="zh-CN" dirty="0"/>
              <a:t>BT</a:t>
            </a:r>
            <a:r>
              <a:rPr kumimoji="1" lang="zh-CN" altLang="en-US" dirty="0"/>
              <a:t>。</a:t>
            </a:r>
            <a:endParaRPr kumimoji="1" lang="en-US" altLang="zh-CN" dirty="0"/>
          </a:p>
          <a:p>
            <a:endParaRPr kumimoji="1" lang="en-US" altLang="zh-CN" dirty="0"/>
          </a:p>
          <a:p>
            <a:r>
              <a:rPr kumimoji="1" lang="en-US" altLang="zh-CN" dirty="0"/>
              <a:t>[</a:t>
            </a:r>
            <a:r>
              <a:rPr kumimoji="1" lang="zh-CN" altLang="en-US" dirty="0"/>
              <a:t>读</a:t>
            </a:r>
            <a:r>
              <a:rPr kumimoji="1" lang="en-US" altLang="zh-CN" dirty="0"/>
              <a:t>ppt]</a:t>
            </a:r>
          </a:p>
          <a:p>
            <a:endParaRPr kumimoji="1" lang="en-US" altLang="zh-CN" dirty="0"/>
          </a:p>
          <a:p>
            <a:r>
              <a:rPr kumimoji="1" lang="en-US" altLang="zh-CN" dirty="0"/>
              <a:t>PPT</a:t>
            </a:r>
            <a:r>
              <a:rPr kumimoji="1" lang="zh-CN" altLang="en-US" dirty="0"/>
              <a:t>的下面有两棵树，它们都是二叉树，右边那棵树的节点</a:t>
            </a:r>
            <a:r>
              <a:rPr kumimoji="1" lang="en-US" altLang="zh-CN" dirty="0"/>
              <a:t>8</a:t>
            </a:r>
            <a:r>
              <a:rPr kumimoji="1" lang="zh-CN" altLang="en-US" dirty="0"/>
              <a:t>，虽然它只有</a:t>
            </a:r>
            <a:r>
              <a:rPr kumimoji="1" lang="en-US" altLang="zh-CN" dirty="0"/>
              <a:t>1</a:t>
            </a:r>
            <a:r>
              <a:rPr kumimoji="1" lang="zh-CN" altLang="en-US" dirty="0"/>
              <a:t>个子节点，但是它同样满足二叉树的定义，也就是每个节点最多只有两个，包括</a:t>
            </a:r>
            <a:r>
              <a:rPr kumimoji="1" lang="en-US" altLang="zh-CN" dirty="0"/>
              <a:t>1</a:t>
            </a:r>
            <a:r>
              <a:rPr kumimoji="1" lang="zh-CN" altLang="en-US" dirty="0"/>
              <a:t>个或者</a:t>
            </a:r>
            <a:r>
              <a:rPr kumimoji="1" lang="en-US" altLang="zh-CN" dirty="0"/>
              <a:t>0</a:t>
            </a:r>
            <a:r>
              <a:rPr kumimoji="1" lang="zh-CN" altLang="en-US" dirty="0"/>
              <a:t>个。</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179731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这边我把</a:t>
            </a:r>
            <a:r>
              <a:rPr kumimoji="1" lang="en-US" altLang="zh-CN" dirty="0"/>
              <a:t>null</a:t>
            </a:r>
            <a:r>
              <a:rPr kumimoji="1" lang="zh-CN" altLang="en-US" dirty="0"/>
              <a:t>节点也展示出来。</a:t>
            </a:r>
            <a:endParaRPr kumimoji="1" lang="en-US" altLang="zh-CN" dirty="0"/>
          </a:p>
          <a:p>
            <a:endParaRPr kumimoji="1" lang="en-US" altLang="zh-CN" dirty="0"/>
          </a:p>
          <a:p>
            <a:r>
              <a:rPr kumimoji="1" lang="zh-CN" altLang="en-US" dirty="0"/>
              <a:t>在后面展示的二叉树中，为了简单，我一般都省略</a:t>
            </a:r>
            <a:r>
              <a:rPr kumimoji="1" lang="en-US" altLang="zh-CN" dirty="0"/>
              <a:t>null</a:t>
            </a:r>
            <a:r>
              <a:rPr kumimoji="1" lang="zh-CN" altLang="en-US" dirty="0"/>
              <a:t>节点。</a:t>
            </a:r>
          </a:p>
        </p:txBody>
      </p:sp>
    </p:spTree>
    <p:extLst>
      <p:ext uri="{BB962C8B-B14F-4D97-AF65-F5344CB8AC3E}">
        <p14:creationId xmlns:p14="http://schemas.microsoft.com/office/powerpoint/2010/main" val="4216319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下面我们来做一些练习，我会给出一些结构，你来判断它们是不是树。</a:t>
            </a:r>
            <a:endParaRPr kumimoji="1" lang="en-US" altLang="zh-CN" dirty="0"/>
          </a:p>
          <a:p>
            <a:endParaRPr kumimoji="1" lang="en-US" altLang="zh-CN" dirty="0"/>
          </a:p>
          <a:p>
            <a:r>
              <a:rPr kumimoji="1" lang="zh-CN" altLang="en-US" dirty="0"/>
              <a:t>这是一棵二叉树吗？</a:t>
            </a:r>
          </a:p>
        </p:txBody>
      </p:sp>
    </p:spTree>
    <p:extLst>
      <p:ext uri="{BB962C8B-B14F-4D97-AF65-F5344CB8AC3E}">
        <p14:creationId xmlns:p14="http://schemas.microsoft.com/office/powerpoint/2010/main" val="3929817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先来过一下本次课的一个大纲。</a:t>
            </a:r>
            <a:endParaRPr kumimoji="1" lang="en-US" altLang="zh-CN" dirty="0"/>
          </a:p>
          <a:p>
            <a:endParaRPr kumimoji="1" lang="en-US" altLang="zh-CN" dirty="0"/>
          </a:p>
          <a:p>
            <a:r>
              <a:rPr kumimoji="1" lang="zh-CN" altLang="en-US" dirty="0"/>
              <a:t>首先，我会介绍一下什么是二叉搜索树</a:t>
            </a:r>
            <a:r>
              <a:rPr kumimoji="1" lang="en-US" altLang="zh-CN" dirty="0"/>
              <a:t>(</a:t>
            </a:r>
            <a:r>
              <a:rPr kumimoji="1" lang="zh-CN" altLang="en-US" dirty="0"/>
              <a:t>英文是</a:t>
            </a:r>
            <a:r>
              <a:rPr kumimoji="1" lang="en-US" altLang="zh-CN" dirty="0"/>
              <a:t>Binary Search Tree</a:t>
            </a:r>
            <a:r>
              <a:rPr kumimoji="1" lang="zh-CN" altLang="en-US" dirty="0"/>
              <a:t>，简称</a:t>
            </a:r>
            <a:r>
              <a:rPr kumimoji="1" lang="en-US" altLang="zh-CN" dirty="0"/>
              <a:t>BST)</a:t>
            </a:r>
            <a:r>
              <a:rPr kumimoji="1" lang="zh-CN" altLang="en-US" dirty="0"/>
              <a:t>，在介绍二叉搜索树之前，我会先补充介绍什么是二叉树</a:t>
            </a:r>
            <a:r>
              <a:rPr kumimoji="1" lang="en-US" altLang="zh-CN" dirty="0"/>
              <a:t>(</a:t>
            </a:r>
            <a:r>
              <a:rPr kumimoji="1" lang="zh-CN" altLang="en-US" dirty="0"/>
              <a:t>英文是</a:t>
            </a:r>
            <a:r>
              <a:rPr kumimoji="1" lang="en-US" altLang="zh-CN" dirty="0"/>
              <a:t>Binary Tree</a:t>
            </a:r>
            <a:r>
              <a:rPr kumimoji="1" lang="zh-CN" altLang="en-US" dirty="0"/>
              <a:t>，简称</a:t>
            </a:r>
            <a:r>
              <a:rPr kumimoji="1" lang="en-US" altLang="zh-CN" dirty="0"/>
              <a:t>BT)</a:t>
            </a:r>
            <a:r>
              <a:rPr kumimoji="1" lang="zh-CN" altLang="en-US" dirty="0"/>
              <a:t>。</a:t>
            </a:r>
            <a:endParaRPr kumimoji="1" lang="en-US" altLang="zh-CN" dirty="0"/>
          </a:p>
          <a:p>
            <a:endParaRPr kumimoji="1" lang="en-US" altLang="zh-CN" dirty="0"/>
          </a:p>
          <a:p>
            <a:r>
              <a:rPr kumimoji="1" lang="zh-CN" altLang="en-US" dirty="0"/>
              <a:t>在介绍它们的时候，我也会说明二叉树的主要使用场景，还有二叉搜索树主要操作的复杂度。</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357290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是的，因为每个节点最多只有两个子节点。</a:t>
            </a:r>
          </a:p>
        </p:txBody>
      </p:sp>
    </p:spTree>
    <p:extLst>
      <p:ext uri="{BB962C8B-B14F-4D97-AF65-F5344CB8AC3E}">
        <p14:creationId xmlns:p14="http://schemas.microsoft.com/office/powerpoint/2010/main" val="3959554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这是一棵二叉树吗？</a:t>
            </a:r>
          </a:p>
        </p:txBody>
      </p:sp>
    </p:spTree>
    <p:extLst>
      <p:ext uri="{BB962C8B-B14F-4D97-AF65-F5344CB8AC3E}">
        <p14:creationId xmlns:p14="http://schemas.microsoft.com/office/powerpoint/2010/main" val="2427178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不是。</a:t>
            </a:r>
            <a:endParaRPr kumimoji="1" lang="en-US" altLang="zh-CN" dirty="0"/>
          </a:p>
          <a:p>
            <a:endParaRPr kumimoji="1" lang="en-US" altLang="zh-CN" dirty="0"/>
          </a:p>
          <a:p>
            <a:r>
              <a:rPr kumimoji="1" lang="zh-CN" altLang="en-US" dirty="0"/>
              <a:t>你可以看到，节点</a:t>
            </a:r>
            <a:r>
              <a:rPr kumimoji="1" lang="en-US" altLang="zh-CN" dirty="0"/>
              <a:t>7</a:t>
            </a:r>
            <a:r>
              <a:rPr kumimoji="1" lang="zh-CN" altLang="en-US" dirty="0"/>
              <a:t>有三个子节点，所以它不是二叉树。</a:t>
            </a:r>
          </a:p>
        </p:txBody>
      </p:sp>
    </p:spTree>
    <p:extLst>
      <p:ext uri="{BB962C8B-B14F-4D97-AF65-F5344CB8AC3E}">
        <p14:creationId xmlns:p14="http://schemas.microsoft.com/office/powerpoint/2010/main" val="30933239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这是一棵二叉树吗？</a:t>
            </a:r>
          </a:p>
        </p:txBody>
      </p:sp>
    </p:spTree>
    <p:extLst>
      <p:ext uri="{BB962C8B-B14F-4D97-AF65-F5344CB8AC3E}">
        <p14:creationId xmlns:p14="http://schemas.microsoft.com/office/powerpoint/2010/main" val="1873821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是的，它是一个棵退化的二叉树。</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288704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Shape 589"/>
          <p:cNvSpPr>
            <a:spLocks noGrp="1" noRot="1" noChangeAspect="1"/>
          </p:cNvSpPr>
          <p:nvPr>
            <p:ph type="sldImg"/>
          </p:nvPr>
        </p:nvSpPr>
        <p:spPr>
          <a:prstGeom prst="rect">
            <a:avLst/>
          </a:prstGeom>
        </p:spPr>
        <p:txBody>
          <a:bodyPr/>
          <a:lstStyle/>
          <a:p>
            <a:endParaRPr/>
          </a:p>
        </p:txBody>
      </p:sp>
      <p:sp>
        <p:nvSpPr>
          <p:cNvPr id="590" name="Shape 590"/>
          <p:cNvSpPr>
            <a:spLocks noGrp="1"/>
          </p:cNvSpPr>
          <p:nvPr>
            <p:ph type="body" sz="quarter" idx="1"/>
          </p:nvPr>
        </p:nvSpPr>
        <p:spPr>
          <a:prstGeom prst="rect">
            <a:avLst/>
          </a:prstGeom>
        </p:spPr>
        <p:txBody>
          <a:bodyPr/>
          <a:lstStyle/>
          <a:p>
            <a:r>
              <a:rPr lang="en-US" dirty="0" err="1"/>
              <a:t>现在我来解释什么是二叉搜索树</a:t>
            </a:r>
            <a:r>
              <a:rPr lang="zh-CN" altLang="en-US" dirty="0"/>
              <a:t>。</a:t>
            </a:r>
            <a:endParaRPr lang="en-US" altLang="zh-CN" dirty="0"/>
          </a:p>
          <a:p>
            <a:endParaRPr lang="en-US" dirty="0"/>
          </a:p>
          <a:p>
            <a:r>
              <a:rPr lang="en-US" dirty="0" err="1"/>
              <a:t>二叉搜索树的英文是Binary</a:t>
            </a:r>
            <a:r>
              <a:rPr lang="en-US" dirty="0"/>
              <a:t> Search Tree</a:t>
            </a:r>
            <a:r>
              <a:rPr lang="zh-CN" altLang="en-US" dirty="0"/>
              <a:t>，简称</a:t>
            </a:r>
            <a:r>
              <a:rPr lang="en-US" altLang="zh-CN" dirty="0"/>
              <a:t>BST</a:t>
            </a:r>
            <a:r>
              <a:rPr lang="zh-CN" altLang="en-US" dirty="0"/>
              <a:t>。</a:t>
            </a:r>
            <a:endParaRPr lang="en-US" altLang="zh-CN" dirty="0"/>
          </a:p>
          <a:p>
            <a:endParaRPr lang="en-US" dirty="0"/>
          </a:p>
          <a:p>
            <a:r>
              <a:rPr lang="en-US" altLang="zh-CN" dirty="0"/>
              <a:t>[</a:t>
            </a:r>
            <a:r>
              <a:rPr lang="zh-CN" altLang="en-US" dirty="0"/>
              <a:t>读</a:t>
            </a:r>
            <a:r>
              <a:rPr lang="en-US" altLang="zh-CN" dirty="0"/>
              <a:t>PPT]</a:t>
            </a:r>
          </a:p>
          <a:p>
            <a:endParaRPr lang="en-US" dirty="0"/>
          </a:p>
          <a:p>
            <a:r>
              <a:rPr lang="en-US" dirty="0" err="1"/>
              <a:t>PPT下面有几个二叉搜索树的例子</a:t>
            </a:r>
            <a:r>
              <a:rPr lang="zh-CN" altLang="en-US" dirty="0"/>
              <a:t>，它们都满足</a:t>
            </a:r>
            <a:r>
              <a:rPr lang="en-US" altLang="zh-CN" dirty="0"/>
              <a:t>BST</a:t>
            </a:r>
            <a:r>
              <a:rPr lang="zh-CN" altLang="en-US" dirty="0"/>
              <a:t>不变式。</a:t>
            </a:r>
            <a:endParaRPr lang="en-US" dirty="0"/>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下面我会给出一些例子，你来判断它们是否是合法的二叉搜索树。</a:t>
            </a:r>
            <a:endParaRPr kumimoji="1" lang="en-US" altLang="zh-CN" dirty="0"/>
          </a:p>
          <a:p>
            <a:endParaRPr kumimoji="1" lang="en-US" altLang="zh-CN" dirty="0"/>
          </a:p>
          <a:p>
            <a:r>
              <a:rPr kumimoji="1" lang="zh-CN" altLang="en-US" dirty="0"/>
              <a:t>这是一棵合法的二叉搜索树吗？</a:t>
            </a:r>
          </a:p>
        </p:txBody>
      </p:sp>
    </p:spTree>
    <p:extLst>
      <p:ext uri="{BB962C8B-B14F-4D97-AF65-F5344CB8AC3E}">
        <p14:creationId xmlns:p14="http://schemas.microsoft.com/office/powerpoint/2010/main" val="32063932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这个要看</a:t>
            </a:r>
            <a:r>
              <a:rPr kumimoji="1" lang="en-US" altLang="zh-CN" dirty="0"/>
              <a:t>BST</a:t>
            </a:r>
            <a:r>
              <a:rPr kumimoji="1" lang="zh-CN" altLang="en-US" dirty="0"/>
              <a:t>是否允许重复值，如果允许，那么它是一棵二叉搜索树。如果不允许，那么它就不是一棵二叉搜索树。</a:t>
            </a:r>
            <a:endParaRPr kumimoji="1" lang="en-US" altLang="zh-CN" dirty="0"/>
          </a:p>
          <a:p>
            <a:endParaRPr kumimoji="1" lang="en-US" altLang="zh-CN" dirty="0"/>
          </a:p>
          <a:p>
            <a:r>
              <a:rPr kumimoji="1" lang="zh-CN" altLang="en-US" dirty="0"/>
              <a:t>大部分场景下，我们假定二叉搜索树是不含重复值的，但是，也有一些场景，我们允许重复值。</a:t>
            </a:r>
          </a:p>
        </p:txBody>
      </p:sp>
    </p:spTree>
    <p:extLst>
      <p:ext uri="{BB962C8B-B14F-4D97-AF65-F5344CB8AC3E}">
        <p14:creationId xmlns:p14="http://schemas.microsoft.com/office/powerpoint/2010/main" val="29837343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是的，这是一棵二叉搜索树。</a:t>
            </a:r>
          </a:p>
        </p:txBody>
      </p:sp>
    </p:spTree>
    <p:extLst>
      <p:ext uri="{BB962C8B-B14F-4D97-AF65-F5344CB8AC3E}">
        <p14:creationId xmlns:p14="http://schemas.microsoft.com/office/powerpoint/2010/main" val="14526623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这是一棵合法的二叉搜索树吗？</a:t>
            </a:r>
          </a:p>
        </p:txBody>
      </p:sp>
    </p:spTree>
    <p:extLst>
      <p:ext uri="{BB962C8B-B14F-4D97-AF65-F5344CB8AC3E}">
        <p14:creationId xmlns:p14="http://schemas.microsoft.com/office/powerpoint/2010/main" val="2562472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然后，我会演示如何向二叉搜索树中插入节点，如何从二叉搜索树中移除节点。</a:t>
            </a:r>
            <a:endParaRPr kumimoji="1" lang="en-US" altLang="zh-CN" dirty="0"/>
          </a:p>
          <a:p>
            <a:endParaRPr kumimoji="1" lang="en-US" altLang="zh-CN" dirty="0"/>
          </a:p>
          <a:p>
            <a:r>
              <a:rPr kumimoji="1" lang="zh-CN" altLang="en-US" dirty="0"/>
              <a:t>之后，我还会演示二叉树的各种主流的遍历算法，包括先序、中序、后续，还有按层次遍历。这些搜索算法不仅适用于二叉树，也同样适用于更通用的树。</a:t>
            </a:r>
            <a:endParaRPr kumimoji="1" lang="en-US" altLang="zh-CN" dirty="0"/>
          </a:p>
          <a:p>
            <a:endParaRPr kumimoji="1" lang="en-US" altLang="zh-CN" dirty="0"/>
          </a:p>
          <a:p>
            <a:r>
              <a:rPr kumimoji="1" lang="zh-CN" altLang="en-US" dirty="0"/>
              <a:t>最后，我会以现场编程的方式，演示如何实现二叉树。</a:t>
            </a:r>
          </a:p>
        </p:txBody>
      </p:sp>
    </p:spTree>
    <p:extLst>
      <p:ext uri="{BB962C8B-B14F-4D97-AF65-F5344CB8AC3E}">
        <p14:creationId xmlns:p14="http://schemas.microsoft.com/office/powerpoint/2010/main" val="7063635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3660717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5762975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这是一棵合法的</a:t>
            </a:r>
            <a:r>
              <a:rPr lang="en-US" altLang="zh-CN" dirty="0"/>
              <a:t>BST</a:t>
            </a:r>
            <a:r>
              <a:rPr lang="zh-CN" altLang="en-US" dirty="0"/>
              <a:t>吗？</a:t>
            </a:r>
            <a:endParaRPr lang="en-US" altLang="zh-CN" dirty="0"/>
          </a:p>
          <a:p>
            <a:endParaRPr kumimoji="1" lang="en-US" altLang="zh-CN" dirty="0"/>
          </a:p>
          <a:p>
            <a:r>
              <a:rPr kumimoji="1" lang="zh-CN" altLang="en-US" dirty="0"/>
              <a:t>这个结构有点怪，你可以多花点时间仔细看。</a:t>
            </a:r>
          </a:p>
        </p:txBody>
      </p:sp>
    </p:spTree>
    <p:extLst>
      <p:ext uri="{BB962C8B-B14F-4D97-AF65-F5344CB8AC3E}">
        <p14:creationId xmlns:p14="http://schemas.microsoft.com/office/powerpoint/2010/main" val="30093081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这棵树看起来有点怪，但是它是一颗二叉树，并且满足二叉搜索树不变式。左子树的节点都小于当前节点，右子树的值都大于当前节点。</a:t>
            </a:r>
          </a:p>
        </p:txBody>
      </p:sp>
    </p:spTree>
    <p:extLst>
      <p:ext uri="{BB962C8B-B14F-4D97-AF65-F5344CB8AC3E}">
        <p14:creationId xmlns:p14="http://schemas.microsoft.com/office/powerpoint/2010/main" val="22716170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好，学习了二叉树和二叉搜索树，下面我们来了解下它们有哪些使用场景。</a:t>
            </a:r>
            <a:endParaRPr kumimoji="1" lang="en-US" altLang="zh-CN" dirty="0"/>
          </a:p>
          <a:p>
            <a:endParaRPr kumimoji="1" lang="en-US" altLang="zh-CN" dirty="0"/>
          </a:p>
          <a:p>
            <a:r>
              <a:rPr kumimoji="1" lang="zh-CN" altLang="en-US" dirty="0"/>
              <a:t>对于二叉搜索树，首先，它可以用来实现很多抽象数据类型，例如</a:t>
            </a:r>
            <a:r>
              <a:rPr kumimoji="1" lang="en-US" altLang="zh-CN" dirty="0"/>
              <a:t>map</a:t>
            </a:r>
            <a:r>
              <a:rPr kumimoji="1" lang="zh-CN" altLang="en-US" dirty="0"/>
              <a:t>和</a:t>
            </a:r>
            <a:r>
              <a:rPr kumimoji="1" lang="en-US" altLang="zh-CN" dirty="0"/>
              <a:t>set</a:t>
            </a:r>
            <a:r>
              <a:rPr kumimoji="1" lang="zh-CN" altLang="en-US" dirty="0"/>
              <a:t>等。</a:t>
            </a:r>
            <a:endParaRPr kumimoji="1" lang="en-US" altLang="zh-CN" dirty="0"/>
          </a:p>
          <a:p>
            <a:endParaRPr kumimoji="1" lang="en-US" altLang="zh-CN" dirty="0"/>
          </a:p>
          <a:p>
            <a:r>
              <a:rPr kumimoji="1" lang="zh-CN" altLang="en-US" dirty="0"/>
              <a:t>其次，它也可以用来实现各种树，比如红黑树、平衡二叉搜索</a:t>
            </a:r>
            <a:r>
              <a:rPr kumimoji="1" lang="en-US" altLang="zh-CN" dirty="0"/>
              <a:t>(AVL</a:t>
            </a:r>
            <a:r>
              <a:rPr kumimoji="1" lang="zh-CN" altLang="en-US" dirty="0"/>
              <a:t>树</a:t>
            </a:r>
            <a:r>
              <a:rPr kumimoji="1" lang="en-US" altLang="zh-CN" dirty="0"/>
              <a:t>)</a:t>
            </a:r>
            <a:r>
              <a:rPr kumimoji="1" lang="zh-CN" altLang="en-US" dirty="0"/>
              <a:t>，还有伸展树等等。</a:t>
            </a:r>
            <a:endParaRPr kumimoji="1" lang="en-US" altLang="zh-CN" dirty="0"/>
          </a:p>
          <a:p>
            <a:endParaRPr kumimoji="1" lang="en-US" altLang="zh-CN" dirty="0"/>
          </a:p>
          <a:p>
            <a:r>
              <a:rPr kumimoji="1" lang="zh-CN" altLang="en-US" dirty="0"/>
              <a:t>对于一般的二叉树，它可以用来实现二叉堆，这个我们在之前课程中已经展示过来了。</a:t>
            </a:r>
            <a:endParaRPr kumimoji="1" lang="en-US" altLang="zh-CN" dirty="0"/>
          </a:p>
          <a:p>
            <a:endParaRPr kumimoji="1" lang="en-US" altLang="zh-CN" dirty="0"/>
          </a:p>
          <a:p>
            <a:r>
              <a:rPr kumimoji="1" lang="zh-CN" altLang="en-US" dirty="0"/>
              <a:t>另外，在编译器或者计算器中，二叉树也被用来构建抽象语法树，然后可以用于评估表达式或者生成代码。</a:t>
            </a:r>
            <a:endParaRPr kumimoji="1" lang="en-US" altLang="zh-CN" dirty="0"/>
          </a:p>
          <a:p>
            <a:endParaRPr kumimoji="1" lang="en-US" altLang="zh-CN" dirty="0"/>
          </a:p>
          <a:p>
            <a:r>
              <a:rPr kumimoji="1" lang="zh-CN" altLang="en-US" dirty="0"/>
              <a:t>最后，二叉树也可以用于构造树堆</a:t>
            </a:r>
            <a:r>
              <a:rPr kumimoji="1" lang="en-US" altLang="zh-CN" dirty="0"/>
              <a:t>(</a:t>
            </a:r>
            <a:r>
              <a:rPr kumimoji="1" lang="en-US" altLang="zh-CN" dirty="0" err="1"/>
              <a:t>Treap</a:t>
            </a:r>
            <a:r>
              <a:rPr kumimoji="1" lang="en-US" altLang="zh-CN" dirty="0"/>
              <a:t>)</a:t>
            </a:r>
            <a:r>
              <a:rPr kumimoji="1" lang="zh-CN" altLang="en-US" dirty="0"/>
              <a:t>，它是一种概率数据结构。</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6289575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本课的最后，我们来看一下二叉搜索树</a:t>
            </a:r>
            <a:r>
              <a:rPr kumimoji="1" lang="en-US" altLang="zh-CN" dirty="0"/>
              <a:t>BST</a:t>
            </a:r>
            <a:r>
              <a:rPr kumimoji="1" lang="zh-CN" altLang="en-US" dirty="0"/>
              <a:t>的算法复杂度。</a:t>
            </a:r>
            <a:endParaRPr kumimoji="1" lang="en-US" altLang="zh-CN" dirty="0"/>
          </a:p>
          <a:p>
            <a:endParaRPr kumimoji="1" lang="en-US" altLang="zh-CN" dirty="0"/>
          </a:p>
          <a:p>
            <a:r>
              <a:rPr kumimoji="1" lang="zh-CN" altLang="en-US" dirty="0"/>
              <a:t>对于</a:t>
            </a:r>
            <a:r>
              <a:rPr kumimoji="1" lang="en-US" altLang="zh-CN" dirty="0"/>
              <a:t>BST</a:t>
            </a:r>
            <a:r>
              <a:rPr kumimoji="1" lang="zh-CN" altLang="en-US" dirty="0"/>
              <a:t>的常用操作，包括插入、删除、移除和搜索，在平均情况下，它们都是对数级复杂度，这个性能是比较好的。</a:t>
            </a:r>
            <a:endParaRPr kumimoji="1" lang="en-US" altLang="zh-CN" dirty="0"/>
          </a:p>
          <a:p>
            <a:endParaRPr kumimoji="1" lang="en-US" altLang="zh-CN" dirty="0"/>
          </a:p>
          <a:p>
            <a:r>
              <a:rPr kumimoji="1" lang="zh-CN" altLang="en-US" dirty="0"/>
              <a:t>但是，在最坏的情况下，如果树退化成一颗线性的树，那么这些操作的复杂度都会变成线性级，这个性能就不太好了。</a:t>
            </a:r>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8815442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大家好，欢迎回到波波微课。</a:t>
            </a:r>
            <a:endParaRPr kumimoji="1" lang="en-US" altLang="zh-CN" dirty="0"/>
          </a:p>
          <a:p>
            <a:endParaRPr kumimoji="1" lang="en-US" altLang="zh-CN" dirty="0"/>
          </a:p>
          <a:p>
            <a:r>
              <a:rPr kumimoji="1" lang="zh-CN" altLang="en-US" dirty="0"/>
              <a:t>上节课我们学习了什么是二叉搜索树，这节课我来展示，如何向二叉搜索树中插入元素。</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1747539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首先，如果要向二叉搜索树中添加元素，那么元素必须是可以比较的，这样我们才能对它们进行排序。</a:t>
            </a:r>
            <a:endParaRPr kumimoji="1" lang="en-US" altLang="zh-CN" dirty="0"/>
          </a:p>
          <a:p>
            <a:endParaRPr kumimoji="1" lang="en-US" altLang="zh-CN" dirty="0"/>
          </a:p>
          <a:p>
            <a:r>
              <a:rPr kumimoji="1" lang="zh-CN" altLang="en-US" dirty="0"/>
              <a:t>每次插入一个元素，我们都需要将元素和当前节点进行比较，这个比较是从根节点开始的，然后根据下面四种情况进行决策：</a:t>
            </a:r>
            <a:endParaRPr kumimoji="1" lang="en-US" altLang="zh-CN" dirty="0"/>
          </a:p>
          <a:p>
            <a:endParaRPr kumimoji="1" lang="en-US" altLang="zh-CN" dirty="0"/>
          </a:p>
          <a:p>
            <a:r>
              <a:rPr kumimoji="1" lang="zh-CN" altLang="en-US" dirty="0"/>
              <a:t>情况一，如果要插入的元素小于当前节点，那么就在当前节点的左子树中进行递归处理。</a:t>
            </a:r>
            <a:endParaRPr kumimoji="1" lang="en-US" altLang="zh-CN" dirty="0"/>
          </a:p>
          <a:p>
            <a:endParaRPr kumimoji="1" lang="en-US" altLang="zh-CN" dirty="0"/>
          </a:p>
          <a:p>
            <a:r>
              <a:rPr kumimoji="1" lang="zh-CN" altLang="en-US" dirty="0"/>
              <a:t>情况二，如果要插入的元素大于当前节点，那么就在当前节点的右子树中进行递归处理。</a:t>
            </a:r>
            <a:endParaRPr kumimoji="1" lang="en-US" altLang="zh-CN" dirty="0"/>
          </a:p>
          <a:p>
            <a:endParaRPr kumimoji="1" lang="en-US" altLang="zh-CN" dirty="0"/>
          </a:p>
          <a:p>
            <a:r>
              <a:rPr kumimoji="1" lang="zh-CN" altLang="en-US" dirty="0"/>
              <a:t>情况三，如果要插入的元素等于当前节点，那么就进行重复元素的处理，具体要看重复处理策略，可以忽略重复元素，也可以添加重复元素。</a:t>
            </a:r>
            <a:endParaRPr kumimoji="1" lang="en-US" altLang="zh-CN" dirty="0"/>
          </a:p>
          <a:p>
            <a:endParaRPr kumimoji="1" lang="en-US" altLang="zh-CN" dirty="0"/>
          </a:p>
          <a:p>
            <a:r>
              <a:rPr kumimoji="1" lang="zh-CN" altLang="en-US" dirty="0"/>
              <a:t>情况四，如果比较到达一个</a:t>
            </a:r>
            <a:r>
              <a:rPr kumimoji="1" lang="en-US" altLang="zh-CN" dirty="0"/>
              <a:t>null</a:t>
            </a:r>
            <a:r>
              <a:rPr kumimoji="1" lang="zh-CN" altLang="en-US" dirty="0"/>
              <a:t>叶子节点，那么就在该位置创建一个新节点，其中的值就是我们要添加的元素。</a:t>
            </a:r>
          </a:p>
        </p:txBody>
      </p:sp>
    </p:spTree>
    <p:extLst>
      <p:ext uri="{BB962C8B-B14F-4D97-AF65-F5344CB8AC3E}">
        <p14:creationId xmlns:p14="http://schemas.microsoft.com/office/powerpoint/2010/main" val="28321262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下面我来演示向二叉搜索树添加元素的算法。</a:t>
            </a:r>
            <a:endParaRPr kumimoji="1" lang="en-US" altLang="zh-CN" dirty="0"/>
          </a:p>
          <a:p>
            <a:endParaRPr kumimoji="1" lang="en-US" altLang="zh-CN" dirty="0"/>
          </a:p>
          <a:p>
            <a:r>
              <a:rPr kumimoji="1" lang="zh-CN" altLang="en-US" dirty="0"/>
              <a:t>这里左边有一些添加元素指令，我们依次来执行这些指令。</a:t>
            </a:r>
          </a:p>
        </p:txBody>
      </p:sp>
    </p:spTree>
    <p:extLst>
      <p:ext uri="{BB962C8B-B14F-4D97-AF65-F5344CB8AC3E}">
        <p14:creationId xmlns:p14="http://schemas.microsoft.com/office/powerpoint/2010/main" val="6856048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第一个是插入</a:t>
            </a:r>
            <a:r>
              <a:rPr kumimoji="1" lang="en-US" altLang="zh-CN" dirty="0"/>
              <a:t>7</a:t>
            </a:r>
            <a:r>
              <a:rPr kumimoji="1" lang="zh-CN" altLang="en-US" dirty="0"/>
              <a:t>，创建一个根节点，设置它的值为</a:t>
            </a:r>
            <a:r>
              <a:rPr kumimoji="1" lang="en-US" altLang="zh-CN" dirty="0"/>
              <a:t>7</a:t>
            </a:r>
            <a:r>
              <a:rPr kumimoji="1" lang="zh-CN" altLang="en-US" dirty="0"/>
              <a:t>。</a:t>
            </a:r>
          </a:p>
        </p:txBody>
      </p:sp>
    </p:spTree>
    <p:extLst>
      <p:ext uri="{BB962C8B-B14F-4D97-AF65-F5344CB8AC3E}">
        <p14:creationId xmlns:p14="http://schemas.microsoft.com/office/powerpoint/2010/main" val="3090763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下面先来介绍什么是树，什么是二叉树，然后什么是二叉搜索树。</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7116427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下一个指令是添加元素</a:t>
            </a:r>
            <a:r>
              <a:rPr kumimoji="1" lang="en-US" altLang="zh-CN" dirty="0"/>
              <a:t>20</a:t>
            </a:r>
            <a:endParaRPr kumimoji="1" lang="zh-CN" altLang="en-US" dirty="0"/>
          </a:p>
        </p:txBody>
      </p:sp>
    </p:spTree>
    <p:extLst>
      <p:ext uri="{BB962C8B-B14F-4D97-AF65-F5344CB8AC3E}">
        <p14:creationId xmlns:p14="http://schemas.microsoft.com/office/powerpoint/2010/main" val="10413119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20</a:t>
            </a:r>
            <a:r>
              <a:rPr kumimoji="1" lang="zh-CN" altLang="en-US" dirty="0"/>
              <a:t>比</a:t>
            </a:r>
            <a:r>
              <a:rPr kumimoji="1" lang="en-US" altLang="zh-CN" dirty="0"/>
              <a:t>7</a:t>
            </a:r>
            <a:r>
              <a:rPr kumimoji="1" lang="zh-CN" altLang="en-US" dirty="0"/>
              <a:t>大，所以将</a:t>
            </a:r>
            <a:r>
              <a:rPr kumimoji="1" lang="en-US" altLang="zh-CN" dirty="0"/>
              <a:t>20</a:t>
            </a:r>
            <a:r>
              <a:rPr kumimoji="1" lang="zh-CN" altLang="en-US" dirty="0"/>
              <a:t>作为子节点，添加到</a:t>
            </a:r>
            <a:r>
              <a:rPr kumimoji="1" lang="en-US" altLang="zh-CN" dirty="0"/>
              <a:t>7</a:t>
            </a:r>
            <a:r>
              <a:rPr kumimoji="1" lang="zh-CN" altLang="en-US" dirty="0"/>
              <a:t>的右边。</a:t>
            </a:r>
          </a:p>
        </p:txBody>
      </p:sp>
    </p:spTree>
    <p:extLst>
      <p:ext uri="{BB962C8B-B14F-4D97-AF65-F5344CB8AC3E}">
        <p14:creationId xmlns:p14="http://schemas.microsoft.com/office/powerpoint/2010/main" val="10424527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下一个是添加</a:t>
            </a:r>
            <a:r>
              <a:rPr kumimoji="1" lang="en-US" altLang="zh-CN" dirty="0"/>
              <a:t>5</a:t>
            </a:r>
            <a:endParaRPr kumimoji="1" lang="zh-CN" altLang="en-US" dirty="0"/>
          </a:p>
        </p:txBody>
      </p:sp>
    </p:spTree>
    <p:extLst>
      <p:ext uri="{BB962C8B-B14F-4D97-AF65-F5344CB8AC3E}">
        <p14:creationId xmlns:p14="http://schemas.microsoft.com/office/powerpoint/2010/main" val="3908649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5</a:t>
            </a:r>
            <a:r>
              <a:rPr kumimoji="1" lang="zh-CN" altLang="en-US" dirty="0"/>
              <a:t>比</a:t>
            </a:r>
            <a:r>
              <a:rPr kumimoji="1" lang="en-US" altLang="zh-CN" dirty="0"/>
              <a:t>7</a:t>
            </a:r>
            <a:r>
              <a:rPr kumimoji="1" lang="zh-CN" altLang="en-US" dirty="0"/>
              <a:t>小</a:t>
            </a:r>
          </a:p>
        </p:txBody>
      </p:sp>
    </p:spTree>
    <p:extLst>
      <p:ext uri="{BB962C8B-B14F-4D97-AF65-F5344CB8AC3E}">
        <p14:creationId xmlns:p14="http://schemas.microsoft.com/office/powerpoint/2010/main" val="4540322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所以将</a:t>
            </a:r>
            <a:r>
              <a:rPr kumimoji="1" lang="en-US" altLang="zh-CN" dirty="0"/>
              <a:t>5</a:t>
            </a:r>
            <a:r>
              <a:rPr kumimoji="1" lang="zh-CN" altLang="en-US" dirty="0"/>
              <a:t>作为子节点，添加到</a:t>
            </a:r>
            <a:r>
              <a:rPr kumimoji="1" lang="en-US" altLang="zh-CN" dirty="0"/>
              <a:t>7</a:t>
            </a:r>
            <a:r>
              <a:rPr kumimoji="1" lang="zh-CN" altLang="en-US" dirty="0"/>
              <a:t>的左边。</a:t>
            </a:r>
          </a:p>
        </p:txBody>
      </p:sp>
    </p:spTree>
    <p:extLst>
      <p:ext uri="{BB962C8B-B14F-4D97-AF65-F5344CB8AC3E}">
        <p14:creationId xmlns:p14="http://schemas.microsoft.com/office/powerpoint/2010/main" val="32195621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下一个是添加元素</a:t>
            </a:r>
            <a:r>
              <a:rPr kumimoji="1" lang="en-US" altLang="zh-CN" dirty="0"/>
              <a:t>15</a:t>
            </a:r>
            <a:endParaRPr kumimoji="1" lang="zh-CN" altLang="en-US" dirty="0"/>
          </a:p>
        </p:txBody>
      </p:sp>
    </p:spTree>
    <p:extLst>
      <p:ext uri="{BB962C8B-B14F-4D97-AF65-F5344CB8AC3E}">
        <p14:creationId xmlns:p14="http://schemas.microsoft.com/office/powerpoint/2010/main" val="22109294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15</a:t>
            </a:r>
            <a:r>
              <a:rPr kumimoji="1" lang="zh-CN" altLang="en-US" dirty="0"/>
              <a:t>比</a:t>
            </a:r>
            <a:r>
              <a:rPr kumimoji="1" lang="en-US" altLang="zh-CN" dirty="0"/>
              <a:t>7</a:t>
            </a:r>
            <a:r>
              <a:rPr kumimoji="1" lang="zh-CN" altLang="en-US" dirty="0"/>
              <a:t>大</a:t>
            </a:r>
          </a:p>
        </p:txBody>
      </p:sp>
    </p:spTree>
    <p:extLst>
      <p:ext uri="{BB962C8B-B14F-4D97-AF65-F5344CB8AC3E}">
        <p14:creationId xmlns:p14="http://schemas.microsoft.com/office/powerpoint/2010/main" val="12606306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所以在</a:t>
            </a:r>
            <a:r>
              <a:rPr kumimoji="1" lang="en-US" altLang="zh-CN" dirty="0"/>
              <a:t>7</a:t>
            </a:r>
            <a:r>
              <a:rPr kumimoji="1" lang="zh-CN" altLang="en-US" dirty="0"/>
              <a:t>的右边子树继续比较，</a:t>
            </a:r>
            <a:r>
              <a:rPr kumimoji="1" lang="en-US" altLang="zh-CN" dirty="0"/>
              <a:t>15</a:t>
            </a:r>
            <a:r>
              <a:rPr kumimoji="1" lang="zh-CN" altLang="en-US" dirty="0"/>
              <a:t>比</a:t>
            </a:r>
            <a:r>
              <a:rPr kumimoji="1" lang="en-US" altLang="zh-CN" dirty="0"/>
              <a:t>20</a:t>
            </a:r>
            <a:r>
              <a:rPr kumimoji="1" lang="zh-CN" altLang="en-US" dirty="0"/>
              <a:t>小</a:t>
            </a:r>
          </a:p>
        </p:txBody>
      </p:sp>
    </p:spTree>
    <p:extLst>
      <p:ext uri="{BB962C8B-B14F-4D97-AF65-F5344CB8AC3E}">
        <p14:creationId xmlns:p14="http://schemas.microsoft.com/office/powerpoint/2010/main" val="27203278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所以将</a:t>
            </a:r>
            <a:r>
              <a:rPr kumimoji="1" lang="en-US" altLang="zh-CN" dirty="0"/>
              <a:t>15</a:t>
            </a:r>
            <a:r>
              <a:rPr kumimoji="1" lang="zh-CN" altLang="en-US" dirty="0"/>
              <a:t>作为子节点，插入到</a:t>
            </a:r>
            <a:r>
              <a:rPr kumimoji="1" lang="en-US" altLang="zh-CN" dirty="0"/>
              <a:t>20</a:t>
            </a:r>
            <a:r>
              <a:rPr kumimoji="1" lang="zh-CN" altLang="en-US" dirty="0"/>
              <a:t>的左边。</a:t>
            </a:r>
          </a:p>
        </p:txBody>
      </p:sp>
    </p:spTree>
    <p:extLst>
      <p:ext uri="{BB962C8B-B14F-4D97-AF65-F5344CB8AC3E}">
        <p14:creationId xmlns:p14="http://schemas.microsoft.com/office/powerpoint/2010/main" val="425300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下一个是要插入</a:t>
            </a:r>
            <a:r>
              <a:rPr kumimoji="1" lang="en-US" altLang="zh-CN" dirty="0"/>
              <a:t>10</a:t>
            </a:r>
            <a:endParaRPr kumimoji="1" lang="zh-CN" altLang="en-US" dirty="0"/>
          </a:p>
        </p:txBody>
      </p:sp>
    </p:spTree>
    <p:extLst>
      <p:ext uri="{BB962C8B-B14F-4D97-AF65-F5344CB8AC3E}">
        <p14:creationId xmlns:p14="http://schemas.microsoft.com/office/powerpoint/2010/main" val="3837004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首先说明什么是树。</a:t>
            </a:r>
            <a:endParaRPr kumimoji="1" lang="en-US" altLang="zh-CN" dirty="0"/>
          </a:p>
          <a:p>
            <a:endParaRPr kumimoji="1" lang="en-US" altLang="zh-CN" dirty="0"/>
          </a:p>
          <a:p>
            <a:r>
              <a:rPr kumimoji="1" lang="zh-CN" altLang="en-US" dirty="0"/>
              <a:t>树是一个无向图，它满足下面的一些定义：</a:t>
            </a:r>
            <a:endParaRPr kumimoji="1" lang="en-US" altLang="zh-CN" dirty="0"/>
          </a:p>
          <a:p>
            <a:endParaRPr kumimoji="1" lang="en-US" altLang="zh-CN" dirty="0"/>
          </a:p>
          <a:p>
            <a:pPr marL="457200" indent="-457200">
              <a:buAutoNum type="arabicPeriod"/>
            </a:pPr>
            <a:r>
              <a:rPr kumimoji="1" lang="zh-CN" altLang="en-US" dirty="0"/>
              <a:t>它是一个无环连接图。图中所有节点都被连接在一起，但是不能形成环。</a:t>
            </a:r>
            <a:endParaRPr kumimoji="1" lang="en-US" altLang="zh-CN" dirty="0"/>
          </a:p>
          <a:p>
            <a:pPr marL="457200" indent="-457200">
              <a:buAutoNum type="arabicPeriod"/>
            </a:pPr>
            <a:r>
              <a:rPr kumimoji="1" lang="zh-CN" altLang="en-US" dirty="0"/>
              <a:t>它具有</a:t>
            </a:r>
            <a:r>
              <a:rPr kumimoji="1" lang="en-US" altLang="zh-CN" dirty="0"/>
              <a:t>N</a:t>
            </a:r>
            <a:r>
              <a:rPr kumimoji="1" lang="zh-CN" altLang="en-US" dirty="0"/>
              <a:t>个节点和</a:t>
            </a:r>
            <a:r>
              <a:rPr kumimoji="1" lang="en-US" altLang="zh-CN" dirty="0"/>
              <a:t>N-1</a:t>
            </a:r>
            <a:r>
              <a:rPr kumimoji="1" lang="zh-CN" altLang="en-US" dirty="0"/>
              <a:t>条边。</a:t>
            </a:r>
            <a:endParaRPr kumimoji="1" lang="en-US" altLang="zh-CN" dirty="0"/>
          </a:p>
          <a:p>
            <a:pPr marL="457200" indent="-457200">
              <a:buAutoNum type="arabicPeriod"/>
            </a:pPr>
            <a:r>
              <a:rPr kumimoji="1" lang="zh-CN" altLang="en-US" dirty="0"/>
              <a:t>任意两个点如果相连，那么它们之间只有一条路径。如果相连节点之间有两条路径的话，那么就会形成环，也就不满足树的定义。</a:t>
            </a:r>
          </a:p>
        </p:txBody>
      </p:sp>
    </p:spTree>
    <p:extLst>
      <p:ext uri="{BB962C8B-B14F-4D97-AF65-F5344CB8AC3E}">
        <p14:creationId xmlns:p14="http://schemas.microsoft.com/office/powerpoint/2010/main" val="2289429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10</a:t>
            </a:r>
            <a:r>
              <a:rPr kumimoji="1" lang="zh-CN" altLang="en-US" dirty="0"/>
              <a:t>比</a:t>
            </a:r>
            <a:r>
              <a:rPr kumimoji="1" lang="en-US" altLang="zh-CN" dirty="0"/>
              <a:t>7</a:t>
            </a:r>
            <a:r>
              <a:rPr kumimoji="1" lang="zh-CN" altLang="en-US" dirty="0"/>
              <a:t>大</a:t>
            </a:r>
          </a:p>
        </p:txBody>
      </p:sp>
    </p:spTree>
    <p:extLst>
      <p:ext uri="{BB962C8B-B14F-4D97-AF65-F5344CB8AC3E}">
        <p14:creationId xmlns:p14="http://schemas.microsoft.com/office/powerpoint/2010/main" val="41520802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所在在</a:t>
            </a:r>
            <a:r>
              <a:rPr kumimoji="1" lang="en-US" altLang="zh-CN" dirty="0"/>
              <a:t>7</a:t>
            </a:r>
            <a:r>
              <a:rPr kumimoji="1" lang="zh-CN" altLang="en-US" dirty="0"/>
              <a:t>的右子树继续比较。</a:t>
            </a:r>
            <a:endParaRPr kumimoji="1" lang="en-US" altLang="zh-CN" dirty="0"/>
          </a:p>
          <a:p>
            <a:endParaRPr kumimoji="1" lang="en-US" altLang="zh-CN" dirty="0"/>
          </a:p>
          <a:p>
            <a:r>
              <a:rPr kumimoji="1" lang="en-US" altLang="zh-CN" dirty="0"/>
              <a:t>10</a:t>
            </a:r>
            <a:r>
              <a:rPr kumimoji="1" lang="zh-CN" altLang="en-US" dirty="0"/>
              <a:t>比</a:t>
            </a:r>
            <a:r>
              <a:rPr kumimoji="1" lang="en-US" altLang="zh-CN" dirty="0"/>
              <a:t>20</a:t>
            </a:r>
            <a:r>
              <a:rPr kumimoji="1" lang="zh-CN" altLang="en-US" dirty="0"/>
              <a:t>小</a:t>
            </a:r>
          </a:p>
        </p:txBody>
      </p:sp>
    </p:spTree>
    <p:extLst>
      <p:ext uri="{BB962C8B-B14F-4D97-AF65-F5344CB8AC3E}">
        <p14:creationId xmlns:p14="http://schemas.microsoft.com/office/powerpoint/2010/main" val="40231777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所以在</a:t>
            </a:r>
            <a:r>
              <a:rPr kumimoji="1" lang="en-US" altLang="zh-CN" dirty="0"/>
              <a:t>20</a:t>
            </a:r>
            <a:r>
              <a:rPr kumimoji="1" lang="zh-CN" altLang="en-US" dirty="0"/>
              <a:t>的左边子树继续比较。</a:t>
            </a:r>
            <a:endParaRPr kumimoji="1" lang="en-US" altLang="zh-CN" dirty="0"/>
          </a:p>
          <a:p>
            <a:endParaRPr kumimoji="1" lang="en-US" altLang="zh-CN" dirty="0"/>
          </a:p>
          <a:p>
            <a:r>
              <a:rPr kumimoji="1" lang="en-US" altLang="zh-CN" dirty="0"/>
              <a:t>10</a:t>
            </a:r>
            <a:r>
              <a:rPr kumimoji="1" lang="zh-CN" altLang="en-US" dirty="0"/>
              <a:t>比</a:t>
            </a:r>
            <a:r>
              <a:rPr kumimoji="1" lang="en-US" altLang="zh-CN" dirty="0"/>
              <a:t>15</a:t>
            </a:r>
            <a:r>
              <a:rPr kumimoji="1" lang="zh-CN" altLang="en-US" dirty="0"/>
              <a:t>小</a:t>
            </a:r>
          </a:p>
        </p:txBody>
      </p:sp>
    </p:spTree>
    <p:extLst>
      <p:ext uri="{BB962C8B-B14F-4D97-AF65-F5344CB8AC3E}">
        <p14:creationId xmlns:p14="http://schemas.microsoft.com/office/powerpoint/2010/main" val="1298537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所以将</a:t>
            </a:r>
            <a:r>
              <a:rPr kumimoji="1" lang="en-US" altLang="zh-CN" dirty="0"/>
              <a:t>10</a:t>
            </a:r>
            <a:r>
              <a:rPr kumimoji="1" lang="zh-CN" altLang="en-US" dirty="0"/>
              <a:t>作为子节点，插入到</a:t>
            </a:r>
            <a:r>
              <a:rPr kumimoji="1" lang="en-US" altLang="zh-CN" dirty="0"/>
              <a:t>15</a:t>
            </a:r>
            <a:r>
              <a:rPr kumimoji="1" lang="zh-CN" altLang="en-US" dirty="0"/>
              <a:t>的左边</a:t>
            </a:r>
          </a:p>
        </p:txBody>
      </p:sp>
    </p:spTree>
    <p:extLst>
      <p:ext uri="{BB962C8B-B14F-4D97-AF65-F5344CB8AC3E}">
        <p14:creationId xmlns:p14="http://schemas.microsoft.com/office/powerpoint/2010/main" val="1149272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下一个要插入</a:t>
            </a:r>
            <a:r>
              <a:rPr kumimoji="1" lang="en-US" altLang="zh-CN" dirty="0"/>
              <a:t>4</a:t>
            </a:r>
            <a:endParaRPr kumimoji="1" lang="zh-CN" altLang="en-US" dirty="0"/>
          </a:p>
        </p:txBody>
      </p:sp>
    </p:spTree>
    <p:extLst>
      <p:ext uri="{BB962C8B-B14F-4D97-AF65-F5344CB8AC3E}">
        <p14:creationId xmlns:p14="http://schemas.microsoft.com/office/powerpoint/2010/main" val="7051687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4</a:t>
            </a:r>
            <a:r>
              <a:rPr kumimoji="1" lang="zh-CN" altLang="en-US" dirty="0"/>
              <a:t>比</a:t>
            </a:r>
            <a:r>
              <a:rPr kumimoji="1" lang="en-US" altLang="zh-CN" dirty="0"/>
              <a:t>7</a:t>
            </a:r>
            <a:r>
              <a:rPr kumimoji="1" lang="zh-CN" altLang="en-US" dirty="0"/>
              <a:t>小，所以应该叉在左子树。</a:t>
            </a:r>
          </a:p>
        </p:txBody>
      </p:sp>
    </p:spTree>
    <p:extLst>
      <p:ext uri="{BB962C8B-B14F-4D97-AF65-F5344CB8AC3E}">
        <p14:creationId xmlns:p14="http://schemas.microsoft.com/office/powerpoint/2010/main" val="238439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4</a:t>
            </a:r>
            <a:r>
              <a:rPr kumimoji="1" lang="zh-CN" altLang="en-US" dirty="0"/>
              <a:t>比</a:t>
            </a:r>
            <a:r>
              <a:rPr kumimoji="1" lang="en-US" altLang="zh-CN" dirty="0"/>
              <a:t>5</a:t>
            </a:r>
            <a:r>
              <a:rPr kumimoji="1" lang="zh-CN" altLang="en-US" dirty="0"/>
              <a:t>小</a:t>
            </a:r>
          </a:p>
        </p:txBody>
      </p:sp>
    </p:spTree>
    <p:extLst>
      <p:ext uri="{BB962C8B-B14F-4D97-AF65-F5344CB8AC3E}">
        <p14:creationId xmlns:p14="http://schemas.microsoft.com/office/powerpoint/2010/main" val="3630488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所以将</a:t>
            </a:r>
            <a:r>
              <a:rPr kumimoji="1" lang="en-US" altLang="zh-CN" dirty="0"/>
              <a:t>4</a:t>
            </a:r>
            <a:r>
              <a:rPr kumimoji="1" lang="zh-CN" altLang="en-US" dirty="0"/>
              <a:t>作为子节点，插入到</a:t>
            </a:r>
            <a:r>
              <a:rPr kumimoji="1" lang="en-US" altLang="zh-CN" dirty="0"/>
              <a:t>5</a:t>
            </a:r>
            <a:r>
              <a:rPr kumimoji="1" lang="zh-CN" altLang="en-US" dirty="0"/>
              <a:t>的左边。</a:t>
            </a:r>
          </a:p>
        </p:txBody>
      </p:sp>
    </p:spTree>
    <p:extLst>
      <p:ext uri="{BB962C8B-B14F-4D97-AF65-F5344CB8AC3E}">
        <p14:creationId xmlns:p14="http://schemas.microsoft.com/office/powerpoint/2010/main" val="33572156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下一个还是插入</a:t>
            </a:r>
            <a:r>
              <a:rPr kumimoji="1" lang="en-US" altLang="zh-CN" dirty="0"/>
              <a:t>4</a:t>
            </a:r>
            <a:endParaRPr kumimoji="1" lang="zh-CN" altLang="en-US" dirty="0"/>
          </a:p>
        </p:txBody>
      </p:sp>
    </p:spTree>
    <p:extLst>
      <p:ext uri="{BB962C8B-B14F-4D97-AF65-F5344CB8AC3E}">
        <p14:creationId xmlns:p14="http://schemas.microsoft.com/office/powerpoint/2010/main" val="42107265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4</a:t>
            </a:r>
            <a:r>
              <a:rPr kumimoji="1" lang="zh-CN" altLang="en-US" dirty="0"/>
              <a:t>比</a:t>
            </a:r>
            <a:r>
              <a:rPr kumimoji="1" lang="en-US" altLang="zh-CN" dirty="0"/>
              <a:t>7</a:t>
            </a:r>
            <a:r>
              <a:rPr kumimoji="1" lang="zh-CN" altLang="en-US" dirty="0"/>
              <a:t>小，所以应该插入左子树</a:t>
            </a:r>
          </a:p>
        </p:txBody>
      </p:sp>
    </p:spTree>
    <p:extLst>
      <p:ext uri="{BB962C8B-B14F-4D97-AF65-F5344CB8AC3E}">
        <p14:creationId xmlns:p14="http://schemas.microsoft.com/office/powerpoint/2010/main" val="2365512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树通常具有一个根节点，例如我们这边展示的这棵树的最顶上的节点</a:t>
            </a:r>
            <a:r>
              <a:rPr kumimoji="1" lang="en-US" altLang="zh-CN" dirty="0"/>
              <a:t>4</a:t>
            </a:r>
            <a:r>
              <a:rPr kumimoji="1" lang="zh-CN" altLang="en-US" dirty="0"/>
              <a:t>，就是根节点。我们通常需要一个引用来指向根节点。</a:t>
            </a:r>
            <a:endParaRPr kumimoji="1" lang="en-US" altLang="zh-CN" dirty="0"/>
          </a:p>
        </p:txBody>
      </p:sp>
    </p:spTree>
    <p:extLst>
      <p:ext uri="{BB962C8B-B14F-4D97-AF65-F5344CB8AC3E}">
        <p14:creationId xmlns:p14="http://schemas.microsoft.com/office/powerpoint/2010/main" val="17860879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4</a:t>
            </a:r>
            <a:r>
              <a:rPr kumimoji="1" lang="zh-CN" altLang="en-US" dirty="0"/>
              <a:t>比</a:t>
            </a:r>
            <a:r>
              <a:rPr kumimoji="1" lang="en-US" altLang="zh-CN" dirty="0"/>
              <a:t>5</a:t>
            </a:r>
            <a:r>
              <a:rPr kumimoji="1" lang="zh-CN" altLang="en-US" dirty="0"/>
              <a:t>小，继续看左子树</a:t>
            </a:r>
          </a:p>
        </p:txBody>
      </p:sp>
    </p:spTree>
    <p:extLst>
      <p:ext uri="{BB962C8B-B14F-4D97-AF65-F5344CB8AC3E}">
        <p14:creationId xmlns:p14="http://schemas.microsoft.com/office/powerpoint/2010/main" val="34474666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我们发现一个重复节点</a:t>
            </a:r>
            <a:r>
              <a:rPr kumimoji="1" lang="en-US" altLang="zh-CN" dirty="0"/>
              <a:t>4</a:t>
            </a:r>
            <a:r>
              <a:rPr kumimoji="1" lang="zh-CN" altLang="en-US" dirty="0"/>
              <a:t>，这个时候要做重复处理。</a:t>
            </a:r>
            <a:endParaRPr kumimoji="1" lang="en-US" altLang="zh-CN" dirty="0"/>
          </a:p>
          <a:p>
            <a:endParaRPr kumimoji="1" lang="en-US" altLang="zh-CN" dirty="0"/>
          </a:p>
          <a:p>
            <a:r>
              <a:rPr kumimoji="1" lang="zh-CN" altLang="en-US" dirty="0"/>
              <a:t>如果树支持重复，那么可以添加一个子节点，具体添加在左边或者右边都可以，选择并遵循一个惯例就好了。</a:t>
            </a:r>
            <a:endParaRPr kumimoji="1" lang="en-US" altLang="zh-CN" dirty="0"/>
          </a:p>
          <a:p>
            <a:endParaRPr kumimoji="1" lang="en-US" altLang="zh-CN" dirty="0"/>
          </a:p>
          <a:p>
            <a:r>
              <a:rPr kumimoji="1" lang="zh-CN" altLang="en-US" dirty="0"/>
              <a:t>如果树不支持重复，那么可以直接忽略这个要添加的元素。</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9696620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这边选择直接忽略这个</a:t>
            </a:r>
            <a:r>
              <a:rPr kumimoji="1" lang="en-US" altLang="zh-CN" dirty="0"/>
              <a:t>4</a:t>
            </a:r>
            <a:endParaRPr kumimoji="1" lang="zh-CN" altLang="en-US" dirty="0"/>
          </a:p>
        </p:txBody>
      </p:sp>
    </p:spTree>
    <p:extLst>
      <p:ext uri="{BB962C8B-B14F-4D97-AF65-F5344CB8AC3E}">
        <p14:creationId xmlns:p14="http://schemas.microsoft.com/office/powerpoint/2010/main" val="38890060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下一个要添加的是</a:t>
            </a:r>
            <a:r>
              <a:rPr kumimoji="1" lang="en-US" altLang="zh-CN" dirty="0"/>
              <a:t>33</a:t>
            </a:r>
            <a:endParaRPr kumimoji="1" lang="zh-CN" altLang="en-US" dirty="0"/>
          </a:p>
        </p:txBody>
      </p:sp>
    </p:spTree>
    <p:extLst>
      <p:ext uri="{BB962C8B-B14F-4D97-AF65-F5344CB8AC3E}">
        <p14:creationId xmlns:p14="http://schemas.microsoft.com/office/powerpoint/2010/main" val="29251448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33</a:t>
            </a:r>
            <a:r>
              <a:rPr kumimoji="1" lang="zh-CN" altLang="en-US" dirty="0"/>
              <a:t>比</a:t>
            </a:r>
            <a:r>
              <a:rPr kumimoji="1" lang="en-US" altLang="zh-CN" dirty="0"/>
              <a:t>7</a:t>
            </a:r>
            <a:r>
              <a:rPr kumimoji="1" lang="zh-CN" altLang="en-US" dirty="0"/>
              <a:t>大</a:t>
            </a:r>
          </a:p>
        </p:txBody>
      </p:sp>
    </p:spTree>
    <p:extLst>
      <p:ext uri="{BB962C8B-B14F-4D97-AF65-F5344CB8AC3E}">
        <p14:creationId xmlns:p14="http://schemas.microsoft.com/office/powerpoint/2010/main" val="31776415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a:t>
            </a:r>
            <a:r>
              <a:rPr kumimoji="1" lang="en-US" altLang="zh-CN" dirty="0"/>
              <a:t>7</a:t>
            </a:r>
            <a:r>
              <a:rPr kumimoji="1" lang="zh-CN" altLang="en-US" dirty="0"/>
              <a:t>的右子树中继续查。</a:t>
            </a:r>
            <a:endParaRPr kumimoji="1" lang="en-US" altLang="zh-CN" dirty="0"/>
          </a:p>
          <a:p>
            <a:endParaRPr kumimoji="1" lang="en-US" altLang="zh-CN" dirty="0"/>
          </a:p>
          <a:p>
            <a:r>
              <a:rPr kumimoji="1" lang="en-US" altLang="zh-CN" dirty="0"/>
              <a:t>33</a:t>
            </a:r>
            <a:r>
              <a:rPr kumimoji="1" lang="zh-CN" altLang="en-US" dirty="0"/>
              <a:t>大于</a:t>
            </a:r>
            <a:r>
              <a:rPr kumimoji="1" lang="en-US" altLang="zh-CN" dirty="0"/>
              <a:t>20</a:t>
            </a:r>
            <a:endParaRPr kumimoji="1" lang="zh-CN" altLang="en-US" dirty="0"/>
          </a:p>
        </p:txBody>
      </p:sp>
    </p:spTree>
    <p:extLst>
      <p:ext uri="{BB962C8B-B14F-4D97-AF65-F5344CB8AC3E}">
        <p14:creationId xmlns:p14="http://schemas.microsoft.com/office/powerpoint/2010/main" val="11459576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所以将</a:t>
            </a:r>
            <a:r>
              <a:rPr kumimoji="1" lang="en-US" altLang="zh-CN" dirty="0"/>
              <a:t>33</a:t>
            </a:r>
            <a:r>
              <a:rPr kumimoji="1" lang="zh-CN" altLang="en-US" dirty="0"/>
              <a:t>作为子节点，添加在</a:t>
            </a:r>
            <a:r>
              <a:rPr kumimoji="1" lang="en-US" altLang="zh-CN" dirty="0"/>
              <a:t>20</a:t>
            </a:r>
            <a:r>
              <a:rPr kumimoji="1" lang="zh-CN" altLang="en-US" dirty="0"/>
              <a:t>的右边。</a:t>
            </a:r>
          </a:p>
        </p:txBody>
      </p:sp>
    </p:spTree>
    <p:extLst>
      <p:ext uri="{BB962C8B-B14F-4D97-AF65-F5344CB8AC3E}">
        <p14:creationId xmlns:p14="http://schemas.microsoft.com/office/powerpoint/2010/main" val="117733962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下一个要添加的是</a:t>
            </a:r>
            <a:r>
              <a:rPr kumimoji="1" lang="en-US" altLang="zh-CN" dirty="0"/>
              <a:t>2</a:t>
            </a:r>
            <a:endParaRPr kumimoji="1" lang="zh-CN" altLang="en-US" dirty="0"/>
          </a:p>
        </p:txBody>
      </p:sp>
    </p:spTree>
    <p:extLst>
      <p:ext uri="{BB962C8B-B14F-4D97-AF65-F5344CB8AC3E}">
        <p14:creationId xmlns:p14="http://schemas.microsoft.com/office/powerpoint/2010/main" val="339945163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2</a:t>
            </a:r>
            <a:r>
              <a:rPr kumimoji="1" lang="zh-CN" altLang="en-US" dirty="0"/>
              <a:t>比</a:t>
            </a:r>
            <a:r>
              <a:rPr kumimoji="1" lang="en-US" altLang="zh-CN" dirty="0"/>
              <a:t>7</a:t>
            </a:r>
            <a:r>
              <a:rPr kumimoji="1" lang="zh-CN" altLang="en-US" dirty="0"/>
              <a:t>小，所以在左子树继续查</a:t>
            </a:r>
          </a:p>
        </p:txBody>
      </p:sp>
    </p:spTree>
    <p:extLst>
      <p:ext uri="{BB962C8B-B14F-4D97-AF65-F5344CB8AC3E}">
        <p14:creationId xmlns:p14="http://schemas.microsoft.com/office/powerpoint/2010/main" val="333355196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2</a:t>
            </a:r>
            <a:r>
              <a:rPr kumimoji="1" lang="zh-CN" altLang="en-US" dirty="0"/>
              <a:t>比</a:t>
            </a:r>
            <a:r>
              <a:rPr kumimoji="1" lang="en-US" altLang="zh-CN" dirty="0"/>
              <a:t>5</a:t>
            </a:r>
            <a:r>
              <a:rPr kumimoji="1" lang="zh-CN" altLang="en-US" dirty="0"/>
              <a:t>小，在左子树继续查</a:t>
            </a:r>
          </a:p>
        </p:txBody>
      </p:sp>
    </p:spTree>
    <p:extLst>
      <p:ext uri="{BB962C8B-B14F-4D97-AF65-F5344CB8AC3E}">
        <p14:creationId xmlns:p14="http://schemas.microsoft.com/office/powerpoint/2010/main" val="1639877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树当中有两个术语。</a:t>
            </a:r>
            <a:endParaRPr kumimoji="1" lang="en-US" altLang="zh-CN" dirty="0"/>
          </a:p>
          <a:p>
            <a:endParaRPr kumimoji="1" lang="en-US" altLang="zh-CN" dirty="0"/>
          </a:p>
          <a:p>
            <a:r>
              <a:rPr kumimoji="1" lang="en-US" altLang="zh-CN" dirty="0"/>
              <a:t>[</a:t>
            </a:r>
            <a:r>
              <a:rPr kumimoji="1" lang="zh-CN" altLang="en-US" dirty="0"/>
              <a:t>读</a:t>
            </a:r>
            <a:r>
              <a:rPr kumimoji="1" lang="en-US" altLang="zh-CN" dirty="0"/>
              <a:t>PPT]</a:t>
            </a:r>
          </a:p>
          <a:p>
            <a:endParaRPr kumimoji="1" lang="en-US" altLang="zh-CN" dirty="0"/>
          </a:p>
          <a:p>
            <a:r>
              <a:rPr kumimoji="1" lang="zh-CN" altLang="en-US" dirty="0"/>
              <a:t>这边有个问题，根节点的父节点是什么？</a:t>
            </a:r>
            <a:endParaRPr kumimoji="1" lang="en-US" altLang="zh-CN" dirty="0"/>
          </a:p>
          <a:p>
            <a:endParaRPr kumimoji="1" lang="en-US" altLang="zh-CN" dirty="0"/>
          </a:p>
        </p:txBody>
      </p:sp>
    </p:spTree>
    <p:extLst>
      <p:ext uri="{BB962C8B-B14F-4D97-AF65-F5344CB8AC3E}">
        <p14:creationId xmlns:p14="http://schemas.microsoft.com/office/powerpoint/2010/main" val="384831847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2</a:t>
            </a:r>
            <a:r>
              <a:rPr kumimoji="1" lang="zh-CN" altLang="en-US" dirty="0"/>
              <a:t>比</a:t>
            </a:r>
            <a:r>
              <a:rPr kumimoji="1" lang="en-US" altLang="zh-CN" dirty="0"/>
              <a:t>4</a:t>
            </a:r>
            <a:r>
              <a:rPr kumimoji="1" lang="zh-CN" altLang="en-US" dirty="0"/>
              <a:t>小</a:t>
            </a:r>
          </a:p>
        </p:txBody>
      </p:sp>
    </p:spTree>
    <p:extLst>
      <p:ext uri="{BB962C8B-B14F-4D97-AF65-F5344CB8AC3E}">
        <p14:creationId xmlns:p14="http://schemas.microsoft.com/office/powerpoint/2010/main" val="307979657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2</a:t>
            </a:r>
            <a:r>
              <a:rPr kumimoji="1" lang="zh-CN" altLang="en-US" dirty="0"/>
              <a:t>作为子节点，添加在</a:t>
            </a:r>
            <a:r>
              <a:rPr kumimoji="1" lang="en-US" altLang="zh-CN" dirty="0"/>
              <a:t>4</a:t>
            </a:r>
            <a:r>
              <a:rPr kumimoji="1" lang="zh-CN" altLang="en-US" dirty="0"/>
              <a:t>的左边</a:t>
            </a:r>
          </a:p>
        </p:txBody>
      </p:sp>
    </p:spTree>
    <p:extLst>
      <p:ext uri="{BB962C8B-B14F-4D97-AF65-F5344CB8AC3E}">
        <p14:creationId xmlns:p14="http://schemas.microsoft.com/office/powerpoint/2010/main" val="121807378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下一个要添加</a:t>
            </a:r>
            <a:r>
              <a:rPr kumimoji="1" lang="en-US" altLang="zh-CN" dirty="0"/>
              <a:t>25</a:t>
            </a:r>
            <a:endParaRPr kumimoji="1" lang="zh-CN" altLang="en-US" dirty="0"/>
          </a:p>
        </p:txBody>
      </p:sp>
    </p:spTree>
    <p:extLst>
      <p:ext uri="{BB962C8B-B14F-4D97-AF65-F5344CB8AC3E}">
        <p14:creationId xmlns:p14="http://schemas.microsoft.com/office/powerpoint/2010/main" val="1039984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25</a:t>
            </a:r>
            <a:r>
              <a:rPr kumimoji="1" lang="zh-CN" altLang="en-US" dirty="0"/>
              <a:t>比</a:t>
            </a:r>
            <a:r>
              <a:rPr kumimoji="1" lang="en-US" altLang="zh-CN" dirty="0"/>
              <a:t>7</a:t>
            </a:r>
            <a:r>
              <a:rPr kumimoji="1" lang="zh-CN" altLang="en-US" dirty="0"/>
              <a:t>大，在右子树继续查</a:t>
            </a:r>
          </a:p>
        </p:txBody>
      </p:sp>
    </p:spTree>
    <p:extLst>
      <p:ext uri="{BB962C8B-B14F-4D97-AF65-F5344CB8AC3E}">
        <p14:creationId xmlns:p14="http://schemas.microsoft.com/office/powerpoint/2010/main" val="327649376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25</a:t>
            </a:r>
            <a:r>
              <a:rPr kumimoji="1" lang="zh-CN" altLang="en-US" dirty="0"/>
              <a:t>比</a:t>
            </a:r>
            <a:r>
              <a:rPr kumimoji="1" lang="en-US" altLang="zh-CN" dirty="0"/>
              <a:t>20</a:t>
            </a:r>
            <a:r>
              <a:rPr kumimoji="1" lang="zh-CN" altLang="en-US" dirty="0"/>
              <a:t>大，在右子树继续查</a:t>
            </a:r>
          </a:p>
        </p:txBody>
      </p:sp>
    </p:spTree>
    <p:extLst>
      <p:ext uri="{BB962C8B-B14F-4D97-AF65-F5344CB8AC3E}">
        <p14:creationId xmlns:p14="http://schemas.microsoft.com/office/powerpoint/2010/main" val="260295868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25</a:t>
            </a:r>
            <a:r>
              <a:rPr kumimoji="1" lang="zh-CN" altLang="en-US" dirty="0"/>
              <a:t>比</a:t>
            </a:r>
            <a:r>
              <a:rPr kumimoji="1" lang="en-US" altLang="zh-CN" dirty="0"/>
              <a:t>33</a:t>
            </a:r>
            <a:r>
              <a:rPr kumimoji="1" lang="zh-CN" altLang="en-US" dirty="0"/>
              <a:t>小</a:t>
            </a:r>
          </a:p>
        </p:txBody>
      </p:sp>
    </p:spTree>
    <p:extLst>
      <p:ext uri="{BB962C8B-B14F-4D97-AF65-F5344CB8AC3E}">
        <p14:creationId xmlns:p14="http://schemas.microsoft.com/office/powerpoint/2010/main" val="24293824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25</a:t>
            </a:r>
            <a:r>
              <a:rPr kumimoji="1" lang="zh-CN" altLang="en-US" dirty="0"/>
              <a:t>作为子节点，添加到</a:t>
            </a:r>
            <a:r>
              <a:rPr kumimoji="1" lang="en-US" altLang="zh-CN" dirty="0"/>
              <a:t>33</a:t>
            </a:r>
            <a:r>
              <a:rPr kumimoji="1" lang="zh-CN" altLang="en-US" dirty="0"/>
              <a:t>的左边。</a:t>
            </a:r>
          </a:p>
        </p:txBody>
      </p:sp>
    </p:spTree>
    <p:extLst>
      <p:ext uri="{BB962C8B-B14F-4D97-AF65-F5344CB8AC3E}">
        <p14:creationId xmlns:p14="http://schemas.microsoft.com/office/powerpoint/2010/main" val="3817396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下一个要添加</a:t>
            </a:r>
            <a:r>
              <a:rPr kumimoji="1" lang="en-US" altLang="zh-CN" dirty="0"/>
              <a:t>6</a:t>
            </a:r>
            <a:endParaRPr kumimoji="1" lang="zh-CN" altLang="en-US" dirty="0"/>
          </a:p>
        </p:txBody>
      </p:sp>
    </p:spTree>
    <p:extLst>
      <p:ext uri="{BB962C8B-B14F-4D97-AF65-F5344CB8AC3E}">
        <p14:creationId xmlns:p14="http://schemas.microsoft.com/office/powerpoint/2010/main" val="15865483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a:t>
            </a:r>
            <a:r>
              <a:rPr kumimoji="1" lang="zh-CN" altLang="en-US" dirty="0"/>
              <a:t>比</a:t>
            </a:r>
            <a:r>
              <a:rPr kumimoji="1" lang="en-US" altLang="zh-CN" dirty="0"/>
              <a:t>7</a:t>
            </a:r>
            <a:r>
              <a:rPr kumimoji="1" lang="zh-CN" altLang="en-US" dirty="0"/>
              <a:t>小，继续查左子树</a:t>
            </a:r>
          </a:p>
        </p:txBody>
      </p:sp>
    </p:spTree>
    <p:extLst>
      <p:ext uri="{BB962C8B-B14F-4D97-AF65-F5344CB8AC3E}">
        <p14:creationId xmlns:p14="http://schemas.microsoft.com/office/powerpoint/2010/main" val="314318993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a:t>
            </a:r>
            <a:r>
              <a:rPr kumimoji="1" lang="zh-CN" altLang="en-US" dirty="0"/>
              <a:t>比</a:t>
            </a:r>
            <a:r>
              <a:rPr kumimoji="1" lang="en-US" altLang="zh-CN" dirty="0"/>
              <a:t>5</a:t>
            </a:r>
            <a:r>
              <a:rPr kumimoji="1" lang="zh-CN" altLang="en-US" dirty="0"/>
              <a:t>大</a:t>
            </a:r>
          </a:p>
        </p:txBody>
      </p:sp>
    </p:spTree>
    <p:extLst>
      <p:ext uri="{BB962C8B-B14F-4D97-AF65-F5344CB8AC3E}">
        <p14:creationId xmlns:p14="http://schemas.microsoft.com/office/powerpoint/2010/main" val="1027632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kumimoji="1" lang="zh-CN" altLang="en-US" dirty="0"/>
              <a:t>显然，根节点没有父节点，但是在某些场景下，如果需要，也可以将根节点的父节点设置为指向自己。</a:t>
            </a:r>
            <a:br>
              <a:rPr kumimoji="1" lang="en-US" altLang="zh-CN" dirty="0"/>
            </a:br>
            <a:br>
              <a:rPr kumimoji="1" lang="en-US" altLang="zh-CN" dirty="0"/>
            </a:br>
            <a:r>
              <a:rPr kumimoji="1" lang="en-US" altLang="zh-CN" dirty="0"/>
              <a:t>{</a:t>
            </a:r>
            <a:r>
              <a:rPr kumimoji="1" lang="zh-CN" altLang="en-US" dirty="0"/>
              <a:t>文件目录演示</a:t>
            </a:r>
            <a:r>
              <a:rPr kumimoji="1" lang="en-US" altLang="zh-CN" dirty="0"/>
              <a:t>}</a:t>
            </a:r>
            <a:endParaRPr kumimoji="1" lang="zh-CN" altLang="en-US" dirty="0"/>
          </a:p>
          <a:p>
            <a:endParaRPr kumimoji="1" lang="zh-CN" altLang="en-US" dirty="0"/>
          </a:p>
        </p:txBody>
      </p:sp>
    </p:spTree>
    <p:extLst>
      <p:ext uri="{BB962C8B-B14F-4D97-AF65-F5344CB8AC3E}">
        <p14:creationId xmlns:p14="http://schemas.microsoft.com/office/powerpoint/2010/main" val="248128051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6</a:t>
            </a:r>
            <a:r>
              <a:rPr kumimoji="1" lang="zh-CN" altLang="en-US" dirty="0"/>
              <a:t>作为子节点，添加到</a:t>
            </a:r>
            <a:r>
              <a:rPr kumimoji="1" lang="en-US" altLang="zh-CN" dirty="0"/>
              <a:t>5</a:t>
            </a:r>
            <a:r>
              <a:rPr kumimoji="1" lang="zh-CN" altLang="en-US" dirty="0"/>
              <a:t>的右边。</a:t>
            </a:r>
          </a:p>
        </p:txBody>
      </p:sp>
    </p:spTree>
    <p:extLst>
      <p:ext uri="{BB962C8B-B14F-4D97-AF65-F5344CB8AC3E}">
        <p14:creationId xmlns:p14="http://schemas.microsoft.com/office/powerpoint/2010/main" val="279660771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现在，所有元素都添加完成，一颗二叉搜索树就构造出来了。</a:t>
            </a:r>
          </a:p>
        </p:txBody>
      </p:sp>
    </p:spTree>
    <p:extLst>
      <p:ext uri="{BB962C8B-B14F-4D97-AF65-F5344CB8AC3E}">
        <p14:creationId xmlns:p14="http://schemas.microsoft.com/office/powerpoint/2010/main" val="69722303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从前面的插入演示可以看出，如果插入的元素是随机的，那么在平均情况下，插入的复杂度是对数级的。</a:t>
            </a:r>
            <a:endParaRPr kumimoji="1" lang="en-US" altLang="zh-CN" dirty="0"/>
          </a:p>
          <a:p>
            <a:endParaRPr kumimoji="1" lang="en-US" altLang="zh-CN" dirty="0"/>
          </a:p>
          <a:p>
            <a:r>
              <a:rPr kumimoji="1" lang="zh-CN" altLang="en-US" dirty="0"/>
              <a:t>但是如果插入的元素并不随机，那么在最坏的情况下，插入的复杂度可能退化为线性级。下面我们再来看一个演示。</a:t>
            </a:r>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88913840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假设我们要插入的元素是排好序的，比如按照</a:t>
            </a:r>
            <a:r>
              <a:rPr kumimoji="1" lang="en-US" altLang="zh-CN" dirty="0"/>
              <a:t>1/2/3/4/5/6</a:t>
            </a:r>
            <a:r>
              <a:rPr kumimoji="1" lang="zh-CN" altLang="en-US" dirty="0"/>
              <a:t>顺序插入，我们来看这个插入的过程。</a:t>
            </a:r>
          </a:p>
        </p:txBody>
      </p:sp>
    </p:spTree>
    <p:extLst>
      <p:ext uri="{BB962C8B-B14F-4D97-AF65-F5344CB8AC3E}">
        <p14:creationId xmlns:p14="http://schemas.microsoft.com/office/powerpoint/2010/main" val="233080156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首先插入</a:t>
            </a:r>
            <a:r>
              <a:rPr kumimoji="1" lang="en-US" altLang="zh-CN" dirty="0"/>
              <a:t>1</a:t>
            </a:r>
            <a:r>
              <a:rPr kumimoji="1" lang="zh-CN" altLang="en-US" dirty="0"/>
              <a:t>，作为二叉搜索树的根节点</a:t>
            </a:r>
          </a:p>
        </p:txBody>
      </p:sp>
    </p:spTree>
    <p:extLst>
      <p:ext uri="{BB962C8B-B14F-4D97-AF65-F5344CB8AC3E}">
        <p14:creationId xmlns:p14="http://schemas.microsoft.com/office/powerpoint/2010/main" val="360192962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下面要插入</a:t>
            </a:r>
            <a:r>
              <a:rPr kumimoji="1" lang="en-US" altLang="zh-CN" dirty="0"/>
              <a:t>2</a:t>
            </a:r>
            <a:endParaRPr kumimoji="1" lang="zh-CN" altLang="en-US" dirty="0"/>
          </a:p>
        </p:txBody>
      </p:sp>
    </p:spTree>
    <p:extLst>
      <p:ext uri="{BB962C8B-B14F-4D97-AF65-F5344CB8AC3E}">
        <p14:creationId xmlns:p14="http://schemas.microsoft.com/office/powerpoint/2010/main" val="288457523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2</a:t>
            </a:r>
            <a:r>
              <a:rPr kumimoji="1" lang="zh-CN" altLang="en-US" dirty="0"/>
              <a:t>比</a:t>
            </a:r>
            <a:r>
              <a:rPr kumimoji="1" lang="en-US" altLang="zh-CN" dirty="0"/>
              <a:t>1</a:t>
            </a:r>
            <a:r>
              <a:rPr kumimoji="1" lang="zh-CN" altLang="en-US" dirty="0"/>
              <a:t>大</a:t>
            </a:r>
          </a:p>
        </p:txBody>
      </p:sp>
    </p:spTree>
    <p:extLst>
      <p:ext uri="{BB962C8B-B14F-4D97-AF65-F5344CB8AC3E}">
        <p14:creationId xmlns:p14="http://schemas.microsoft.com/office/powerpoint/2010/main" val="403750935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所以将</a:t>
            </a:r>
            <a:r>
              <a:rPr kumimoji="1" lang="en-US" altLang="zh-CN" dirty="0"/>
              <a:t>2</a:t>
            </a:r>
            <a:r>
              <a:rPr kumimoji="1" lang="zh-CN" altLang="en-US" dirty="0"/>
              <a:t>作为子节点，插入到</a:t>
            </a:r>
            <a:r>
              <a:rPr kumimoji="1" lang="en-US" altLang="zh-CN" dirty="0"/>
              <a:t>1</a:t>
            </a:r>
            <a:r>
              <a:rPr kumimoji="1" lang="zh-CN" altLang="en-US" dirty="0"/>
              <a:t>的右边</a:t>
            </a:r>
          </a:p>
        </p:txBody>
      </p:sp>
    </p:spTree>
    <p:extLst>
      <p:ext uri="{BB962C8B-B14F-4D97-AF65-F5344CB8AC3E}">
        <p14:creationId xmlns:p14="http://schemas.microsoft.com/office/powerpoint/2010/main" val="186135730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下一个要插入</a:t>
            </a:r>
            <a:r>
              <a:rPr kumimoji="1" lang="en-US" altLang="zh-CN" dirty="0"/>
              <a:t>3</a:t>
            </a:r>
            <a:endParaRPr kumimoji="1" lang="zh-CN" altLang="en-US" dirty="0"/>
          </a:p>
        </p:txBody>
      </p:sp>
    </p:spTree>
    <p:extLst>
      <p:ext uri="{BB962C8B-B14F-4D97-AF65-F5344CB8AC3E}">
        <p14:creationId xmlns:p14="http://schemas.microsoft.com/office/powerpoint/2010/main" val="419419367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3</a:t>
            </a:r>
            <a:r>
              <a:rPr kumimoji="1" lang="zh-CN" altLang="en-US" dirty="0"/>
              <a:t>比</a:t>
            </a:r>
            <a:r>
              <a:rPr kumimoji="1" lang="en-US" altLang="zh-CN" dirty="0"/>
              <a:t>1</a:t>
            </a:r>
            <a:r>
              <a:rPr kumimoji="1" lang="zh-CN" altLang="en-US" dirty="0"/>
              <a:t>大</a:t>
            </a:r>
          </a:p>
        </p:txBody>
      </p:sp>
    </p:spTree>
    <p:extLst>
      <p:ext uri="{BB962C8B-B14F-4D97-AF65-F5344CB8AC3E}">
        <p14:creationId xmlns:p14="http://schemas.microsoft.com/office/powerpoint/2010/main" val="3790409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举一个例子，看</a:t>
            </a:r>
            <a:r>
              <a:rPr kumimoji="1" lang="en-US" altLang="zh-CN" dirty="0"/>
              <a:t>PPT</a:t>
            </a:r>
            <a:r>
              <a:rPr kumimoji="1" lang="zh-CN" altLang="en-US" dirty="0"/>
              <a:t>。</a:t>
            </a:r>
          </a:p>
        </p:txBody>
      </p:sp>
    </p:spTree>
    <p:extLst>
      <p:ext uri="{BB962C8B-B14F-4D97-AF65-F5344CB8AC3E}">
        <p14:creationId xmlns:p14="http://schemas.microsoft.com/office/powerpoint/2010/main" val="349041218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继续查</a:t>
            </a:r>
            <a:r>
              <a:rPr kumimoji="1" lang="en-US" altLang="zh-CN" dirty="0"/>
              <a:t>1</a:t>
            </a:r>
            <a:r>
              <a:rPr kumimoji="1" lang="zh-CN" altLang="en-US" dirty="0"/>
              <a:t>的右子树，</a:t>
            </a:r>
            <a:r>
              <a:rPr kumimoji="1" lang="en-US" altLang="zh-CN" dirty="0"/>
              <a:t>3</a:t>
            </a:r>
            <a:r>
              <a:rPr kumimoji="1" lang="zh-CN" altLang="en-US" dirty="0"/>
              <a:t>比</a:t>
            </a:r>
            <a:r>
              <a:rPr kumimoji="1" lang="en-US" altLang="zh-CN" dirty="0"/>
              <a:t>2</a:t>
            </a:r>
            <a:r>
              <a:rPr kumimoji="1" lang="zh-CN" altLang="en-US" dirty="0"/>
              <a:t>大</a:t>
            </a:r>
          </a:p>
        </p:txBody>
      </p:sp>
    </p:spTree>
    <p:extLst>
      <p:ext uri="{BB962C8B-B14F-4D97-AF65-F5344CB8AC3E}">
        <p14:creationId xmlns:p14="http://schemas.microsoft.com/office/powerpoint/2010/main" val="158690244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3</a:t>
            </a:r>
            <a:r>
              <a:rPr kumimoji="1" lang="zh-CN" altLang="en-US" dirty="0"/>
              <a:t>作为子节点，插入</a:t>
            </a:r>
            <a:r>
              <a:rPr kumimoji="1" lang="en-US" altLang="zh-CN" dirty="0"/>
              <a:t>2</a:t>
            </a:r>
            <a:r>
              <a:rPr kumimoji="1" lang="zh-CN" altLang="en-US" dirty="0"/>
              <a:t>的右边。</a:t>
            </a:r>
          </a:p>
        </p:txBody>
      </p:sp>
    </p:spTree>
    <p:extLst>
      <p:ext uri="{BB962C8B-B14F-4D97-AF65-F5344CB8AC3E}">
        <p14:creationId xmlns:p14="http://schemas.microsoft.com/office/powerpoint/2010/main" val="51567533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下一个要插入</a:t>
            </a:r>
            <a:r>
              <a:rPr kumimoji="1" lang="en-US" altLang="zh-CN" dirty="0"/>
              <a:t>4</a:t>
            </a:r>
            <a:endParaRPr kumimoji="1" lang="zh-CN" altLang="en-US" dirty="0"/>
          </a:p>
        </p:txBody>
      </p:sp>
    </p:spTree>
    <p:extLst>
      <p:ext uri="{BB962C8B-B14F-4D97-AF65-F5344CB8AC3E}">
        <p14:creationId xmlns:p14="http://schemas.microsoft.com/office/powerpoint/2010/main" val="304111428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4</a:t>
            </a:r>
            <a:r>
              <a:rPr kumimoji="1" lang="zh-CN" altLang="en-US" dirty="0"/>
              <a:t>比</a:t>
            </a:r>
            <a:r>
              <a:rPr kumimoji="1" lang="en-US" altLang="zh-CN" dirty="0"/>
              <a:t>1</a:t>
            </a:r>
            <a:r>
              <a:rPr kumimoji="1" lang="zh-CN" altLang="en-US" dirty="0"/>
              <a:t>大</a:t>
            </a:r>
          </a:p>
        </p:txBody>
      </p:sp>
    </p:spTree>
    <p:extLst>
      <p:ext uri="{BB962C8B-B14F-4D97-AF65-F5344CB8AC3E}">
        <p14:creationId xmlns:p14="http://schemas.microsoft.com/office/powerpoint/2010/main" val="77632470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4</a:t>
            </a:r>
            <a:r>
              <a:rPr kumimoji="1" lang="zh-CN" altLang="en-US" dirty="0"/>
              <a:t>比</a:t>
            </a:r>
            <a:r>
              <a:rPr kumimoji="1" lang="en-US" altLang="zh-CN" dirty="0"/>
              <a:t>2</a:t>
            </a:r>
            <a:r>
              <a:rPr kumimoji="1" lang="zh-CN" altLang="en-US" dirty="0"/>
              <a:t>大</a:t>
            </a:r>
          </a:p>
        </p:txBody>
      </p:sp>
    </p:spTree>
    <p:extLst>
      <p:ext uri="{BB962C8B-B14F-4D97-AF65-F5344CB8AC3E}">
        <p14:creationId xmlns:p14="http://schemas.microsoft.com/office/powerpoint/2010/main" val="95711696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kumimoji="1" lang="en-US" altLang="zh-CN" dirty="0"/>
              <a:t>4</a:t>
            </a:r>
            <a:r>
              <a:rPr kumimoji="1" lang="zh-CN" altLang="en-US" dirty="0"/>
              <a:t>比</a:t>
            </a:r>
            <a:r>
              <a:rPr kumimoji="1" lang="en-US" altLang="zh-CN" dirty="0"/>
              <a:t>3</a:t>
            </a:r>
            <a:r>
              <a:rPr kumimoji="1" lang="zh-CN" altLang="en-US" dirty="0"/>
              <a:t>大</a:t>
            </a:r>
          </a:p>
          <a:p>
            <a:endParaRPr kumimoji="1" lang="zh-CN" altLang="en-US" dirty="0"/>
          </a:p>
        </p:txBody>
      </p:sp>
    </p:spTree>
    <p:extLst>
      <p:ext uri="{BB962C8B-B14F-4D97-AF65-F5344CB8AC3E}">
        <p14:creationId xmlns:p14="http://schemas.microsoft.com/office/powerpoint/2010/main" val="20579727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4</a:t>
            </a:r>
            <a:r>
              <a:rPr kumimoji="1" lang="zh-CN" altLang="en-US" dirty="0"/>
              <a:t>作为子节点，插入</a:t>
            </a:r>
            <a:r>
              <a:rPr kumimoji="1" lang="en-US" altLang="zh-CN" dirty="0"/>
              <a:t>3</a:t>
            </a:r>
            <a:r>
              <a:rPr kumimoji="1" lang="zh-CN" altLang="en-US" dirty="0"/>
              <a:t>的右边</a:t>
            </a:r>
          </a:p>
        </p:txBody>
      </p:sp>
    </p:spTree>
    <p:extLst>
      <p:ext uri="{BB962C8B-B14F-4D97-AF65-F5344CB8AC3E}">
        <p14:creationId xmlns:p14="http://schemas.microsoft.com/office/powerpoint/2010/main" val="264635477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下一个插入</a:t>
            </a:r>
            <a:r>
              <a:rPr kumimoji="1" lang="en-US" altLang="zh-CN" dirty="0"/>
              <a:t>5</a:t>
            </a:r>
            <a:endParaRPr kumimoji="1" lang="zh-CN" altLang="en-US" dirty="0"/>
          </a:p>
        </p:txBody>
      </p:sp>
    </p:spTree>
    <p:extLst>
      <p:ext uri="{BB962C8B-B14F-4D97-AF65-F5344CB8AC3E}">
        <p14:creationId xmlns:p14="http://schemas.microsoft.com/office/powerpoint/2010/main" val="343806678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5</a:t>
            </a:r>
            <a:r>
              <a:rPr kumimoji="1" lang="zh-CN" altLang="en-US" dirty="0"/>
              <a:t>比</a:t>
            </a:r>
            <a:r>
              <a:rPr kumimoji="1" lang="en-US" altLang="zh-CN" dirty="0"/>
              <a:t>1</a:t>
            </a:r>
            <a:r>
              <a:rPr kumimoji="1" lang="zh-CN" altLang="en-US" dirty="0"/>
              <a:t>大，右边</a:t>
            </a:r>
          </a:p>
        </p:txBody>
      </p:sp>
    </p:spTree>
    <p:extLst>
      <p:ext uri="{BB962C8B-B14F-4D97-AF65-F5344CB8AC3E}">
        <p14:creationId xmlns:p14="http://schemas.microsoft.com/office/powerpoint/2010/main" val="427906195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5</a:t>
            </a:r>
            <a:r>
              <a:rPr kumimoji="1" lang="zh-CN" altLang="en-US" dirty="0"/>
              <a:t>比</a:t>
            </a:r>
            <a:r>
              <a:rPr kumimoji="1" lang="en-US" altLang="zh-CN" dirty="0"/>
              <a:t>2</a:t>
            </a:r>
            <a:r>
              <a:rPr kumimoji="1" lang="zh-CN" altLang="en-US" dirty="0"/>
              <a:t>大，右边</a:t>
            </a:r>
          </a:p>
        </p:txBody>
      </p:sp>
    </p:spTree>
    <p:extLst>
      <p:ext uri="{BB962C8B-B14F-4D97-AF65-F5344CB8AC3E}">
        <p14:creationId xmlns:p14="http://schemas.microsoft.com/office/powerpoint/2010/main" val="1031512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a:spLocks noGrp="1"/>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r>
              <a:t>Title Text</a:t>
            </a:r>
          </a:p>
        </p:txBody>
      </p:sp>
      <p:sp>
        <p:nvSpPr>
          <p:cNvPr id="40" name="Body Level One…"/>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t>Title Text</a:t>
            </a: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a:spLocks noGrp="1"/>
          </p:cNvSpPr>
          <p:nvPr>
            <p:ph type="title"/>
          </p:nvPr>
        </p:nvSpPr>
        <p:spPr>
          <a:prstGeom prst="rect">
            <a:avLst/>
          </a:prstGeom>
        </p:spPr>
        <p:txBody>
          <a:bodyPr/>
          <a:lstStyle/>
          <a:p>
            <a:r>
              <a:t>Title Text</a:t>
            </a:r>
          </a:p>
        </p:txBody>
      </p:sp>
      <p:sp>
        <p:nvSpPr>
          <p:cNvPr id="67" name="Body Level One…"/>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Body Level One…"/>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8.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4.png"/></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9.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0.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1.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4.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4.png"/></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5.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8.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9.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4.png"/></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3.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4.png"/></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5.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Binary Trees and Binary Search Trees (BST)"/>
          <p:cNvSpPr>
            <a:spLocks noGrp="1"/>
          </p:cNvSpPr>
          <p:nvPr>
            <p:ph type="ctrTitle"/>
          </p:nvPr>
        </p:nvSpPr>
        <p:spPr>
          <a:xfrm>
            <a:off x="701966" y="1654583"/>
            <a:ext cx="11600868" cy="2120583"/>
          </a:xfrm>
          <a:prstGeom prst="rect">
            <a:avLst/>
          </a:prstGeom>
        </p:spPr>
        <p:txBody>
          <a:bodyPr/>
          <a:lstStyle>
            <a:lvl1pPr defTabSz="537463">
              <a:defRPr sz="9200" b="1"/>
            </a:lvl1pPr>
          </a:lstStyle>
          <a:p>
            <a:r>
              <a:rPr lang="en-US" dirty="0" err="1"/>
              <a:t>二叉搜索树</a:t>
            </a:r>
            <a:r>
              <a:rPr dirty="0"/>
              <a:t>(BST)</a:t>
            </a:r>
          </a:p>
        </p:txBody>
      </p:sp>
      <p:sp>
        <p:nvSpPr>
          <p:cNvPr id="120" name="William Fiset"/>
          <p:cNvSpPr>
            <a:spLocks noGrp="1"/>
          </p:cNvSpPr>
          <p:nvPr>
            <p:ph type="subTitle" sz="quarter" idx="1"/>
          </p:nvPr>
        </p:nvSpPr>
        <p:spPr>
          <a:xfrm>
            <a:off x="1270000" y="5570306"/>
            <a:ext cx="10464800" cy="1130301"/>
          </a:xfrm>
          <a:prstGeom prst="rect">
            <a:avLst/>
          </a:prstGeom>
        </p:spPr>
        <p:txBody>
          <a:bodyPr/>
          <a:lstStyle>
            <a:lvl1pPr>
              <a:defRPr sz="4500" b="1"/>
            </a:lvl1pPr>
          </a:lstStyle>
          <a:p>
            <a:r>
              <a:rPr lang="en-US" dirty="0"/>
              <a:t>By </a:t>
            </a:r>
            <a:r>
              <a:rPr lang="zh-CN" altLang="en-US" dirty="0"/>
              <a:t>波波微课 </a:t>
            </a:r>
            <a:r>
              <a:rPr lang="en-US" altLang="zh-CN" dirty="0"/>
              <a:t>&amp;</a:t>
            </a:r>
            <a:r>
              <a:rPr lang="zh-CN" altLang="en-US" dirty="0"/>
              <a:t> </a:t>
            </a:r>
            <a:r>
              <a:rPr dirty="0"/>
              <a:t>William </a:t>
            </a:r>
            <a:r>
              <a:rPr dirty="0" err="1"/>
              <a:t>Fiset</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291" name="A leaf node is a node with no children. These have been highlighted in orange."/>
          <p:cNvSpPr/>
          <p:nvPr/>
        </p:nvSpPr>
        <p:spPr>
          <a:xfrm>
            <a:off x="851342" y="4063758"/>
            <a:ext cx="6061871" cy="16260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lang="zh-CN" altLang="en-US" dirty="0"/>
              <a:t>没有子节点的节点称为</a:t>
            </a:r>
            <a:r>
              <a:rPr lang="zh-CN" altLang="en-US" b="1" dirty="0">
                <a:solidFill>
                  <a:srgbClr val="11DBE2"/>
                </a:solidFill>
              </a:rPr>
              <a:t>叶子结点</a:t>
            </a:r>
            <a:r>
              <a:rPr lang="en-US" altLang="zh-CN" b="1" dirty="0">
                <a:solidFill>
                  <a:srgbClr val="11DBE2"/>
                </a:solidFill>
              </a:rPr>
              <a:t>(leaf node)</a:t>
            </a:r>
            <a:r>
              <a:rPr lang="zh-CN" altLang="en-US" dirty="0"/>
              <a:t>。右图，黄色高亮的节点是叶子结点。</a:t>
            </a:r>
            <a:endParaRPr dirty="0"/>
          </a:p>
        </p:txBody>
      </p:sp>
      <p:sp>
        <p:nvSpPr>
          <p:cNvPr id="292" name="4"/>
          <p:cNvSpPr/>
          <p:nvPr/>
        </p:nvSpPr>
        <p:spPr>
          <a:xfrm>
            <a:off x="9833249" y="281966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3" name="0"/>
          <p:cNvSpPr/>
          <p:nvPr/>
        </p:nvSpPr>
        <p:spPr>
          <a:xfrm>
            <a:off x="8726285" y="420602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94" name="9"/>
          <p:cNvSpPr/>
          <p:nvPr/>
        </p:nvSpPr>
        <p:spPr>
          <a:xfrm>
            <a:off x="1097190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5"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 name="2"/>
          <p:cNvSpPr/>
          <p:nvPr/>
        </p:nvSpPr>
        <p:spPr>
          <a:xfrm>
            <a:off x="8726285" y="548263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98" name="3"/>
          <p:cNvSpPr/>
          <p:nvPr/>
        </p:nvSpPr>
        <p:spPr>
          <a:xfrm>
            <a:off x="984909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9"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 name="1"/>
          <p:cNvSpPr/>
          <p:nvPr/>
        </p:nvSpPr>
        <p:spPr>
          <a:xfrm>
            <a:off x="10971905"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02"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 name="3"/>
          <p:cNvSpPr/>
          <p:nvPr/>
        </p:nvSpPr>
        <p:spPr>
          <a:xfrm>
            <a:off x="10568368" y="6713751"/>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4" name="3"/>
          <p:cNvSpPr/>
          <p:nvPr/>
        </p:nvSpPr>
        <p:spPr>
          <a:xfrm>
            <a:off x="11474587" y="6713751"/>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5"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 name="8"/>
          <p:cNvSpPr/>
          <p:nvPr/>
        </p:nvSpPr>
        <p:spPr>
          <a:xfrm>
            <a:off x="11907361" y="5507251"/>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8"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 name="3"/>
          <p:cNvSpPr/>
          <p:nvPr/>
        </p:nvSpPr>
        <p:spPr>
          <a:xfrm>
            <a:off x="7852343" y="5482632"/>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0"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 name="2"/>
          <p:cNvSpPr/>
          <p:nvPr/>
        </p:nvSpPr>
        <p:spPr>
          <a:xfrm>
            <a:off x="9849095" y="5469151"/>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2"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 name="4"/>
          <p:cNvSpPr/>
          <p:nvPr/>
        </p:nvSpPr>
        <p:spPr>
          <a:xfrm>
            <a:off x="8726285" y="675464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14"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 name="2"/>
          <p:cNvSpPr/>
          <p:nvPr/>
        </p:nvSpPr>
        <p:spPr>
          <a:xfrm>
            <a:off x="7852343" y="6754640"/>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6" name="2"/>
          <p:cNvSpPr/>
          <p:nvPr/>
        </p:nvSpPr>
        <p:spPr>
          <a:xfrm>
            <a:off x="9600228" y="675464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7"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8"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67"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56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6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70"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7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2"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7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4" name="4"/>
          <p:cNvSpPr/>
          <p:nvPr/>
        </p:nvSpPr>
        <p:spPr>
          <a:xfrm>
            <a:off x="8331472" y="58244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75"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8"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79"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580"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81"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82"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83"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4"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85"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6" name="4"/>
          <p:cNvSpPr/>
          <p:nvPr/>
        </p:nvSpPr>
        <p:spPr>
          <a:xfrm>
            <a:off x="8331472" y="58244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87"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91"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592"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93"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94" name="2"/>
          <p:cNvSpPr/>
          <p:nvPr/>
        </p:nvSpPr>
        <p:spPr>
          <a:xfrm>
            <a:off x="5887991" y="3573975"/>
            <a:ext cx="699326"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95"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6" name="3"/>
          <p:cNvSpPr/>
          <p:nvPr/>
        </p:nvSpPr>
        <p:spPr>
          <a:xfrm>
            <a:off x="7091951" y="47068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97"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8" name="4"/>
          <p:cNvSpPr/>
          <p:nvPr/>
        </p:nvSpPr>
        <p:spPr>
          <a:xfrm>
            <a:off x="8331472" y="58244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99"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2"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03"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604"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05"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06" name="2"/>
          <p:cNvSpPr/>
          <p:nvPr/>
        </p:nvSpPr>
        <p:spPr>
          <a:xfrm>
            <a:off x="5887991" y="3573975"/>
            <a:ext cx="699326"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07"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8"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09"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0" name="4"/>
          <p:cNvSpPr/>
          <p:nvPr/>
        </p:nvSpPr>
        <p:spPr>
          <a:xfrm>
            <a:off x="8331472" y="58244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11"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4"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15"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616"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17"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18"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19"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20" name="3"/>
          <p:cNvSpPr/>
          <p:nvPr/>
        </p:nvSpPr>
        <p:spPr>
          <a:xfrm>
            <a:off x="7091951" y="47068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21"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22" name="4"/>
          <p:cNvSpPr/>
          <p:nvPr/>
        </p:nvSpPr>
        <p:spPr>
          <a:xfrm>
            <a:off x="8331472" y="58244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23"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2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6"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27"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62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29"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30"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3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2"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3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4" name="4"/>
          <p:cNvSpPr/>
          <p:nvPr/>
        </p:nvSpPr>
        <p:spPr>
          <a:xfrm>
            <a:off x="8331472" y="58244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35"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39"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640"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41"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42"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43"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4"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45"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6" name="4"/>
          <p:cNvSpPr/>
          <p:nvPr/>
        </p:nvSpPr>
        <p:spPr>
          <a:xfrm>
            <a:off x="8331472" y="58244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47"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8" name="5"/>
          <p:cNvSpPr/>
          <p:nvPr/>
        </p:nvSpPr>
        <p:spPr>
          <a:xfrm>
            <a:off x="9535431" y="6957255"/>
            <a:ext cx="699326"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49"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2"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53"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654"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55"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56"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57"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8"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59"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0" name="4"/>
          <p:cNvSpPr/>
          <p:nvPr/>
        </p:nvSpPr>
        <p:spPr>
          <a:xfrm>
            <a:off x="8331472" y="58244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61"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2" name="5"/>
          <p:cNvSpPr/>
          <p:nvPr/>
        </p:nvSpPr>
        <p:spPr>
          <a:xfrm>
            <a:off x="9535431" y="695725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63"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6"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67"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66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69"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70" name="2"/>
          <p:cNvSpPr/>
          <p:nvPr/>
        </p:nvSpPr>
        <p:spPr>
          <a:xfrm>
            <a:off x="5887991" y="3573975"/>
            <a:ext cx="699326"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7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2" name="3"/>
          <p:cNvSpPr/>
          <p:nvPr/>
        </p:nvSpPr>
        <p:spPr>
          <a:xfrm>
            <a:off x="7091951" y="47068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7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4" name="4"/>
          <p:cNvSpPr/>
          <p:nvPr/>
        </p:nvSpPr>
        <p:spPr>
          <a:xfrm>
            <a:off x="8331472" y="58244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75"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6" name="5"/>
          <p:cNvSpPr/>
          <p:nvPr/>
        </p:nvSpPr>
        <p:spPr>
          <a:xfrm>
            <a:off x="9535431" y="6957255"/>
            <a:ext cx="699326"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77"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0"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81"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682"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83"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84" name="2"/>
          <p:cNvSpPr/>
          <p:nvPr/>
        </p:nvSpPr>
        <p:spPr>
          <a:xfrm>
            <a:off x="5887991" y="3573975"/>
            <a:ext cx="699326"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85"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6"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87"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8" name="4"/>
          <p:cNvSpPr/>
          <p:nvPr/>
        </p:nvSpPr>
        <p:spPr>
          <a:xfrm>
            <a:off x="8331472" y="58244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89"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0" name="5"/>
          <p:cNvSpPr/>
          <p:nvPr/>
        </p:nvSpPr>
        <p:spPr>
          <a:xfrm>
            <a:off x="9535431" y="695725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91"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321" name="A subtree is a tree entirely contained within another. They are usually denoted using triangles."/>
          <p:cNvSpPr/>
          <p:nvPr/>
        </p:nvSpPr>
        <p:spPr>
          <a:xfrm>
            <a:off x="1346571" y="4317673"/>
            <a:ext cx="6857258" cy="111825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lang="zh-CN" altLang="en-US" b="1" dirty="0">
                <a:solidFill>
                  <a:srgbClr val="11DBE2"/>
                </a:solidFill>
              </a:rPr>
              <a:t>子树</a:t>
            </a:r>
            <a:r>
              <a:rPr lang="zh-CN" altLang="en-US" dirty="0"/>
              <a:t>是包含在一棵大树中的小树。通常用三角形表示。</a:t>
            </a:r>
            <a:endParaRPr dirty="0"/>
          </a:p>
        </p:txBody>
      </p:sp>
      <p:sp>
        <p:nvSpPr>
          <p:cNvPr id="322" name="Circle"/>
          <p:cNvSpPr/>
          <p:nvPr/>
        </p:nvSpPr>
        <p:spPr>
          <a:xfrm>
            <a:off x="9472631" y="3765304"/>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3" name="Line"/>
          <p:cNvSpPr/>
          <p:nvPr/>
        </p:nvSpPr>
        <p:spPr>
          <a:xfrm flipV="1">
            <a:off x="9002176" y="45245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 name="Line"/>
          <p:cNvSpPr/>
          <p:nvPr/>
        </p:nvSpPr>
        <p:spPr>
          <a:xfrm flipH="1" flipV="1">
            <a:off x="10221001" y="44886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 name="Line"/>
          <p:cNvSpPr/>
          <p:nvPr/>
        </p:nvSpPr>
        <p:spPr>
          <a:xfrm flipH="1" flipV="1">
            <a:off x="9895625" y="46037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 name="Triangle"/>
          <p:cNvSpPr/>
          <p:nvPr/>
        </p:nvSpPr>
        <p:spPr>
          <a:xfrm>
            <a:off x="10407487" y="51516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7" name="Triangle"/>
          <p:cNvSpPr/>
          <p:nvPr/>
        </p:nvSpPr>
        <p:spPr>
          <a:xfrm>
            <a:off x="9488478" y="51516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8" name="Triangle"/>
          <p:cNvSpPr/>
          <p:nvPr/>
        </p:nvSpPr>
        <p:spPr>
          <a:xfrm>
            <a:off x="8569468" y="51516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9" name="Note: Subtrees may consist of a single node!"/>
          <p:cNvSpPr/>
          <p:nvPr/>
        </p:nvSpPr>
        <p:spPr>
          <a:xfrm>
            <a:off x="2942138" y="6961505"/>
            <a:ext cx="7120539"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dirty="0"/>
              <a:t>注意</a:t>
            </a:r>
            <a:r>
              <a:rPr b="1" dirty="0"/>
              <a:t>:</a:t>
            </a:r>
            <a:r>
              <a:rPr dirty="0"/>
              <a:t> </a:t>
            </a:r>
            <a:r>
              <a:rPr lang="zh-CN" altLang="en-US" dirty="0"/>
              <a:t>子树可能只包含单个节点！</a:t>
            </a:r>
            <a:endParaRPr dirty="0"/>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4"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95"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696"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97"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98"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99"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0" name="3"/>
          <p:cNvSpPr/>
          <p:nvPr/>
        </p:nvSpPr>
        <p:spPr>
          <a:xfrm>
            <a:off x="7091951" y="47068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01"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2" name="4"/>
          <p:cNvSpPr/>
          <p:nvPr/>
        </p:nvSpPr>
        <p:spPr>
          <a:xfrm>
            <a:off x="8331472" y="58244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03"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4" name="5"/>
          <p:cNvSpPr/>
          <p:nvPr/>
        </p:nvSpPr>
        <p:spPr>
          <a:xfrm>
            <a:off x="9535431" y="695725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05"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8"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09" name="Instructions:"/>
          <p:cNvSpPr/>
          <p:nvPr/>
        </p:nvSpPr>
        <p:spPr>
          <a:xfrm>
            <a:off x="1375151"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en" b="1" u="sng" dirty="0" err="1"/>
              <a:t>指令</a:t>
            </a:r>
            <a:r>
              <a:rPr lang="zh-CN" altLang="en-US" b="1" u="sng" dirty="0"/>
              <a:t>：</a:t>
            </a:r>
            <a:endParaRPr lang="en" dirty="0"/>
          </a:p>
        </p:txBody>
      </p:sp>
      <p:sp>
        <p:nvSpPr>
          <p:cNvPr id="1710"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711"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12"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13"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4"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15"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6" name="4"/>
          <p:cNvSpPr/>
          <p:nvPr/>
        </p:nvSpPr>
        <p:spPr>
          <a:xfrm>
            <a:off x="8331472" y="58244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17"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8" name="5"/>
          <p:cNvSpPr/>
          <p:nvPr/>
        </p:nvSpPr>
        <p:spPr>
          <a:xfrm>
            <a:off x="9535431" y="695725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19"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2"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23"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724"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725"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26"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27"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8"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29"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0" name="4"/>
          <p:cNvSpPr/>
          <p:nvPr/>
        </p:nvSpPr>
        <p:spPr>
          <a:xfrm>
            <a:off x="8331472" y="58244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31"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2" name="5"/>
          <p:cNvSpPr/>
          <p:nvPr/>
        </p:nvSpPr>
        <p:spPr>
          <a:xfrm>
            <a:off x="9535431" y="6957255"/>
            <a:ext cx="699326"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33"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6"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37"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73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739"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40"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4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2"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4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4" name="4"/>
          <p:cNvSpPr/>
          <p:nvPr/>
        </p:nvSpPr>
        <p:spPr>
          <a:xfrm>
            <a:off x="8331472" y="58244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45"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6" name="5"/>
          <p:cNvSpPr/>
          <p:nvPr/>
        </p:nvSpPr>
        <p:spPr>
          <a:xfrm>
            <a:off x="9535431" y="695725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47"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8" name="6"/>
          <p:cNvSpPr/>
          <p:nvPr/>
        </p:nvSpPr>
        <p:spPr>
          <a:xfrm>
            <a:off x="10749551" y="809009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749" name="Line"/>
          <p:cNvSpPr/>
          <p:nvPr/>
        </p:nvSpPr>
        <p:spPr>
          <a:xfrm flipH="1" flipV="1">
            <a:off x="10137070" y="755611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2"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53"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754"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755"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56"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7"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58"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9" name="4"/>
          <p:cNvSpPr/>
          <p:nvPr/>
        </p:nvSpPr>
        <p:spPr>
          <a:xfrm>
            <a:off x="8331472" y="58244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60"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1" name="5"/>
          <p:cNvSpPr/>
          <p:nvPr/>
        </p:nvSpPr>
        <p:spPr>
          <a:xfrm>
            <a:off x="9535431" y="695725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62"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3" name="6"/>
          <p:cNvSpPr/>
          <p:nvPr/>
        </p:nvSpPr>
        <p:spPr>
          <a:xfrm>
            <a:off x="10749551" y="809009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764" name="Line"/>
          <p:cNvSpPr/>
          <p:nvPr/>
        </p:nvSpPr>
        <p:spPr>
          <a:xfrm flipH="1" flipV="1">
            <a:off x="10137070" y="755611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5" name="This type of linear behaviour is very bad and is the reason why balanced binary search trees were invented."/>
          <p:cNvSpPr/>
          <p:nvPr/>
        </p:nvSpPr>
        <p:spPr>
          <a:xfrm>
            <a:off x="132896" y="7471719"/>
            <a:ext cx="8947846"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这种线性</a:t>
            </a:r>
            <a:r>
              <a:rPr lang="en-US" altLang="zh-CN" dirty="0"/>
              <a:t>BST</a:t>
            </a:r>
            <a:r>
              <a:rPr lang="zh-CN" altLang="en-US" dirty="0"/>
              <a:t>的</a:t>
            </a:r>
            <a:r>
              <a:rPr lang="zh-CN" altLang="en-US" b="1" dirty="0">
                <a:solidFill>
                  <a:srgbClr val="D55854"/>
                </a:solidFill>
              </a:rPr>
              <a:t>性能很差</a:t>
            </a:r>
            <a:r>
              <a:rPr lang="zh-CN" altLang="en-US" dirty="0"/>
              <a:t>，所以才有后面要讲的</a:t>
            </a:r>
            <a:r>
              <a:rPr lang="zh-CN" altLang="en-US" b="1" dirty="0">
                <a:solidFill>
                  <a:srgbClr val="11DBE2"/>
                </a:solidFill>
              </a:rPr>
              <a:t>平衡二叉搜索树</a:t>
            </a:r>
            <a:r>
              <a:rPr lang="zh-CN" altLang="en-US" dirty="0"/>
              <a:t>。</a:t>
            </a:r>
            <a:endParaRPr dirty="0"/>
          </a:p>
        </p:txBody>
      </p:sp>
      <p:sp>
        <p:nvSpPr>
          <p:cNvPr id="176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8" name="Removing elements from a Binary Search Tree (BST)"/>
          <p:cNvSpPr>
            <a:spLocks noGrp="1"/>
          </p:cNvSpPr>
          <p:nvPr>
            <p:ph type="title"/>
          </p:nvPr>
        </p:nvSpPr>
        <p:spPr>
          <a:xfrm>
            <a:off x="555159" y="2550678"/>
            <a:ext cx="11894482" cy="4120656"/>
          </a:xfrm>
          <a:prstGeom prst="rect">
            <a:avLst/>
          </a:prstGeom>
        </p:spPr>
        <p:txBody>
          <a:bodyPr>
            <a:normAutofit/>
          </a:bodyPr>
          <a:lstStyle>
            <a:lvl1pPr defTabSz="479044">
              <a:defRPr sz="9020" b="1"/>
            </a:lvl1pPr>
          </a:lstStyle>
          <a:p>
            <a:r>
              <a:rPr lang="en-US" dirty="0" err="1"/>
              <a:t>从二叉搜索树中</a:t>
            </a:r>
            <a:br>
              <a:rPr lang="en-US" dirty="0"/>
            </a:br>
            <a:r>
              <a:rPr lang="en-US" dirty="0" err="1"/>
              <a:t>移除元素</a:t>
            </a:r>
            <a:endParaRPr dirty="0"/>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0" name="Removing elements from a Binary Search Tree (BST) can be seen as a two step process."/>
          <p:cNvSpPr/>
          <p:nvPr/>
        </p:nvSpPr>
        <p:spPr>
          <a:xfrm>
            <a:off x="827943" y="1200993"/>
            <a:ext cx="12005568" cy="2159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rPr lang="zh-CN" altLang="en-US" dirty="0"/>
              <a:t>从</a:t>
            </a:r>
            <a:r>
              <a:rPr lang="en-US" altLang="zh-CN" dirty="0"/>
              <a:t>BST</a:t>
            </a:r>
            <a:r>
              <a:rPr lang="zh-CN" altLang="en-US" dirty="0"/>
              <a:t>中移除元素，可以认为是一个两步流程：</a:t>
            </a:r>
            <a:endParaRPr dirty="0"/>
          </a:p>
        </p:txBody>
      </p:sp>
      <p:sp>
        <p:nvSpPr>
          <p:cNvPr id="1771" name="Removing elements from a BST"/>
          <p:cNvSpPr>
            <a:spLocks noGrp="1"/>
          </p:cNvSpPr>
          <p:nvPr>
            <p:ph type="title"/>
          </p:nvPr>
        </p:nvSpPr>
        <p:spPr>
          <a:xfrm>
            <a:off x="348493" y="91933"/>
            <a:ext cx="12583071" cy="1221781"/>
          </a:xfrm>
          <a:prstGeom prst="rect">
            <a:avLst/>
          </a:prstGeom>
        </p:spPr>
        <p:txBody>
          <a:bodyPr/>
          <a:lstStyle>
            <a:lvl1pPr defTabSz="420624">
              <a:defRPr sz="5760" b="1"/>
            </a:lvl1pPr>
          </a:lstStyle>
          <a:p>
            <a:r>
              <a:rPr lang="en-US" dirty="0" err="1"/>
              <a:t>从二叉搜索树中移除元素</a:t>
            </a:r>
            <a:endParaRPr dirty="0"/>
          </a:p>
        </p:txBody>
      </p:sp>
      <p:sp>
        <p:nvSpPr>
          <p:cNvPr id="1772" name="1) Find the element we wish to remove (if it exists)"/>
          <p:cNvSpPr/>
          <p:nvPr/>
        </p:nvSpPr>
        <p:spPr>
          <a:xfrm>
            <a:off x="976920" y="2947936"/>
            <a:ext cx="10565408" cy="142800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rPr dirty="0"/>
              <a:t>1) </a:t>
            </a:r>
            <a:r>
              <a:rPr lang="zh-CN" altLang="en-US" b="1" dirty="0">
                <a:solidFill>
                  <a:srgbClr val="E9A432"/>
                </a:solidFill>
              </a:rPr>
              <a:t>查找</a:t>
            </a:r>
            <a:r>
              <a:rPr b="1" dirty="0">
                <a:solidFill>
                  <a:schemeClr val="accent4">
                    <a:hueOff val="102361"/>
                    <a:satOff val="14118"/>
                    <a:lumOff val="10675"/>
                  </a:schemeClr>
                </a:solidFill>
              </a:rPr>
              <a:t>Find</a:t>
            </a:r>
            <a:r>
              <a:rPr dirty="0"/>
              <a:t> </a:t>
            </a:r>
            <a:r>
              <a:rPr lang="zh-CN" altLang="en-US" dirty="0"/>
              <a:t>找到我们要移除的元素</a:t>
            </a:r>
            <a:r>
              <a:rPr lang="en-US" altLang="zh-CN" dirty="0"/>
              <a:t>(</a:t>
            </a:r>
            <a:r>
              <a:rPr lang="zh-CN" altLang="en-US" dirty="0"/>
              <a:t>如果存在的话</a:t>
            </a:r>
            <a:r>
              <a:rPr lang="en-US" altLang="zh-CN" dirty="0"/>
              <a:t>)</a:t>
            </a:r>
            <a:endParaRPr dirty="0"/>
          </a:p>
        </p:txBody>
      </p:sp>
      <p:sp>
        <p:nvSpPr>
          <p:cNvPr id="1773" name="2) Replace the node we want to remove with its successor (if any) to maintain the BST invariant."/>
          <p:cNvSpPr/>
          <p:nvPr/>
        </p:nvSpPr>
        <p:spPr>
          <a:xfrm>
            <a:off x="663662" y="4164986"/>
            <a:ext cx="11191924"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rPr dirty="0"/>
              <a:t>2) </a:t>
            </a:r>
            <a:r>
              <a:rPr lang="zh-CN" altLang="en-US" b="1" dirty="0">
                <a:solidFill>
                  <a:srgbClr val="E9A432"/>
                </a:solidFill>
              </a:rPr>
              <a:t>置换</a:t>
            </a:r>
            <a:r>
              <a:rPr b="1" dirty="0">
                <a:solidFill>
                  <a:schemeClr val="accent4">
                    <a:hueOff val="102361"/>
                    <a:satOff val="14118"/>
                    <a:lumOff val="10675"/>
                  </a:schemeClr>
                </a:solidFill>
              </a:rPr>
              <a:t>Replace</a:t>
            </a:r>
            <a:r>
              <a:rPr dirty="0"/>
              <a:t> </a:t>
            </a:r>
            <a:r>
              <a:rPr lang="zh-CN" altLang="en-US" dirty="0"/>
              <a:t>将要移除的节点置换成它的后继</a:t>
            </a:r>
            <a:r>
              <a:rPr lang="en-US" altLang="zh-CN" dirty="0"/>
              <a:t>(successor)</a:t>
            </a:r>
            <a:r>
              <a:rPr lang="zh-CN" altLang="en-US" dirty="0"/>
              <a:t>节点</a:t>
            </a:r>
            <a:r>
              <a:rPr lang="en-US" altLang="zh-CN" dirty="0"/>
              <a:t>(</a:t>
            </a:r>
            <a:r>
              <a:rPr lang="zh-CN" altLang="en-US" dirty="0"/>
              <a:t>如果存在的话</a:t>
            </a:r>
            <a:r>
              <a:rPr lang="en-US" altLang="zh-CN" dirty="0"/>
              <a:t>)</a:t>
            </a:r>
            <a:r>
              <a:rPr lang="zh-CN" altLang="en-US" dirty="0"/>
              <a:t>，以保持</a:t>
            </a:r>
            <a:r>
              <a:rPr lang="en-US" altLang="zh-CN" dirty="0"/>
              <a:t>BST</a:t>
            </a:r>
            <a:r>
              <a:rPr lang="zh-CN" altLang="en-US" dirty="0"/>
              <a:t>不变式。</a:t>
            </a:r>
            <a:endParaRPr dirty="0"/>
          </a:p>
        </p:txBody>
      </p:sp>
      <p:sp>
        <p:nvSpPr>
          <p:cNvPr id="1774" name="Recall the BST invariant: left subtree has smaller elements and right subtree has larger elements."/>
          <p:cNvSpPr/>
          <p:nvPr/>
        </p:nvSpPr>
        <p:spPr>
          <a:xfrm>
            <a:off x="741313" y="6393607"/>
            <a:ext cx="11522174" cy="186134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rPr lang="en-US" dirty="0" err="1"/>
              <a:t>复习</a:t>
            </a:r>
            <a:r>
              <a:rPr lang="en-US" b="1" dirty="0" err="1">
                <a:solidFill>
                  <a:srgbClr val="11DBE2"/>
                </a:solidFill>
              </a:rPr>
              <a:t>BST不变式</a:t>
            </a:r>
            <a:r>
              <a:rPr dirty="0"/>
              <a:t>: </a:t>
            </a:r>
            <a:r>
              <a:rPr lang="en-US" dirty="0" err="1"/>
              <a:t>左子树的元素都比当前节点小</a:t>
            </a:r>
            <a:r>
              <a:rPr lang="zh-CN" altLang="en-US" dirty="0"/>
              <a:t>，右子树的元素都比当前节点大。</a:t>
            </a:r>
            <a:endParaRPr dirty="0"/>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6"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查找阶段</a:t>
            </a:r>
            <a:endParaRPr dirty="0"/>
          </a:p>
        </p:txBody>
      </p:sp>
      <p:sp>
        <p:nvSpPr>
          <p:cNvPr id="1777" name="When searching our BST for a node with a particular value one of four things will happen:"/>
          <p:cNvSpPr/>
          <p:nvPr/>
        </p:nvSpPr>
        <p:spPr>
          <a:xfrm>
            <a:off x="1145517" y="2237104"/>
            <a:ext cx="10713766"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en-US" dirty="0" err="1"/>
              <a:t>BST查找算法</a:t>
            </a:r>
            <a:r>
              <a:rPr lang="zh-CN" altLang="en-US" dirty="0"/>
              <a:t>，分四种情况：</a:t>
            </a:r>
            <a:endParaRPr dirty="0"/>
          </a:p>
        </p:txBody>
      </p:sp>
      <p:sp>
        <p:nvSpPr>
          <p:cNvPr id="1778" name="We hit a null node at which point we know the value does not exist within our BST…"/>
          <p:cNvSpPr/>
          <p:nvPr/>
        </p:nvSpPr>
        <p:spPr>
          <a:xfrm>
            <a:off x="348492" y="3378200"/>
            <a:ext cx="13014582" cy="3980577"/>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marL="625642" indent="-625642" algn="l">
              <a:buSzPct val="100000"/>
              <a:buAutoNum type="arabicParenR"/>
            </a:pPr>
            <a:r>
              <a:rPr lang="zh-CN" altLang="en-US" dirty="0"/>
              <a:t> 如果一直找到</a:t>
            </a:r>
            <a:r>
              <a:rPr lang="en-US" altLang="zh-CN" b="1" dirty="0">
                <a:solidFill>
                  <a:srgbClr val="11DBE2"/>
                </a:solidFill>
              </a:rPr>
              <a:t>null</a:t>
            </a:r>
            <a:r>
              <a:rPr lang="zh-CN" altLang="en-US" b="1" dirty="0">
                <a:solidFill>
                  <a:srgbClr val="11DBE2"/>
                </a:solidFill>
              </a:rPr>
              <a:t>节点</a:t>
            </a:r>
            <a:r>
              <a:rPr lang="zh-CN" altLang="en-US" dirty="0"/>
              <a:t>，判定要找的节点不存在。</a:t>
            </a:r>
            <a:endParaRPr lang="en" dirty="0"/>
          </a:p>
          <a:p>
            <a:pPr algn="l"/>
            <a:endParaRPr lang="en" dirty="0"/>
          </a:p>
          <a:p>
            <a:pPr algn="l"/>
            <a:r>
              <a:rPr dirty="0"/>
              <a:t>2) </a:t>
            </a:r>
            <a:r>
              <a:rPr lang="zh-CN" altLang="en-US"/>
              <a:t>如果元素</a:t>
            </a:r>
            <a:r>
              <a:rPr lang="zh-CN" altLang="en-US" dirty="0"/>
              <a:t>值和节点值</a:t>
            </a:r>
            <a:r>
              <a:rPr lang="zh-CN" altLang="en-US" b="1" dirty="0">
                <a:solidFill>
                  <a:srgbClr val="11DBE2"/>
                </a:solidFill>
              </a:rPr>
              <a:t>相等</a:t>
            </a:r>
            <a:r>
              <a:rPr lang="zh-CN" altLang="en-US" dirty="0"/>
              <a:t>，判定找到！</a:t>
            </a:r>
            <a:endParaRPr lang="en" dirty="0"/>
          </a:p>
          <a:p>
            <a:pPr algn="l"/>
            <a:endParaRPr lang="en" dirty="0"/>
          </a:p>
          <a:p>
            <a:pPr algn="l"/>
            <a:r>
              <a:rPr dirty="0"/>
              <a:t>3) </a:t>
            </a:r>
            <a:r>
              <a:rPr lang="zh-CN" altLang="en-US" dirty="0"/>
              <a:t>如果元素值</a:t>
            </a:r>
            <a:r>
              <a:rPr lang="zh-CN" altLang="en-US" b="1" dirty="0">
                <a:solidFill>
                  <a:srgbClr val="11DBE2"/>
                </a:solidFill>
              </a:rPr>
              <a:t>小于</a:t>
            </a:r>
            <a:r>
              <a:rPr lang="zh-CN" altLang="en-US" dirty="0"/>
              <a:t>节点值，就在左子树中继续查找。</a:t>
            </a:r>
            <a:endParaRPr lang="en" dirty="0"/>
          </a:p>
          <a:p>
            <a:pPr algn="l"/>
            <a:endParaRPr lang="en" dirty="0"/>
          </a:p>
          <a:p>
            <a:pPr algn="l"/>
            <a:r>
              <a:rPr dirty="0"/>
              <a:t>4)</a:t>
            </a:r>
            <a:r>
              <a:rPr lang="zh-CN" altLang="en-US" dirty="0"/>
              <a:t> 如果元素值</a:t>
            </a:r>
            <a:r>
              <a:rPr lang="zh-CN" altLang="en-US" b="1" dirty="0">
                <a:solidFill>
                  <a:srgbClr val="11DBE2"/>
                </a:solidFill>
              </a:rPr>
              <a:t>大于</a:t>
            </a:r>
            <a:r>
              <a:rPr lang="zh-CN" altLang="en-US" dirty="0"/>
              <a:t>节点值，就在右子树中继续查找。</a:t>
            </a:r>
            <a:endParaRPr dirty="0"/>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0"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1781"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782"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783"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784"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85"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86"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787"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788"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789"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0"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1"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2"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3"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4"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5"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6"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797"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798"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799"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0"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1"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802"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3"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4"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805"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806"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807"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8"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9"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810"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1"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2"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1813"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5"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181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81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81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81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2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2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82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82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82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83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833"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83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83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84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84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84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84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7"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1848"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49"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332" name="Circle"/>
          <p:cNvSpPr/>
          <p:nvPr/>
        </p:nvSpPr>
        <p:spPr>
          <a:xfrm>
            <a:off x="2424131" y="2228604"/>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33"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37"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38"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1"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185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853"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854"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855"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56"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57"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858"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859"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86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7"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868"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869"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87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2"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87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5"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876"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877"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87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0"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88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3"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1884"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85"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7"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188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889"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890"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891"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92"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93"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894"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895"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89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3"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904"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905"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0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8"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90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1"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912"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913"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91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6"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91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9"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1920"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21"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3"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192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92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926"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92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92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29"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93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93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93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94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94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4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4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44"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94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4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4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94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94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95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95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5"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1956"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57"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9"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1960"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961"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962"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963"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964"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65"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966"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967"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96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5"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976"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977"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7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0"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98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3"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984"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985"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98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8"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98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9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91"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1992"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93"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5"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199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99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99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99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0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0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00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00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00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01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013"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01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01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02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02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02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02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7"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028"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29"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1"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03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033"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034"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035"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36"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37"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038"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039"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04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7"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048"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049"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05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2"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05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5"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056"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057"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05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60"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06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6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63"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064"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65"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7"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06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069"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070"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071"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72"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73"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074"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075"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07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3"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084"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085"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08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8"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08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1"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092"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093"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09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6"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09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9"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100"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01"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3"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10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10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106"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10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0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09"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11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11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11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12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12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12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2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24"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12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2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2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12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12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13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3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3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13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3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35"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136"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37"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9"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140"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141"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142"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143"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44"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45"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146"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147"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14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5"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156"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157"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15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0"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16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3"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164"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165"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16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8"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16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7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71"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172"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73"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5"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17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17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17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17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8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8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18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18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18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8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8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8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8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8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9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9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19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193"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19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9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9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19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9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9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20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20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20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20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7"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208"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09"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341" name="Circle"/>
          <p:cNvSpPr/>
          <p:nvPr/>
        </p:nvSpPr>
        <p:spPr>
          <a:xfrm>
            <a:off x="2424131" y="2228604"/>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2"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6"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7"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21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213"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214"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215"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216"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17"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218"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219"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22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7"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228"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229"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23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2"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23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5"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236"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237"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23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40"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24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4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43"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244"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45"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7"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24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249"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250"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251"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252"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53"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254"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255"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25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3"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264"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265"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26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8"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26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1"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272"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273"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27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6"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27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9"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280"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281"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28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28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286"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28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28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89"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29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29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29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30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30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30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4"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30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30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30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31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1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1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31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1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15"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316"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317"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9"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320"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321"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322"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323"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24"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25"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326"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327"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32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2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5"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336"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337"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33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0"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34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3"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344"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345"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34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8"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34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5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51"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352"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353"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35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35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35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35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6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6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36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36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36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37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373"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37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37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9"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38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38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38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38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7"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388"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389"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1"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39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393"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394"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395"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96"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97"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398"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399"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40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7"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08"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09"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1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2"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1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5"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416"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417"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41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0"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42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3"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424"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425"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7"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42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429"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430"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431"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432"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433"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434"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435"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43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4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4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4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43"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44"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45"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4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4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48"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4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1"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452"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453"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45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6"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45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9"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460"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461"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3"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46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46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466"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46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46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469"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47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47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47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8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8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8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4"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8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48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48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49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49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5"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496"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497"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9"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500"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501"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502"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503"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04"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05"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506"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507"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50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0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5"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16"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17"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1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0"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2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3"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524"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525"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52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8"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52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1"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532"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533"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5"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53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537"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53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53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4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4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54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54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54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5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53"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5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5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56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56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56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56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7"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568"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569"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350" name="Circle"/>
          <p:cNvSpPr/>
          <p:nvPr/>
        </p:nvSpPr>
        <p:spPr>
          <a:xfrm>
            <a:off x="2424131" y="2228604"/>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1"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5"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6"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7" name="Circle"/>
          <p:cNvSpPr/>
          <p:nvPr/>
        </p:nvSpPr>
        <p:spPr>
          <a:xfrm>
            <a:off x="5854762" y="3813200"/>
            <a:ext cx="814296" cy="814295"/>
          </a:xfrm>
          <a:prstGeom prst="ellipse">
            <a:avLst/>
          </a:pr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8" name="Line"/>
          <p:cNvSpPr/>
          <p:nvPr/>
        </p:nvSpPr>
        <p:spPr>
          <a:xfrm flipV="1">
            <a:off x="5087537" y="4422800"/>
            <a:ext cx="778374" cy="7783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 name="Line"/>
          <p:cNvSpPr/>
          <p:nvPr/>
        </p:nvSpPr>
        <p:spPr>
          <a:xfrm flipH="1" flipV="1">
            <a:off x="6619271" y="4439023"/>
            <a:ext cx="962586" cy="7744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 name="Line"/>
          <p:cNvSpPr/>
          <p:nvPr/>
        </p:nvSpPr>
        <p:spPr>
          <a:xfrm flipV="1">
            <a:off x="5814355" y="4594955"/>
            <a:ext cx="237299" cy="6043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 name="Triangle"/>
          <p:cNvSpPr/>
          <p:nvPr/>
        </p:nvSpPr>
        <p:spPr>
          <a:xfrm>
            <a:off x="5389858" y="525309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62" name="Triangle"/>
          <p:cNvSpPr/>
          <p:nvPr/>
        </p:nvSpPr>
        <p:spPr>
          <a:xfrm>
            <a:off x="7227878" y="5253105"/>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63" name="Triangle"/>
          <p:cNvSpPr/>
          <p:nvPr/>
        </p:nvSpPr>
        <p:spPr>
          <a:xfrm>
            <a:off x="6308868" y="5253094"/>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64" name="Line"/>
          <p:cNvSpPr/>
          <p:nvPr/>
        </p:nvSpPr>
        <p:spPr>
          <a:xfrm flipH="1" flipV="1">
            <a:off x="6448727" y="4605655"/>
            <a:ext cx="260516" cy="59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 name="Line"/>
          <p:cNvSpPr/>
          <p:nvPr/>
        </p:nvSpPr>
        <p:spPr>
          <a:xfrm>
            <a:off x="4268336" y="4220347"/>
            <a:ext cx="1491373"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6" name="Circle"/>
          <p:cNvSpPr/>
          <p:nvPr/>
        </p:nvSpPr>
        <p:spPr>
          <a:xfrm>
            <a:off x="4470849" y="5243162"/>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1"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57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573"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574"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575"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76"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77"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578"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579"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58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7"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88"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89"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9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2"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9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5"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596"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597"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59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0"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60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3"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604"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605"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7"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60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609"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610"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611"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12"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613"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614"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615"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61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1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1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1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3"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24"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25"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62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8"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62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1"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632"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633"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63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6"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63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9"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640"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641"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3"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64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64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646"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64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4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649"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65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65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65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6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6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66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4"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66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66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66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67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67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5"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676"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677"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78" name="At this point we discover that 17 does not exist!"/>
          <p:cNvSpPr/>
          <p:nvPr/>
        </p:nvSpPr>
        <p:spPr>
          <a:xfrm>
            <a:off x="2323281" y="8099503"/>
            <a:ext cx="8530165"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At this point we discover that 17 does not exist!</a:t>
            </a:r>
          </a:p>
        </p:txBody>
      </p:sp>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0"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2681" name="Four Cases"/>
          <p:cNvSpPr/>
          <p:nvPr/>
        </p:nvSpPr>
        <p:spPr>
          <a:xfrm>
            <a:off x="4885821" y="1423618"/>
            <a:ext cx="286687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Four Cases</a:t>
            </a:r>
          </a:p>
        </p:txBody>
      </p:sp>
      <p:sp>
        <p:nvSpPr>
          <p:cNvPr id="2682" name="Triangle"/>
          <p:cNvSpPr/>
          <p:nvPr/>
        </p:nvSpPr>
        <p:spPr>
          <a:xfrm>
            <a:off x="8326283" y="65182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83" name="Triangle"/>
          <p:cNvSpPr/>
          <p:nvPr/>
        </p:nvSpPr>
        <p:spPr>
          <a:xfrm>
            <a:off x="10180483" y="65182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84" name="Line"/>
          <p:cNvSpPr/>
          <p:nvPr/>
        </p:nvSpPr>
        <p:spPr>
          <a:xfrm>
            <a:off x="10047054" y="5889365"/>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5" name="Line"/>
          <p:cNvSpPr/>
          <p:nvPr/>
        </p:nvSpPr>
        <p:spPr>
          <a:xfrm flipH="1">
            <a:off x="8812697" y="5893279"/>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6" name="Triangle"/>
          <p:cNvSpPr/>
          <p:nvPr/>
        </p:nvSpPr>
        <p:spPr>
          <a:xfrm>
            <a:off x="8326283" y="2807218"/>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687" name="Triangle"/>
          <p:cNvSpPr/>
          <p:nvPr/>
        </p:nvSpPr>
        <p:spPr>
          <a:xfrm>
            <a:off x="10180483" y="2807218"/>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88" name="Line"/>
          <p:cNvSpPr/>
          <p:nvPr/>
        </p:nvSpPr>
        <p:spPr>
          <a:xfrm>
            <a:off x="10047054" y="2178349"/>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9" name="Line"/>
          <p:cNvSpPr/>
          <p:nvPr/>
        </p:nvSpPr>
        <p:spPr>
          <a:xfrm flipH="1">
            <a:off x="8812697" y="2182263"/>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0" name="Triangle"/>
          <p:cNvSpPr/>
          <p:nvPr/>
        </p:nvSpPr>
        <p:spPr>
          <a:xfrm>
            <a:off x="1987880" y="6564689"/>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91" name="Triangle"/>
          <p:cNvSpPr/>
          <p:nvPr/>
        </p:nvSpPr>
        <p:spPr>
          <a:xfrm>
            <a:off x="3842080" y="6564689"/>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692" name="Line"/>
          <p:cNvSpPr/>
          <p:nvPr/>
        </p:nvSpPr>
        <p:spPr>
          <a:xfrm>
            <a:off x="3708652" y="5935820"/>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3" name="Line"/>
          <p:cNvSpPr/>
          <p:nvPr/>
        </p:nvSpPr>
        <p:spPr>
          <a:xfrm flipH="1">
            <a:off x="2474295" y="5939734"/>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4" name="Triangle"/>
          <p:cNvSpPr/>
          <p:nvPr/>
        </p:nvSpPr>
        <p:spPr>
          <a:xfrm>
            <a:off x="1987880" y="2923132"/>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695" name="Triangle"/>
          <p:cNvSpPr/>
          <p:nvPr/>
        </p:nvSpPr>
        <p:spPr>
          <a:xfrm>
            <a:off x="3842080" y="2923132"/>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696" name="Line"/>
          <p:cNvSpPr/>
          <p:nvPr/>
        </p:nvSpPr>
        <p:spPr>
          <a:xfrm>
            <a:off x="3708652" y="2294263"/>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7" name="Line"/>
          <p:cNvSpPr/>
          <p:nvPr/>
        </p:nvSpPr>
        <p:spPr>
          <a:xfrm flipH="1">
            <a:off x="2474295" y="2298177"/>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8" name="Node to remove is a…"/>
          <p:cNvSpPr/>
          <p:nvPr/>
        </p:nvSpPr>
        <p:spPr>
          <a:xfrm>
            <a:off x="948263" y="3844559"/>
            <a:ext cx="4701928" cy="990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000"/>
            </a:pPr>
            <a:r>
              <a:t>Node to remove is a</a:t>
            </a:r>
          </a:p>
          <a:p>
            <a:pPr>
              <a:defRPr sz="3000"/>
            </a:pPr>
            <a:r>
              <a:t>leaf node</a:t>
            </a:r>
          </a:p>
        </p:txBody>
      </p:sp>
      <p:sp>
        <p:nvSpPr>
          <p:cNvPr id="2699" name="Node to remove has a right subtree but no left subtree"/>
          <p:cNvSpPr/>
          <p:nvPr/>
        </p:nvSpPr>
        <p:spPr>
          <a:xfrm>
            <a:off x="6354334" y="3786777"/>
            <a:ext cx="6509186" cy="990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Node to remove has a right subtree but no left subtree </a:t>
            </a:r>
          </a:p>
        </p:txBody>
      </p:sp>
      <p:sp>
        <p:nvSpPr>
          <p:cNvPr id="2700" name="Node to remove has a left subtree but no right subtree"/>
          <p:cNvSpPr/>
          <p:nvPr/>
        </p:nvSpPr>
        <p:spPr>
          <a:xfrm>
            <a:off x="845031" y="7544011"/>
            <a:ext cx="5083867"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Node to remove has a left subtree but no right subtree </a:t>
            </a:r>
          </a:p>
        </p:txBody>
      </p:sp>
      <p:sp>
        <p:nvSpPr>
          <p:cNvPr id="2701" name="Node to remove has a both a left subtree and a right subtree"/>
          <p:cNvSpPr/>
          <p:nvPr/>
        </p:nvSpPr>
        <p:spPr>
          <a:xfrm>
            <a:off x="7029250" y="7555689"/>
            <a:ext cx="5392233"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Node to remove has a both a left subtree and a right subtree </a:t>
            </a:r>
          </a:p>
        </p:txBody>
      </p:sp>
      <p:sp>
        <p:nvSpPr>
          <p:cNvPr id="2702" name="Circle"/>
          <p:cNvSpPr/>
          <p:nvPr/>
        </p:nvSpPr>
        <p:spPr>
          <a:xfrm>
            <a:off x="9253383" y="50577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03" name="Line"/>
          <p:cNvSpPr/>
          <p:nvPr/>
        </p:nvSpPr>
        <p:spPr>
          <a:xfrm flipH="1" flipV="1">
            <a:off x="9718173" y="4727842"/>
            <a:ext cx="7194"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4" name="Circle"/>
          <p:cNvSpPr/>
          <p:nvPr/>
        </p:nvSpPr>
        <p:spPr>
          <a:xfrm>
            <a:off x="9257741" y="13493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05" name="Line"/>
          <p:cNvSpPr/>
          <p:nvPr/>
        </p:nvSpPr>
        <p:spPr>
          <a:xfrm flipH="1" flipV="1">
            <a:off x="9723258" y="1108673"/>
            <a:ext cx="6467" cy="2375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6" name="Circle"/>
          <p:cNvSpPr/>
          <p:nvPr/>
        </p:nvSpPr>
        <p:spPr>
          <a:xfrm>
            <a:off x="2907741" y="14509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07" name="Line"/>
          <p:cNvSpPr/>
          <p:nvPr/>
        </p:nvSpPr>
        <p:spPr>
          <a:xfrm flipH="1" flipV="1">
            <a:off x="3372530" y="11210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8" name="Circle"/>
          <p:cNvSpPr/>
          <p:nvPr/>
        </p:nvSpPr>
        <p:spPr>
          <a:xfrm>
            <a:off x="2895041" y="50958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09" name="Line"/>
          <p:cNvSpPr/>
          <p:nvPr/>
        </p:nvSpPr>
        <p:spPr>
          <a:xfrm flipH="1" flipV="1">
            <a:off x="3359830" y="47659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1"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2712"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2713"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714"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15"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16"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7"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8"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19"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0"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721"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2"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23"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4"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25"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6"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27"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8"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29"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30"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1"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2"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33"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4" name="Case I: Leaf node"/>
          <p:cNvSpPr/>
          <p:nvPr/>
        </p:nvSpPr>
        <p:spPr>
          <a:xfrm>
            <a:off x="1495576" y="2255679"/>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6"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2737"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2738"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739"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40"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41"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2"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3"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44"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5"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746"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7"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48"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9"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50"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1"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52"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3"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2754"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55"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56"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7"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8"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59"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0" name="Case I: Leaf node"/>
          <p:cNvSpPr/>
          <p:nvPr/>
        </p:nvSpPr>
        <p:spPr>
          <a:xfrm>
            <a:off x="1495576" y="2255679"/>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2"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2763"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2764"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765"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66" name="5"/>
          <p:cNvSpPr/>
          <p:nvPr/>
        </p:nvSpPr>
        <p:spPr>
          <a:xfrm>
            <a:off x="9195577" y="501446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67"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8"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9"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70"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1"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772"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3"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74"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5"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76"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7"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78"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9"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2780"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81"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82"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3"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4"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85"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6" name="Case I: Leaf node"/>
          <p:cNvSpPr/>
          <p:nvPr/>
        </p:nvSpPr>
        <p:spPr>
          <a:xfrm>
            <a:off x="1495576" y="2255679"/>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8"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2789"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2790"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791" name="4"/>
          <p:cNvSpPr/>
          <p:nvPr/>
        </p:nvSpPr>
        <p:spPr>
          <a:xfrm>
            <a:off x="8190160" y="610710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92" name="5"/>
          <p:cNvSpPr/>
          <p:nvPr/>
        </p:nvSpPr>
        <p:spPr>
          <a:xfrm>
            <a:off x="9195577" y="501446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93"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4"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5" name="1"/>
          <p:cNvSpPr/>
          <p:nvPr/>
        </p:nvSpPr>
        <p:spPr>
          <a:xfrm>
            <a:off x="7193210" y="719930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96"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7" name="10"/>
          <p:cNvSpPr/>
          <p:nvPr/>
        </p:nvSpPr>
        <p:spPr>
          <a:xfrm>
            <a:off x="11468877" y="7171104"/>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798"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9" name="7"/>
          <p:cNvSpPr/>
          <p:nvPr/>
        </p:nvSpPr>
        <p:spPr>
          <a:xfrm>
            <a:off x="9307760" y="716755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00"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01"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02"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03" name="6"/>
          <p:cNvSpPr/>
          <p:nvPr/>
        </p:nvSpPr>
        <p:spPr>
          <a:xfrm>
            <a:off x="8304460" y="8214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04"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05"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2806"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07"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08"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09"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0" name="Circle"/>
          <p:cNvSpPr/>
          <p:nvPr/>
        </p:nvSpPr>
        <p:spPr>
          <a:xfrm>
            <a:off x="9130741" y="1946237"/>
            <a:ext cx="943968"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11"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2" name="Case I: Leaf node"/>
          <p:cNvSpPr/>
          <p:nvPr/>
        </p:nvSpPr>
        <p:spPr>
          <a:xfrm>
            <a:off x="1495576" y="2255679"/>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4"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2815"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2816"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817"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18"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19"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0"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1"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22"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3"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824"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5" name="7"/>
          <p:cNvSpPr/>
          <p:nvPr/>
        </p:nvSpPr>
        <p:spPr>
          <a:xfrm>
            <a:off x="9307760" y="716755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26"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7"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28"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9"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30"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1"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2832"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33"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34"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5"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6"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37"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8" name="Case I: Leaf node"/>
          <p:cNvSpPr/>
          <p:nvPr/>
        </p:nvSpPr>
        <p:spPr>
          <a:xfrm>
            <a:off x="1495576" y="2255679"/>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0"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2841"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2842"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843"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44"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45"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6"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7"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48"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9"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850"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1"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52"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3"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54"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5"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56"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7"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2858"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59"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60"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1"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2"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63"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4" name="Case I: Leaf node"/>
          <p:cNvSpPr/>
          <p:nvPr/>
        </p:nvSpPr>
        <p:spPr>
          <a:xfrm>
            <a:off x="1495576" y="2255679"/>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369" name="Circle"/>
          <p:cNvSpPr/>
          <p:nvPr/>
        </p:nvSpPr>
        <p:spPr>
          <a:xfrm>
            <a:off x="2424131" y="2228604"/>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0"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4"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5"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6" name="Circle"/>
          <p:cNvSpPr/>
          <p:nvPr/>
        </p:nvSpPr>
        <p:spPr>
          <a:xfrm>
            <a:off x="5854762" y="3813200"/>
            <a:ext cx="814296" cy="814295"/>
          </a:xfrm>
          <a:prstGeom prst="ellipse">
            <a:avLst/>
          </a:pr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7" name="Line"/>
          <p:cNvSpPr/>
          <p:nvPr/>
        </p:nvSpPr>
        <p:spPr>
          <a:xfrm flipV="1">
            <a:off x="5087537" y="4422800"/>
            <a:ext cx="778374" cy="7783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 name="Line"/>
          <p:cNvSpPr/>
          <p:nvPr/>
        </p:nvSpPr>
        <p:spPr>
          <a:xfrm flipH="1" flipV="1">
            <a:off x="6619271" y="4439023"/>
            <a:ext cx="962586" cy="7744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 name="Line"/>
          <p:cNvSpPr/>
          <p:nvPr/>
        </p:nvSpPr>
        <p:spPr>
          <a:xfrm flipV="1">
            <a:off x="5814355" y="4594955"/>
            <a:ext cx="237299" cy="6043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 name="Triangle"/>
          <p:cNvSpPr/>
          <p:nvPr/>
        </p:nvSpPr>
        <p:spPr>
          <a:xfrm>
            <a:off x="5389858" y="525309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1" name="Triangle"/>
          <p:cNvSpPr/>
          <p:nvPr/>
        </p:nvSpPr>
        <p:spPr>
          <a:xfrm>
            <a:off x="7227878" y="5253105"/>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2" name="Triangle"/>
          <p:cNvSpPr/>
          <p:nvPr/>
        </p:nvSpPr>
        <p:spPr>
          <a:xfrm>
            <a:off x="6308868" y="5253094"/>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3" name="Line"/>
          <p:cNvSpPr/>
          <p:nvPr/>
        </p:nvSpPr>
        <p:spPr>
          <a:xfrm flipH="1" flipV="1">
            <a:off x="6448727" y="4605655"/>
            <a:ext cx="260516" cy="59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4" name="Line"/>
          <p:cNvSpPr/>
          <p:nvPr/>
        </p:nvSpPr>
        <p:spPr>
          <a:xfrm>
            <a:off x="4268336" y="4220347"/>
            <a:ext cx="1491373"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5" name="Circle"/>
          <p:cNvSpPr/>
          <p:nvPr/>
        </p:nvSpPr>
        <p:spPr>
          <a:xfrm>
            <a:off x="4470849" y="5243162"/>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6"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2867"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2868"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869"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70"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71"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2"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3"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74"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5"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876"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7"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78"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9"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80"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1"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82"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3"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2884"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85"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86"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7"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8"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89"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0" name="Case I: Leaf node"/>
          <p:cNvSpPr/>
          <p:nvPr/>
        </p:nvSpPr>
        <p:spPr>
          <a:xfrm>
            <a:off x="1495576" y="2255679"/>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2"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2893"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94"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95"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6"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7"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2898"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899"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00"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01"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2"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3"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904"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5"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906"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7"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08"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9"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10"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1"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2912"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13"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4" name="Case I: Leaf node"/>
          <p:cNvSpPr/>
          <p:nvPr/>
        </p:nvSpPr>
        <p:spPr>
          <a:xfrm>
            <a:off x="1495576" y="2255679"/>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6"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2917" name="Cases II &amp; III: either the left/right child node is a subtree"/>
          <p:cNvSpPr/>
          <p:nvPr/>
        </p:nvSpPr>
        <p:spPr>
          <a:xfrm>
            <a:off x="232928" y="1944054"/>
            <a:ext cx="6443970"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b="1"/>
            </a:pPr>
            <a:r>
              <a:t>Cases II &amp; III:</a:t>
            </a:r>
            <a:r>
              <a:rPr b="0"/>
              <a:t> either the left/right child node is a subtree</a:t>
            </a:r>
          </a:p>
        </p:txBody>
      </p:sp>
      <p:sp>
        <p:nvSpPr>
          <p:cNvPr id="2918" name="Circle"/>
          <p:cNvSpPr/>
          <p:nvPr/>
        </p:nvSpPr>
        <p:spPr>
          <a:xfrm>
            <a:off x="7603997" y="1717637"/>
            <a:ext cx="943969"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19" name="Triangle"/>
          <p:cNvSpPr/>
          <p:nvPr/>
        </p:nvSpPr>
        <p:spPr>
          <a:xfrm>
            <a:off x="6676897" y="3165437"/>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920" name="Triangle"/>
          <p:cNvSpPr/>
          <p:nvPr/>
        </p:nvSpPr>
        <p:spPr>
          <a:xfrm>
            <a:off x="8531097" y="3165437"/>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21" name="Line"/>
          <p:cNvSpPr/>
          <p:nvPr/>
        </p:nvSpPr>
        <p:spPr>
          <a:xfrm>
            <a:off x="8397669" y="2536568"/>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2" name="Line"/>
          <p:cNvSpPr/>
          <p:nvPr/>
        </p:nvSpPr>
        <p:spPr>
          <a:xfrm flipH="1">
            <a:off x="7163312" y="2540482"/>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3" name="Triangle"/>
          <p:cNvSpPr/>
          <p:nvPr/>
        </p:nvSpPr>
        <p:spPr>
          <a:xfrm>
            <a:off x="9765598" y="3165437"/>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24" name="Triangle"/>
          <p:cNvSpPr/>
          <p:nvPr/>
        </p:nvSpPr>
        <p:spPr>
          <a:xfrm>
            <a:off x="11619798" y="3165437"/>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925" name="Line"/>
          <p:cNvSpPr/>
          <p:nvPr/>
        </p:nvSpPr>
        <p:spPr>
          <a:xfrm>
            <a:off x="11486369" y="2536568"/>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6" name="Line"/>
          <p:cNvSpPr/>
          <p:nvPr/>
        </p:nvSpPr>
        <p:spPr>
          <a:xfrm flipH="1">
            <a:off x="10252012" y="2540482"/>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7" name="The successor of the node we are trying to remove in these cases will be the root node of the left/right subtree."/>
          <p:cNvSpPr/>
          <p:nvPr/>
        </p:nvSpPr>
        <p:spPr>
          <a:xfrm>
            <a:off x="1159341" y="4816717"/>
            <a:ext cx="10686118" cy="1549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200"/>
            </a:pPr>
            <a:r>
              <a:t>The successor of the node we are trying to remove in these cases will be the </a:t>
            </a:r>
            <a:r>
              <a:rPr b="1">
                <a:solidFill>
                  <a:schemeClr val="accent4">
                    <a:hueOff val="102361"/>
                    <a:satOff val="14118"/>
                    <a:lumOff val="10675"/>
                  </a:schemeClr>
                </a:solidFill>
              </a:rPr>
              <a:t>root node of the left/right subtree</a:t>
            </a:r>
            <a:r>
              <a:t>.</a:t>
            </a:r>
          </a:p>
        </p:txBody>
      </p:sp>
      <p:sp>
        <p:nvSpPr>
          <p:cNvPr id="2928" name="Line"/>
          <p:cNvSpPr/>
          <p:nvPr/>
        </p:nvSpPr>
        <p:spPr>
          <a:xfrm flipH="1" flipV="1">
            <a:off x="8068787" y="13877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9" name="Circle"/>
          <p:cNvSpPr/>
          <p:nvPr/>
        </p:nvSpPr>
        <p:spPr>
          <a:xfrm>
            <a:off x="10690097" y="1704937"/>
            <a:ext cx="943969"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30" name="Line"/>
          <p:cNvSpPr/>
          <p:nvPr/>
        </p:nvSpPr>
        <p:spPr>
          <a:xfrm flipH="1" flipV="1">
            <a:off x="11154887" y="13750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1" name="It may be the case that you are removing the root node of the BST in which case its immediate child becomes the new root as you would expect."/>
          <p:cNvSpPr/>
          <p:nvPr/>
        </p:nvSpPr>
        <p:spPr>
          <a:xfrm>
            <a:off x="328413" y="6860277"/>
            <a:ext cx="12347973" cy="1549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200"/>
            </a:lvl1pPr>
          </a:lstStyle>
          <a:p>
            <a:r>
              <a:t>It may be the case that you are removing the root node of the BST in which case its immediate child becomes the new root as you would expect.</a:t>
            </a:r>
          </a:p>
        </p:txBody>
      </p:sp>
    </p:spTree>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3"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2934"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35"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36"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37"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8"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9"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40"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1" name="7"/>
          <p:cNvSpPr/>
          <p:nvPr/>
        </p:nvSpPr>
        <p:spPr>
          <a:xfrm>
            <a:off x="6257894" y="6188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42"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3"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44"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5"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46"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7"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2950"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51"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52"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53"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4"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5"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56"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7" name="7"/>
          <p:cNvSpPr/>
          <p:nvPr/>
        </p:nvSpPr>
        <p:spPr>
          <a:xfrm>
            <a:off x="6257894" y="6188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58"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9"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60"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1"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62"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3"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5"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2966"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67"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68"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69"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0"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1"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72"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3" name="7"/>
          <p:cNvSpPr/>
          <p:nvPr/>
        </p:nvSpPr>
        <p:spPr>
          <a:xfrm>
            <a:off x="6257894" y="6188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74"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5" name="8"/>
          <p:cNvSpPr/>
          <p:nvPr/>
        </p:nvSpPr>
        <p:spPr>
          <a:xfrm>
            <a:off x="7390371" y="725543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76"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7" name="6"/>
          <p:cNvSpPr/>
          <p:nvPr/>
        </p:nvSpPr>
        <p:spPr>
          <a:xfrm>
            <a:off x="5229255" y="725188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78"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9"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1"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2982"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83"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84"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85"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6"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7"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88"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9" name="7"/>
          <p:cNvSpPr/>
          <p:nvPr/>
        </p:nvSpPr>
        <p:spPr>
          <a:xfrm>
            <a:off x="6257894" y="6188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90"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1" name="8"/>
          <p:cNvSpPr/>
          <p:nvPr/>
        </p:nvSpPr>
        <p:spPr>
          <a:xfrm>
            <a:off x="7390371" y="725543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92"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3" name="6"/>
          <p:cNvSpPr/>
          <p:nvPr/>
        </p:nvSpPr>
        <p:spPr>
          <a:xfrm>
            <a:off x="5229255" y="725188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94"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5"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7"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2998"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99"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00"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1"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02"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3" name="7"/>
          <p:cNvSpPr/>
          <p:nvPr/>
        </p:nvSpPr>
        <p:spPr>
          <a:xfrm>
            <a:off x="6257894" y="6188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04"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5"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06"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7"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08"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9"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1"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3012"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13"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14"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5"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16"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7" name="7"/>
          <p:cNvSpPr/>
          <p:nvPr/>
        </p:nvSpPr>
        <p:spPr>
          <a:xfrm>
            <a:off x="6257894" y="6188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18" name="Line"/>
          <p:cNvSpPr/>
          <p:nvPr/>
        </p:nvSpPr>
        <p:spPr>
          <a:xfrm flipH="1" flipV="1">
            <a:off x="6627699" y="4843397"/>
            <a:ext cx="28956" cy="13384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9"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20"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1"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22"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3"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5"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3026"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Suppose we wish to remove 9, then we encounter case II with a left subtree</a:t>
            </a:r>
          </a:p>
        </p:txBody>
      </p:sp>
      <p:sp>
        <p:nvSpPr>
          <p:cNvPr id="3027"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28"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29"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30"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1"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2"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33"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4" name="6"/>
          <p:cNvSpPr/>
          <p:nvPr/>
        </p:nvSpPr>
        <p:spPr>
          <a:xfrm>
            <a:off x="6257894" y="6188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35"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6" name="8"/>
          <p:cNvSpPr/>
          <p:nvPr/>
        </p:nvSpPr>
        <p:spPr>
          <a:xfrm>
            <a:off x="8418890" y="619224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37"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388" name="Circle"/>
          <p:cNvSpPr/>
          <p:nvPr/>
        </p:nvSpPr>
        <p:spPr>
          <a:xfrm>
            <a:off x="2424131" y="2228604"/>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9"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0"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3"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4"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5" name="Circle"/>
          <p:cNvSpPr/>
          <p:nvPr/>
        </p:nvSpPr>
        <p:spPr>
          <a:xfrm>
            <a:off x="5854762" y="3813200"/>
            <a:ext cx="814296" cy="814295"/>
          </a:xfrm>
          <a:prstGeom prst="ellipse">
            <a:avLst/>
          </a:pr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6" name="Line"/>
          <p:cNvSpPr/>
          <p:nvPr/>
        </p:nvSpPr>
        <p:spPr>
          <a:xfrm flipV="1">
            <a:off x="5087537" y="4422800"/>
            <a:ext cx="778374" cy="7783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 name="Line"/>
          <p:cNvSpPr/>
          <p:nvPr/>
        </p:nvSpPr>
        <p:spPr>
          <a:xfrm flipH="1" flipV="1">
            <a:off x="6619271" y="4439023"/>
            <a:ext cx="962586" cy="7744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 name="Line"/>
          <p:cNvSpPr/>
          <p:nvPr/>
        </p:nvSpPr>
        <p:spPr>
          <a:xfrm flipV="1">
            <a:off x="5814355" y="4594955"/>
            <a:ext cx="237299" cy="6043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 name="Triangle"/>
          <p:cNvSpPr/>
          <p:nvPr/>
        </p:nvSpPr>
        <p:spPr>
          <a:xfrm>
            <a:off x="5389858" y="525309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0" name="Triangle"/>
          <p:cNvSpPr/>
          <p:nvPr/>
        </p:nvSpPr>
        <p:spPr>
          <a:xfrm>
            <a:off x="7227878" y="5253105"/>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1" name="Triangle"/>
          <p:cNvSpPr/>
          <p:nvPr/>
        </p:nvSpPr>
        <p:spPr>
          <a:xfrm>
            <a:off x="6308868" y="5253094"/>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2" name="Line"/>
          <p:cNvSpPr/>
          <p:nvPr/>
        </p:nvSpPr>
        <p:spPr>
          <a:xfrm flipH="1" flipV="1">
            <a:off x="6448727" y="4605655"/>
            <a:ext cx="260516" cy="59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 name="Line"/>
          <p:cNvSpPr/>
          <p:nvPr/>
        </p:nvSpPr>
        <p:spPr>
          <a:xfrm>
            <a:off x="4268336" y="4220347"/>
            <a:ext cx="1491373"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4" name="Circle"/>
          <p:cNvSpPr/>
          <p:nvPr/>
        </p:nvSpPr>
        <p:spPr>
          <a:xfrm>
            <a:off x="9232962" y="6314834"/>
            <a:ext cx="814296" cy="814296"/>
          </a:xfrm>
          <a:prstGeom prst="ellipse">
            <a:avLst/>
          </a:pr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5" name="Line"/>
          <p:cNvSpPr/>
          <p:nvPr/>
        </p:nvSpPr>
        <p:spPr>
          <a:xfrm flipV="1">
            <a:off x="9192555" y="7096589"/>
            <a:ext cx="237299" cy="6043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 name="Line"/>
          <p:cNvSpPr/>
          <p:nvPr/>
        </p:nvSpPr>
        <p:spPr>
          <a:xfrm flipH="1" flipV="1">
            <a:off x="9826927" y="7107288"/>
            <a:ext cx="260516" cy="5917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7" name="Circle"/>
          <p:cNvSpPr/>
          <p:nvPr/>
        </p:nvSpPr>
        <p:spPr>
          <a:xfrm>
            <a:off x="9791762" y="7754733"/>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8" name="Circle"/>
          <p:cNvSpPr/>
          <p:nvPr/>
        </p:nvSpPr>
        <p:spPr>
          <a:xfrm>
            <a:off x="4470849" y="5243162"/>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9" name="Circle"/>
          <p:cNvSpPr/>
          <p:nvPr/>
        </p:nvSpPr>
        <p:spPr>
          <a:xfrm>
            <a:off x="8674162" y="7754733"/>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0" name="Line"/>
          <p:cNvSpPr/>
          <p:nvPr/>
        </p:nvSpPr>
        <p:spPr>
          <a:xfrm>
            <a:off x="5797291" y="6721981"/>
            <a:ext cx="3391418"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1" name="Line"/>
          <p:cNvSpPr/>
          <p:nvPr/>
        </p:nvSpPr>
        <p:spPr>
          <a:xfrm flipV="1">
            <a:off x="5797005" y="6151270"/>
            <a:ext cx="1" cy="5999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9"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3040"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Suppose we wish to remove 9, then we encounter case II with a left subtree</a:t>
            </a:r>
          </a:p>
        </p:txBody>
      </p:sp>
      <p:sp>
        <p:nvSpPr>
          <p:cNvPr id="3041"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42"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43"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44"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45"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46"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47"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48"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49"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50"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51"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3"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3054" name="Now let’s remove 4!"/>
          <p:cNvSpPr/>
          <p:nvPr/>
        </p:nvSpPr>
        <p:spPr>
          <a:xfrm>
            <a:off x="2390905" y="2344521"/>
            <a:ext cx="8323907" cy="660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Now let’s remove 4!</a:t>
            </a:r>
          </a:p>
        </p:txBody>
      </p:sp>
      <p:sp>
        <p:nvSpPr>
          <p:cNvPr id="3055"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56"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57"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58"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59"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0"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61"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2"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63"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4"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65"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7"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3068" name="Now let’s remove 4!"/>
          <p:cNvSpPr/>
          <p:nvPr/>
        </p:nvSpPr>
        <p:spPr>
          <a:xfrm>
            <a:off x="2390905" y="2344521"/>
            <a:ext cx="8323907" cy="660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Now let’s remove 4!</a:t>
            </a:r>
          </a:p>
        </p:txBody>
      </p:sp>
      <p:sp>
        <p:nvSpPr>
          <p:cNvPr id="3069"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70"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71"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72"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3"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4"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75"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6"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77"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8"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79"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3082" name="Now let’s remove 4!"/>
          <p:cNvSpPr/>
          <p:nvPr/>
        </p:nvSpPr>
        <p:spPr>
          <a:xfrm>
            <a:off x="2390905" y="2344521"/>
            <a:ext cx="8323907" cy="660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Now let’s remove 4!</a:t>
            </a:r>
          </a:p>
        </p:txBody>
      </p:sp>
      <p:sp>
        <p:nvSpPr>
          <p:cNvPr id="3083"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84"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85"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86"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87"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88"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89"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0"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91"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2"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93"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5"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3096" name="Now let’s remove 4!"/>
          <p:cNvSpPr/>
          <p:nvPr/>
        </p:nvSpPr>
        <p:spPr>
          <a:xfrm>
            <a:off x="2390905" y="2344521"/>
            <a:ext cx="8323907" cy="660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Now let’s remove 4!</a:t>
            </a:r>
          </a:p>
        </p:txBody>
      </p:sp>
      <p:sp>
        <p:nvSpPr>
          <p:cNvPr id="3097"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98"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99"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00"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1"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2" name="3"/>
          <p:cNvSpPr/>
          <p:nvPr/>
        </p:nvSpPr>
        <p:spPr>
          <a:xfrm>
            <a:off x="4143344" y="622056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03"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4"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05"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6"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07"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9"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3110" name="Now let’s remove 4!"/>
          <p:cNvSpPr/>
          <p:nvPr/>
        </p:nvSpPr>
        <p:spPr>
          <a:xfrm>
            <a:off x="2390905" y="2344521"/>
            <a:ext cx="8323907" cy="660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Now let’s remove 4!</a:t>
            </a:r>
          </a:p>
        </p:txBody>
      </p:sp>
      <p:sp>
        <p:nvSpPr>
          <p:cNvPr id="3111"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12"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13"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4"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15"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6"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17"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8"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19"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1"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3122" name="Now let’s remove 4!"/>
          <p:cNvSpPr/>
          <p:nvPr/>
        </p:nvSpPr>
        <p:spPr>
          <a:xfrm>
            <a:off x="2390905" y="2344521"/>
            <a:ext cx="8323907" cy="660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Now let’s remove 4!</a:t>
            </a:r>
          </a:p>
        </p:txBody>
      </p:sp>
      <p:sp>
        <p:nvSpPr>
          <p:cNvPr id="3123"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24"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25"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6"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27" name="Line"/>
          <p:cNvSpPr/>
          <p:nvPr/>
        </p:nvSpPr>
        <p:spPr>
          <a:xfrm flipV="1">
            <a:off x="4854126" y="4770974"/>
            <a:ext cx="1421541" cy="15697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8"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29"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0"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31"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3134" name="Now let’s remove 4!"/>
          <p:cNvSpPr/>
          <p:nvPr/>
        </p:nvSpPr>
        <p:spPr>
          <a:xfrm>
            <a:off x="2390905" y="2344521"/>
            <a:ext cx="8323907" cy="660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Now let’s remove 4!</a:t>
            </a:r>
          </a:p>
        </p:txBody>
      </p:sp>
      <p:sp>
        <p:nvSpPr>
          <p:cNvPr id="3135"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36"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37"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8"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39"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0"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41"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2" name="3"/>
          <p:cNvSpPr/>
          <p:nvPr/>
        </p:nvSpPr>
        <p:spPr>
          <a:xfrm>
            <a:off x="5140294"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43"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5"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3146"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47"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48"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9"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50"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1"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52"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3" name="3"/>
          <p:cNvSpPr/>
          <p:nvPr/>
        </p:nvSpPr>
        <p:spPr>
          <a:xfrm>
            <a:off x="5140294"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54"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5" name="Now let’s remove 4!"/>
          <p:cNvSpPr/>
          <p:nvPr/>
        </p:nvSpPr>
        <p:spPr>
          <a:xfrm>
            <a:off x="2390905" y="2344521"/>
            <a:ext cx="8323907" cy="660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Now let’s remove 4!</a:t>
            </a:r>
          </a:p>
        </p:txBody>
      </p:sp>
    </p:spTree>
  </p:cSld>
  <p:clrMapOvr>
    <a:masterClrMapping/>
  </p:clrMapOvr>
  <p:transition spd="me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3158" name="Triangle"/>
          <p:cNvSpPr/>
          <p:nvPr/>
        </p:nvSpPr>
        <p:spPr>
          <a:xfrm>
            <a:off x="8859683" y="33305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59" name="Triangle"/>
          <p:cNvSpPr/>
          <p:nvPr/>
        </p:nvSpPr>
        <p:spPr>
          <a:xfrm>
            <a:off x="10713883" y="33305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60" name="Line"/>
          <p:cNvSpPr/>
          <p:nvPr/>
        </p:nvSpPr>
        <p:spPr>
          <a:xfrm>
            <a:off x="10580454" y="2701665"/>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1" name="Line"/>
          <p:cNvSpPr/>
          <p:nvPr/>
        </p:nvSpPr>
        <p:spPr>
          <a:xfrm flipH="1">
            <a:off x="9346097" y="2705579"/>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2" name="Q: In which subtree will the successor of the node we are trying to remove be?"/>
          <p:cNvSpPr/>
          <p:nvPr/>
        </p:nvSpPr>
        <p:spPr>
          <a:xfrm>
            <a:off x="114324" y="4714554"/>
            <a:ext cx="12776151"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rPr b="1"/>
              <a:t>Q:</a:t>
            </a:r>
            <a:r>
              <a:t> In which subtree will the successor of the node we are trying to remove be?</a:t>
            </a:r>
          </a:p>
        </p:txBody>
      </p:sp>
      <p:sp>
        <p:nvSpPr>
          <p:cNvPr id="3163" name="Circle"/>
          <p:cNvSpPr/>
          <p:nvPr/>
        </p:nvSpPr>
        <p:spPr>
          <a:xfrm>
            <a:off x="9791141" y="18700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64" name="Line"/>
          <p:cNvSpPr/>
          <p:nvPr/>
        </p:nvSpPr>
        <p:spPr>
          <a:xfrm flipH="1" flipV="1">
            <a:off x="10255930" y="15401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5" name="Case IV: Node to remove has both a left subtree and a right subtree"/>
          <p:cNvSpPr/>
          <p:nvPr/>
        </p:nvSpPr>
        <p:spPr>
          <a:xfrm>
            <a:off x="567711" y="2188636"/>
            <a:ext cx="8020389"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t>Case IV:</a:t>
            </a:r>
            <a:r>
              <a:t> Node to remove has both a left subtree and a right subtree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What is a Binary Tree (BT)?"/>
          <p:cNvSpPr>
            <a:spLocks noGrp="1"/>
          </p:cNvSpPr>
          <p:nvPr>
            <p:ph type="title"/>
          </p:nvPr>
        </p:nvSpPr>
        <p:spPr>
          <a:prstGeom prst="rect">
            <a:avLst/>
          </a:prstGeom>
        </p:spPr>
        <p:txBody>
          <a:bodyPr>
            <a:normAutofit/>
          </a:bodyPr>
          <a:lstStyle>
            <a:lvl1pPr defTabSz="508254">
              <a:defRPr sz="6960" b="1"/>
            </a:lvl1pPr>
          </a:lstStyle>
          <a:p>
            <a:r>
              <a:rPr lang="en-US" dirty="0" err="1"/>
              <a:t>什么是二叉树</a:t>
            </a:r>
            <a:r>
              <a:rPr dirty="0"/>
              <a:t>(BT)?</a:t>
            </a:r>
          </a:p>
        </p:txBody>
      </p:sp>
      <p:sp>
        <p:nvSpPr>
          <p:cNvPr id="414" name="A binary tree is a tree for which every node has at most two child nodes."/>
          <p:cNvSpPr/>
          <p:nvPr/>
        </p:nvSpPr>
        <p:spPr>
          <a:xfrm>
            <a:off x="1290851" y="2505473"/>
            <a:ext cx="10423097" cy="2159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a:defRPr sz="4400"/>
            </a:pPr>
            <a:r>
              <a:rPr lang="zh-CN" altLang="en-US" b="1" dirty="0">
                <a:solidFill>
                  <a:srgbClr val="11DBE2"/>
                </a:solidFill>
              </a:rPr>
              <a:t>二叉树</a:t>
            </a:r>
            <a:r>
              <a:rPr lang="zh-CN" altLang="en-US" dirty="0"/>
              <a:t>是树的一种，它的每个节点最多只有两个子节点。</a:t>
            </a:r>
            <a:endParaRPr dirty="0"/>
          </a:p>
        </p:txBody>
      </p:sp>
      <p:sp>
        <p:nvSpPr>
          <p:cNvPr id="415" name="1"/>
          <p:cNvSpPr/>
          <p:nvPr/>
        </p:nvSpPr>
        <p:spPr>
          <a:xfrm>
            <a:off x="4005854" y="637507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16" name="5"/>
          <p:cNvSpPr/>
          <p:nvPr/>
        </p:nvSpPr>
        <p:spPr>
          <a:xfrm>
            <a:off x="3155866" y="757675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7" name="0"/>
          <p:cNvSpPr/>
          <p:nvPr/>
        </p:nvSpPr>
        <p:spPr>
          <a:xfrm>
            <a:off x="4800463" y="757675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18" name="Line"/>
          <p:cNvSpPr/>
          <p:nvPr/>
        </p:nvSpPr>
        <p:spPr>
          <a:xfrm flipV="1">
            <a:off x="3790702" y="7125391"/>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 name="Line"/>
          <p:cNvSpPr/>
          <p:nvPr/>
        </p:nvSpPr>
        <p:spPr>
          <a:xfrm flipH="1" flipV="1">
            <a:off x="4667624" y="7127343"/>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 name="6"/>
          <p:cNvSpPr/>
          <p:nvPr/>
        </p:nvSpPr>
        <p:spPr>
          <a:xfrm>
            <a:off x="8506309" y="5132878"/>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21" name="0"/>
          <p:cNvSpPr/>
          <p:nvPr/>
        </p:nvSpPr>
        <p:spPr>
          <a:xfrm>
            <a:off x="7656321" y="633456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22" name="8"/>
          <p:cNvSpPr/>
          <p:nvPr/>
        </p:nvSpPr>
        <p:spPr>
          <a:xfrm>
            <a:off x="9300917" y="63345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23" name="Line"/>
          <p:cNvSpPr/>
          <p:nvPr/>
        </p:nvSpPr>
        <p:spPr>
          <a:xfrm flipV="1">
            <a:off x="8291156" y="58831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 name="Line"/>
          <p:cNvSpPr/>
          <p:nvPr/>
        </p:nvSpPr>
        <p:spPr>
          <a:xfrm flipH="1" flipV="1">
            <a:off x="9168078" y="58851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 name="5"/>
          <p:cNvSpPr/>
          <p:nvPr/>
        </p:nvSpPr>
        <p:spPr>
          <a:xfrm>
            <a:off x="7055298" y="756646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6" name="3"/>
          <p:cNvSpPr/>
          <p:nvPr/>
        </p:nvSpPr>
        <p:spPr>
          <a:xfrm>
            <a:off x="8162261" y="75664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7" name="Line"/>
          <p:cNvSpPr/>
          <p:nvPr/>
        </p:nvSpPr>
        <p:spPr>
          <a:xfrm flipV="1">
            <a:off x="7581208" y="7133370"/>
            <a:ext cx="24174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8" name="Line"/>
          <p:cNvSpPr/>
          <p:nvPr/>
        </p:nvSpPr>
        <p:spPr>
          <a:xfrm flipH="1" flipV="1">
            <a:off x="8250847" y="7127227"/>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 name="7"/>
          <p:cNvSpPr/>
          <p:nvPr/>
        </p:nvSpPr>
        <p:spPr>
          <a:xfrm>
            <a:off x="9300917" y="76172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0" name="Line"/>
          <p:cNvSpPr/>
          <p:nvPr/>
        </p:nvSpPr>
        <p:spPr>
          <a:xfrm flipV="1">
            <a:off x="9708065" y="71586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7"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3168" name="Triangle"/>
          <p:cNvSpPr/>
          <p:nvPr/>
        </p:nvSpPr>
        <p:spPr>
          <a:xfrm>
            <a:off x="8859683" y="33305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69" name="Triangle"/>
          <p:cNvSpPr/>
          <p:nvPr/>
        </p:nvSpPr>
        <p:spPr>
          <a:xfrm>
            <a:off x="10713883" y="33305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70" name="Line"/>
          <p:cNvSpPr/>
          <p:nvPr/>
        </p:nvSpPr>
        <p:spPr>
          <a:xfrm>
            <a:off x="10580454" y="2701665"/>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1" name="Line"/>
          <p:cNvSpPr/>
          <p:nvPr/>
        </p:nvSpPr>
        <p:spPr>
          <a:xfrm flipH="1">
            <a:off x="9346097" y="2705579"/>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2" name="Q: In which subtree will the successor of the node we are trying to remove be?"/>
          <p:cNvSpPr/>
          <p:nvPr/>
        </p:nvSpPr>
        <p:spPr>
          <a:xfrm>
            <a:off x="114324" y="4714554"/>
            <a:ext cx="12776151"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rPr b="1"/>
              <a:t>Q:</a:t>
            </a:r>
            <a:r>
              <a:t> In which subtree will the successor of the node we are trying to remove be?</a:t>
            </a:r>
          </a:p>
        </p:txBody>
      </p:sp>
      <p:sp>
        <p:nvSpPr>
          <p:cNvPr id="3173" name="Circle"/>
          <p:cNvSpPr/>
          <p:nvPr/>
        </p:nvSpPr>
        <p:spPr>
          <a:xfrm>
            <a:off x="9791141" y="18700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74" name="Line"/>
          <p:cNvSpPr/>
          <p:nvPr/>
        </p:nvSpPr>
        <p:spPr>
          <a:xfrm flipH="1" flipV="1">
            <a:off x="10255930" y="15401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5" name="A: The answer is both! The successor can either be the largest value in the left subtree OR the smallest value in the right subtree."/>
          <p:cNvSpPr/>
          <p:nvPr/>
        </p:nvSpPr>
        <p:spPr>
          <a:xfrm>
            <a:off x="957075" y="6297607"/>
            <a:ext cx="11365907"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rPr b="1"/>
              <a:t>A:</a:t>
            </a:r>
            <a:r>
              <a:t> The answer is both! The successor can either be the </a:t>
            </a:r>
            <a:r>
              <a:rPr b="1">
                <a:solidFill>
                  <a:schemeClr val="accent4">
                    <a:hueOff val="102361"/>
                    <a:satOff val="14118"/>
                    <a:lumOff val="10675"/>
                  </a:schemeClr>
                </a:solidFill>
              </a:rPr>
              <a:t>largest value</a:t>
            </a:r>
            <a:r>
              <a:t> in the </a:t>
            </a:r>
            <a:r>
              <a:rPr b="1">
                <a:solidFill>
                  <a:schemeClr val="accent4">
                    <a:hueOff val="102361"/>
                    <a:satOff val="14118"/>
                    <a:lumOff val="10675"/>
                  </a:schemeClr>
                </a:solidFill>
              </a:rPr>
              <a:t>left subtree</a:t>
            </a:r>
            <a:r>
              <a:t> OR the </a:t>
            </a:r>
            <a:r>
              <a:rPr b="1">
                <a:solidFill>
                  <a:schemeClr val="accent6">
                    <a:hueOff val="-241736"/>
                    <a:satOff val="29413"/>
                    <a:lumOff val="20727"/>
                  </a:schemeClr>
                </a:solidFill>
              </a:rPr>
              <a:t>smallest value</a:t>
            </a:r>
            <a:r>
              <a:t> in the </a:t>
            </a:r>
            <a:r>
              <a:rPr b="1">
                <a:solidFill>
                  <a:schemeClr val="accent6">
                    <a:hueOff val="-241736"/>
                    <a:satOff val="29413"/>
                    <a:lumOff val="20727"/>
                  </a:schemeClr>
                </a:solidFill>
              </a:rPr>
              <a:t>right subtree</a:t>
            </a:r>
            <a:r>
              <a:t>.</a:t>
            </a:r>
          </a:p>
        </p:txBody>
      </p:sp>
      <p:sp>
        <p:nvSpPr>
          <p:cNvPr id="3176" name="Case IV: Node to remove has both a left subtree and a right subtree"/>
          <p:cNvSpPr/>
          <p:nvPr/>
        </p:nvSpPr>
        <p:spPr>
          <a:xfrm>
            <a:off x="567711" y="2188636"/>
            <a:ext cx="8020389"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t>Case IV:</a:t>
            </a:r>
            <a:r>
              <a:t> Node to remove has both a left subtree and a right subtree </a:t>
            </a:r>
          </a:p>
        </p:txBody>
      </p:sp>
    </p:spTree>
  </p:cSld>
  <p:clrMapOvr>
    <a:masterClrMapping/>
  </p:clrMapOvr>
  <p:transition spd="me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8"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3179" name="A justification for why there could be more than one successor is:"/>
          <p:cNvSpPr/>
          <p:nvPr/>
        </p:nvSpPr>
        <p:spPr>
          <a:xfrm>
            <a:off x="1414809" y="1674284"/>
            <a:ext cx="10175182"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A justification for why there could be more than one successor is:</a:t>
            </a:r>
          </a:p>
        </p:txBody>
      </p:sp>
      <p:sp>
        <p:nvSpPr>
          <p:cNvPr id="3180" name="The largest value in the left subtree satisfies the BST invariant since it:…"/>
          <p:cNvSpPr/>
          <p:nvPr/>
        </p:nvSpPr>
        <p:spPr>
          <a:xfrm>
            <a:off x="332407" y="3177854"/>
            <a:ext cx="12461529" cy="4673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defRPr sz="3500"/>
            </a:pPr>
            <a:r>
              <a:t>The </a:t>
            </a:r>
            <a:r>
              <a:rPr b="1">
                <a:solidFill>
                  <a:schemeClr val="accent4">
                    <a:hueOff val="102361"/>
                    <a:satOff val="14118"/>
                    <a:lumOff val="10675"/>
                  </a:schemeClr>
                </a:solidFill>
              </a:rPr>
              <a:t>largest value</a:t>
            </a:r>
            <a:r>
              <a:t> in the </a:t>
            </a:r>
            <a:r>
              <a:rPr b="1">
                <a:solidFill>
                  <a:schemeClr val="accent4">
                    <a:hueOff val="102361"/>
                    <a:satOff val="14118"/>
                    <a:lumOff val="10675"/>
                  </a:schemeClr>
                </a:solidFill>
              </a:rPr>
              <a:t>left subtree</a:t>
            </a:r>
            <a:r>
              <a:t> satisfies the BST invariant since it:</a:t>
            </a:r>
          </a:p>
          <a:p>
            <a:pPr>
              <a:defRPr sz="3500"/>
            </a:pPr>
            <a:endParaRPr/>
          </a:p>
          <a:p>
            <a:pPr marL="521368" indent="-521368">
              <a:buSzPct val="100000"/>
              <a:buAutoNum type="arabicParenR"/>
              <a:defRPr sz="3500"/>
            </a:pPr>
            <a:r>
              <a:t>Is larger than everything in left subtree. This follows immediately from the definition of being the largest.</a:t>
            </a:r>
          </a:p>
          <a:p>
            <a:pPr>
              <a:defRPr sz="3500"/>
            </a:pPr>
            <a:endParaRPr/>
          </a:p>
          <a:p>
            <a:pPr marL="521368" indent="-521368">
              <a:buSzPct val="100000"/>
              <a:buAutoNum type="arabicParenR" startAt="2"/>
              <a:defRPr sz="3500"/>
            </a:pPr>
            <a:r>
              <a:t>Is smaller than everything in right subtree because it was found in the left subtree</a:t>
            </a:r>
          </a:p>
        </p:txBody>
      </p:sp>
      <p:sp>
        <p:nvSpPr>
          <p:cNvPr id="3181" name="but also…"/>
          <p:cNvSpPr/>
          <p:nvPr/>
        </p:nvSpPr>
        <p:spPr>
          <a:xfrm>
            <a:off x="5206590" y="8516825"/>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but also…</a:t>
            </a:r>
          </a:p>
        </p:txBody>
      </p:sp>
    </p:spTree>
  </p:cSld>
  <p:clrMapOvr>
    <a:masterClrMapping/>
  </p:clrMapOvr>
  <p:transition spd="me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3"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3184" name="The smallest value in the right subtree satisfies the BST invariant since it:…"/>
          <p:cNvSpPr/>
          <p:nvPr/>
        </p:nvSpPr>
        <p:spPr>
          <a:xfrm>
            <a:off x="471611" y="2352306"/>
            <a:ext cx="12061578" cy="4673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defRPr sz="3500"/>
            </a:pPr>
            <a:r>
              <a:t>The </a:t>
            </a:r>
            <a:r>
              <a:rPr b="1">
                <a:solidFill>
                  <a:schemeClr val="accent6">
                    <a:hueOff val="-241736"/>
                    <a:satOff val="29413"/>
                    <a:lumOff val="20727"/>
                  </a:schemeClr>
                </a:solidFill>
              </a:rPr>
              <a:t>smallest value</a:t>
            </a:r>
            <a:r>
              <a:t> in the </a:t>
            </a:r>
            <a:r>
              <a:rPr b="1">
                <a:solidFill>
                  <a:schemeClr val="accent6">
                    <a:hueOff val="-241736"/>
                    <a:satOff val="29413"/>
                    <a:lumOff val="20727"/>
                  </a:schemeClr>
                </a:solidFill>
              </a:rPr>
              <a:t>right subtree</a:t>
            </a:r>
            <a:r>
              <a:t> satisfies the BST invariant since it:</a:t>
            </a:r>
          </a:p>
          <a:p>
            <a:pPr>
              <a:defRPr sz="3500"/>
            </a:pPr>
            <a:endParaRPr/>
          </a:p>
          <a:p>
            <a:pPr marL="521368" indent="-521368">
              <a:buSzPct val="100000"/>
              <a:buAutoNum type="arabicParenR"/>
              <a:defRPr sz="3500"/>
            </a:pPr>
            <a:r>
              <a:t>Is smaller than everything in right subtree. This follows immediately from the definition of being the smallest.</a:t>
            </a:r>
          </a:p>
          <a:p>
            <a:pPr>
              <a:defRPr sz="3500"/>
            </a:pPr>
            <a:endParaRPr/>
          </a:p>
          <a:p>
            <a:pPr marL="521368" indent="-521368">
              <a:buSzPct val="100000"/>
              <a:buAutoNum type="arabicParenR" startAt="2"/>
              <a:defRPr sz="3500"/>
            </a:pPr>
            <a:r>
              <a:t>Is larger than everything in left subtree because it was found in the right subtree</a:t>
            </a:r>
          </a:p>
        </p:txBody>
      </p:sp>
      <p:sp>
        <p:nvSpPr>
          <p:cNvPr id="3185" name="So there are two possible successors, yea!"/>
          <p:cNvSpPr/>
          <p:nvPr/>
        </p:nvSpPr>
        <p:spPr>
          <a:xfrm>
            <a:off x="825407" y="7810500"/>
            <a:ext cx="11353987" cy="609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500"/>
            </a:lvl1pPr>
          </a:lstStyle>
          <a:p>
            <a:r>
              <a:t>So there are two possible successors, yea!</a:t>
            </a:r>
          </a:p>
        </p:txBody>
      </p:sp>
    </p:spTree>
  </p:cSld>
  <p:clrMapOvr>
    <a:masterClrMapping/>
  </p:clrMapOvr>
  <p:transition spd="me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7" name="Let’s remove 7"/>
          <p:cNvSpPr/>
          <p:nvPr/>
        </p:nvSpPr>
        <p:spPr>
          <a:xfrm>
            <a:off x="4797317" y="1175994"/>
            <a:ext cx="396790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Let’s remove 7</a:t>
            </a:r>
          </a:p>
        </p:txBody>
      </p:sp>
      <p:sp>
        <p:nvSpPr>
          <p:cNvPr id="3188"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89"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190"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91" name="7"/>
          <p:cNvSpPr/>
          <p:nvPr/>
        </p:nvSpPr>
        <p:spPr>
          <a:xfrm>
            <a:off x="6261939" y="267555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92"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3"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4"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195"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6"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197"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8"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199"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0"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201"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2"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03"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4"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205"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6"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207"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8"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209"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0"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11"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2"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213"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4"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215"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6"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217"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8"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19"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0"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Tree>
  </p:cSld>
  <p:clrMapOvr>
    <a:masterClrMapping/>
  </p:clrMapOvr>
  <p:transition spd="me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22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25"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2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22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23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2"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23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23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6"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3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8"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23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0"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24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2"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24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4"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4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6"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24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8"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24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0"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25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2"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5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4"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255" name="Let’s remove 7"/>
          <p:cNvSpPr/>
          <p:nvPr/>
        </p:nvSpPr>
        <p:spPr>
          <a:xfrm>
            <a:off x="4797317" y="1175994"/>
            <a:ext cx="396790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Let’s remove 7</a:t>
            </a:r>
          </a:p>
        </p:txBody>
      </p:sp>
    </p:spTree>
  </p:cSld>
  <p:clrMapOvr>
    <a:masterClrMapping/>
  </p:clrMapOvr>
  <p:transition spd="me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25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60"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6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26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26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7"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26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27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1"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7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3"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27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5"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27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7"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27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9"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8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1"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28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3"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28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5"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28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7"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8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9"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290" name="Now choose successor to be either the smallest value in right subtree or largest in left subtree. Let’s do the former. To do this dig as far left as possible in the right subtree."/>
          <p:cNvSpPr/>
          <p:nvPr/>
        </p:nvSpPr>
        <p:spPr>
          <a:xfrm>
            <a:off x="672124" y="266700"/>
            <a:ext cx="12218293" cy="2133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Now choose successor to be either the smallest value in right subtree or largest in left subtree. Let’s do the former. To do this dig as far left as possible in the right subtree.</a:t>
            </a:r>
          </a:p>
        </p:txBody>
      </p:sp>
    </p:spTree>
  </p:cSld>
  <p:clrMapOvr>
    <a:masterClrMapping/>
  </p:clrMapOvr>
  <p:transition spd="me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294"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95" name="7"/>
          <p:cNvSpPr/>
          <p:nvPr/>
        </p:nvSpPr>
        <p:spPr>
          <a:xfrm>
            <a:off x="6261939" y="267555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9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8"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29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0" name="25"/>
          <p:cNvSpPr/>
          <p:nvPr/>
        </p:nvSpPr>
        <p:spPr>
          <a:xfrm>
            <a:off x="8535240" y="48321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30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2"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30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4" name="19"/>
          <p:cNvSpPr/>
          <p:nvPr/>
        </p:nvSpPr>
        <p:spPr>
          <a:xfrm>
            <a:off x="7531940" y="58862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30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6"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0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8" name="33"/>
          <p:cNvSpPr/>
          <p:nvPr/>
        </p:nvSpPr>
        <p:spPr>
          <a:xfrm>
            <a:off x="9703640" y="58735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30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10" name="28"/>
          <p:cNvSpPr/>
          <p:nvPr/>
        </p:nvSpPr>
        <p:spPr>
          <a:xfrm>
            <a:off x="8698223" y="69495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31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12"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31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14"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1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16"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1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18"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1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0" name="31"/>
          <p:cNvSpPr/>
          <p:nvPr/>
        </p:nvSpPr>
        <p:spPr>
          <a:xfrm>
            <a:off x="9893082" y="7990946"/>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32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2" name="12"/>
          <p:cNvSpPr/>
          <p:nvPr/>
        </p:nvSpPr>
        <p:spPr>
          <a:xfrm>
            <a:off x="5565556" y="796766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2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4" name="15"/>
          <p:cNvSpPr/>
          <p:nvPr/>
        </p:nvSpPr>
        <p:spPr>
          <a:xfrm>
            <a:off x="7702561" y="787241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25" name="Now choose successor to be either the smallest value in right subtree or largest in left subtree. Let’s do the former. To do this dig as far left as possible in the right subtree."/>
          <p:cNvSpPr/>
          <p:nvPr/>
        </p:nvSpPr>
        <p:spPr>
          <a:xfrm>
            <a:off x="672124" y="266700"/>
            <a:ext cx="12218293" cy="2133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Now choose successor to be either the smallest value in right subtree or largest in left subtree. Let’s do the former. To do this dig as far left as possible in the right subtree.</a:t>
            </a:r>
          </a:p>
        </p:txBody>
      </p:sp>
    </p:spTree>
  </p:cSld>
  <p:clrMapOvr>
    <a:masterClrMapping/>
  </p:clrMapOvr>
  <p:transition spd="me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32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330"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3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33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33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7"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33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34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1"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4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3"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34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5"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34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7"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34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9"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5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1"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5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3"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5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5"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35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7"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5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9"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60" name="Now choose successor to be either the smallest value in right subtree or largest in left subtree. Let’s do the former. To do this dig as far left as possible in the right subtree."/>
          <p:cNvSpPr/>
          <p:nvPr/>
        </p:nvSpPr>
        <p:spPr>
          <a:xfrm>
            <a:off x="672124" y="266700"/>
            <a:ext cx="12218293" cy="2133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Now choose successor to be either the smallest value in right subtree or largest in left subtree. Let’s do the former. To do this dig as far left as possible in the right subtree.</a:t>
            </a:r>
          </a:p>
        </p:txBody>
      </p:sp>
    </p:spTree>
  </p:cSld>
  <p:clrMapOvr>
    <a:masterClrMapping/>
  </p:clrMapOvr>
  <p:transition spd="me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36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365"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6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36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37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2"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37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37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6"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7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8"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37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0"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38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2"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38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4"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8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6"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8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8"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8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0"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39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2"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9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4"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95" name="Now choose successor to be either the smallest value in right subtree or largest in left subtree. Let’s do the former. To do this dig as far left as possible in the right subtree."/>
          <p:cNvSpPr/>
          <p:nvPr/>
        </p:nvSpPr>
        <p:spPr>
          <a:xfrm>
            <a:off x="672124" y="266700"/>
            <a:ext cx="12218293" cy="2133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Now choose successor to be either the smallest value in right subtree or largest in left subtree. Let’s do the former. To do this dig as far left as possible in the right subtree.</a:t>
            </a:r>
          </a:p>
        </p:txBody>
      </p:sp>
    </p:spTree>
  </p:cSld>
  <p:clrMapOvr>
    <a:masterClrMapping/>
  </p:clrMapOvr>
  <p:transition spd="me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39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00"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40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40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40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7"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40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41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1"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1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3"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41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5"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41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7"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41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9"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2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1"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2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3"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2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5"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42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7"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2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9"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30" name="Copy the value from the node found in right subtree (11) to the node we want to remove."/>
          <p:cNvSpPr/>
          <p:nvPr/>
        </p:nvSpPr>
        <p:spPr>
          <a:xfrm>
            <a:off x="668453" y="890339"/>
            <a:ext cx="12225636"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Copy the value from the node found in right subtree (11) to the node we want to remove.</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What is a Binary Tree (BT)?"/>
          <p:cNvSpPr>
            <a:spLocks noGrp="1"/>
          </p:cNvSpPr>
          <p:nvPr>
            <p:ph type="title"/>
          </p:nvPr>
        </p:nvSpPr>
        <p:spPr>
          <a:prstGeom prst="rect">
            <a:avLst/>
          </a:prstGeom>
        </p:spPr>
        <p:txBody>
          <a:bodyPr>
            <a:normAutofit/>
          </a:bodyPr>
          <a:lstStyle>
            <a:lvl1pPr defTabSz="508254">
              <a:defRPr sz="6960" b="1"/>
            </a:lvl1pPr>
          </a:lstStyle>
          <a:p>
            <a:r>
              <a:rPr lang="zh-CN" altLang="en-US" dirty="0"/>
              <a:t>什么是二叉树</a:t>
            </a:r>
            <a:r>
              <a:rPr lang="en-US" altLang="zh-CN" dirty="0"/>
              <a:t>(BT)?</a:t>
            </a:r>
            <a:endParaRPr dirty="0"/>
          </a:p>
        </p:txBody>
      </p:sp>
      <p:sp>
        <p:nvSpPr>
          <p:cNvPr id="433" name="1"/>
          <p:cNvSpPr/>
          <p:nvPr/>
        </p:nvSpPr>
        <p:spPr>
          <a:xfrm>
            <a:off x="4005854" y="637507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34" name="5"/>
          <p:cNvSpPr/>
          <p:nvPr/>
        </p:nvSpPr>
        <p:spPr>
          <a:xfrm>
            <a:off x="3155866" y="757675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5" name="0"/>
          <p:cNvSpPr/>
          <p:nvPr/>
        </p:nvSpPr>
        <p:spPr>
          <a:xfrm>
            <a:off x="4800463" y="757675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36" name="Line"/>
          <p:cNvSpPr/>
          <p:nvPr/>
        </p:nvSpPr>
        <p:spPr>
          <a:xfrm flipV="1">
            <a:off x="3790702" y="7125391"/>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 name="Line"/>
          <p:cNvSpPr/>
          <p:nvPr/>
        </p:nvSpPr>
        <p:spPr>
          <a:xfrm flipH="1" flipV="1">
            <a:off x="4667624" y="7127343"/>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8" name="6"/>
          <p:cNvSpPr/>
          <p:nvPr/>
        </p:nvSpPr>
        <p:spPr>
          <a:xfrm>
            <a:off x="8506309" y="5132878"/>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39" name="0"/>
          <p:cNvSpPr/>
          <p:nvPr/>
        </p:nvSpPr>
        <p:spPr>
          <a:xfrm>
            <a:off x="7656321" y="633456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0" name="8"/>
          <p:cNvSpPr/>
          <p:nvPr/>
        </p:nvSpPr>
        <p:spPr>
          <a:xfrm>
            <a:off x="9300917" y="63345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41" name="Line"/>
          <p:cNvSpPr/>
          <p:nvPr/>
        </p:nvSpPr>
        <p:spPr>
          <a:xfrm flipV="1">
            <a:off x="8291156" y="58831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 name="Line"/>
          <p:cNvSpPr/>
          <p:nvPr/>
        </p:nvSpPr>
        <p:spPr>
          <a:xfrm flipH="1" flipV="1">
            <a:off x="9168078" y="58851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 name="5"/>
          <p:cNvSpPr/>
          <p:nvPr/>
        </p:nvSpPr>
        <p:spPr>
          <a:xfrm>
            <a:off x="7055298" y="756646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4" name="3"/>
          <p:cNvSpPr/>
          <p:nvPr/>
        </p:nvSpPr>
        <p:spPr>
          <a:xfrm>
            <a:off x="8162261" y="75664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5" name="Line"/>
          <p:cNvSpPr/>
          <p:nvPr/>
        </p:nvSpPr>
        <p:spPr>
          <a:xfrm flipV="1">
            <a:off x="7581208" y="7133370"/>
            <a:ext cx="24174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 name="Line"/>
          <p:cNvSpPr/>
          <p:nvPr/>
        </p:nvSpPr>
        <p:spPr>
          <a:xfrm flipH="1" flipV="1">
            <a:off x="8250847" y="7127227"/>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 name="7"/>
          <p:cNvSpPr/>
          <p:nvPr/>
        </p:nvSpPr>
        <p:spPr>
          <a:xfrm>
            <a:off x="9300917" y="76172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8" name="Line"/>
          <p:cNvSpPr/>
          <p:nvPr/>
        </p:nvSpPr>
        <p:spPr>
          <a:xfrm flipV="1">
            <a:off x="9708065" y="71586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 name="Circle"/>
          <p:cNvSpPr/>
          <p:nvPr/>
        </p:nvSpPr>
        <p:spPr>
          <a:xfrm>
            <a:off x="3083954"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0" name="Circle"/>
          <p:cNvSpPr/>
          <p:nvPr/>
        </p:nvSpPr>
        <p:spPr>
          <a:xfrm>
            <a:off x="3552371"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1" name="Circle"/>
          <p:cNvSpPr/>
          <p:nvPr/>
        </p:nvSpPr>
        <p:spPr>
          <a:xfrm>
            <a:off x="4728551"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2" name="Circle"/>
          <p:cNvSpPr/>
          <p:nvPr/>
        </p:nvSpPr>
        <p:spPr>
          <a:xfrm>
            <a:off x="5196968"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3" name="Circle"/>
          <p:cNvSpPr/>
          <p:nvPr/>
        </p:nvSpPr>
        <p:spPr>
          <a:xfrm>
            <a:off x="6983386" y="8798365"/>
            <a:ext cx="448794"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4" name="Circle"/>
          <p:cNvSpPr/>
          <p:nvPr/>
        </p:nvSpPr>
        <p:spPr>
          <a:xfrm>
            <a:off x="7451803" y="8798365"/>
            <a:ext cx="448794"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5" name="Circle"/>
          <p:cNvSpPr/>
          <p:nvPr/>
        </p:nvSpPr>
        <p:spPr>
          <a:xfrm>
            <a:off x="8090349"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6" name="Circle"/>
          <p:cNvSpPr/>
          <p:nvPr/>
        </p:nvSpPr>
        <p:spPr>
          <a:xfrm>
            <a:off x="8558766"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7" name="Circle"/>
          <p:cNvSpPr/>
          <p:nvPr/>
        </p:nvSpPr>
        <p:spPr>
          <a:xfrm>
            <a:off x="9238220"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8" name="Circle"/>
          <p:cNvSpPr/>
          <p:nvPr/>
        </p:nvSpPr>
        <p:spPr>
          <a:xfrm>
            <a:off x="9706637"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9" name="Circle"/>
          <p:cNvSpPr/>
          <p:nvPr/>
        </p:nvSpPr>
        <p:spPr>
          <a:xfrm>
            <a:off x="10260491" y="7749216"/>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60" name="Line"/>
          <p:cNvSpPr/>
          <p:nvPr/>
        </p:nvSpPr>
        <p:spPr>
          <a:xfrm flipV="1">
            <a:off x="3324225" y="8402606"/>
            <a:ext cx="132954" cy="3842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1" name="Line"/>
          <p:cNvSpPr/>
          <p:nvPr/>
        </p:nvSpPr>
        <p:spPr>
          <a:xfrm flipH="1" flipV="1">
            <a:off x="3660378" y="8399065"/>
            <a:ext cx="79810" cy="39128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 name="Line"/>
          <p:cNvSpPr/>
          <p:nvPr/>
        </p:nvSpPr>
        <p:spPr>
          <a:xfrm flipV="1">
            <a:off x="4999409" y="8397918"/>
            <a:ext cx="106698" cy="3888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 name="Line"/>
          <p:cNvSpPr/>
          <p:nvPr/>
        </p:nvSpPr>
        <p:spPr>
          <a:xfrm flipH="1" flipV="1">
            <a:off x="5335561" y="8399065"/>
            <a:ext cx="79810" cy="39128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 name="Line"/>
          <p:cNvSpPr/>
          <p:nvPr/>
        </p:nvSpPr>
        <p:spPr>
          <a:xfrm flipV="1">
            <a:off x="7254366" y="8393756"/>
            <a:ext cx="106698" cy="3888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 name="Line"/>
          <p:cNvSpPr/>
          <p:nvPr/>
        </p:nvSpPr>
        <p:spPr>
          <a:xfrm flipH="1" flipV="1">
            <a:off x="7590519" y="8394903"/>
            <a:ext cx="79810" cy="3912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 name="Line"/>
          <p:cNvSpPr/>
          <p:nvPr/>
        </p:nvSpPr>
        <p:spPr>
          <a:xfrm flipV="1">
            <a:off x="8361329" y="8392397"/>
            <a:ext cx="106699" cy="3888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 name="Line"/>
          <p:cNvSpPr/>
          <p:nvPr/>
        </p:nvSpPr>
        <p:spPr>
          <a:xfrm flipH="1" flipV="1">
            <a:off x="8697482" y="8393544"/>
            <a:ext cx="79810" cy="3912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 name="Line"/>
          <p:cNvSpPr/>
          <p:nvPr/>
        </p:nvSpPr>
        <p:spPr>
          <a:xfrm flipV="1">
            <a:off x="9499985" y="8409746"/>
            <a:ext cx="106699" cy="3888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 name="Line"/>
          <p:cNvSpPr/>
          <p:nvPr/>
        </p:nvSpPr>
        <p:spPr>
          <a:xfrm flipH="1" flipV="1">
            <a:off x="9836138" y="8410893"/>
            <a:ext cx="79810" cy="39128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 name="Line"/>
          <p:cNvSpPr/>
          <p:nvPr/>
        </p:nvSpPr>
        <p:spPr>
          <a:xfrm flipH="1" flipV="1">
            <a:off x="9987720" y="7072829"/>
            <a:ext cx="387078" cy="67371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 name="A binary tree is a tree for which every node has at most two child nodes."/>
          <p:cNvSpPr/>
          <p:nvPr/>
        </p:nvSpPr>
        <p:spPr>
          <a:xfrm>
            <a:off x="1290852" y="2918038"/>
            <a:ext cx="10423097" cy="2159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a:defRPr sz="4400"/>
            </a:pPr>
            <a:r>
              <a:rPr lang="zh-CN" altLang="en-US" b="1" dirty="0">
                <a:solidFill>
                  <a:srgbClr val="11DBE2"/>
                </a:solidFill>
              </a:rPr>
              <a:t>二叉树</a:t>
            </a:r>
            <a:r>
              <a:rPr lang="zh-CN" altLang="en-US" dirty="0"/>
              <a:t>是树的一种，它的每个节点最多只有两个子节点。</a:t>
            </a:r>
          </a:p>
        </p:txBody>
      </p:sp>
    </p:spTree>
  </p:cSld>
  <p:clrMapOvr>
    <a:masterClrMapping/>
  </p:clrMapOvr>
  <p:transition spd="me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43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35"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3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43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44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2"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44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44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6"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4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8"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44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0"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45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2"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45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4"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5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6"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5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8"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5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0"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46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2"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6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4"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65" name="Copy the value from the node found in right subtree (11) to the node we want to remove."/>
          <p:cNvSpPr/>
          <p:nvPr/>
        </p:nvSpPr>
        <p:spPr>
          <a:xfrm>
            <a:off x="668453" y="890339"/>
            <a:ext cx="12225636"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Copy the value from the node found in right subtree (11) to the node we want to remove.</a:t>
            </a:r>
          </a:p>
        </p:txBody>
      </p:sp>
    </p:spTree>
  </p:cSld>
  <p:clrMapOvr>
    <a:masterClrMapping/>
  </p:clrMapOvr>
  <p:transition spd="me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46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70"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7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47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47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7"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47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48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1"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8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3"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48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5"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48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7"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48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9"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9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1"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9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3"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9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5"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49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7"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9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9"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500"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Now we have to remove the 11 we found in the right subtree. Luckily, the node we find will always be either a Case I, II, III removal</a:t>
            </a:r>
          </a:p>
        </p:txBody>
      </p:sp>
    </p:spTree>
  </p:cSld>
  <p:clrMapOvr>
    <a:masterClrMapping/>
  </p:clrMapOvr>
  <p:transition spd="me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0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50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05"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0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0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0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50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51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2"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51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51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6"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1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8"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51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0"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52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2" name="14"/>
          <p:cNvSpPr/>
          <p:nvPr/>
        </p:nvSpPr>
        <p:spPr>
          <a:xfrm>
            <a:off x="6565681" y="6911446"/>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52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4"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2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6"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2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8"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2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0"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53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2"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3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4"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535"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Now we have to remove the 11 we found in the right subtree. Luckily, the node we find will always be either a Case I, II, III removal</a:t>
            </a:r>
          </a:p>
        </p:txBody>
      </p:sp>
    </p:spTree>
  </p:cSld>
  <p:clrMapOvr>
    <a:masterClrMapping/>
  </p:clrMapOvr>
  <p:transition spd="me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53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40"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4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54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54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7"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54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55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1"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552"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3"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554"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5"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556"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7"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58"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9"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60"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1"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62"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3"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564"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5"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66"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7"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568"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Now we have to remove the 11 we found in the right subtree. Luckily, the node we find will always be either a Case I, II, III removal</a:t>
            </a:r>
          </a:p>
        </p:txBody>
      </p:sp>
    </p:spTree>
  </p:cSld>
  <p:clrMapOvr>
    <a:masterClrMapping/>
  </p:clrMapOvr>
  <p:transition spd="me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0"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1"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572"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73"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74"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5"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6"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577"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8"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579"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0"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581"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2"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583"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4"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585"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6"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587"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8"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589" name="Line"/>
          <p:cNvSpPr/>
          <p:nvPr/>
        </p:nvSpPr>
        <p:spPr>
          <a:xfrm flipH="1" flipV="1">
            <a:off x="6802622" y="5650852"/>
            <a:ext cx="84188" cy="124844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0"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91"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2"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93"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4"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95"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6"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597"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8"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99"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0"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01"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Now we have to remove the 11 we found in the right subtree. Luckily, the node we find will always be either a Case I, II, III removal</a:t>
            </a:r>
          </a:p>
        </p:txBody>
      </p:sp>
    </p:spTree>
  </p:cSld>
  <p:clrMapOvr>
    <a:masterClrMapping/>
  </p:clrMapOvr>
  <p:transition spd="me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3"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4"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605"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06"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07"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8"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9"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10"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1"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612"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3"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614"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5"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616"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7"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618"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9"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620"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1"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622" name="Line"/>
          <p:cNvSpPr/>
          <p:nvPr/>
        </p:nvSpPr>
        <p:spPr>
          <a:xfrm flipH="1" flipV="1">
            <a:off x="6802622" y="5650852"/>
            <a:ext cx="84188" cy="124844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3"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24"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5"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26"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7"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28"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9"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630"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31"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632"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33"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34"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Now we have to remove the 11 we found in the right subtree. Luckily, the node we find will always be either a Case I, II, III removal</a:t>
            </a:r>
          </a:p>
        </p:txBody>
      </p:sp>
    </p:spTree>
  </p:cSld>
  <p:clrMapOvr>
    <a:masterClrMapping/>
  </p:clrMapOvr>
  <p:transition spd="me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6" name="Line"/>
          <p:cNvSpPr/>
          <p:nvPr/>
        </p:nvSpPr>
        <p:spPr>
          <a:xfrm flipH="1" flipV="1">
            <a:off x="7311265" y="6673511"/>
            <a:ext cx="380476" cy="45061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37" name="20"/>
          <p:cNvSpPr/>
          <p:nvPr/>
        </p:nvSpPr>
        <p:spPr>
          <a:xfrm>
            <a:off x="8754237" y="384122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638"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39"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40" name="Line"/>
          <p:cNvSpPr/>
          <p:nvPr/>
        </p:nvSpPr>
        <p:spPr>
          <a:xfrm flipH="1" flipV="1">
            <a:off x="7048024" y="3264629"/>
            <a:ext cx="1706249" cy="81554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1"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2"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43"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4" name="25"/>
          <p:cNvSpPr/>
          <p:nvPr/>
        </p:nvSpPr>
        <p:spPr>
          <a:xfrm>
            <a:off x="9897237" y="4905219"/>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645" name="Line"/>
          <p:cNvSpPr/>
          <p:nvPr/>
        </p:nvSpPr>
        <p:spPr>
          <a:xfrm flipH="1" flipV="1">
            <a:off x="9466185" y="4522383"/>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6" name="18"/>
          <p:cNvSpPr/>
          <p:nvPr/>
        </p:nvSpPr>
        <p:spPr>
          <a:xfrm>
            <a:off x="7776760" y="4861031"/>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647" name="Line"/>
          <p:cNvSpPr/>
          <p:nvPr/>
        </p:nvSpPr>
        <p:spPr>
          <a:xfrm flipV="1">
            <a:off x="8455714" y="4539538"/>
            <a:ext cx="420925" cy="4110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8" name="19"/>
          <p:cNvSpPr/>
          <p:nvPr/>
        </p:nvSpPr>
        <p:spPr>
          <a:xfrm>
            <a:off x="8893937" y="5959319"/>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649" name="Line"/>
          <p:cNvSpPr/>
          <p:nvPr/>
        </p:nvSpPr>
        <p:spPr>
          <a:xfrm flipH="1" flipV="1">
            <a:off x="8462884" y="5576483"/>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0" name="33"/>
          <p:cNvSpPr/>
          <p:nvPr/>
        </p:nvSpPr>
        <p:spPr>
          <a:xfrm>
            <a:off x="11065637" y="5946619"/>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651" name="Line"/>
          <p:cNvSpPr/>
          <p:nvPr/>
        </p:nvSpPr>
        <p:spPr>
          <a:xfrm flipH="1" flipV="1">
            <a:off x="10634585" y="5563783"/>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2" name="28"/>
          <p:cNvSpPr/>
          <p:nvPr/>
        </p:nvSpPr>
        <p:spPr>
          <a:xfrm>
            <a:off x="10060220" y="702257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653" name="Line"/>
          <p:cNvSpPr/>
          <p:nvPr/>
        </p:nvSpPr>
        <p:spPr>
          <a:xfrm flipV="1">
            <a:off x="10771003" y="6660437"/>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4" name="14"/>
          <p:cNvSpPr/>
          <p:nvPr/>
        </p:nvSpPr>
        <p:spPr>
          <a:xfrm>
            <a:off x="6606577" y="5980179"/>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655" name="Line"/>
          <p:cNvSpPr/>
          <p:nvPr/>
        </p:nvSpPr>
        <p:spPr>
          <a:xfrm flipV="1">
            <a:off x="7346590" y="5589290"/>
            <a:ext cx="539582" cy="51446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6"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57"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8"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59"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60"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61"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62" name="31"/>
          <p:cNvSpPr/>
          <p:nvPr/>
        </p:nvSpPr>
        <p:spPr>
          <a:xfrm>
            <a:off x="11255079" y="806397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663" name="Line"/>
          <p:cNvSpPr/>
          <p:nvPr/>
        </p:nvSpPr>
        <p:spPr>
          <a:xfrm flipH="1" flipV="1">
            <a:off x="10772491" y="7704787"/>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64" name="12"/>
          <p:cNvSpPr/>
          <p:nvPr/>
        </p:nvSpPr>
        <p:spPr>
          <a:xfrm>
            <a:off x="5606452" y="703639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665" name="Line"/>
          <p:cNvSpPr/>
          <p:nvPr/>
        </p:nvSpPr>
        <p:spPr>
          <a:xfrm flipV="1">
            <a:off x="6297564" y="6674263"/>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66" name="15"/>
          <p:cNvSpPr/>
          <p:nvPr/>
        </p:nvSpPr>
        <p:spPr>
          <a:xfrm>
            <a:off x="7570737" y="703639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67"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Now we have to remove the 11 we found in the right subtree. Luckily, the node we find will always be either a Case I, II, III removal</a:t>
            </a:r>
          </a:p>
        </p:txBody>
      </p:sp>
    </p:spTree>
  </p:cSld>
  <p:clrMapOvr>
    <a:masterClrMapping/>
  </p:clrMapOvr>
  <p:transition spd="me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9"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0"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1" name="In this example let’s remove 14. First begin by finding where 14 is located."/>
          <p:cNvSpPr/>
          <p:nvPr/>
        </p:nvSpPr>
        <p:spPr>
          <a:xfrm>
            <a:off x="794276" y="762000"/>
            <a:ext cx="11823071"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In this example let’s remove 14. First begin by finding where 14 is located.</a:t>
            </a:r>
          </a:p>
        </p:txBody>
      </p:sp>
      <p:sp>
        <p:nvSpPr>
          <p:cNvPr id="3672"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3"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674"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75"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6"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677"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8"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679"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0"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681"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2" name="13"/>
          <p:cNvSpPr/>
          <p:nvPr/>
        </p:nvSpPr>
        <p:spPr>
          <a:xfrm>
            <a:off x="7799822" y="730789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683" name="12"/>
          <p:cNvSpPr/>
          <p:nvPr/>
        </p:nvSpPr>
        <p:spPr>
          <a:xfrm>
            <a:off x="6917576" y="831246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684"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685"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86"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7"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88"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9"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690"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91"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692"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93"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694"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97"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98" name="In this example let’s remove 14. First begin by finding where 14 is located."/>
          <p:cNvSpPr/>
          <p:nvPr/>
        </p:nvSpPr>
        <p:spPr>
          <a:xfrm>
            <a:off x="794276" y="762000"/>
            <a:ext cx="11823071"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In this example let’s remove 14. First begin by finding where 14 is located.</a:t>
            </a:r>
          </a:p>
        </p:txBody>
      </p:sp>
      <p:sp>
        <p:nvSpPr>
          <p:cNvPr id="3699"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0"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701"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02"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3"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04"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5"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706"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7"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08"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9" name="13"/>
          <p:cNvSpPr/>
          <p:nvPr/>
        </p:nvSpPr>
        <p:spPr>
          <a:xfrm>
            <a:off x="7799822" y="730789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10" name="12"/>
          <p:cNvSpPr/>
          <p:nvPr/>
        </p:nvSpPr>
        <p:spPr>
          <a:xfrm>
            <a:off x="6917576" y="831246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711"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712"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713"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4"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15"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6"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717"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8"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719"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0"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721"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3"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4"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5" name="In this example let’s remove 14. First begin by finding where 14 is located."/>
          <p:cNvSpPr/>
          <p:nvPr/>
        </p:nvSpPr>
        <p:spPr>
          <a:xfrm>
            <a:off x="794276" y="762000"/>
            <a:ext cx="11823071"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In this example let’s remove 14. First begin by finding where 14 is located.</a:t>
            </a:r>
          </a:p>
        </p:txBody>
      </p:sp>
      <p:sp>
        <p:nvSpPr>
          <p:cNvPr id="3726"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7"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728"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29"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0"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31"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2"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733"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4"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35"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6" name="13"/>
          <p:cNvSpPr/>
          <p:nvPr/>
        </p:nvSpPr>
        <p:spPr>
          <a:xfrm>
            <a:off x="7799822" y="730789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37" name="12"/>
          <p:cNvSpPr/>
          <p:nvPr/>
        </p:nvSpPr>
        <p:spPr>
          <a:xfrm>
            <a:off x="6917576" y="831246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738"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739"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740"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1"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42"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3"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744"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5"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746"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7"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748"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Is this a BT?"/>
          <p:cNvSpPr>
            <a:spLocks noGrp="1"/>
          </p:cNvSpPr>
          <p:nvPr>
            <p:ph type="title"/>
          </p:nvPr>
        </p:nvSpPr>
        <p:spPr>
          <a:prstGeom prst="rect">
            <a:avLst/>
          </a:prstGeom>
        </p:spPr>
        <p:txBody>
          <a:bodyPr/>
          <a:lstStyle>
            <a:lvl1pPr>
              <a:defRPr b="1"/>
            </a:lvl1pPr>
          </a:lstStyle>
          <a:p>
            <a:r>
              <a:rPr lang="zh-CN" altLang="en-US" dirty="0"/>
              <a:t>这是一棵二叉树吗？</a:t>
            </a:r>
            <a:endParaRPr dirty="0"/>
          </a:p>
        </p:txBody>
      </p:sp>
      <p:sp>
        <p:nvSpPr>
          <p:cNvPr id="474" name="1"/>
          <p:cNvSpPr/>
          <p:nvPr/>
        </p:nvSpPr>
        <p:spPr>
          <a:xfrm>
            <a:off x="5090921" y="329926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75" name="11"/>
          <p:cNvSpPr/>
          <p:nvPr/>
        </p:nvSpPr>
        <p:spPr>
          <a:xfrm>
            <a:off x="6735517" y="32992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76" name="Line"/>
          <p:cNvSpPr/>
          <p:nvPr/>
        </p:nvSpPr>
        <p:spPr>
          <a:xfrm flipV="1">
            <a:off x="5725756" y="28478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 name="Line"/>
          <p:cNvSpPr/>
          <p:nvPr/>
        </p:nvSpPr>
        <p:spPr>
          <a:xfrm flipH="1" flipV="1">
            <a:off x="6602678" y="28498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 name="8"/>
          <p:cNvSpPr/>
          <p:nvPr/>
        </p:nvSpPr>
        <p:spPr>
          <a:xfrm>
            <a:off x="6735517" y="45819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79" name="Line"/>
          <p:cNvSpPr/>
          <p:nvPr/>
        </p:nvSpPr>
        <p:spPr>
          <a:xfrm flipV="1">
            <a:off x="7142665" y="41233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0" name="2"/>
          <p:cNvSpPr/>
          <p:nvPr/>
        </p:nvSpPr>
        <p:spPr>
          <a:xfrm>
            <a:off x="5090921" y="464546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1" name="Line"/>
          <p:cNvSpPr/>
          <p:nvPr/>
        </p:nvSpPr>
        <p:spPr>
          <a:xfrm flipV="1">
            <a:off x="5498068" y="41868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 name="7"/>
          <p:cNvSpPr/>
          <p:nvPr/>
        </p:nvSpPr>
        <p:spPr>
          <a:xfrm>
            <a:off x="6763207" y="58646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3" name="Line"/>
          <p:cNvSpPr/>
          <p:nvPr/>
        </p:nvSpPr>
        <p:spPr>
          <a:xfrm flipV="1">
            <a:off x="7170355" y="54060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 name="5"/>
          <p:cNvSpPr/>
          <p:nvPr/>
        </p:nvSpPr>
        <p:spPr>
          <a:xfrm>
            <a:off x="3846321" y="460736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85" name="Line"/>
          <p:cNvSpPr/>
          <p:nvPr/>
        </p:nvSpPr>
        <p:spPr>
          <a:xfrm flipV="1">
            <a:off x="4511437" y="4018764"/>
            <a:ext cx="660726" cy="65799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 name="0"/>
          <p:cNvSpPr/>
          <p:nvPr/>
        </p:nvSpPr>
        <p:spPr>
          <a:xfrm>
            <a:off x="3874011" y="589006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87" name="Line"/>
          <p:cNvSpPr/>
          <p:nvPr/>
        </p:nvSpPr>
        <p:spPr>
          <a:xfrm flipV="1">
            <a:off x="4281158" y="54314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 name="8"/>
          <p:cNvSpPr/>
          <p:nvPr/>
        </p:nvSpPr>
        <p:spPr>
          <a:xfrm>
            <a:off x="8050021" y="460736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89" name="Line"/>
          <p:cNvSpPr/>
          <p:nvPr/>
        </p:nvSpPr>
        <p:spPr>
          <a:xfrm flipH="1" flipV="1">
            <a:off x="7473216" y="4003980"/>
            <a:ext cx="729953" cy="6875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 name="19"/>
          <p:cNvSpPr/>
          <p:nvPr/>
        </p:nvSpPr>
        <p:spPr>
          <a:xfrm>
            <a:off x="8077711" y="58900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91" name="Line"/>
          <p:cNvSpPr/>
          <p:nvPr/>
        </p:nvSpPr>
        <p:spPr>
          <a:xfrm flipV="1">
            <a:off x="8484858" y="54314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 name="0"/>
          <p:cNvSpPr/>
          <p:nvPr/>
        </p:nvSpPr>
        <p:spPr>
          <a:xfrm>
            <a:off x="5940909" y="2097578"/>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Tree>
  </p:cSld>
  <p:clrMapOvr>
    <a:masterClrMapping/>
  </p:clrMapOvr>
  <p:transition spd="me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0"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1"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2" name="In this example let’s remove 14. First begin by finding where 14 is located."/>
          <p:cNvSpPr/>
          <p:nvPr/>
        </p:nvSpPr>
        <p:spPr>
          <a:xfrm>
            <a:off x="794276" y="762000"/>
            <a:ext cx="11823071"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In this example let’s remove 14. First begin by finding where 14 is located.</a:t>
            </a:r>
          </a:p>
        </p:txBody>
      </p:sp>
      <p:sp>
        <p:nvSpPr>
          <p:cNvPr id="3753"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4"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755"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56"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7"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58"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9"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760"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1"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62"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3"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64"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765"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766"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767"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8"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69"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0"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771"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2"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773"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4"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775"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7"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8"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9" name="Now find either the smallest value in right subtree or largest in left subtree. Let’s do the latter."/>
          <p:cNvSpPr/>
          <p:nvPr/>
        </p:nvSpPr>
        <p:spPr>
          <a:xfrm>
            <a:off x="941091" y="328619"/>
            <a:ext cx="11529442" cy="1625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Now find either the smallest value in right subtree or largest in left subtree. Let’s do the latter.</a:t>
            </a:r>
          </a:p>
        </p:txBody>
      </p:sp>
      <p:sp>
        <p:nvSpPr>
          <p:cNvPr id="3780"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1"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782"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83"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4"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85"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6"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787"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8"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89"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0"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91"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792"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793"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794"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5"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96"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7"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798"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9"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800"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1"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802"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4"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5"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6"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7"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808"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09"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10"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11"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12"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813"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14"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15"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16"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17"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818"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819"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20"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1"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22"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3"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824"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5"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826"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7"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828"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9" name="To find the largest value in the left subtree dig as far right as possible in the left subtree"/>
          <p:cNvSpPr/>
          <p:nvPr/>
        </p:nvSpPr>
        <p:spPr>
          <a:xfrm>
            <a:off x="215735" y="463382"/>
            <a:ext cx="12706744" cy="1117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To find the largest value in the left subtree dig as far right as possible in the left subtree</a:t>
            </a:r>
          </a:p>
        </p:txBody>
      </p:sp>
    </p:spTree>
  </p:cSld>
  <p:clrMapOvr>
    <a:masterClrMapping/>
  </p:clrMapOvr>
  <p:transition spd="me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1"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2"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3"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4"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835"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36"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7"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38"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9"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840"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41"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42"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43"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44"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845"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846"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47"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48"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49"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0"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851"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2"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853"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4"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855"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6" name="To find the largest value in the left subtree dig as far right as possible in the left subtree"/>
          <p:cNvSpPr/>
          <p:nvPr/>
        </p:nvSpPr>
        <p:spPr>
          <a:xfrm>
            <a:off x="215735" y="463382"/>
            <a:ext cx="12706744" cy="1117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To find the largest value in the left subtree dig as far right as possible in the left subtree</a:t>
            </a:r>
          </a:p>
        </p:txBody>
      </p:sp>
    </p:spTree>
  </p:cSld>
  <p:clrMapOvr>
    <a:masterClrMapping/>
  </p:clrMapOvr>
  <p:transition spd="me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8"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9"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0"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1"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862"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63"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4"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65"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6"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867"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8"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69"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70"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71"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872"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873"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74"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75"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76"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77"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878"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79"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880"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1"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882"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3" name="To find the largest value in the left subtree dig as far right as possible in the left subtree"/>
          <p:cNvSpPr/>
          <p:nvPr/>
        </p:nvSpPr>
        <p:spPr>
          <a:xfrm>
            <a:off x="215735" y="463382"/>
            <a:ext cx="12706744" cy="1117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To find the largest value in the left subtree dig as far right as possible in the left subtree</a:t>
            </a:r>
          </a:p>
        </p:txBody>
      </p:sp>
    </p:spTree>
  </p:cSld>
  <p:clrMapOvr>
    <a:masterClrMapping/>
  </p:clrMapOvr>
  <p:transition spd="me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5"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6"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7"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8"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889"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90"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1"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92"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3"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894"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5"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96"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7" name="13"/>
          <p:cNvSpPr/>
          <p:nvPr/>
        </p:nvSpPr>
        <p:spPr>
          <a:xfrm>
            <a:off x="7799822" y="730789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98"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899"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900"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901"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02"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03"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04"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905"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06"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907"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08"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909"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0" name="To find the largest value in the left subtree dig as far right as possible in the left subtree"/>
          <p:cNvSpPr/>
          <p:nvPr/>
        </p:nvSpPr>
        <p:spPr>
          <a:xfrm>
            <a:off x="215735" y="463382"/>
            <a:ext cx="12706744" cy="1117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To find the largest value in the left subtree dig as far right as possible in the left subtree</a:t>
            </a:r>
          </a:p>
        </p:txBody>
      </p:sp>
    </p:spTree>
  </p:cSld>
  <p:clrMapOvr>
    <a:masterClrMapping/>
  </p:clrMapOvr>
  <p:transition spd="me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2"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3"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4"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5"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916"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17"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8"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19"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0"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921"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2"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23"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4" name="13"/>
          <p:cNvSpPr/>
          <p:nvPr/>
        </p:nvSpPr>
        <p:spPr>
          <a:xfrm>
            <a:off x="7799822" y="730789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25"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926"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927"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928"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9"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30"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31"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932"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33"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934"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35"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936"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37"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Copy the value found in the successor (13) into the node we wish to remove (14) and remove the successor from the tree.</a:t>
            </a:r>
          </a:p>
        </p:txBody>
      </p:sp>
    </p:spTree>
  </p:cSld>
  <p:clrMapOvr>
    <a:masterClrMapping/>
  </p:clrMapOvr>
  <p:transition spd="me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9"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0"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1"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2" name="13"/>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43"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44"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5"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46"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7"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948"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9"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50"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1"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52" name="12"/>
          <p:cNvSpPr/>
          <p:nvPr/>
        </p:nvSpPr>
        <p:spPr>
          <a:xfrm>
            <a:off x="6917576" y="831246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953"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954"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955"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6"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57"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8"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959"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0"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961"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2"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963"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4"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Copy the value found in the successor (13) into the node we wish to remove (14) and remove the successor from the tree.</a:t>
            </a:r>
          </a:p>
        </p:txBody>
      </p:sp>
    </p:spTree>
  </p:cSld>
  <p:clrMapOvr>
    <a:masterClrMapping/>
  </p:clrMapOvr>
  <p:transition spd="me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6"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7"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8"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9" name="13"/>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70"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71"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2"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73"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4"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975"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6"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77"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8"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79" name="12"/>
          <p:cNvSpPr/>
          <p:nvPr/>
        </p:nvSpPr>
        <p:spPr>
          <a:xfrm>
            <a:off x="6917576" y="831246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980"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981"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982"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3"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84"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5"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986"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7"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988"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9"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990"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1"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Copy the value found in the successor (13) into the node we wish to remove (14) and remove the successor from the tree.</a:t>
            </a:r>
          </a:p>
        </p:txBody>
      </p:sp>
    </p:spTree>
  </p:cSld>
  <p:clrMapOvr>
    <a:masterClrMapping/>
  </p:clrMapOvr>
  <p:transition spd="me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4"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5" name="13"/>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96"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97"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8"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99"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0"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001"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2"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03"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4"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005"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4006"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007"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8"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09"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0"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011"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2"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013"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4"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4015"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6"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Copy the value found in the successor (13) into the node we wish to remove (14) and remove the successor from the tree.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Outline"/>
          <p:cNvSpPr>
            <a:spLocks noGrp="1"/>
          </p:cNvSpPr>
          <p:nvPr>
            <p:ph type="title"/>
          </p:nvPr>
        </p:nvSpPr>
        <p:spPr>
          <a:prstGeom prst="rect">
            <a:avLst/>
          </a:prstGeom>
        </p:spPr>
        <p:txBody>
          <a:bodyPr/>
          <a:lstStyle>
            <a:lvl1pPr>
              <a:defRPr b="1"/>
            </a:lvl1pPr>
          </a:lstStyle>
          <a:p>
            <a:r>
              <a:rPr lang="zh-CN" altLang="en-US" dirty="0"/>
              <a:t>大纲</a:t>
            </a:r>
            <a:endParaRPr dirty="0"/>
          </a:p>
        </p:txBody>
      </p:sp>
      <p:sp>
        <p:nvSpPr>
          <p:cNvPr id="123" name="Discussion &amp; examples…"/>
          <p:cNvSpPr>
            <a:spLocks noGrp="1"/>
          </p:cNvSpPr>
          <p:nvPr>
            <p:ph type="body" idx="1"/>
          </p:nvPr>
        </p:nvSpPr>
        <p:spPr>
          <a:xfrm>
            <a:off x="1632857" y="2250531"/>
            <a:ext cx="11696946" cy="6446338"/>
          </a:xfrm>
          <a:prstGeom prst="rect">
            <a:avLst/>
          </a:prstGeom>
        </p:spPr>
        <p:txBody>
          <a:bodyPr/>
          <a:lstStyle/>
          <a:p>
            <a:pPr>
              <a:spcBef>
                <a:spcPts val="4000"/>
              </a:spcBef>
              <a:defRPr sz="4300"/>
            </a:pPr>
            <a:r>
              <a:rPr lang="zh-CN" altLang="en-US" dirty="0"/>
              <a:t>介绍和样例</a:t>
            </a:r>
            <a:endParaRPr dirty="0">
              <a:solidFill>
                <a:schemeClr val="accent4"/>
              </a:solidFill>
            </a:endParaRPr>
          </a:p>
          <a:p>
            <a:pPr lvl="1">
              <a:spcBef>
                <a:spcPts val="4000"/>
              </a:spcBef>
              <a:defRPr sz="4300"/>
            </a:pPr>
            <a:r>
              <a:rPr lang="zh-CN" altLang="en-US" sz="3200" dirty="0"/>
              <a:t>什么是二叉树</a:t>
            </a:r>
            <a:r>
              <a:rPr lang="en-US" altLang="zh-CN" sz="3200" dirty="0"/>
              <a:t>(BT)</a:t>
            </a:r>
            <a:r>
              <a:rPr lang="zh-CN" altLang="en-US" sz="3200" dirty="0"/>
              <a:t>？</a:t>
            </a:r>
            <a:endParaRPr sz="3200" dirty="0"/>
          </a:p>
          <a:p>
            <a:pPr lvl="1">
              <a:spcBef>
                <a:spcPts val="4000"/>
              </a:spcBef>
              <a:defRPr sz="4300"/>
            </a:pPr>
            <a:r>
              <a:rPr lang="zh-CN" altLang="en-US" sz="3200" dirty="0"/>
              <a:t>什么是二叉搜索树</a:t>
            </a:r>
            <a:r>
              <a:rPr sz="3200" dirty="0"/>
              <a:t>(BST)</a:t>
            </a:r>
            <a:r>
              <a:rPr lang="zh-CN" altLang="en-US" sz="3200" dirty="0"/>
              <a:t>？</a:t>
            </a:r>
            <a:endParaRPr sz="3200" dirty="0"/>
          </a:p>
          <a:p>
            <a:pPr lvl="1">
              <a:spcBef>
                <a:spcPts val="4000"/>
              </a:spcBef>
              <a:defRPr sz="4300"/>
            </a:pPr>
            <a:r>
              <a:rPr lang="en-US" altLang="zh-CN" sz="3200" dirty="0"/>
              <a:t>BT</a:t>
            </a:r>
            <a:r>
              <a:rPr lang="zh-CN" altLang="en-US" sz="3200" dirty="0"/>
              <a:t>和</a:t>
            </a:r>
            <a:r>
              <a:rPr lang="en-US" altLang="zh-CN" sz="3200" dirty="0"/>
              <a:t>BST</a:t>
            </a:r>
            <a:r>
              <a:rPr lang="zh-CN" altLang="en-US" sz="3200" dirty="0"/>
              <a:t>的使用场景</a:t>
            </a:r>
            <a:endParaRPr sz="3200" dirty="0"/>
          </a:p>
          <a:p>
            <a:pPr>
              <a:spcBef>
                <a:spcPts val="4000"/>
              </a:spcBef>
              <a:defRPr sz="4300"/>
            </a:pPr>
            <a:r>
              <a:rPr lang="en-US" dirty="0" err="1"/>
              <a:t>复杂度分析</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Is this a BT?"/>
          <p:cNvSpPr>
            <a:spLocks noGrp="1"/>
          </p:cNvSpPr>
          <p:nvPr>
            <p:ph type="title"/>
          </p:nvPr>
        </p:nvSpPr>
        <p:spPr>
          <a:prstGeom prst="rect">
            <a:avLst/>
          </a:prstGeom>
        </p:spPr>
        <p:txBody>
          <a:bodyPr/>
          <a:lstStyle>
            <a:lvl1pPr>
              <a:defRPr b="1"/>
            </a:lvl1pPr>
          </a:lstStyle>
          <a:p>
            <a:r>
              <a:rPr lang="zh-CN" altLang="en-US" dirty="0"/>
              <a:t>这是一棵二叉树吗？</a:t>
            </a:r>
            <a:endParaRPr dirty="0"/>
          </a:p>
        </p:txBody>
      </p:sp>
      <p:sp>
        <p:nvSpPr>
          <p:cNvPr id="495" name="Yes!"/>
          <p:cNvSpPr/>
          <p:nvPr/>
        </p:nvSpPr>
        <p:spPr>
          <a:xfrm>
            <a:off x="5553462" y="797115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是的！</a:t>
            </a:r>
            <a:endParaRPr dirty="0"/>
          </a:p>
        </p:txBody>
      </p:sp>
      <p:sp>
        <p:nvSpPr>
          <p:cNvPr id="496" name="0"/>
          <p:cNvSpPr/>
          <p:nvPr/>
        </p:nvSpPr>
        <p:spPr>
          <a:xfrm>
            <a:off x="5940909" y="2097578"/>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97" name="1"/>
          <p:cNvSpPr/>
          <p:nvPr/>
        </p:nvSpPr>
        <p:spPr>
          <a:xfrm>
            <a:off x="5090921" y="329926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98" name="11"/>
          <p:cNvSpPr/>
          <p:nvPr/>
        </p:nvSpPr>
        <p:spPr>
          <a:xfrm>
            <a:off x="6735517" y="32992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9" name="Line"/>
          <p:cNvSpPr/>
          <p:nvPr/>
        </p:nvSpPr>
        <p:spPr>
          <a:xfrm flipV="1">
            <a:off x="5725756" y="28478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 name="Line"/>
          <p:cNvSpPr/>
          <p:nvPr/>
        </p:nvSpPr>
        <p:spPr>
          <a:xfrm flipH="1" flipV="1">
            <a:off x="6602678" y="28498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 name="8"/>
          <p:cNvSpPr/>
          <p:nvPr/>
        </p:nvSpPr>
        <p:spPr>
          <a:xfrm>
            <a:off x="6735517" y="45819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02" name="Line"/>
          <p:cNvSpPr/>
          <p:nvPr/>
        </p:nvSpPr>
        <p:spPr>
          <a:xfrm flipV="1">
            <a:off x="7142665" y="41233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 name="2"/>
          <p:cNvSpPr/>
          <p:nvPr/>
        </p:nvSpPr>
        <p:spPr>
          <a:xfrm>
            <a:off x="5090921" y="464546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4" name="Line"/>
          <p:cNvSpPr/>
          <p:nvPr/>
        </p:nvSpPr>
        <p:spPr>
          <a:xfrm flipV="1">
            <a:off x="5498068" y="41868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 name="7"/>
          <p:cNvSpPr/>
          <p:nvPr/>
        </p:nvSpPr>
        <p:spPr>
          <a:xfrm>
            <a:off x="6763207" y="58646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6" name="Line"/>
          <p:cNvSpPr/>
          <p:nvPr/>
        </p:nvSpPr>
        <p:spPr>
          <a:xfrm flipV="1">
            <a:off x="7170355" y="54060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 name="5"/>
          <p:cNvSpPr/>
          <p:nvPr/>
        </p:nvSpPr>
        <p:spPr>
          <a:xfrm>
            <a:off x="3846321" y="460736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08" name="Line"/>
          <p:cNvSpPr/>
          <p:nvPr/>
        </p:nvSpPr>
        <p:spPr>
          <a:xfrm flipV="1">
            <a:off x="4511437" y="4018764"/>
            <a:ext cx="660726" cy="65799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 name="0"/>
          <p:cNvSpPr/>
          <p:nvPr/>
        </p:nvSpPr>
        <p:spPr>
          <a:xfrm>
            <a:off x="3874011" y="589006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10" name="Line"/>
          <p:cNvSpPr/>
          <p:nvPr/>
        </p:nvSpPr>
        <p:spPr>
          <a:xfrm flipV="1">
            <a:off x="4281158" y="54314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 name="8"/>
          <p:cNvSpPr/>
          <p:nvPr/>
        </p:nvSpPr>
        <p:spPr>
          <a:xfrm>
            <a:off x="8050021" y="460736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12" name="Line"/>
          <p:cNvSpPr/>
          <p:nvPr/>
        </p:nvSpPr>
        <p:spPr>
          <a:xfrm flipH="1" flipV="1">
            <a:off x="7473216" y="4003980"/>
            <a:ext cx="729953" cy="6875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 name="19"/>
          <p:cNvSpPr/>
          <p:nvPr/>
        </p:nvSpPr>
        <p:spPr>
          <a:xfrm>
            <a:off x="8077711" y="58900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14" name="Line"/>
          <p:cNvSpPr/>
          <p:nvPr/>
        </p:nvSpPr>
        <p:spPr>
          <a:xfrm flipV="1">
            <a:off x="8484858" y="54314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8"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9" name="Line"/>
          <p:cNvSpPr/>
          <p:nvPr/>
        </p:nvSpPr>
        <p:spPr>
          <a:xfrm flipH="1" flipV="1">
            <a:off x="7208682" y="7140951"/>
            <a:ext cx="95207" cy="11733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0" name="13"/>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021"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022"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3"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24"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5"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026"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7"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28"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9"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030"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4031"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032"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3"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34"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5"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036"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7"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038"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9"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4040"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41"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Copy the value found in the successor (13) into the node we wish to remove (14) and remove the successor from the tree.</a:t>
            </a:r>
          </a:p>
        </p:txBody>
      </p:sp>
    </p:spTree>
  </p:cSld>
  <p:clrMapOvr>
    <a:masterClrMapping/>
  </p:clrMapOvr>
  <p:transition spd="me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3"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44"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45" name="13"/>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046"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047"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48"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49"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0"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051"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2"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53"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4" name="12"/>
          <p:cNvSpPr/>
          <p:nvPr/>
        </p:nvSpPr>
        <p:spPr>
          <a:xfrm>
            <a:off x="7799822" y="730789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055"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4056"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057"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8"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59"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0"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061"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2"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063"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4"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4065"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6"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Copy the value found in the successor (13) into the node we wish to remove (14) and remove the successor from the tree.</a:t>
            </a:r>
          </a:p>
        </p:txBody>
      </p:sp>
    </p:spTree>
  </p:cSld>
  <p:clrMapOvr>
    <a:masterClrMapping/>
  </p:clrMapOvr>
  <p:transition spd="me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8"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069"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070"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71"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72"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073"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074"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75"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76"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077"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78"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079"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0"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081"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2"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083"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4"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085"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6"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87"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088"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9"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090"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091"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2"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093"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4"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095"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6"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097"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098"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101"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102"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03"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04"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105"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106"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07"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08"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09"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0"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111"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2" name="18"/>
          <p:cNvSpPr/>
          <p:nvPr/>
        </p:nvSpPr>
        <p:spPr>
          <a:xfrm>
            <a:off x="4779347" y="6935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113"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4" name="17"/>
          <p:cNvSpPr/>
          <p:nvPr/>
        </p:nvSpPr>
        <p:spPr>
          <a:xfrm>
            <a:off x="4023371" y="7799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115"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6" name="5"/>
          <p:cNvSpPr/>
          <p:nvPr/>
        </p:nvSpPr>
        <p:spPr>
          <a:xfrm>
            <a:off x="3282537" y="86627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17"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8"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19"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20"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21"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122"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123"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24"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125"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26"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127"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28"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129"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130"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2"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133"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134"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35"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6"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137"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138"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9"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0"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41"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2"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143"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4"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145"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6"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147"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8"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49"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50"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51"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52"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53"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154"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155"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56"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157"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58"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159"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0"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161"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162"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4"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165"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166"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67"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8"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169"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170"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1"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2"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73"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4"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175"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6"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177"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8"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179"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0"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81"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8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8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18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18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8"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18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19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2"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193"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19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6"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19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19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9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0"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20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20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0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20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8"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20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0"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21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2"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13"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4"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15"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16"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7"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218"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219"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0"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221"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2"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223"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4"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225"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226"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8"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229"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230"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31"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32"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233"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234"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35"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36"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37"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38"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239"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0"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241"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2"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243"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4"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45"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6"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47"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48"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9"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250"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251"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2"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253"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4"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255"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6"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257"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258"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0"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261"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262"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63"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4"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265"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266"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7"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8"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69"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0"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271"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2"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273"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4"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275"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6"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77"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8"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79"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80"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81"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282"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283"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84"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285"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86"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287"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88"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289"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290"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2"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293"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294"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95"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6"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297"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298"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9"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0"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01"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2"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303"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4" name="18"/>
          <p:cNvSpPr/>
          <p:nvPr/>
        </p:nvSpPr>
        <p:spPr>
          <a:xfrm>
            <a:off x="4779347" y="6935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305"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6"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307"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8"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09"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0"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11"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12"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3"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314"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315"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6"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317"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8"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319"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0"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321"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322"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Is this a BT?"/>
          <p:cNvSpPr>
            <a:spLocks noGrp="1"/>
          </p:cNvSpPr>
          <p:nvPr>
            <p:ph type="title"/>
          </p:nvPr>
        </p:nvSpPr>
        <p:spPr>
          <a:prstGeom prst="rect">
            <a:avLst/>
          </a:prstGeom>
        </p:spPr>
        <p:txBody>
          <a:bodyPr/>
          <a:lstStyle>
            <a:lvl1pPr>
              <a:defRPr b="1"/>
            </a:lvl1pPr>
          </a:lstStyle>
          <a:p>
            <a:r>
              <a:rPr lang="zh-CN" altLang="en-US" dirty="0"/>
              <a:t>这是一棵二叉树吗？</a:t>
            </a:r>
            <a:endParaRPr dirty="0"/>
          </a:p>
        </p:txBody>
      </p:sp>
      <p:sp>
        <p:nvSpPr>
          <p:cNvPr id="517" name="1"/>
          <p:cNvSpPr/>
          <p:nvPr/>
        </p:nvSpPr>
        <p:spPr>
          <a:xfrm>
            <a:off x="5890109" y="3113578"/>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18" name="7"/>
          <p:cNvSpPr/>
          <p:nvPr/>
        </p:nvSpPr>
        <p:spPr>
          <a:xfrm>
            <a:off x="5040121" y="431526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9" name="1"/>
          <p:cNvSpPr/>
          <p:nvPr/>
        </p:nvSpPr>
        <p:spPr>
          <a:xfrm>
            <a:off x="6684717" y="43152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20" name="Line"/>
          <p:cNvSpPr/>
          <p:nvPr/>
        </p:nvSpPr>
        <p:spPr>
          <a:xfrm flipV="1">
            <a:off x="5674956" y="38638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 name="Line"/>
          <p:cNvSpPr/>
          <p:nvPr/>
        </p:nvSpPr>
        <p:spPr>
          <a:xfrm flipH="1" flipV="1">
            <a:off x="6551878" y="38658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 name="1"/>
          <p:cNvSpPr/>
          <p:nvPr/>
        </p:nvSpPr>
        <p:spPr>
          <a:xfrm>
            <a:off x="6684717" y="55979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23" name="Line"/>
          <p:cNvSpPr/>
          <p:nvPr/>
        </p:nvSpPr>
        <p:spPr>
          <a:xfrm flipV="1">
            <a:off x="7091865" y="51393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4" name="0"/>
          <p:cNvSpPr/>
          <p:nvPr/>
        </p:nvSpPr>
        <p:spPr>
          <a:xfrm>
            <a:off x="4214621" y="5658290"/>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25" name="Line"/>
          <p:cNvSpPr/>
          <p:nvPr/>
        </p:nvSpPr>
        <p:spPr>
          <a:xfrm flipV="1">
            <a:off x="4794731" y="5061590"/>
            <a:ext cx="373138" cy="5938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 name="0"/>
          <p:cNvSpPr/>
          <p:nvPr/>
        </p:nvSpPr>
        <p:spPr>
          <a:xfrm>
            <a:off x="5040121" y="5632890"/>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27" name="Line"/>
          <p:cNvSpPr/>
          <p:nvPr/>
        </p:nvSpPr>
        <p:spPr>
          <a:xfrm flipV="1">
            <a:off x="5447268" y="5174290"/>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 name="0"/>
          <p:cNvSpPr/>
          <p:nvPr/>
        </p:nvSpPr>
        <p:spPr>
          <a:xfrm>
            <a:off x="5862419" y="565829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29" name="Line"/>
          <p:cNvSpPr/>
          <p:nvPr/>
        </p:nvSpPr>
        <p:spPr>
          <a:xfrm flipH="1" flipV="1">
            <a:off x="5724933" y="5058415"/>
            <a:ext cx="374643" cy="60566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4"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325"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326"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27"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8"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329"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330"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1"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2"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33"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4"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335"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6" name="18"/>
          <p:cNvSpPr/>
          <p:nvPr/>
        </p:nvSpPr>
        <p:spPr>
          <a:xfrm>
            <a:off x="4779347" y="6935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337"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8" name="17"/>
          <p:cNvSpPr/>
          <p:nvPr/>
        </p:nvSpPr>
        <p:spPr>
          <a:xfrm>
            <a:off x="4023371" y="7799178"/>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339"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0"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41"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4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4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34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34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8"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34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5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35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52"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353"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35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6"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35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35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5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36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36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6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36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8" name="17"/>
          <p:cNvSpPr/>
          <p:nvPr/>
        </p:nvSpPr>
        <p:spPr>
          <a:xfrm>
            <a:off x="4023371" y="7799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369"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0"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71"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7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7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37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37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8"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37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8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38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82"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383"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38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6"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38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38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8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39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39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9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39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8" name="17"/>
          <p:cNvSpPr/>
          <p:nvPr/>
        </p:nvSpPr>
        <p:spPr>
          <a:xfrm>
            <a:off x="4023371" y="7799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399" name="Line"/>
          <p:cNvSpPr/>
          <p:nvPr/>
        </p:nvSpPr>
        <p:spPr>
          <a:xfrm>
            <a:off x="4384542" y="6870042"/>
            <a:ext cx="1" cy="9277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0"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01"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0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0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40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0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8"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40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1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41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12"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413"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41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6"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41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41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1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42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42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2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2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42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3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3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3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43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3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8"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43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4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44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42"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443"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44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6"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44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44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4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45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45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5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5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45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6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6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6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466"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6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8"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46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47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2"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473"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47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6"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47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47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7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48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48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8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8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48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9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9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9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49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9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8"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49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0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50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02"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503"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50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50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0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0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51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51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1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51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51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2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2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2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5"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52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2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8"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52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3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53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32"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533"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53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53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3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3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4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54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54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4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4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4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4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54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4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54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5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5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5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5"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55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5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8" name="-1"/>
          <p:cNvSpPr/>
          <p:nvPr/>
        </p:nvSpPr>
        <p:spPr>
          <a:xfrm>
            <a:off x="8145243" y="48953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55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56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2"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563"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56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6"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56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6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6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57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57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7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57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57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8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8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8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5"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58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8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8" name="-1"/>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58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9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59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92"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593"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59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6"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59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9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9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60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60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0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60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60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1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61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1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1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14"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615"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16" name="-1"/>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617"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18"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619"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0"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621"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622"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Is this a BT?"/>
          <p:cNvSpPr>
            <a:spLocks noGrp="1"/>
          </p:cNvSpPr>
          <p:nvPr>
            <p:ph type="title"/>
          </p:nvPr>
        </p:nvSpPr>
        <p:spPr>
          <a:prstGeom prst="rect">
            <a:avLst/>
          </a:prstGeom>
        </p:spPr>
        <p:txBody>
          <a:bodyPr/>
          <a:lstStyle>
            <a:lvl1pPr>
              <a:defRPr b="1"/>
            </a:lvl1pPr>
          </a:lstStyle>
          <a:p>
            <a:r>
              <a:rPr lang="zh-CN" altLang="en-US" dirty="0"/>
              <a:t>这是一棵二叉树吗？</a:t>
            </a:r>
            <a:endParaRPr dirty="0"/>
          </a:p>
        </p:txBody>
      </p:sp>
      <p:sp>
        <p:nvSpPr>
          <p:cNvPr id="532" name="1"/>
          <p:cNvSpPr/>
          <p:nvPr/>
        </p:nvSpPr>
        <p:spPr>
          <a:xfrm>
            <a:off x="5890109" y="3113578"/>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3" name="7"/>
          <p:cNvSpPr/>
          <p:nvPr/>
        </p:nvSpPr>
        <p:spPr>
          <a:xfrm>
            <a:off x="5040121" y="4315265"/>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4" name="1"/>
          <p:cNvSpPr/>
          <p:nvPr/>
        </p:nvSpPr>
        <p:spPr>
          <a:xfrm>
            <a:off x="6684717" y="43152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5" name="Line"/>
          <p:cNvSpPr/>
          <p:nvPr/>
        </p:nvSpPr>
        <p:spPr>
          <a:xfrm flipV="1">
            <a:off x="5674956" y="38638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 name="Line"/>
          <p:cNvSpPr/>
          <p:nvPr/>
        </p:nvSpPr>
        <p:spPr>
          <a:xfrm flipH="1" flipV="1">
            <a:off x="6551878" y="38658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 name="1"/>
          <p:cNvSpPr/>
          <p:nvPr/>
        </p:nvSpPr>
        <p:spPr>
          <a:xfrm>
            <a:off x="6684717" y="55979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8" name="Line"/>
          <p:cNvSpPr/>
          <p:nvPr/>
        </p:nvSpPr>
        <p:spPr>
          <a:xfrm flipV="1">
            <a:off x="7091865" y="51393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 name="0"/>
          <p:cNvSpPr/>
          <p:nvPr/>
        </p:nvSpPr>
        <p:spPr>
          <a:xfrm>
            <a:off x="4214621" y="5658290"/>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40" name="Line"/>
          <p:cNvSpPr/>
          <p:nvPr/>
        </p:nvSpPr>
        <p:spPr>
          <a:xfrm flipV="1">
            <a:off x="4794731" y="5061590"/>
            <a:ext cx="373138" cy="5938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 name="0"/>
          <p:cNvSpPr/>
          <p:nvPr/>
        </p:nvSpPr>
        <p:spPr>
          <a:xfrm>
            <a:off x="5040121" y="5632890"/>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42" name="Line"/>
          <p:cNvSpPr/>
          <p:nvPr/>
        </p:nvSpPr>
        <p:spPr>
          <a:xfrm flipV="1">
            <a:off x="5447268" y="5174290"/>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 name="0"/>
          <p:cNvSpPr/>
          <p:nvPr/>
        </p:nvSpPr>
        <p:spPr>
          <a:xfrm>
            <a:off x="5862419" y="565829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44" name="Line"/>
          <p:cNvSpPr/>
          <p:nvPr/>
        </p:nvSpPr>
        <p:spPr>
          <a:xfrm flipH="1" flipV="1">
            <a:off x="5724933" y="5058415"/>
            <a:ext cx="374643" cy="60566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5" name="No, there is a node with three children!"/>
          <p:cNvSpPr/>
          <p:nvPr/>
        </p:nvSpPr>
        <p:spPr>
          <a:xfrm>
            <a:off x="2875658" y="7971155"/>
            <a:ext cx="6843220"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不是，因为节点</a:t>
            </a:r>
            <a:r>
              <a:rPr lang="en-US" altLang="zh-CN" dirty="0"/>
              <a:t>7</a:t>
            </a:r>
            <a:r>
              <a:rPr lang="zh-CN" altLang="en-US" dirty="0"/>
              <a:t>有三个子节点！</a:t>
            </a:r>
            <a:endParaRPr dirty="0"/>
          </a:p>
        </p:txBody>
      </p:sp>
    </p:spTree>
  </p:cSld>
  <p:clrMapOvr>
    <a:masterClrMapping/>
  </p:clrMapOvr>
  <p:transition spd="med"/>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4" name="Tree Traversals"/>
          <p:cNvSpPr>
            <a:spLocks noGrp="1"/>
          </p:cNvSpPr>
          <p:nvPr>
            <p:ph type="title"/>
          </p:nvPr>
        </p:nvSpPr>
        <p:spPr>
          <a:xfrm>
            <a:off x="-1" y="3154002"/>
            <a:ext cx="13004801" cy="1709765"/>
          </a:xfrm>
          <a:prstGeom prst="rect">
            <a:avLst/>
          </a:prstGeom>
        </p:spPr>
        <p:txBody>
          <a:bodyPr>
            <a:normAutofit fontScale="90000"/>
          </a:bodyPr>
          <a:lstStyle>
            <a:lvl1pPr defTabSz="438150">
              <a:defRPr sz="10800" b="1"/>
            </a:lvl1pPr>
          </a:lstStyle>
          <a:p>
            <a:r>
              <a:t>Tree Traversals </a:t>
            </a:r>
          </a:p>
        </p:txBody>
      </p:sp>
      <p:sp>
        <p:nvSpPr>
          <p:cNvPr id="4625" name="(Preorder, Inorder, Postorder &amp; Level order)"/>
          <p:cNvSpPr/>
          <p:nvPr/>
        </p:nvSpPr>
        <p:spPr>
          <a:xfrm>
            <a:off x="389582" y="5052638"/>
            <a:ext cx="1222563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t>(Preorder, Inorder, Postorder &amp; Level order)</a:t>
            </a:r>
          </a:p>
        </p:txBody>
      </p:sp>
    </p:spTree>
  </p:cSld>
  <p:clrMapOvr>
    <a:masterClrMapping/>
  </p:clrMapOvr>
  <p:transition spd="med"/>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7" name="Preorder, Inorder &amp; PostOrder"/>
          <p:cNvSpPr>
            <a:spLocks noGrp="1"/>
          </p:cNvSpPr>
          <p:nvPr>
            <p:ph type="title"/>
          </p:nvPr>
        </p:nvSpPr>
        <p:spPr>
          <a:xfrm>
            <a:off x="348493" y="91933"/>
            <a:ext cx="12583071" cy="1221781"/>
          </a:xfrm>
          <a:prstGeom prst="rect">
            <a:avLst/>
          </a:prstGeom>
        </p:spPr>
        <p:txBody>
          <a:bodyPr/>
          <a:lstStyle>
            <a:lvl1pPr defTabSz="408940">
              <a:defRPr sz="5600" b="1"/>
            </a:lvl1pPr>
          </a:lstStyle>
          <a:p>
            <a:r>
              <a:t>Preorder, Inorder &amp; PostOrder</a:t>
            </a:r>
          </a:p>
        </p:txBody>
      </p:sp>
      <p:sp>
        <p:nvSpPr>
          <p:cNvPr id="4628" name="These three types of traversals are naturally defined recursively:"/>
          <p:cNvSpPr/>
          <p:nvPr/>
        </p:nvSpPr>
        <p:spPr>
          <a:xfrm>
            <a:off x="1364530" y="1073887"/>
            <a:ext cx="10576397" cy="10922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300"/>
            </a:lvl1pPr>
          </a:lstStyle>
          <a:p>
            <a:r>
              <a:t>These three types of traversals are naturally defined recursively:</a:t>
            </a:r>
          </a:p>
        </p:txBody>
      </p:sp>
      <p:sp>
        <p:nvSpPr>
          <p:cNvPr id="4629" name="preorder(node):…"/>
          <p:cNvSpPr/>
          <p:nvPr/>
        </p:nvSpPr>
        <p:spPr>
          <a:xfrm>
            <a:off x="538931" y="2400668"/>
            <a:ext cx="5481824" cy="2070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defRPr sz="2700"/>
            </a:pPr>
            <a:r>
              <a:rPr b="1">
                <a:solidFill>
                  <a:schemeClr val="accent2">
                    <a:satOff val="-13916"/>
                    <a:lumOff val="13989"/>
                  </a:schemeClr>
                </a:solidFill>
              </a:rPr>
              <a:t>preorder</a:t>
            </a:r>
            <a:r>
              <a:t>(node):</a:t>
            </a:r>
          </a:p>
          <a:p>
            <a:pPr algn="l">
              <a:defRPr sz="27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700"/>
            </a:pPr>
            <a:r>
              <a:t>  </a:t>
            </a:r>
            <a:r>
              <a:rPr b="1"/>
              <a:t>print</a:t>
            </a:r>
            <a:r>
              <a:t>(node.value)</a:t>
            </a:r>
          </a:p>
          <a:p>
            <a:pPr algn="l">
              <a:defRPr sz="2700"/>
            </a:pPr>
            <a:r>
              <a:t>  </a:t>
            </a:r>
            <a:r>
              <a:rPr b="1">
                <a:solidFill>
                  <a:schemeClr val="accent2">
                    <a:satOff val="-13916"/>
                    <a:lumOff val="13989"/>
                  </a:schemeClr>
                </a:solidFill>
              </a:rPr>
              <a:t>preorder</a:t>
            </a:r>
            <a:r>
              <a:t>(node.left)</a:t>
            </a:r>
          </a:p>
          <a:p>
            <a:pPr algn="l">
              <a:defRPr sz="2700"/>
            </a:pPr>
            <a:r>
              <a:t>  </a:t>
            </a:r>
            <a:r>
              <a:rPr b="1">
                <a:solidFill>
                  <a:schemeClr val="accent2">
                    <a:satOff val="-13916"/>
                    <a:lumOff val="13989"/>
                  </a:schemeClr>
                </a:solidFill>
              </a:rPr>
              <a:t>preorder</a:t>
            </a:r>
            <a:r>
              <a:t>(node.right)</a:t>
            </a:r>
          </a:p>
        </p:txBody>
      </p:sp>
      <p:sp>
        <p:nvSpPr>
          <p:cNvPr id="4630" name="inorder(node):…"/>
          <p:cNvSpPr/>
          <p:nvPr/>
        </p:nvSpPr>
        <p:spPr>
          <a:xfrm>
            <a:off x="386531" y="4705350"/>
            <a:ext cx="5481824" cy="20701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defRPr sz="2700"/>
            </a:pPr>
            <a:r>
              <a:rPr b="1">
                <a:solidFill>
                  <a:schemeClr val="accent4">
                    <a:hueOff val="102361"/>
                    <a:satOff val="14118"/>
                    <a:lumOff val="10675"/>
                  </a:schemeClr>
                </a:solidFill>
              </a:rPr>
              <a:t>inorder</a:t>
            </a:r>
            <a:r>
              <a:t>(node):</a:t>
            </a:r>
          </a:p>
          <a:p>
            <a:pPr algn="l">
              <a:defRPr sz="27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700"/>
            </a:pPr>
            <a:r>
              <a:t>  </a:t>
            </a:r>
            <a:r>
              <a:rPr b="1">
                <a:solidFill>
                  <a:schemeClr val="accent4">
                    <a:hueOff val="102361"/>
                    <a:satOff val="14118"/>
                    <a:lumOff val="10675"/>
                  </a:schemeClr>
                </a:solidFill>
              </a:rPr>
              <a:t>inorder</a:t>
            </a:r>
            <a:r>
              <a:t>(node.left)</a:t>
            </a:r>
          </a:p>
          <a:p>
            <a:pPr algn="l">
              <a:defRPr sz="2700"/>
            </a:pPr>
            <a:r>
              <a:t>  </a:t>
            </a:r>
            <a:r>
              <a:rPr b="1"/>
              <a:t>print</a:t>
            </a:r>
            <a:r>
              <a:t>(node.value)</a:t>
            </a:r>
          </a:p>
          <a:p>
            <a:pPr algn="l">
              <a:defRPr sz="2700"/>
            </a:pPr>
            <a:r>
              <a:t>  </a:t>
            </a:r>
            <a:r>
              <a:rPr b="1">
                <a:solidFill>
                  <a:schemeClr val="accent4">
                    <a:hueOff val="102361"/>
                    <a:satOff val="14118"/>
                    <a:lumOff val="10675"/>
                  </a:schemeClr>
                </a:solidFill>
              </a:rPr>
              <a:t>inorder</a:t>
            </a:r>
            <a:r>
              <a:t>(node.right)</a:t>
            </a:r>
          </a:p>
        </p:txBody>
      </p:sp>
      <p:sp>
        <p:nvSpPr>
          <p:cNvPr id="4631" name="postorder(node):…"/>
          <p:cNvSpPr/>
          <p:nvPr/>
        </p:nvSpPr>
        <p:spPr>
          <a:xfrm>
            <a:off x="386531" y="7006558"/>
            <a:ext cx="5481824" cy="2070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defRPr sz="2700"/>
            </a:pPr>
            <a:r>
              <a:rPr b="1">
                <a:solidFill>
                  <a:schemeClr val="accent6">
                    <a:hueOff val="-241736"/>
                    <a:satOff val="29413"/>
                    <a:lumOff val="20727"/>
                  </a:schemeClr>
                </a:solidFill>
              </a:rPr>
              <a:t>postorder</a:t>
            </a:r>
            <a:r>
              <a:t>(node):</a:t>
            </a:r>
          </a:p>
          <a:p>
            <a:pPr algn="l">
              <a:defRPr sz="27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700"/>
            </a:pPr>
            <a:r>
              <a:t>  </a:t>
            </a:r>
            <a:r>
              <a:rPr b="1">
                <a:solidFill>
                  <a:schemeClr val="accent6">
                    <a:hueOff val="-241736"/>
                    <a:satOff val="29413"/>
                    <a:lumOff val="20727"/>
                  </a:schemeClr>
                </a:solidFill>
              </a:rPr>
              <a:t>postorder</a:t>
            </a:r>
            <a:r>
              <a:t>(node.left)</a:t>
            </a:r>
          </a:p>
          <a:p>
            <a:pPr algn="l">
              <a:defRPr sz="2700"/>
            </a:pPr>
            <a:r>
              <a:t>  </a:t>
            </a:r>
            <a:r>
              <a:rPr b="1">
                <a:solidFill>
                  <a:schemeClr val="accent6">
                    <a:hueOff val="-241736"/>
                    <a:satOff val="29413"/>
                    <a:lumOff val="20727"/>
                  </a:schemeClr>
                </a:solidFill>
              </a:rPr>
              <a:t>postorder</a:t>
            </a:r>
            <a:r>
              <a:t>(node.right)</a:t>
            </a:r>
          </a:p>
          <a:p>
            <a:pPr algn="l">
              <a:defRPr sz="2700"/>
            </a:pPr>
            <a:r>
              <a:t>  </a:t>
            </a:r>
            <a:r>
              <a:rPr b="1"/>
              <a:t>print</a:t>
            </a:r>
            <a:r>
              <a:t>(node.value)</a:t>
            </a:r>
          </a:p>
        </p:txBody>
      </p:sp>
      <p:sp>
        <p:nvSpPr>
          <p:cNvPr id="4632" name="preorder prints before…"/>
          <p:cNvSpPr/>
          <p:nvPr/>
        </p:nvSpPr>
        <p:spPr>
          <a:xfrm>
            <a:off x="6452716" y="2816593"/>
            <a:ext cx="6169968" cy="1092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300"/>
            </a:pPr>
            <a:r>
              <a:t>preorder prints </a:t>
            </a:r>
            <a:r>
              <a:rPr u="sng"/>
              <a:t>before</a:t>
            </a:r>
            <a:r>
              <a:t> </a:t>
            </a:r>
          </a:p>
          <a:p>
            <a:pPr>
              <a:defRPr sz="3300"/>
            </a:pPr>
            <a:r>
              <a:t>the recursive calls</a:t>
            </a:r>
          </a:p>
        </p:txBody>
      </p:sp>
      <p:sp>
        <p:nvSpPr>
          <p:cNvPr id="4633" name="inorder prints between…"/>
          <p:cNvSpPr/>
          <p:nvPr/>
        </p:nvSpPr>
        <p:spPr>
          <a:xfrm>
            <a:off x="6452716" y="5245836"/>
            <a:ext cx="6169968" cy="1092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300"/>
            </a:pPr>
            <a:r>
              <a:t>inorder prints </a:t>
            </a:r>
            <a:r>
              <a:rPr u="sng"/>
              <a:t>between</a:t>
            </a:r>
            <a:r>
              <a:t> </a:t>
            </a:r>
          </a:p>
          <a:p>
            <a:pPr>
              <a:defRPr sz="3300"/>
            </a:pPr>
            <a:r>
              <a:t>the recursive calls</a:t>
            </a:r>
          </a:p>
        </p:txBody>
      </p:sp>
      <p:sp>
        <p:nvSpPr>
          <p:cNvPr id="4634" name="postorder prints after…"/>
          <p:cNvSpPr/>
          <p:nvPr/>
        </p:nvSpPr>
        <p:spPr>
          <a:xfrm>
            <a:off x="6452716" y="7675080"/>
            <a:ext cx="6169968" cy="1092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300"/>
            </a:pPr>
            <a:r>
              <a:t>postorder prints </a:t>
            </a:r>
            <a:r>
              <a:rPr u="sng"/>
              <a:t>after</a:t>
            </a:r>
            <a:r>
              <a:t> </a:t>
            </a:r>
          </a:p>
          <a:p>
            <a:pPr>
              <a:defRPr sz="3300"/>
            </a:pPr>
            <a:r>
              <a:t>the recursive calls</a:t>
            </a:r>
          </a:p>
        </p:txBody>
      </p:sp>
    </p:spTree>
  </p:cSld>
  <p:clrMapOvr>
    <a:masterClrMapping/>
  </p:clrMapOvr>
  <p:transition spd="med"/>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8"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4639"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4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1"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642"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643"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64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5"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64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8"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649"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65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1"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652"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65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5"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656"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65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9"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660"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
        <p:nvSpPr>
          <p:cNvPr id="4661"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662" name="Text"/>
          <p:cNvSpPr/>
          <p:nvPr/>
        </p:nvSpPr>
        <p:spPr>
          <a:xfrm>
            <a:off x="10714521" y="2508250"/>
            <a:ext cx="389558"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 </a:t>
            </a:r>
          </a:p>
        </p:txBody>
      </p:sp>
      <p:sp>
        <p:nvSpPr>
          <p:cNvPr id="4663" name="Print the value of the current node then traverse the left subtree followed by the right subtree."/>
          <p:cNvSpPr/>
          <p:nvPr/>
        </p:nvSpPr>
        <p:spPr>
          <a:xfrm>
            <a:off x="1256200" y="6737350"/>
            <a:ext cx="10347623"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Print the value of the current node then traverse the left subtree followed by the right subtree.</a:t>
            </a:r>
          </a:p>
        </p:txBody>
      </p:sp>
    </p:spTree>
  </p:cSld>
  <p:clrMapOvr>
    <a:masterClrMapping/>
  </p:clrMapOvr>
  <p:transition spd="med"/>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7"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4668"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6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0"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671"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672"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67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4"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67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7"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678"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67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0"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681"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68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4"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685"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68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8"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689" name="Order:"/>
          <p:cNvSpPr/>
          <p:nvPr/>
        </p:nvSpPr>
        <p:spPr>
          <a:xfrm>
            <a:off x="2057400" y="7194549"/>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a:t>
            </a:r>
          </a:p>
        </p:txBody>
      </p:sp>
      <p:sp>
        <p:nvSpPr>
          <p:cNvPr id="4690"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691" name="Text"/>
          <p:cNvSpPr/>
          <p:nvPr/>
        </p:nvSpPr>
        <p:spPr>
          <a:xfrm>
            <a:off x="10714521" y="2508250"/>
            <a:ext cx="389558"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 </a:t>
            </a:r>
          </a:p>
        </p:txBody>
      </p:sp>
      <p:sp>
        <p:nvSpPr>
          <p:cNvPr id="4692"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6"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4697"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9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9"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700"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701"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0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3"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0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6"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707"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70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9"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710"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1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3"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714"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71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7"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718" name="Order: A"/>
          <p:cNvSpPr/>
          <p:nvPr/>
        </p:nvSpPr>
        <p:spPr>
          <a:xfrm>
            <a:off x="2057400" y="7194549"/>
            <a:ext cx="231636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a:t>
            </a:r>
          </a:p>
        </p:txBody>
      </p:sp>
      <p:sp>
        <p:nvSpPr>
          <p:cNvPr id="4719"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720" name="node A"/>
          <p:cNvSpPr/>
          <p:nvPr/>
        </p:nvSpPr>
        <p:spPr>
          <a:xfrm>
            <a:off x="10394677" y="2523814"/>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p:txBody>
      </p:sp>
      <p:sp>
        <p:nvSpPr>
          <p:cNvPr id="4721"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2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25"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4726"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72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28"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729"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730"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3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2"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3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5"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736"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73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8"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739"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4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2"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743"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74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6"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747" name="Order: A,B"/>
          <p:cNvSpPr/>
          <p:nvPr/>
        </p:nvSpPr>
        <p:spPr>
          <a:xfrm>
            <a:off x="2057400" y="7194549"/>
            <a:ext cx="286687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a:t>
            </a:r>
          </a:p>
        </p:txBody>
      </p:sp>
      <p:sp>
        <p:nvSpPr>
          <p:cNvPr id="4748"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749" name="node A…"/>
          <p:cNvSpPr/>
          <p:nvPr/>
        </p:nvSpPr>
        <p:spPr>
          <a:xfrm>
            <a:off x="10257048" y="2523814"/>
            <a:ext cx="204110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p:txBody>
      </p:sp>
      <p:sp>
        <p:nvSpPr>
          <p:cNvPr id="4750"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4"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4755"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75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7"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758"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759"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6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61"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6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6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64"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765"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76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67"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768"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6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1"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772"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77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5"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776" name="Order: A,B,D"/>
          <p:cNvSpPr/>
          <p:nvPr/>
        </p:nvSpPr>
        <p:spPr>
          <a:xfrm>
            <a:off x="2057400" y="7194549"/>
            <a:ext cx="341739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a:t>
            </a:r>
          </a:p>
        </p:txBody>
      </p:sp>
      <p:sp>
        <p:nvSpPr>
          <p:cNvPr id="4777"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778"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a:p>
            <a:r>
              <a:t>node D</a:t>
            </a:r>
          </a:p>
        </p:txBody>
      </p:sp>
      <p:sp>
        <p:nvSpPr>
          <p:cNvPr id="4779"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3"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4784"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78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6"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787"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788"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8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0"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9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3"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794"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79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6"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797"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9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00"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801"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80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0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04"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805"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806" name="node A…"/>
          <p:cNvSpPr/>
          <p:nvPr/>
        </p:nvSpPr>
        <p:spPr>
          <a:xfrm>
            <a:off x="10257048" y="2523814"/>
            <a:ext cx="2041104"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a:p>
            <a:r>
              <a:t>node D</a:t>
            </a:r>
          </a:p>
          <a:p>
            <a:r>
              <a:t>node H</a:t>
            </a:r>
          </a:p>
        </p:txBody>
      </p:sp>
      <p:sp>
        <p:nvSpPr>
          <p:cNvPr id="4807" name="Order: A,B,D,H"/>
          <p:cNvSpPr/>
          <p:nvPr/>
        </p:nvSpPr>
        <p:spPr>
          <a:xfrm>
            <a:off x="2057400" y="7194549"/>
            <a:ext cx="396790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a:t>
            </a:r>
          </a:p>
        </p:txBody>
      </p:sp>
      <p:sp>
        <p:nvSpPr>
          <p:cNvPr id="4808"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2"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4813"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81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5"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816"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817"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81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9"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82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2"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823"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82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5"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826"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82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9"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830"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83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3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33"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834"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835"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a:p>
            <a:r>
              <a:t>node D</a:t>
            </a:r>
          </a:p>
        </p:txBody>
      </p:sp>
      <p:sp>
        <p:nvSpPr>
          <p:cNvPr id="4836" name="Order: A,B,D,H"/>
          <p:cNvSpPr/>
          <p:nvPr/>
        </p:nvSpPr>
        <p:spPr>
          <a:xfrm>
            <a:off x="2057400" y="7194549"/>
            <a:ext cx="396790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a:t>
            </a:r>
          </a:p>
        </p:txBody>
      </p:sp>
      <p:sp>
        <p:nvSpPr>
          <p:cNvPr id="4837"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1"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4842"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84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4"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845"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846"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84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8"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84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1"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852"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85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4"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855"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85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8"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859"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86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2"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863"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864" name="node A…"/>
          <p:cNvSpPr/>
          <p:nvPr/>
        </p:nvSpPr>
        <p:spPr>
          <a:xfrm>
            <a:off x="10257048" y="2523814"/>
            <a:ext cx="2041104"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a:p>
            <a:r>
              <a:t>node D</a:t>
            </a:r>
          </a:p>
          <a:p>
            <a:r>
              <a:t>node I</a:t>
            </a:r>
          </a:p>
        </p:txBody>
      </p:sp>
      <p:sp>
        <p:nvSpPr>
          <p:cNvPr id="4865" name="Order: A,B,D,H,I"/>
          <p:cNvSpPr/>
          <p:nvPr/>
        </p:nvSpPr>
        <p:spPr>
          <a:xfrm>
            <a:off x="2057400" y="7194549"/>
            <a:ext cx="45184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a:t>
            </a:r>
          </a:p>
        </p:txBody>
      </p:sp>
      <p:sp>
        <p:nvSpPr>
          <p:cNvPr id="4866"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Is this a BT?"/>
          <p:cNvSpPr>
            <a:spLocks noGrp="1"/>
          </p:cNvSpPr>
          <p:nvPr>
            <p:ph type="title"/>
          </p:nvPr>
        </p:nvSpPr>
        <p:spPr>
          <a:prstGeom prst="rect">
            <a:avLst/>
          </a:prstGeom>
        </p:spPr>
        <p:txBody>
          <a:bodyPr/>
          <a:lstStyle>
            <a:lvl1pPr>
              <a:defRPr b="1"/>
            </a:lvl1pPr>
          </a:lstStyle>
          <a:p>
            <a:r>
              <a:rPr lang="zh-CN" altLang="en-US" dirty="0"/>
              <a:t>这是一棵二叉树吗？</a:t>
            </a:r>
            <a:endParaRPr dirty="0"/>
          </a:p>
        </p:txBody>
      </p:sp>
      <p:sp>
        <p:nvSpPr>
          <p:cNvPr id="548" name="0"/>
          <p:cNvSpPr/>
          <p:nvPr/>
        </p:nvSpPr>
        <p:spPr>
          <a:xfrm>
            <a:off x="5901231" y="509238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49" name="1"/>
          <p:cNvSpPr/>
          <p:nvPr/>
        </p:nvSpPr>
        <p:spPr>
          <a:xfrm>
            <a:off x="5901231" y="637508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0" name="Line"/>
          <p:cNvSpPr/>
          <p:nvPr/>
        </p:nvSpPr>
        <p:spPr>
          <a:xfrm flipV="1">
            <a:off x="6308379" y="5916490"/>
            <a:ext cx="1" cy="4487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1" name="1"/>
          <p:cNvSpPr/>
          <p:nvPr/>
        </p:nvSpPr>
        <p:spPr>
          <a:xfrm>
            <a:off x="5901231" y="38283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2" name="Line"/>
          <p:cNvSpPr/>
          <p:nvPr/>
        </p:nvSpPr>
        <p:spPr>
          <a:xfrm flipV="1">
            <a:off x="6308379" y="4652402"/>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3" name="0"/>
          <p:cNvSpPr/>
          <p:nvPr/>
        </p:nvSpPr>
        <p:spPr>
          <a:xfrm>
            <a:off x="5901231" y="256421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54" name="Line"/>
          <p:cNvSpPr/>
          <p:nvPr/>
        </p:nvSpPr>
        <p:spPr>
          <a:xfrm flipV="1">
            <a:off x="6308379" y="3388316"/>
            <a:ext cx="1" cy="4487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70"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4871"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87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73"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874"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875"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87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77"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87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7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0"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881"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88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3"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884"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88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7"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888"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88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1"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892"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893"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a:p>
            <a:r>
              <a:t>node D</a:t>
            </a:r>
          </a:p>
        </p:txBody>
      </p:sp>
      <p:sp>
        <p:nvSpPr>
          <p:cNvPr id="4894" name="Order: A,B,D,H,I"/>
          <p:cNvSpPr/>
          <p:nvPr/>
        </p:nvSpPr>
        <p:spPr>
          <a:xfrm>
            <a:off x="2057400" y="7194549"/>
            <a:ext cx="45184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a:t>
            </a:r>
          </a:p>
        </p:txBody>
      </p:sp>
      <p:sp>
        <p:nvSpPr>
          <p:cNvPr id="4895"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9"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4900"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90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2"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903"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904"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90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6"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90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9"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910"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91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12"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913"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91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1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16"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917"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91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1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0"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921"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922" name="node A…"/>
          <p:cNvSpPr/>
          <p:nvPr/>
        </p:nvSpPr>
        <p:spPr>
          <a:xfrm>
            <a:off x="10257048" y="2523814"/>
            <a:ext cx="204110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p:txBody>
      </p:sp>
      <p:sp>
        <p:nvSpPr>
          <p:cNvPr id="4923" name="Order: A,B,D,H,I"/>
          <p:cNvSpPr/>
          <p:nvPr/>
        </p:nvSpPr>
        <p:spPr>
          <a:xfrm>
            <a:off x="2057400" y="7194549"/>
            <a:ext cx="45184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a:t>
            </a:r>
          </a:p>
        </p:txBody>
      </p:sp>
      <p:sp>
        <p:nvSpPr>
          <p:cNvPr id="4924"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8"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4929"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93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1"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932"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933"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93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5"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93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8"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939"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94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1"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942"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94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5"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946"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94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9"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950"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951"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a:p>
            <a:r>
              <a:t>node E</a:t>
            </a:r>
          </a:p>
        </p:txBody>
      </p:sp>
      <p:sp>
        <p:nvSpPr>
          <p:cNvPr id="4952" name="Order: A,B,D,H,I,E"/>
          <p:cNvSpPr/>
          <p:nvPr/>
        </p:nvSpPr>
        <p:spPr>
          <a:xfrm>
            <a:off x="2057400" y="7194549"/>
            <a:ext cx="506893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a:t>
            </a:r>
          </a:p>
        </p:txBody>
      </p:sp>
      <p:sp>
        <p:nvSpPr>
          <p:cNvPr id="4953"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5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57"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4958"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95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0"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961"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962"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96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4"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96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7"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968"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96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0"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971"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97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4"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975"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97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8"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979"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980" name="node A…"/>
          <p:cNvSpPr/>
          <p:nvPr/>
        </p:nvSpPr>
        <p:spPr>
          <a:xfrm>
            <a:off x="10257048" y="2523814"/>
            <a:ext cx="204110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p:txBody>
      </p:sp>
      <p:sp>
        <p:nvSpPr>
          <p:cNvPr id="4981" name="Order: A,B,D,H,I,E"/>
          <p:cNvSpPr/>
          <p:nvPr/>
        </p:nvSpPr>
        <p:spPr>
          <a:xfrm>
            <a:off x="2057400" y="7194549"/>
            <a:ext cx="506893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a:t>
            </a:r>
          </a:p>
        </p:txBody>
      </p:sp>
      <p:sp>
        <p:nvSpPr>
          <p:cNvPr id="4982"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8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86"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4987"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98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89"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990"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991"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99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3"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99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6"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997"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99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9"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000"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00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3"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5004"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500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7"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008"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009" name="node A"/>
          <p:cNvSpPr/>
          <p:nvPr/>
        </p:nvSpPr>
        <p:spPr>
          <a:xfrm>
            <a:off x="10394677" y="2523814"/>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p:txBody>
      </p:sp>
      <p:sp>
        <p:nvSpPr>
          <p:cNvPr id="5010" name="Order: A,B,D,H,I,E"/>
          <p:cNvSpPr/>
          <p:nvPr/>
        </p:nvSpPr>
        <p:spPr>
          <a:xfrm>
            <a:off x="2057400" y="7194549"/>
            <a:ext cx="506893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a:t>
            </a:r>
          </a:p>
        </p:txBody>
      </p:sp>
      <p:sp>
        <p:nvSpPr>
          <p:cNvPr id="5011"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5"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5016"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01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8"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019"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020"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02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2"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02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5"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026"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502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8"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029"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03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2"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5033"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503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6"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037"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038" name="node A…"/>
          <p:cNvSpPr/>
          <p:nvPr/>
        </p:nvSpPr>
        <p:spPr>
          <a:xfrm>
            <a:off x="10257048" y="2523814"/>
            <a:ext cx="204110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p:txBody>
      </p:sp>
      <p:sp>
        <p:nvSpPr>
          <p:cNvPr id="5039" name="Order: A,B,D,H,I,E,C"/>
          <p:cNvSpPr/>
          <p:nvPr/>
        </p:nvSpPr>
        <p:spPr>
          <a:xfrm>
            <a:off x="2057400" y="7194549"/>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a:t>
            </a:r>
          </a:p>
        </p:txBody>
      </p:sp>
      <p:sp>
        <p:nvSpPr>
          <p:cNvPr id="5040"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4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44"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5045"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04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47"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048"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049"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05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1"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05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4"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055"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05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7"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058"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05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1"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5062"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506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5"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066"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067"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a:p>
            <a:r>
              <a:t>node F</a:t>
            </a:r>
          </a:p>
        </p:txBody>
      </p:sp>
      <p:sp>
        <p:nvSpPr>
          <p:cNvPr id="5068" name="Order: A,B,D,H,I,E,C,F"/>
          <p:cNvSpPr/>
          <p:nvPr/>
        </p:nvSpPr>
        <p:spPr>
          <a:xfrm>
            <a:off x="2057400" y="7194549"/>
            <a:ext cx="616996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a:t>
            </a:r>
          </a:p>
        </p:txBody>
      </p:sp>
      <p:sp>
        <p:nvSpPr>
          <p:cNvPr id="5069"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3"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5074"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07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6"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077"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078"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07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0"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08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3"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084"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08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6"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087"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08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0"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5091"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09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4"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095"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096" name="node A…"/>
          <p:cNvSpPr/>
          <p:nvPr/>
        </p:nvSpPr>
        <p:spPr>
          <a:xfrm>
            <a:off x="10257048" y="2523814"/>
            <a:ext cx="2041104"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a:p>
            <a:r>
              <a:t>node F</a:t>
            </a:r>
          </a:p>
          <a:p>
            <a:r>
              <a:t>node J</a:t>
            </a:r>
          </a:p>
        </p:txBody>
      </p:sp>
      <p:sp>
        <p:nvSpPr>
          <p:cNvPr id="5097" name="Order: A,B,D,H,I,E,C,F,J"/>
          <p:cNvSpPr/>
          <p:nvPr/>
        </p:nvSpPr>
        <p:spPr>
          <a:xfrm>
            <a:off x="2057400" y="7194549"/>
            <a:ext cx="672048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A,B,D,H,I,E,C,F,J</a:t>
            </a:r>
          </a:p>
        </p:txBody>
      </p:sp>
      <p:sp>
        <p:nvSpPr>
          <p:cNvPr id="5098"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2"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5103"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0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5"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06"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07"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0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9"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1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2"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113"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11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5"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116"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11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9"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5120"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12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3"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124"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125"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a:p>
            <a:r>
              <a:t>node F</a:t>
            </a:r>
          </a:p>
        </p:txBody>
      </p:sp>
      <p:sp>
        <p:nvSpPr>
          <p:cNvPr id="5126" name="Order: A,B,D,H,I,E,C,F,J"/>
          <p:cNvSpPr/>
          <p:nvPr/>
        </p:nvSpPr>
        <p:spPr>
          <a:xfrm>
            <a:off x="2057400" y="7194549"/>
            <a:ext cx="672048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A,B,D,H,I,E,C,F,J</a:t>
            </a:r>
          </a:p>
        </p:txBody>
      </p:sp>
      <p:sp>
        <p:nvSpPr>
          <p:cNvPr id="5127"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1"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5132"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3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4"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35"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36"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3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8"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3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4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41"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142"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14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44"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145"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14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4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48"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149"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15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2"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153"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154" name="node A…"/>
          <p:cNvSpPr/>
          <p:nvPr/>
        </p:nvSpPr>
        <p:spPr>
          <a:xfrm>
            <a:off x="10257048" y="2523814"/>
            <a:ext cx="2041104"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a:p>
            <a:r>
              <a:t>node F</a:t>
            </a:r>
          </a:p>
          <a:p>
            <a:r>
              <a:t>node K</a:t>
            </a:r>
          </a:p>
        </p:txBody>
      </p:sp>
      <p:sp>
        <p:nvSpPr>
          <p:cNvPr id="5155" name="Order: A,B,D,H,I,E,C,F,J,K"/>
          <p:cNvSpPr/>
          <p:nvPr/>
        </p:nvSpPr>
        <p:spPr>
          <a:xfrm>
            <a:off x="2057400" y="7194549"/>
            <a:ext cx="727099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A,B,D,H,I,E,C,F,J,K</a:t>
            </a:r>
          </a:p>
        </p:txBody>
      </p:sp>
      <p:sp>
        <p:nvSpPr>
          <p:cNvPr id="5156"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Is this a BT?"/>
          <p:cNvSpPr>
            <a:spLocks noGrp="1"/>
          </p:cNvSpPr>
          <p:nvPr>
            <p:ph type="title"/>
          </p:nvPr>
        </p:nvSpPr>
        <p:spPr>
          <a:prstGeom prst="rect">
            <a:avLst/>
          </a:prstGeom>
        </p:spPr>
        <p:txBody>
          <a:bodyPr/>
          <a:lstStyle>
            <a:lvl1pPr>
              <a:defRPr b="1"/>
            </a:lvl1pPr>
          </a:lstStyle>
          <a:p>
            <a:r>
              <a:rPr lang="zh-CN" altLang="en-US" dirty="0"/>
              <a:t>这是一棵二叉树吗？</a:t>
            </a:r>
            <a:endParaRPr dirty="0"/>
          </a:p>
        </p:txBody>
      </p:sp>
      <p:sp>
        <p:nvSpPr>
          <p:cNvPr id="557" name="0"/>
          <p:cNvSpPr/>
          <p:nvPr/>
        </p:nvSpPr>
        <p:spPr>
          <a:xfrm>
            <a:off x="5901231" y="509238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58" name="1"/>
          <p:cNvSpPr/>
          <p:nvPr/>
        </p:nvSpPr>
        <p:spPr>
          <a:xfrm>
            <a:off x="5901231" y="637508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9" name="Line"/>
          <p:cNvSpPr/>
          <p:nvPr/>
        </p:nvSpPr>
        <p:spPr>
          <a:xfrm flipV="1">
            <a:off x="6308379" y="5916490"/>
            <a:ext cx="1" cy="4487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 name="1"/>
          <p:cNvSpPr/>
          <p:nvPr/>
        </p:nvSpPr>
        <p:spPr>
          <a:xfrm>
            <a:off x="5901231" y="38283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61" name="Line"/>
          <p:cNvSpPr/>
          <p:nvPr/>
        </p:nvSpPr>
        <p:spPr>
          <a:xfrm flipV="1">
            <a:off x="6308379" y="4652402"/>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2" name="0"/>
          <p:cNvSpPr/>
          <p:nvPr/>
        </p:nvSpPr>
        <p:spPr>
          <a:xfrm>
            <a:off x="5901231" y="256421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63" name="Line"/>
          <p:cNvSpPr/>
          <p:nvPr/>
        </p:nvSpPr>
        <p:spPr>
          <a:xfrm flipV="1">
            <a:off x="6308379" y="3388316"/>
            <a:ext cx="1" cy="4487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 name="Yes! A degenerate one,…"/>
          <p:cNvSpPr/>
          <p:nvPr/>
        </p:nvSpPr>
        <p:spPr>
          <a:xfrm>
            <a:off x="3717933" y="8263568"/>
            <a:ext cx="518090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是的！一棵退化的二叉树</a:t>
            </a:r>
            <a:endParaRPr dirty="0"/>
          </a:p>
        </p:txBody>
      </p:sp>
    </p:spTree>
  </p:cSld>
  <p:clrMapOvr>
    <a:masterClrMapping/>
  </p:clrMapOvr>
  <p:transition spd="med"/>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0"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5161"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6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3"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64"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65"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6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7"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6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0"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171"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17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3"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174"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17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7"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178"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17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1"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182"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183"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a:p>
            <a:r>
              <a:t>node F</a:t>
            </a:r>
          </a:p>
        </p:txBody>
      </p:sp>
      <p:sp>
        <p:nvSpPr>
          <p:cNvPr id="5184" name="Order: A,B,D,H,I,E,C,F,J,K"/>
          <p:cNvSpPr/>
          <p:nvPr/>
        </p:nvSpPr>
        <p:spPr>
          <a:xfrm>
            <a:off x="2057400" y="7194549"/>
            <a:ext cx="727099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A,B,D,H,I,E,C,F,J,K</a:t>
            </a:r>
          </a:p>
        </p:txBody>
      </p:sp>
      <p:sp>
        <p:nvSpPr>
          <p:cNvPr id="5185"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9"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5190"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9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2"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93"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94"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9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6"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9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9"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200"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0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2"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03"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0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6"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207"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0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0"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211"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212" name="node A…"/>
          <p:cNvSpPr/>
          <p:nvPr/>
        </p:nvSpPr>
        <p:spPr>
          <a:xfrm>
            <a:off x="10257048" y="2523814"/>
            <a:ext cx="204110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p:txBody>
      </p:sp>
      <p:sp>
        <p:nvSpPr>
          <p:cNvPr id="5213" name="Order: A,B,D,H,I,E,C,F,J,K"/>
          <p:cNvSpPr/>
          <p:nvPr/>
        </p:nvSpPr>
        <p:spPr>
          <a:xfrm>
            <a:off x="2057400" y="7194549"/>
            <a:ext cx="727099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A,B,D,H,I,E,C,F,J,K</a:t>
            </a:r>
          </a:p>
        </p:txBody>
      </p:sp>
      <p:sp>
        <p:nvSpPr>
          <p:cNvPr id="5214"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8"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5219"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2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1"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222"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23"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2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5"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2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8"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29"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3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1"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32"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3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5"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236"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3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9"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240"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241"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a:p>
            <a:r>
              <a:t>node G</a:t>
            </a:r>
          </a:p>
        </p:txBody>
      </p:sp>
      <p:sp>
        <p:nvSpPr>
          <p:cNvPr id="5242" name="Order: A,B,D,H,I,E,C,F,J,K,G"/>
          <p:cNvSpPr/>
          <p:nvPr/>
        </p:nvSpPr>
        <p:spPr>
          <a:xfrm>
            <a:off x="2057400" y="7194549"/>
            <a:ext cx="782151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A,B,D,H,I,E,C,F,J,K,G</a:t>
            </a:r>
          </a:p>
        </p:txBody>
      </p:sp>
      <p:sp>
        <p:nvSpPr>
          <p:cNvPr id="5243"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4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47"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5248"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4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0"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251"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52"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5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4"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5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7"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58"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5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0"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61"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6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4"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265"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6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8"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5269"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270" name="node A…"/>
          <p:cNvSpPr/>
          <p:nvPr/>
        </p:nvSpPr>
        <p:spPr>
          <a:xfrm>
            <a:off x="10257048" y="2523814"/>
            <a:ext cx="2041104"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a:p>
            <a:r>
              <a:t>node G</a:t>
            </a:r>
          </a:p>
          <a:p>
            <a:r>
              <a:t>node L</a:t>
            </a:r>
          </a:p>
        </p:txBody>
      </p:sp>
      <p:sp>
        <p:nvSpPr>
          <p:cNvPr id="5271" name="Order: A,B,D,H,I,E,C,F,J,K,G,L"/>
          <p:cNvSpPr/>
          <p:nvPr/>
        </p:nvSpPr>
        <p:spPr>
          <a:xfrm>
            <a:off x="2057400" y="7194549"/>
            <a:ext cx="837202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A,B,D,H,I,E,C,F,J,K,G,L</a:t>
            </a:r>
          </a:p>
        </p:txBody>
      </p:sp>
      <p:sp>
        <p:nvSpPr>
          <p:cNvPr id="5272"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7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76"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5277"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7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79"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280"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81"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8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3"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8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6"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87"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8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9"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90"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9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3"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294"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9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7"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5298"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299"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a:p>
            <a:r>
              <a:t>node G</a:t>
            </a:r>
          </a:p>
        </p:txBody>
      </p:sp>
      <p:sp>
        <p:nvSpPr>
          <p:cNvPr id="5300" name="Order: A,B,D,H,I,E,C,F,J,K,G,L"/>
          <p:cNvSpPr/>
          <p:nvPr/>
        </p:nvSpPr>
        <p:spPr>
          <a:xfrm>
            <a:off x="2057400" y="7194549"/>
            <a:ext cx="837202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A,B,D,H,I,E,C,F,J,K,G,L</a:t>
            </a:r>
          </a:p>
        </p:txBody>
      </p:sp>
      <p:sp>
        <p:nvSpPr>
          <p:cNvPr id="5301"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0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05"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5306"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30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08"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309"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310"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31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2"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31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5"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316"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31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8"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319"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32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2"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323"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32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6"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5327"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328" name="node A…"/>
          <p:cNvSpPr/>
          <p:nvPr/>
        </p:nvSpPr>
        <p:spPr>
          <a:xfrm>
            <a:off x="10257048" y="2523814"/>
            <a:ext cx="204110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p:txBody>
      </p:sp>
      <p:sp>
        <p:nvSpPr>
          <p:cNvPr id="5329" name="Order: A,B,D,H,I,E,C,F,J,K,G,L"/>
          <p:cNvSpPr/>
          <p:nvPr/>
        </p:nvSpPr>
        <p:spPr>
          <a:xfrm>
            <a:off x="2057400" y="7194549"/>
            <a:ext cx="837202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A,B,D,H,I,E,C,F,J,K,G,L</a:t>
            </a:r>
          </a:p>
        </p:txBody>
      </p:sp>
      <p:sp>
        <p:nvSpPr>
          <p:cNvPr id="5330"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3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34"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5335"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33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37"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338"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339"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34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1"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34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4"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345"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34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7"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348"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34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1"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352"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35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5"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5356"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357" name="node A"/>
          <p:cNvSpPr/>
          <p:nvPr/>
        </p:nvSpPr>
        <p:spPr>
          <a:xfrm>
            <a:off x="10394677" y="2523814"/>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p:txBody>
      </p:sp>
      <p:sp>
        <p:nvSpPr>
          <p:cNvPr id="5358" name="Order: A,B,D,H,I,E,C,F,J,K,G,L"/>
          <p:cNvSpPr/>
          <p:nvPr/>
        </p:nvSpPr>
        <p:spPr>
          <a:xfrm>
            <a:off x="2057400" y="7194549"/>
            <a:ext cx="837202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A,B,D,H,I,E,C,F,J,K,G,L</a:t>
            </a:r>
          </a:p>
        </p:txBody>
      </p:sp>
      <p:sp>
        <p:nvSpPr>
          <p:cNvPr id="5359"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3"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5364"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36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6"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367"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368"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36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0"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37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3"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374"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37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6"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377"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37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80"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381"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38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8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84"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5385"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386" name="Order: A,B,D,H,I,E,C,F,J,K,G,L"/>
          <p:cNvSpPr/>
          <p:nvPr/>
        </p:nvSpPr>
        <p:spPr>
          <a:xfrm>
            <a:off x="2057400" y="7194549"/>
            <a:ext cx="837202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A,B,D,H,I,E,C,F,J,K,G,L</a:t>
            </a:r>
          </a:p>
        </p:txBody>
      </p:sp>
      <p:sp>
        <p:nvSpPr>
          <p:cNvPr id="5387"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1"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39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39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395"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39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39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9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1"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40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0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4"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0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0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8"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40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41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413"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414" name="Traverse the left subtree, then print the value of the node and continue traversing the right subtree."/>
          <p:cNvSpPr/>
          <p:nvPr/>
        </p:nvSpPr>
        <p:spPr>
          <a:xfrm>
            <a:off x="1256200" y="6737350"/>
            <a:ext cx="10347623"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Traverse the left subtree, then print the value of the node and continue traversing the right subtree.</a:t>
            </a:r>
          </a:p>
        </p:txBody>
      </p:sp>
      <p:sp>
        <p:nvSpPr>
          <p:cNvPr id="5415"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9"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42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42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2"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423"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424"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42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6"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42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9"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430"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3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2"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33"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3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6"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437"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43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40"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441"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442" name="Line"/>
          <p:cNvSpPr/>
          <p:nvPr/>
        </p:nvSpPr>
        <p:spPr>
          <a:xfrm>
            <a:off x="4332808" y="6292234"/>
            <a:ext cx="5786984"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43" name="Line"/>
          <p:cNvSpPr/>
          <p:nvPr/>
        </p:nvSpPr>
        <p:spPr>
          <a:xfrm>
            <a:off x="4358208" y="5936634"/>
            <a:ext cx="1" cy="37917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44" name="Line"/>
          <p:cNvSpPr/>
          <p:nvPr/>
        </p:nvSpPr>
        <p:spPr>
          <a:xfrm>
            <a:off x="10098608" y="5923934"/>
            <a:ext cx="1" cy="37917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45" name="In this example our tree is…"/>
          <p:cNvSpPr/>
          <p:nvPr/>
        </p:nvSpPr>
        <p:spPr>
          <a:xfrm>
            <a:off x="3367155" y="7551990"/>
            <a:ext cx="809677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 this example our tree is </a:t>
            </a:r>
          </a:p>
          <a:p>
            <a:r>
              <a:t>a Binary Search Tree.</a:t>
            </a:r>
          </a:p>
        </p:txBody>
      </p:sp>
      <p:sp>
        <p:nvSpPr>
          <p:cNvPr id="5446" name="Line"/>
          <p:cNvSpPr/>
          <p:nvPr/>
        </p:nvSpPr>
        <p:spPr>
          <a:xfrm flipV="1">
            <a:off x="7226300" y="6548356"/>
            <a:ext cx="1" cy="793184"/>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47"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What is a Binary Search Tree (BST)?"/>
          <p:cNvSpPr>
            <a:spLocks noGrp="1"/>
          </p:cNvSpPr>
          <p:nvPr>
            <p:ph type="title"/>
          </p:nvPr>
        </p:nvSpPr>
        <p:spPr>
          <a:prstGeom prst="rect">
            <a:avLst/>
          </a:prstGeom>
        </p:spPr>
        <p:txBody>
          <a:bodyPr>
            <a:normAutofit/>
          </a:bodyPr>
          <a:lstStyle/>
          <a:p>
            <a:pPr defTabSz="508254">
              <a:defRPr sz="6960" b="1"/>
            </a:pPr>
            <a:r>
              <a:rPr lang="en" dirty="0" err="1"/>
              <a:t>什么是二叉</a:t>
            </a:r>
            <a:r>
              <a:rPr lang="en" dirty="0" err="1">
                <a:solidFill>
                  <a:srgbClr val="E9A432"/>
                </a:solidFill>
              </a:rPr>
              <a:t>搜索树</a:t>
            </a:r>
            <a:r>
              <a:rPr dirty="0"/>
              <a:t>(BST)?</a:t>
            </a:r>
          </a:p>
        </p:txBody>
      </p:sp>
      <p:sp>
        <p:nvSpPr>
          <p:cNvPr id="567" name="A binary search tree is a binary tree that satisfies the BST invariant: left subtree has smaller elements and right subtree has larger elements."/>
          <p:cNvSpPr/>
          <p:nvPr/>
        </p:nvSpPr>
        <p:spPr>
          <a:xfrm>
            <a:off x="812198" y="2723439"/>
            <a:ext cx="10901751" cy="195550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defTabSz="502412">
              <a:defRPr sz="3784"/>
            </a:pPr>
            <a:r>
              <a:rPr lang="zh-CN" altLang="en-US" b="1" dirty="0">
                <a:solidFill>
                  <a:srgbClr val="11DBE2"/>
                </a:solidFill>
              </a:rPr>
              <a:t>二叉搜索树</a:t>
            </a:r>
            <a:r>
              <a:rPr lang="en-US" altLang="zh-CN" dirty="0"/>
              <a:t>(BST)</a:t>
            </a:r>
            <a:r>
              <a:rPr lang="zh-CN" altLang="en-US" dirty="0"/>
              <a:t>是一棵二叉树，它满足</a:t>
            </a:r>
            <a:r>
              <a:rPr lang="en-US" altLang="zh-CN" b="1" dirty="0">
                <a:solidFill>
                  <a:srgbClr val="11DBE2"/>
                </a:solidFill>
              </a:rPr>
              <a:t>BST</a:t>
            </a:r>
            <a:r>
              <a:rPr lang="zh-CN" altLang="en-US" b="1" dirty="0">
                <a:solidFill>
                  <a:srgbClr val="11DBE2"/>
                </a:solidFill>
              </a:rPr>
              <a:t>不变式</a:t>
            </a:r>
            <a:r>
              <a:rPr lang="zh-CN" altLang="en-US" dirty="0"/>
              <a:t>：对于树中的任意有子树的节点，左子树的值都小于该节点的值，右子树的值都大于该节点的值。</a:t>
            </a:r>
            <a:endParaRPr dirty="0"/>
          </a:p>
        </p:txBody>
      </p:sp>
      <p:sp>
        <p:nvSpPr>
          <p:cNvPr id="568" name="2"/>
          <p:cNvSpPr/>
          <p:nvPr/>
        </p:nvSpPr>
        <p:spPr>
          <a:xfrm>
            <a:off x="5158594" y="6267361"/>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69" name="1"/>
          <p:cNvSpPr/>
          <p:nvPr/>
        </p:nvSpPr>
        <p:spPr>
          <a:xfrm>
            <a:off x="4308605" y="746904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70" name="3"/>
          <p:cNvSpPr/>
          <p:nvPr/>
        </p:nvSpPr>
        <p:spPr>
          <a:xfrm>
            <a:off x="5953202" y="746904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71" name="Line"/>
          <p:cNvSpPr/>
          <p:nvPr/>
        </p:nvSpPr>
        <p:spPr>
          <a:xfrm flipV="1">
            <a:off x="4943441" y="7017681"/>
            <a:ext cx="373157" cy="4858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 name="Line"/>
          <p:cNvSpPr/>
          <p:nvPr/>
        </p:nvSpPr>
        <p:spPr>
          <a:xfrm flipH="1" flipV="1">
            <a:off x="5820364" y="7019632"/>
            <a:ext cx="327147"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3" name="8"/>
          <p:cNvSpPr/>
          <p:nvPr/>
        </p:nvSpPr>
        <p:spPr>
          <a:xfrm>
            <a:off x="8868342" y="50251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74" name="6"/>
          <p:cNvSpPr/>
          <p:nvPr/>
        </p:nvSpPr>
        <p:spPr>
          <a:xfrm>
            <a:off x="8018353" y="622685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5" name="9"/>
          <p:cNvSpPr/>
          <p:nvPr/>
        </p:nvSpPr>
        <p:spPr>
          <a:xfrm>
            <a:off x="9662950" y="622685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76" name="Line"/>
          <p:cNvSpPr/>
          <p:nvPr/>
        </p:nvSpPr>
        <p:spPr>
          <a:xfrm flipV="1">
            <a:off x="8653189" y="577548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 name="Line"/>
          <p:cNvSpPr/>
          <p:nvPr/>
        </p:nvSpPr>
        <p:spPr>
          <a:xfrm flipH="1" flipV="1">
            <a:off x="9530111" y="577743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 name="2"/>
          <p:cNvSpPr/>
          <p:nvPr/>
        </p:nvSpPr>
        <p:spPr>
          <a:xfrm>
            <a:off x="7417330" y="745875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79" name="7"/>
          <p:cNvSpPr/>
          <p:nvPr/>
        </p:nvSpPr>
        <p:spPr>
          <a:xfrm>
            <a:off x="8524294" y="745875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80" name="Line"/>
          <p:cNvSpPr/>
          <p:nvPr/>
        </p:nvSpPr>
        <p:spPr>
          <a:xfrm flipV="1">
            <a:off x="7943241" y="7025660"/>
            <a:ext cx="24174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1" name="Line"/>
          <p:cNvSpPr/>
          <p:nvPr/>
        </p:nvSpPr>
        <p:spPr>
          <a:xfrm flipH="1" flipV="1">
            <a:off x="8612880" y="7019517"/>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2" name="11"/>
          <p:cNvSpPr/>
          <p:nvPr/>
        </p:nvSpPr>
        <p:spPr>
          <a:xfrm>
            <a:off x="9662950" y="750955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3" name="Line"/>
          <p:cNvSpPr/>
          <p:nvPr/>
        </p:nvSpPr>
        <p:spPr>
          <a:xfrm flipV="1">
            <a:off x="10070098" y="705095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 name="8"/>
          <p:cNvSpPr/>
          <p:nvPr/>
        </p:nvSpPr>
        <p:spPr>
          <a:xfrm>
            <a:off x="2722108" y="498938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5" name="9"/>
          <p:cNvSpPr/>
          <p:nvPr/>
        </p:nvSpPr>
        <p:spPr>
          <a:xfrm>
            <a:off x="2722108" y="626736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86" name="11"/>
          <p:cNvSpPr/>
          <p:nvPr/>
        </p:nvSpPr>
        <p:spPr>
          <a:xfrm>
            <a:off x="2722108" y="755006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7" name="Line"/>
          <p:cNvSpPr/>
          <p:nvPr/>
        </p:nvSpPr>
        <p:spPr>
          <a:xfrm flipV="1">
            <a:off x="3129256" y="709146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8" name="Line"/>
          <p:cNvSpPr/>
          <p:nvPr/>
        </p:nvSpPr>
        <p:spPr>
          <a:xfrm flipV="1">
            <a:off x="3129255" y="5811123"/>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5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51"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45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45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5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455"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45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45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5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45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6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61"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46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6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64"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6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6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6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68"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46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47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7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7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473"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474" name="Order:"/>
          <p:cNvSpPr/>
          <p:nvPr/>
        </p:nvSpPr>
        <p:spPr>
          <a:xfrm>
            <a:off x="2057400" y="7194549"/>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a:t>
            </a:r>
          </a:p>
        </p:txBody>
      </p:sp>
      <p:sp>
        <p:nvSpPr>
          <p:cNvPr id="5475" name="node 11"/>
          <p:cNvSpPr/>
          <p:nvPr/>
        </p:nvSpPr>
        <p:spPr>
          <a:xfrm>
            <a:off x="10257048" y="2523814"/>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p:txBody>
      </p:sp>
      <p:sp>
        <p:nvSpPr>
          <p:cNvPr id="5476"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7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80"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481"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48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83"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484"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485"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48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87"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48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8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90"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491"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9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93"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94"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9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9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97"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498"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49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0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01"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502"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503" name="Order:"/>
          <p:cNvSpPr/>
          <p:nvPr/>
        </p:nvSpPr>
        <p:spPr>
          <a:xfrm>
            <a:off x="2057400" y="7194549"/>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a:t>
            </a:r>
          </a:p>
        </p:txBody>
      </p:sp>
      <p:sp>
        <p:nvSpPr>
          <p:cNvPr id="5504"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p:txBody>
      </p:sp>
      <p:sp>
        <p:nvSpPr>
          <p:cNvPr id="5505"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0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09"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51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51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12"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513"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514"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51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16"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51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1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19"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520"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52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22"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523"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2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2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26"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527"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52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2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30"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531"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532" name="Order:"/>
          <p:cNvSpPr/>
          <p:nvPr/>
        </p:nvSpPr>
        <p:spPr>
          <a:xfrm>
            <a:off x="2057400" y="7194549"/>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a:t>
            </a:r>
          </a:p>
        </p:txBody>
      </p:sp>
      <p:sp>
        <p:nvSpPr>
          <p:cNvPr id="5533"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p:txBody>
      </p:sp>
      <p:sp>
        <p:nvSpPr>
          <p:cNvPr id="5534"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3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38"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53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54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41"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542"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543"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54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45"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54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4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48"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549"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55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1"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552"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5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5"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556"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55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9"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560"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561" name="Order: 1"/>
          <p:cNvSpPr/>
          <p:nvPr/>
        </p:nvSpPr>
        <p:spPr>
          <a:xfrm>
            <a:off x="2057400" y="7194549"/>
            <a:ext cx="231636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a:t>
            </a:r>
          </a:p>
        </p:txBody>
      </p:sp>
      <p:sp>
        <p:nvSpPr>
          <p:cNvPr id="5562"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a:p>
            <a:r>
              <a:t>node 1</a:t>
            </a:r>
          </a:p>
        </p:txBody>
      </p:sp>
      <p:sp>
        <p:nvSpPr>
          <p:cNvPr id="5563"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6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67"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568"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56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70"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571"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572"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57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74"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57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7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77"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578"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57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0"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581"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8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4"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585"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58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8"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589"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590" name="Order: 1,3"/>
          <p:cNvSpPr/>
          <p:nvPr/>
        </p:nvSpPr>
        <p:spPr>
          <a:xfrm>
            <a:off x="2057400" y="7194549"/>
            <a:ext cx="286687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a:t>
            </a:r>
          </a:p>
        </p:txBody>
      </p:sp>
      <p:sp>
        <p:nvSpPr>
          <p:cNvPr id="5591"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p:txBody>
      </p:sp>
      <p:sp>
        <p:nvSpPr>
          <p:cNvPr id="5592"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9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96"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59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59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9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600"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60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60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60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6"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60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60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9"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61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61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1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13"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61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61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1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1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618"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619" name="Order: 1,3,5"/>
          <p:cNvSpPr/>
          <p:nvPr/>
        </p:nvSpPr>
        <p:spPr>
          <a:xfrm>
            <a:off x="2057400" y="7194549"/>
            <a:ext cx="341739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a:t>
            </a:r>
          </a:p>
        </p:txBody>
      </p:sp>
      <p:sp>
        <p:nvSpPr>
          <p:cNvPr id="5620"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a:p>
            <a:r>
              <a:t>node 5</a:t>
            </a:r>
          </a:p>
        </p:txBody>
      </p:sp>
      <p:sp>
        <p:nvSpPr>
          <p:cNvPr id="5621"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2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25"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626"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62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28"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629"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630"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63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32"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63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3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35"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636"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63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38"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639"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64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2"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643"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64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6"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647"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648"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p:txBody>
      </p:sp>
      <p:sp>
        <p:nvSpPr>
          <p:cNvPr id="5649" name="Order: 1,3,5"/>
          <p:cNvSpPr/>
          <p:nvPr/>
        </p:nvSpPr>
        <p:spPr>
          <a:xfrm>
            <a:off x="2057400" y="7194549"/>
            <a:ext cx="341739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a:t>
            </a:r>
          </a:p>
        </p:txBody>
      </p:sp>
      <p:sp>
        <p:nvSpPr>
          <p:cNvPr id="5650"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5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54"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655"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65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57"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658"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659"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66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1"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66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4"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665"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66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7"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668"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66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1"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672"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67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5"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676"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677"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p:txBody>
      </p:sp>
      <p:sp>
        <p:nvSpPr>
          <p:cNvPr id="5678" name="Order: 1,3,5,6"/>
          <p:cNvSpPr/>
          <p:nvPr/>
        </p:nvSpPr>
        <p:spPr>
          <a:xfrm>
            <a:off x="2057400" y="7194549"/>
            <a:ext cx="396790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a:t>
            </a:r>
          </a:p>
        </p:txBody>
      </p:sp>
      <p:sp>
        <p:nvSpPr>
          <p:cNvPr id="5679"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8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83"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684"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68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86"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687"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688"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68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0"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69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3"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694"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69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6"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697"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69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00"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701"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70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0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04"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705"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706"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8</a:t>
            </a:r>
          </a:p>
        </p:txBody>
      </p:sp>
      <p:sp>
        <p:nvSpPr>
          <p:cNvPr id="5707" name="Order: 1,3,5,6,8"/>
          <p:cNvSpPr/>
          <p:nvPr/>
        </p:nvSpPr>
        <p:spPr>
          <a:xfrm>
            <a:off x="2057400" y="7194549"/>
            <a:ext cx="45184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a:t>
            </a:r>
          </a:p>
        </p:txBody>
      </p:sp>
      <p:sp>
        <p:nvSpPr>
          <p:cNvPr id="5708"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1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12"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713"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71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15"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716"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717"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1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19"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72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2"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723"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72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5"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726"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72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9"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730"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73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3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33"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734"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735"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p:txBody>
      </p:sp>
      <p:sp>
        <p:nvSpPr>
          <p:cNvPr id="5736" name="Order: 1,3,5,6,8"/>
          <p:cNvSpPr/>
          <p:nvPr/>
        </p:nvSpPr>
        <p:spPr>
          <a:xfrm>
            <a:off x="2057400" y="7194549"/>
            <a:ext cx="45184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a:t>
            </a:r>
          </a:p>
        </p:txBody>
      </p:sp>
      <p:sp>
        <p:nvSpPr>
          <p:cNvPr id="5737"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
        <p:nvSpPr>
          <p:cNvPr id="593" name="4"/>
          <p:cNvSpPr/>
          <p:nvPr/>
        </p:nvSpPr>
        <p:spPr>
          <a:xfrm>
            <a:off x="7229785" y="446965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94" name="3"/>
          <p:cNvSpPr/>
          <p:nvPr/>
        </p:nvSpPr>
        <p:spPr>
          <a:xfrm>
            <a:off x="5094069" y="446965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95" name="3"/>
          <p:cNvSpPr/>
          <p:nvPr/>
        </p:nvSpPr>
        <p:spPr>
          <a:xfrm>
            <a:off x="6099485" y="337701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96"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7"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1"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74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74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745"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74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4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74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1"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75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75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4"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75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75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8"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75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76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6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6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763"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764" name="node 11"/>
          <p:cNvSpPr/>
          <p:nvPr/>
        </p:nvSpPr>
        <p:spPr>
          <a:xfrm>
            <a:off x="10257048" y="2523814"/>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p:txBody>
      </p:sp>
      <p:sp>
        <p:nvSpPr>
          <p:cNvPr id="5765" name="Order: 1,3,5,6,8,11"/>
          <p:cNvSpPr/>
          <p:nvPr/>
        </p:nvSpPr>
        <p:spPr>
          <a:xfrm>
            <a:off x="2057400" y="7194549"/>
            <a:ext cx="534419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a:t>
            </a:r>
          </a:p>
        </p:txBody>
      </p:sp>
      <p:sp>
        <p:nvSpPr>
          <p:cNvPr id="5766"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6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0"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771"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77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3"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774"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775"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7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7"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77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0"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781"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78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3"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784"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78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7"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788"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78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1"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792"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793"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p:txBody>
      </p:sp>
      <p:sp>
        <p:nvSpPr>
          <p:cNvPr id="5794" name="Order: 1,3,5,6,8,11"/>
          <p:cNvSpPr/>
          <p:nvPr/>
        </p:nvSpPr>
        <p:spPr>
          <a:xfrm>
            <a:off x="2057400" y="7194549"/>
            <a:ext cx="534419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a:t>
            </a:r>
          </a:p>
        </p:txBody>
      </p:sp>
      <p:sp>
        <p:nvSpPr>
          <p:cNvPr id="5795"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9"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80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80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02"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03"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04"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80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06"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80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0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09"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810"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81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12"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813"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81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1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16"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817"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81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1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20"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821"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822"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p:txBody>
      </p:sp>
      <p:sp>
        <p:nvSpPr>
          <p:cNvPr id="5823" name="Order: 1,3,5,6,8,11"/>
          <p:cNvSpPr/>
          <p:nvPr/>
        </p:nvSpPr>
        <p:spPr>
          <a:xfrm>
            <a:off x="2057400" y="7194549"/>
            <a:ext cx="534419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a:t>
            </a:r>
          </a:p>
        </p:txBody>
      </p:sp>
      <p:sp>
        <p:nvSpPr>
          <p:cNvPr id="5824"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2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28"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82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83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1"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32"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33"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83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5"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83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8"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839"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84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1"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842"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84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5"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846"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84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9"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850"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851"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a:p>
            <a:r>
              <a:t>node 12</a:t>
            </a:r>
          </a:p>
        </p:txBody>
      </p:sp>
      <p:sp>
        <p:nvSpPr>
          <p:cNvPr id="5852" name="Order: 1,3,5,6,8,11,12"/>
          <p:cNvSpPr/>
          <p:nvPr/>
        </p:nvSpPr>
        <p:spPr>
          <a:xfrm>
            <a:off x="2057400" y="7194549"/>
            <a:ext cx="616996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a:t>
            </a:r>
          </a:p>
        </p:txBody>
      </p:sp>
      <p:sp>
        <p:nvSpPr>
          <p:cNvPr id="5853"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5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57"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858"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85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60"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61"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62"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86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64"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86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6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67"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868"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86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70"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871"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87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7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74"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875"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87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7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78"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879"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880"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p:txBody>
      </p:sp>
      <p:sp>
        <p:nvSpPr>
          <p:cNvPr id="5881" name="Order: 1,3,5,6,8,11,12,13"/>
          <p:cNvSpPr/>
          <p:nvPr/>
        </p:nvSpPr>
        <p:spPr>
          <a:xfrm>
            <a:off x="2057400" y="7194549"/>
            <a:ext cx="699574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1,3,5,6,8,11,12,13</a:t>
            </a:r>
          </a:p>
        </p:txBody>
      </p:sp>
      <p:sp>
        <p:nvSpPr>
          <p:cNvPr id="5882"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8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86"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88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88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8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90"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9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89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9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89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9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96"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89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89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99"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90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90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0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03"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90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90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0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0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908"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909"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a:p>
            <a:r>
              <a:t>node 14</a:t>
            </a:r>
          </a:p>
        </p:txBody>
      </p:sp>
      <p:sp>
        <p:nvSpPr>
          <p:cNvPr id="5910" name="Order: 1,3,5,6,8,11,12,13,14"/>
          <p:cNvSpPr/>
          <p:nvPr/>
        </p:nvSpPr>
        <p:spPr>
          <a:xfrm>
            <a:off x="2057400" y="7194549"/>
            <a:ext cx="782151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1,3,5,6,8,11,12,13,14</a:t>
            </a:r>
          </a:p>
        </p:txBody>
      </p:sp>
      <p:sp>
        <p:nvSpPr>
          <p:cNvPr id="5911"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1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15"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916"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91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18"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919"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920"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92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22"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92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2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25"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926"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92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28"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929"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93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3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32"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933"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93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3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36"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937"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938"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p:txBody>
      </p:sp>
      <p:sp>
        <p:nvSpPr>
          <p:cNvPr id="5939" name="Order: 1,3,5,6,8,11,12,13,14"/>
          <p:cNvSpPr/>
          <p:nvPr/>
        </p:nvSpPr>
        <p:spPr>
          <a:xfrm>
            <a:off x="2057400" y="7194549"/>
            <a:ext cx="782151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1,3,5,6,8,11,12,13,14</a:t>
            </a:r>
          </a:p>
        </p:txBody>
      </p:sp>
      <p:sp>
        <p:nvSpPr>
          <p:cNvPr id="5940"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4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44"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945"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94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47"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948"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949"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95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51"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95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5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54"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955"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95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57"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958"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95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6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61"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962"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96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6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65"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966"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967"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p:txBody>
      </p:sp>
      <p:sp>
        <p:nvSpPr>
          <p:cNvPr id="5968" name="Order: 1,3,5,6,8,11,12,13,14,15"/>
          <p:cNvSpPr/>
          <p:nvPr/>
        </p:nvSpPr>
        <p:spPr>
          <a:xfrm>
            <a:off x="2057400" y="7194549"/>
            <a:ext cx="864728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1,3,5,6,8,11,12,13,14,15</a:t>
            </a:r>
          </a:p>
        </p:txBody>
      </p:sp>
      <p:sp>
        <p:nvSpPr>
          <p:cNvPr id="5969"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7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73"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974"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97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76"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977"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978"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97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0"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98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3"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984"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98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6"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987"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98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90"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991"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99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9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94"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995"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996"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17</a:t>
            </a:r>
          </a:p>
        </p:txBody>
      </p:sp>
      <p:sp>
        <p:nvSpPr>
          <p:cNvPr id="5997" name="Order: 1,3,5,6,8,11,12,13,14,15,17"/>
          <p:cNvSpPr/>
          <p:nvPr/>
        </p:nvSpPr>
        <p:spPr>
          <a:xfrm>
            <a:off x="2057400" y="7194549"/>
            <a:ext cx="94730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1,3,5,6,8,11,12,13,14,15,17</a:t>
            </a:r>
          </a:p>
        </p:txBody>
      </p:sp>
      <p:sp>
        <p:nvSpPr>
          <p:cNvPr id="5998"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0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02"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6003"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00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05"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006"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007"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00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09"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1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1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12"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013"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01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15"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016"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01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1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19"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020"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02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2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23"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024"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025"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17</a:t>
            </a:r>
          </a:p>
          <a:p>
            <a:r>
              <a:t>node 19</a:t>
            </a:r>
          </a:p>
        </p:txBody>
      </p:sp>
      <p:sp>
        <p:nvSpPr>
          <p:cNvPr id="6026" name="Order: 1,3,5,6,8,11,12,13,14,15,17,19"/>
          <p:cNvSpPr/>
          <p:nvPr/>
        </p:nvSpPr>
        <p:spPr>
          <a:xfrm>
            <a:off x="2057400" y="7194549"/>
            <a:ext cx="102988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1,3,5,6,8,11,12,13,14,15,17,19</a:t>
            </a:r>
          </a:p>
        </p:txBody>
      </p:sp>
      <p:sp>
        <p:nvSpPr>
          <p:cNvPr id="6027"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
        <p:nvSpPr>
          <p:cNvPr id="600" name="It depends on whether you want to allow duplicate values in your tree. BST operations allow for duplicate values, but most of the time we are only interested in having unique elements inside our tree."/>
          <p:cNvSpPr/>
          <p:nvPr/>
        </p:nvSpPr>
        <p:spPr>
          <a:xfrm>
            <a:off x="4833661" y="7469504"/>
            <a:ext cx="3337453"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dirty="0"/>
              <a:t>It depends</a:t>
            </a:r>
            <a:r>
              <a:rPr lang="zh-CN" altLang="en-US" dirty="0"/>
              <a:t>！</a:t>
            </a:r>
            <a:endParaRPr dirty="0"/>
          </a:p>
        </p:txBody>
      </p:sp>
      <p:sp>
        <p:nvSpPr>
          <p:cNvPr id="601" name="4"/>
          <p:cNvSpPr/>
          <p:nvPr/>
        </p:nvSpPr>
        <p:spPr>
          <a:xfrm>
            <a:off x="7229785" y="446965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02" name="3"/>
          <p:cNvSpPr/>
          <p:nvPr/>
        </p:nvSpPr>
        <p:spPr>
          <a:xfrm>
            <a:off x="5094069" y="446965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3" name="3"/>
          <p:cNvSpPr/>
          <p:nvPr/>
        </p:nvSpPr>
        <p:spPr>
          <a:xfrm>
            <a:off x="6099485" y="337701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4"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5"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3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31"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603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03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3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035"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03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03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3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3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4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41"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04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04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44"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04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04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4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48"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04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05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5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5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053"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054"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17</a:t>
            </a:r>
          </a:p>
        </p:txBody>
      </p:sp>
      <p:sp>
        <p:nvSpPr>
          <p:cNvPr id="6055" name="Order: 1,3,5,6,8,11,12,13,14,15,17,19"/>
          <p:cNvSpPr/>
          <p:nvPr/>
        </p:nvSpPr>
        <p:spPr>
          <a:xfrm>
            <a:off x="2057400" y="7194549"/>
            <a:ext cx="102988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1,3,5,6,8,11,12,13,14,15,17,19</a:t>
            </a:r>
          </a:p>
        </p:txBody>
      </p:sp>
      <p:sp>
        <p:nvSpPr>
          <p:cNvPr id="6056"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5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60"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6061"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06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63"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064"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065"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06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67"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6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6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70"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071"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07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73"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074"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07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7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77"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078"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07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8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81"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082"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083"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p:txBody>
      </p:sp>
      <p:sp>
        <p:nvSpPr>
          <p:cNvPr id="6084" name="Order: 1,3,5,6,8,11,12,13,14,15,17,19"/>
          <p:cNvSpPr/>
          <p:nvPr/>
        </p:nvSpPr>
        <p:spPr>
          <a:xfrm>
            <a:off x="2057400" y="7194549"/>
            <a:ext cx="102988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1,3,5,6,8,11,12,13,14,15,17,19</a:t>
            </a:r>
          </a:p>
        </p:txBody>
      </p:sp>
      <p:sp>
        <p:nvSpPr>
          <p:cNvPr id="6085"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8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89"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609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09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92"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093"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094"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09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96"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9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9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99"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100"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10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02"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03"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10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0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06"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107"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10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0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10"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111"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112" name="node 11"/>
          <p:cNvSpPr/>
          <p:nvPr/>
        </p:nvSpPr>
        <p:spPr>
          <a:xfrm>
            <a:off x="10257048" y="2523814"/>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p:txBody>
      </p:sp>
      <p:sp>
        <p:nvSpPr>
          <p:cNvPr id="6113" name="Order: 1,3,5,6,8,11,12,13,14,15,17,19"/>
          <p:cNvSpPr/>
          <p:nvPr/>
        </p:nvSpPr>
        <p:spPr>
          <a:xfrm>
            <a:off x="2057400" y="7194549"/>
            <a:ext cx="102988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1,3,5,6,8,11,12,13,14,15,17,19</a:t>
            </a:r>
          </a:p>
        </p:txBody>
      </p:sp>
      <p:sp>
        <p:nvSpPr>
          <p:cNvPr id="6114"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1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18"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611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12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1"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122"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123"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12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5"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12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8"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129"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13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1"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32"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13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5"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136"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13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9"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140"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141" name="Order: 1,3,5,6,8,11,12,13,14,15,17,19"/>
          <p:cNvSpPr/>
          <p:nvPr/>
        </p:nvSpPr>
        <p:spPr>
          <a:xfrm>
            <a:off x="2057400" y="7194549"/>
            <a:ext cx="102988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1,3,5,6,8,11,12,13,14,15,17,19</a:t>
            </a:r>
          </a:p>
        </p:txBody>
      </p:sp>
      <p:sp>
        <p:nvSpPr>
          <p:cNvPr id="6142"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4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46"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614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14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4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150"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15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15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15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6"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15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15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9"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6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16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6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63"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16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16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6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6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168"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169" name="Order: 1,3,5,6,8,11,12,13,14,15,17,19"/>
          <p:cNvSpPr/>
          <p:nvPr/>
        </p:nvSpPr>
        <p:spPr>
          <a:xfrm>
            <a:off x="2057400" y="7194549"/>
            <a:ext cx="102988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1,3,5,6,8,11,12,13,14,15,17,19</a:t>
            </a:r>
          </a:p>
        </p:txBody>
      </p:sp>
      <p:sp>
        <p:nvSpPr>
          <p:cNvPr id="6170" name="Notice that with a BST the values printed by the inorder traversal are in increasing order!"/>
          <p:cNvSpPr/>
          <p:nvPr/>
        </p:nvSpPr>
        <p:spPr>
          <a:xfrm>
            <a:off x="114324" y="8070665"/>
            <a:ext cx="12776151"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Notice that with a BST the values printed by the inorder traversal are in increasing order!</a:t>
            </a:r>
          </a:p>
        </p:txBody>
      </p:sp>
      <p:sp>
        <p:nvSpPr>
          <p:cNvPr id="6171" name="Line"/>
          <p:cNvSpPr/>
          <p:nvPr/>
        </p:nvSpPr>
        <p:spPr>
          <a:xfrm>
            <a:off x="3952864" y="7878523"/>
            <a:ext cx="8542693"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2" name="Line"/>
          <p:cNvSpPr/>
          <p:nvPr/>
        </p:nvSpPr>
        <p:spPr>
          <a:xfrm flipH="1">
            <a:off x="12470156" y="7530067"/>
            <a:ext cx="1887" cy="3484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3" name="Line"/>
          <p:cNvSpPr/>
          <p:nvPr/>
        </p:nvSpPr>
        <p:spPr>
          <a:xfrm flipH="1">
            <a:off x="3973856" y="7530067"/>
            <a:ext cx="1887" cy="3484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4"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8"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17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18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1"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182"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183"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18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5"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18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8"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189"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19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1"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92"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19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5"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196"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19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9"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200"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201" name="Traverse the left subtree followed by the right subtree then print the value of the node"/>
          <p:cNvSpPr/>
          <p:nvPr/>
        </p:nvSpPr>
        <p:spPr>
          <a:xfrm>
            <a:off x="1256200" y="6737350"/>
            <a:ext cx="10347623"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Traverse the left subtree followed by the right subtree then print the value of the node</a:t>
            </a:r>
          </a:p>
        </p:txBody>
      </p:sp>
      <p:sp>
        <p:nvSpPr>
          <p:cNvPr id="6202"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0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06"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20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20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0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210"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21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21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1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21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1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16"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21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21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19"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2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22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2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23"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22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22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2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2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228"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229" name="Order:"/>
          <p:cNvSpPr/>
          <p:nvPr/>
        </p:nvSpPr>
        <p:spPr>
          <a:xfrm>
            <a:off x="2057400" y="7194549"/>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a:t>
            </a:r>
          </a:p>
        </p:txBody>
      </p:sp>
      <p:sp>
        <p:nvSpPr>
          <p:cNvPr id="6230" name="node 11"/>
          <p:cNvSpPr/>
          <p:nvPr/>
        </p:nvSpPr>
        <p:spPr>
          <a:xfrm>
            <a:off x="10257048" y="2523814"/>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p:txBody>
      </p:sp>
      <p:sp>
        <p:nvSpPr>
          <p:cNvPr id="6231"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3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35"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236"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23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38"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239"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240"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24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42"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24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4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45"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246"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24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48"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49"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25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5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52"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253"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25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5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56"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257"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258" name="Order:"/>
          <p:cNvSpPr/>
          <p:nvPr/>
        </p:nvSpPr>
        <p:spPr>
          <a:xfrm>
            <a:off x="2057400" y="7194549"/>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a:t>
            </a:r>
          </a:p>
        </p:txBody>
      </p:sp>
      <p:sp>
        <p:nvSpPr>
          <p:cNvPr id="6259"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p:txBody>
      </p:sp>
      <p:sp>
        <p:nvSpPr>
          <p:cNvPr id="6260"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6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64"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265"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26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67"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268"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269"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27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71"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27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7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74"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275"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27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77"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78"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27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1"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282"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28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5"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286"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287" name="Order:"/>
          <p:cNvSpPr/>
          <p:nvPr/>
        </p:nvSpPr>
        <p:spPr>
          <a:xfrm>
            <a:off x="2057400" y="7194549"/>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a:t>
            </a:r>
          </a:p>
        </p:txBody>
      </p:sp>
      <p:sp>
        <p:nvSpPr>
          <p:cNvPr id="6288"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p:txBody>
      </p:sp>
      <p:sp>
        <p:nvSpPr>
          <p:cNvPr id="6289"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9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93"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294"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29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96"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297"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298"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29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0"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30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3"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304"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30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6"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07"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30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10"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311"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31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1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14"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315"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316" name="Order: 1"/>
          <p:cNvSpPr/>
          <p:nvPr/>
        </p:nvSpPr>
        <p:spPr>
          <a:xfrm>
            <a:off x="2057400" y="7194549"/>
            <a:ext cx="231636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a:t>
            </a:r>
          </a:p>
        </p:txBody>
      </p:sp>
      <p:sp>
        <p:nvSpPr>
          <p:cNvPr id="6317"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a:p>
            <a:r>
              <a:t>node 1</a:t>
            </a:r>
          </a:p>
        </p:txBody>
      </p:sp>
      <p:sp>
        <p:nvSpPr>
          <p:cNvPr id="6318"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7"/>
          <p:cNvSpPr/>
          <p:nvPr/>
        </p:nvSpPr>
        <p:spPr>
          <a:xfrm>
            <a:off x="7229785" y="4469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08" name="4"/>
          <p:cNvSpPr/>
          <p:nvPr/>
        </p:nvSpPr>
        <p:spPr>
          <a:xfrm>
            <a:off x="5094069" y="4469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09" name="5"/>
          <p:cNvSpPr/>
          <p:nvPr/>
        </p:nvSpPr>
        <p:spPr>
          <a:xfrm>
            <a:off x="6099485" y="337701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0"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1"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
        <p:nvSpPr>
          <p:cNvPr id="613" name="3"/>
          <p:cNvSpPr/>
          <p:nvPr/>
        </p:nvSpPr>
        <p:spPr>
          <a:xfrm>
            <a:off x="4097119" y="55618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14" name="Line"/>
          <p:cNvSpPr/>
          <p:nvPr/>
        </p:nvSpPr>
        <p:spPr>
          <a:xfrm flipV="1">
            <a:off x="4807901" y="5199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 name="8"/>
          <p:cNvSpPr/>
          <p:nvPr/>
        </p:nvSpPr>
        <p:spPr>
          <a:xfrm>
            <a:off x="8372785" y="55336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16" name="Line"/>
          <p:cNvSpPr/>
          <p:nvPr/>
        </p:nvSpPr>
        <p:spPr>
          <a:xfrm flipH="1" flipV="1">
            <a:off x="7941733" y="5150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 name="6"/>
          <p:cNvSpPr/>
          <p:nvPr/>
        </p:nvSpPr>
        <p:spPr>
          <a:xfrm>
            <a:off x="6211669" y="55301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18" name="Line"/>
          <p:cNvSpPr/>
          <p:nvPr/>
        </p:nvSpPr>
        <p:spPr>
          <a:xfrm flipV="1">
            <a:off x="6922451" y="5167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2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22"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323"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32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25"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326"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327"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32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29"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33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3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32"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333"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33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35"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36"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33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3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39"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340"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34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4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43"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344"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345" name="Order: 1"/>
          <p:cNvSpPr/>
          <p:nvPr/>
        </p:nvSpPr>
        <p:spPr>
          <a:xfrm>
            <a:off x="2057400" y="7194549"/>
            <a:ext cx="231636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a:t>
            </a:r>
          </a:p>
        </p:txBody>
      </p:sp>
      <p:sp>
        <p:nvSpPr>
          <p:cNvPr id="6346"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p:txBody>
      </p:sp>
      <p:sp>
        <p:nvSpPr>
          <p:cNvPr id="6347"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5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51"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35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35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5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355"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35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35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5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35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6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61"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36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36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64"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6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36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6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68"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36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37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7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7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373"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374" name="Order: 1,5"/>
          <p:cNvSpPr/>
          <p:nvPr/>
        </p:nvSpPr>
        <p:spPr>
          <a:xfrm>
            <a:off x="2057400" y="7194549"/>
            <a:ext cx="286687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a:t>
            </a:r>
          </a:p>
        </p:txBody>
      </p:sp>
      <p:sp>
        <p:nvSpPr>
          <p:cNvPr id="6375"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a:p>
            <a:r>
              <a:t>node 5</a:t>
            </a:r>
          </a:p>
        </p:txBody>
      </p:sp>
      <p:sp>
        <p:nvSpPr>
          <p:cNvPr id="6376"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7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0"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381"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38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3"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384"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385"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38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7"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38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90"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391"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39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93"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94"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39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9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97"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398"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39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0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01"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402"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403" name="Order: 1,5,3"/>
          <p:cNvSpPr/>
          <p:nvPr/>
        </p:nvSpPr>
        <p:spPr>
          <a:xfrm>
            <a:off x="2057400" y="7194549"/>
            <a:ext cx="341739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a:t>
            </a:r>
          </a:p>
        </p:txBody>
      </p:sp>
      <p:sp>
        <p:nvSpPr>
          <p:cNvPr id="6404"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p:txBody>
      </p:sp>
      <p:sp>
        <p:nvSpPr>
          <p:cNvPr id="6405"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0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09"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41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41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12"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413"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414"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41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16"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41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1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19"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420"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42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22"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423"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42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2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26"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427"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42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2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30"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431"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432" name="Order: 1,5,3"/>
          <p:cNvSpPr/>
          <p:nvPr/>
        </p:nvSpPr>
        <p:spPr>
          <a:xfrm>
            <a:off x="2057400" y="7194549"/>
            <a:ext cx="341739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a:t>
            </a:r>
          </a:p>
        </p:txBody>
      </p:sp>
      <p:sp>
        <p:nvSpPr>
          <p:cNvPr id="6433"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p:txBody>
      </p:sp>
      <p:sp>
        <p:nvSpPr>
          <p:cNvPr id="6434"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3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38"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43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44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41"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442"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443"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44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45"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44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4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48"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449"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45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1"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452"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45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5"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456"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45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9"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460"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461" name="Order: 1,5,3,8"/>
          <p:cNvSpPr/>
          <p:nvPr/>
        </p:nvSpPr>
        <p:spPr>
          <a:xfrm>
            <a:off x="2057400" y="7194549"/>
            <a:ext cx="396790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a:t>
            </a:r>
          </a:p>
        </p:txBody>
      </p:sp>
      <p:sp>
        <p:nvSpPr>
          <p:cNvPr id="6462"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8</a:t>
            </a:r>
          </a:p>
        </p:txBody>
      </p:sp>
      <p:sp>
        <p:nvSpPr>
          <p:cNvPr id="6463"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6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67"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468"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46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70"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471"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472"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47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74"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47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7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77"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478"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47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80"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481"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48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8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84"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485"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48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8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88"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489"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490" name="Order: 1,5,3,8,6"/>
          <p:cNvSpPr/>
          <p:nvPr/>
        </p:nvSpPr>
        <p:spPr>
          <a:xfrm>
            <a:off x="2057400" y="7194549"/>
            <a:ext cx="45184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a:t>
            </a:r>
          </a:p>
        </p:txBody>
      </p:sp>
      <p:sp>
        <p:nvSpPr>
          <p:cNvPr id="6491"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p:txBody>
      </p:sp>
      <p:sp>
        <p:nvSpPr>
          <p:cNvPr id="6492"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9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96"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49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49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9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500"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50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50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0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50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0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06"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50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50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09"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1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51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3"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51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51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518"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519" name="Order: 1,5,3,8,6"/>
          <p:cNvSpPr/>
          <p:nvPr/>
        </p:nvSpPr>
        <p:spPr>
          <a:xfrm>
            <a:off x="2057400" y="7194549"/>
            <a:ext cx="45184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a:t>
            </a:r>
          </a:p>
        </p:txBody>
      </p:sp>
      <p:sp>
        <p:nvSpPr>
          <p:cNvPr id="6520" name="node 11"/>
          <p:cNvSpPr/>
          <p:nvPr/>
        </p:nvSpPr>
        <p:spPr>
          <a:xfrm>
            <a:off x="10257048" y="2523814"/>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p:txBody>
      </p:sp>
      <p:sp>
        <p:nvSpPr>
          <p:cNvPr id="6521"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2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25"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526"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52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28"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529"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530"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53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2"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53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5"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536"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53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8"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39"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54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4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42"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543"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54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4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46"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547"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548" name="Order: 1,5,3,8,6"/>
          <p:cNvSpPr/>
          <p:nvPr/>
        </p:nvSpPr>
        <p:spPr>
          <a:xfrm>
            <a:off x="2057400" y="7194549"/>
            <a:ext cx="45184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a:t>
            </a:r>
          </a:p>
        </p:txBody>
      </p:sp>
      <p:sp>
        <p:nvSpPr>
          <p:cNvPr id="6549"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p:txBody>
      </p:sp>
      <p:sp>
        <p:nvSpPr>
          <p:cNvPr id="6550"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5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54"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555"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55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57"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558"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559"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56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61"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56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6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64"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565"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56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67"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68"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56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1"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572"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57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5"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576"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577" name="Order: 1,5,3,8,6"/>
          <p:cNvSpPr/>
          <p:nvPr/>
        </p:nvSpPr>
        <p:spPr>
          <a:xfrm>
            <a:off x="2057400" y="7194549"/>
            <a:ext cx="45184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a:t>
            </a:r>
          </a:p>
        </p:txBody>
      </p:sp>
      <p:sp>
        <p:nvSpPr>
          <p:cNvPr id="6578"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p:txBody>
      </p:sp>
      <p:sp>
        <p:nvSpPr>
          <p:cNvPr id="6579"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8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83"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584"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58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86"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587"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588"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58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0"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59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3"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594"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59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6"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97"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59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00"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601"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60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0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04"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605"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606" name="Order: 1,5,3,8,6,12"/>
          <p:cNvSpPr/>
          <p:nvPr/>
        </p:nvSpPr>
        <p:spPr>
          <a:xfrm>
            <a:off x="2057400" y="7194549"/>
            <a:ext cx="534419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1,5,3,8,6,12</a:t>
            </a:r>
          </a:p>
        </p:txBody>
      </p:sp>
      <p:sp>
        <p:nvSpPr>
          <p:cNvPr id="6607"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a:p>
            <a:r>
              <a:t>node 12</a:t>
            </a:r>
          </a:p>
        </p:txBody>
      </p:sp>
      <p:sp>
        <p:nvSpPr>
          <p:cNvPr id="6608"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 name="7"/>
          <p:cNvSpPr/>
          <p:nvPr/>
        </p:nvSpPr>
        <p:spPr>
          <a:xfrm>
            <a:off x="7229785" y="446965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21" name="4"/>
          <p:cNvSpPr/>
          <p:nvPr/>
        </p:nvSpPr>
        <p:spPr>
          <a:xfrm>
            <a:off x="5094069" y="446965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22" name="5"/>
          <p:cNvSpPr/>
          <p:nvPr/>
        </p:nvSpPr>
        <p:spPr>
          <a:xfrm>
            <a:off x="6099485" y="337701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3"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4"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5"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
        <p:nvSpPr>
          <p:cNvPr id="626" name="3"/>
          <p:cNvSpPr/>
          <p:nvPr/>
        </p:nvSpPr>
        <p:spPr>
          <a:xfrm>
            <a:off x="4097119" y="556185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27" name="Line"/>
          <p:cNvSpPr/>
          <p:nvPr/>
        </p:nvSpPr>
        <p:spPr>
          <a:xfrm flipV="1">
            <a:off x="4807901" y="5199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 name="8"/>
          <p:cNvSpPr/>
          <p:nvPr/>
        </p:nvSpPr>
        <p:spPr>
          <a:xfrm>
            <a:off x="8372785" y="55336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29" name="Line"/>
          <p:cNvSpPr/>
          <p:nvPr/>
        </p:nvSpPr>
        <p:spPr>
          <a:xfrm flipH="1" flipV="1">
            <a:off x="7941733" y="5150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 name="6"/>
          <p:cNvSpPr/>
          <p:nvPr/>
        </p:nvSpPr>
        <p:spPr>
          <a:xfrm>
            <a:off x="6211669" y="55301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31" name="Line"/>
          <p:cNvSpPr/>
          <p:nvPr/>
        </p:nvSpPr>
        <p:spPr>
          <a:xfrm flipV="1">
            <a:off x="6922451" y="5167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2" name="Yes!"/>
          <p:cNvSpPr/>
          <p:nvPr/>
        </p:nvSpPr>
        <p:spPr>
          <a:xfrm>
            <a:off x="5758606" y="7228859"/>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合法！</a:t>
            </a:r>
            <a:endParaRPr dirty="0"/>
          </a:p>
        </p:txBody>
      </p:sp>
    </p:spTree>
  </p:cSld>
  <p:clrMapOvr>
    <a:masterClrMapping/>
  </p:clrMapOvr>
  <p:transition spd="med"/>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1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12"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613"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61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15"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616"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617"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61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19"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62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2"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623"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62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5"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626"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62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9"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630"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63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3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33"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634"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635" name="Order: 1,5,3,8,6,12"/>
          <p:cNvSpPr/>
          <p:nvPr/>
        </p:nvSpPr>
        <p:spPr>
          <a:xfrm>
            <a:off x="2057400" y="7194549"/>
            <a:ext cx="534419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1,5,3,8,6,12</a:t>
            </a:r>
          </a:p>
        </p:txBody>
      </p:sp>
      <p:sp>
        <p:nvSpPr>
          <p:cNvPr id="6636"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p:txBody>
      </p:sp>
      <p:sp>
        <p:nvSpPr>
          <p:cNvPr id="6637"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4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41"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64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64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4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645"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64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64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4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64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1"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65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65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4"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65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65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8"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65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66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6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6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663"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664" name="Order: 1,5,3,8,6,12,14"/>
          <p:cNvSpPr/>
          <p:nvPr/>
        </p:nvSpPr>
        <p:spPr>
          <a:xfrm>
            <a:off x="2057400" y="7194549"/>
            <a:ext cx="616996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1,5,3,8,6,12,14</a:t>
            </a:r>
          </a:p>
        </p:txBody>
      </p:sp>
      <p:sp>
        <p:nvSpPr>
          <p:cNvPr id="6665"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a:p>
            <a:r>
              <a:t>node 14</a:t>
            </a:r>
          </a:p>
        </p:txBody>
      </p:sp>
      <p:sp>
        <p:nvSpPr>
          <p:cNvPr id="6666"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6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70"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671"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67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73"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674"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675"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67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77"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67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7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80"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681"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68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83"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684"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68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8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87"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688"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68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9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91"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692"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693" name="Order: 1,5,3,8,6,12,14,13"/>
          <p:cNvSpPr/>
          <p:nvPr/>
        </p:nvSpPr>
        <p:spPr>
          <a:xfrm>
            <a:off x="2057400" y="7194549"/>
            <a:ext cx="699574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1,5,3,8,6,12,14,13</a:t>
            </a:r>
          </a:p>
        </p:txBody>
      </p:sp>
      <p:sp>
        <p:nvSpPr>
          <p:cNvPr id="6694"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p:txBody>
      </p:sp>
      <p:sp>
        <p:nvSpPr>
          <p:cNvPr id="6695"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9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99"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70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70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02"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703"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704"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70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06"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70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0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09"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710"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71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12"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713"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71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1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16"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717"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71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1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20"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721"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722" name="Order: 1,5,3,8,6,12,14,13"/>
          <p:cNvSpPr/>
          <p:nvPr/>
        </p:nvSpPr>
        <p:spPr>
          <a:xfrm>
            <a:off x="2057400" y="7194549"/>
            <a:ext cx="699574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1,5,3,8,6,12,14,13</a:t>
            </a:r>
          </a:p>
        </p:txBody>
      </p:sp>
      <p:sp>
        <p:nvSpPr>
          <p:cNvPr id="6723"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p:txBody>
      </p:sp>
      <p:sp>
        <p:nvSpPr>
          <p:cNvPr id="6724"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2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28"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72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73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31"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732"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733"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73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35"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73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3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38"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739"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74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41"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742"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74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4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45"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746"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74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4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49"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750"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751" name="Order: 1,5,3,8,6,12,14,13"/>
          <p:cNvSpPr/>
          <p:nvPr/>
        </p:nvSpPr>
        <p:spPr>
          <a:xfrm>
            <a:off x="2057400" y="7194549"/>
            <a:ext cx="699574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1,5,3,8,6,12,14,13</a:t>
            </a:r>
          </a:p>
        </p:txBody>
      </p:sp>
      <p:sp>
        <p:nvSpPr>
          <p:cNvPr id="6752"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17</a:t>
            </a:r>
          </a:p>
        </p:txBody>
      </p:sp>
      <p:sp>
        <p:nvSpPr>
          <p:cNvPr id="6753"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5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57"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758"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75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60"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761"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762"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76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64"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76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6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67"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768"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76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70"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771"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77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7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74"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775"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77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7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78"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779"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780" name="Order: 1,5,3,8,6,12,14,13,19"/>
          <p:cNvSpPr/>
          <p:nvPr/>
        </p:nvSpPr>
        <p:spPr>
          <a:xfrm>
            <a:off x="2057400" y="7194549"/>
            <a:ext cx="782151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1,5,3,8,6,12,14,13,19</a:t>
            </a:r>
          </a:p>
        </p:txBody>
      </p:sp>
      <p:sp>
        <p:nvSpPr>
          <p:cNvPr id="6781"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17</a:t>
            </a:r>
          </a:p>
          <a:p>
            <a:r>
              <a:t>node 19</a:t>
            </a:r>
          </a:p>
        </p:txBody>
      </p:sp>
      <p:sp>
        <p:nvSpPr>
          <p:cNvPr id="6782"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8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86"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78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78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8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790"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79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79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9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79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9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96"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79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79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99"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0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80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0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03"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80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80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0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0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808"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809" name="Order: 1,5,3,8,6,12,14,13,19,17"/>
          <p:cNvSpPr/>
          <p:nvPr/>
        </p:nvSpPr>
        <p:spPr>
          <a:xfrm>
            <a:off x="2057400" y="7194549"/>
            <a:ext cx="864728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1,5,3,8,6,12,14,13,19,17</a:t>
            </a:r>
          </a:p>
        </p:txBody>
      </p:sp>
      <p:sp>
        <p:nvSpPr>
          <p:cNvPr id="6810"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17</a:t>
            </a:r>
          </a:p>
        </p:txBody>
      </p:sp>
      <p:sp>
        <p:nvSpPr>
          <p:cNvPr id="6811"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1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15"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816"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81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18"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819"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820"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82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22"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82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2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25"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826"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82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28"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29"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83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3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32"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833"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83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3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36"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837"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838" name="Order: 1,5,3,8,6,12,14,13,19,17,15"/>
          <p:cNvSpPr/>
          <p:nvPr/>
        </p:nvSpPr>
        <p:spPr>
          <a:xfrm>
            <a:off x="2057400" y="7194549"/>
            <a:ext cx="94730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1,5,3,8,6,12,14,13,19,17,15</a:t>
            </a:r>
          </a:p>
        </p:txBody>
      </p:sp>
      <p:sp>
        <p:nvSpPr>
          <p:cNvPr id="6839"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p:txBody>
      </p:sp>
      <p:sp>
        <p:nvSpPr>
          <p:cNvPr id="6840"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4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44"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845"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84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47"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848"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849"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85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51"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85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5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54"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855"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85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57"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58"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85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6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61"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862"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86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6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65"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866"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867" name="Order: 1,5,3,8,6,12,14,13,19,17,15,11"/>
          <p:cNvSpPr/>
          <p:nvPr/>
        </p:nvSpPr>
        <p:spPr>
          <a:xfrm>
            <a:off x="2057400" y="7194549"/>
            <a:ext cx="102988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1,5,3,8,6,12,14,13,19,17,15,11</a:t>
            </a:r>
          </a:p>
        </p:txBody>
      </p:sp>
      <p:sp>
        <p:nvSpPr>
          <p:cNvPr id="6868" name="node 11"/>
          <p:cNvSpPr/>
          <p:nvPr/>
        </p:nvSpPr>
        <p:spPr>
          <a:xfrm>
            <a:off x="10257048" y="2523814"/>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p:txBody>
      </p:sp>
      <p:sp>
        <p:nvSpPr>
          <p:cNvPr id="6869"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7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73"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874"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87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76"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877"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878"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87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80"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88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8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83"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884"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88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86"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87"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88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8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90"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891"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89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9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94"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895"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896" name="Order: 1,5,3,8,6,12,14,13,19,17,15,11"/>
          <p:cNvSpPr/>
          <p:nvPr/>
        </p:nvSpPr>
        <p:spPr>
          <a:xfrm>
            <a:off x="2057400" y="7194549"/>
            <a:ext cx="102988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1,5,3,8,6,12,14,13,19,17,15,11</a:t>
            </a:r>
          </a:p>
        </p:txBody>
      </p:sp>
      <p:sp>
        <p:nvSpPr>
          <p:cNvPr id="6897"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Outline"/>
          <p:cNvSpPr>
            <a:spLocks noGrp="1"/>
          </p:cNvSpPr>
          <p:nvPr>
            <p:ph type="title"/>
          </p:nvPr>
        </p:nvSpPr>
        <p:spPr>
          <a:prstGeom prst="rect">
            <a:avLst/>
          </a:prstGeom>
        </p:spPr>
        <p:txBody>
          <a:bodyPr/>
          <a:lstStyle>
            <a:lvl1pPr>
              <a:defRPr b="1"/>
            </a:lvl1pPr>
          </a:lstStyle>
          <a:p>
            <a:r>
              <a:rPr lang="zh-CN" altLang="en-US" dirty="0"/>
              <a:t>大纲</a:t>
            </a:r>
            <a:endParaRPr dirty="0"/>
          </a:p>
        </p:txBody>
      </p:sp>
      <p:sp>
        <p:nvSpPr>
          <p:cNvPr id="126" name="How to insert nodes into a BST…"/>
          <p:cNvSpPr>
            <a:spLocks noGrp="1"/>
          </p:cNvSpPr>
          <p:nvPr>
            <p:ph type="body" idx="1"/>
          </p:nvPr>
        </p:nvSpPr>
        <p:spPr>
          <a:xfrm>
            <a:off x="1264173" y="1949862"/>
            <a:ext cx="11295257" cy="7221805"/>
          </a:xfrm>
          <a:prstGeom prst="rect">
            <a:avLst/>
          </a:prstGeom>
        </p:spPr>
        <p:txBody>
          <a:bodyPr>
            <a:normAutofit/>
          </a:bodyPr>
          <a:lstStyle/>
          <a:p>
            <a:pPr>
              <a:spcBef>
                <a:spcPts val="4000"/>
              </a:spcBef>
              <a:defRPr sz="4300"/>
            </a:pPr>
            <a:r>
              <a:rPr lang="en" dirty="0" err="1"/>
              <a:t>如何向二叉搜索树中插入节点</a:t>
            </a:r>
            <a:endParaRPr lang="en" dirty="0"/>
          </a:p>
          <a:p>
            <a:pPr>
              <a:spcBef>
                <a:spcPts val="4000"/>
              </a:spcBef>
              <a:defRPr sz="4300"/>
            </a:pPr>
            <a:r>
              <a:rPr lang="en" dirty="0" err="1"/>
              <a:t>如何从二叉搜索树中移除节点</a:t>
            </a:r>
            <a:endParaRPr lang="en" dirty="0"/>
          </a:p>
          <a:p>
            <a:pPr>
              <a:spcBef>
                <a:spcPts val="4000"/>
              </a:spcBef>
              <a:defRPr sz="4800"/>
            </a:pPr>
            <a:r>
              <a:rPr lang="zh-CN" altLang="en-US" dirty="0"/>
              <a:t>二叉树的遍历</a:t>
            </a:r>
            <a:endParaRPr dirty="0"/>
          </a:p>
          <a:p>
            <a:pPr lvl="1">
              <a:spcBef>
                <a:spcPts val="4000"/>
              </a:spcBef>
              <a:defRPr sz="4800"/>
            </a:pPr>
            <a:r>
              <a:rPr lang="zh-CN" altLang="en-US" sz="3200" dirty="0"/>
              <a:t>先序、中序、后续和按层次遍历</a:t>
            </a:r>
            <a:endParaRPr lang="en" sz="3200" dirty="0"/>
          </a:p>
          <a:p>
            <a:pPr>
              <a:spcBef>
                <a:spcPts val="4000"/>
              </a:spcBef>
              <a:defRPr sz="4300"/>
            </a:pPr>
            <a:r>
              <a:rPr lang="en" dirty="0" err="1"/>
              <a:t>实现二叉树</a:t>
            </a:r>
            <a:endParaRPr lang="en"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 name="Y"/>
          <p:cNvSpPr/>
          <p:nvPr/>
        </p:nvSpPr>
        <p:spPr>
          <a:xfrm>
            <a:off x="7229785" y="446965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Y</a:t>
            </a:r>
          </a:p>
        </p:txBody>
      </p:sp>
      <p:sp>
        <p:nvSpPr>
          <p:cNvPr id="635" name="C"/>
          <p:cNvSpPr/>
          <p:nvPr/>
        </p:nvSpPr>
        <p:spPr>
          <a:xfrm>
            <a:off x="5094069" y="446965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36" name="D"/>
          <p:cNvSpPr/>
          <p:nvPr/>
        </p:nvSpPr>
        <p:spPr>
          <a:xfrm>
            <a:off x="6099485" y="337701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37"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9"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
        <p:nvSpPr>
          <p:cNvPr id="640" name="A"/>
          <p:cNvSpPr/>
          <p:nvPr/>
        </p:nvSpPr>
        <p:spPr>
          <a:xfrm>
            <a:off x="4097119" y="556185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41" name="Line"/>
          <p:cNvSpPr/>
          <p:nvPr/>
        </p:nvSpPr>
        <p:spPr>
          <a:xfrm flipV="1">
            <a:off x="4807901" y="5199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2" name="Z"/>
          <p:cNvSpPr/>
          <p:nvPr/>
        </p:nvSpPr>
        <p:spPr>
          <a:xfrm>
            <a:off x="8372785" y="55336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Z</a:t>
            </a:r>
          </a:p>
        </p:txBody>
      </p:sp>
      <p:sp>
        <p:nvSpPr>
          <p:cNvPr id="643" name="Line"/>
          <p:cNvSpPr/>
          <p:nvPr/>
        </p:nvSpPr>
        <p:spPr>
          <a:xfrm flipH="1" flipV="1">
            <a:off x="7941733" y="5150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4" name="X"/>
          <p:cNvSpPr/>
          <p:nvPr/>
        </p:nvSpPr>
        <p:spPr>
          <a:xfrm>
            <a:off x="6211669" y="55301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645" name="Line"/>
          <p:cNvSpPr/>
          <p:nvPr/>
        </p:nvSpPr>
        <p:spPr>
          <a:xfrm flipV="1">
            <a:off x="6922451" y="5167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0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01"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6902"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90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04"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905"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906"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0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08"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90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1"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912"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91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4"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915"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91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8"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919"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92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2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22"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923" name="In a level order traversal we want to print the nodes as they appear one layer at a time."/>
          <p:cNvSpPr/>
          <p:nvPr/>
        </p:nvSpPr>
        <p:spPr>
          <a:xfrm>
            <a:off x="296712" y="5853857"/>
            <a:ext cx="12500893"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 a level order traversal we want to print the nodes as they appear one layer at a time.</a:t>
            </a:r>
          </a:p>
        </p:txBody>
      </p:sp>
    </p:spTree>
  </p:cSld>
  <p:clrMapOvr>
    <a:masterClrMapping/>
  </p:clrMapOvr>
  <p:transition spd="med"/>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5"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26"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27"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6928"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929"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30"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931"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932"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33"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34"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935"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36"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37"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938"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939"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40"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941"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942"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43"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44"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945"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946"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47"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48"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949" name="In a level order traversal we want to print the nodes as they appear one layer at a time."/>
          <p:cNvSpPr/>
          <p:nvPr/>
        </p:nvSpPr>
        <p:spPr>
          <a:xfrm>
            <a:off x="296712" y="5853857"/>
            <a:ext cx="12500893"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 a level order traversal we want to print the nodes as they appear one layer at a time.</a:t>
            </a:r>
          </a:p>
        </p:txBody>
      </p:sp>
      <p:sp>
        <p:nvSpPr>
          <p:cNvPr id="6950" name="Order: 11"/>
          <p:cNvSpPr/>
          <p:nvPr/>
        </p:nvSpPr>
        <p:spPr>
          <a:xfrm>
            <a:off x="2022730" y="7819722"/>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a:t>
            </a:r>
          </a:p>
        </p:txBody>
      </p:sp>
    </p:spTree>
  </p:cSld>
  <p:clrMapOvr>
    <a:masterClrMapping/>
  </p:clrMapOvr>
  <p:transition spd="med"/>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53"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54"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6955"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956"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57"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958"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959"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60"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61"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962"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63"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64"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965"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966"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67"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968"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969"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70"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71"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972"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973"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74"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75"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976" name="In a level order traversal we want to print the nodes as they appear one layer at a time."/>
          <p:cNvSpPr/>
          <p:nvPr/>
        </p:nvSpPr>
        <p:spPr>
          <a:xfrm>
            <a:off x="296712" y="5853857"/>
            <a:ext cx="12500893"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 a level order traversal we want to print the nodes as they appear one layer at a time.</a:t>
            </a:r>
          </a:p>
        </p:txBody>
      </p:sp>
      <p:sp>
        <p:nvSpPr>
          <p:cNvPr id="6977" name="Order: 11,6,15"/>
          <p:cNvSpPr/>
          <p:nvPr/>
        </p:nvSpPr>
        <p:spPr>
          <a:xfrm>
            <a:off x="2022730" y="7819722"/>
            <a:ext cx="396790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a:t>
            </a:r>
          </a:p>
        </p:txBody>
      </p:sp>
    </p:spTree>
  </p:cSld>
  <p:clrMapOvr>
    <a:masterClrMapping/>
  </p:clrMapOvr>
  <p:transition spd="med"/>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8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81"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6982"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98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84"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985"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986"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8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88"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98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1"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992"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99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4"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995"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99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8"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999"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00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2"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003" name="In a level order traversal we want to print the nodes as they appear one layer at a time."/>
          <p:cNvSpPr/>
          <p:nvPr/>
        </p:nvSpPr>
        <p:spPr>
          <a:xfrm>
            <a:off x="296712" y="5853857"/>
            <a:ext cx="12500893"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 a level order traversal we want to print the nodes as they appear one layer at a time.</a:t>
            </a:r>
          </a:p>
        </p:txBody>
      </p:sp>
      <p:sp>
        <p:nvSpPr>
          <p:cNvPr id="7004" name="Order: 11,6,15,3,8,13,17"/>
          <p:cNvSpPr/>
          <p:nvPr/>
        </p:nvSpPr>
        <p:spPr>
          <a:xfrm>
            <a:off x="2022730" y="7809738"/>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11,6,15,3,8,13,17</a:t>
            </a:r>
          </a:p>
        </p:txBody>
      </p:sp>
    </p:spTree>
  </p:cSld>
  <p:clrMapOvr>
    <a:masterClrMapping/>
  </p:clrMapOvr>
  <p:transition spd="med"/>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6"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7"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8"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009"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010"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11"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012"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013"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14"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15"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016"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17"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18"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019"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020"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1"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022"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023"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4"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5"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026"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027"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8"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9"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030" name="In a level order traversal we want to print the nodes as they appear one layer at a time."/>
          <p:cNvSpPr/>
          <p:nvPr/>
        </p:nvSpPr>
        <p:spPr>
          <a:xfrm>
            <a:off x="296712" y="5853857"/>
            <a:ext cx="12500893"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 a level order traversal we want to print the nodes as they appear one layer at a time.</a:t>
            </a:r>
          </a:p>
        </p:txBody>
      </p:sp>
      <p:sp>
        <p:nvSpPr>
          <p:cNvPr id="7031" name="Order: 11,6,15,3,8,13,17,1,5,12,14,19"/>
          <p:cNvSpPr/>
          <p:nvPr/>
        </p:nvSpPr>
        <p:spPr>
          <a:xfrm>
            <a:off x="2022730" y="7809738"/>
            <a:ext cx="1029883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11,6,15,3,8,13,17,1,5,12,14,19</a:t>
            </a:r>
          </a:p>
        </p:txBody>
      </p:sp>
    </p:spTree>
  </p:cSld>
  <p:clrMapOvr>
    <a:masterClrMapping/>
  </p:clrMapOvr>
  <p:transition spd="med"/>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3"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34"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35"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036"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037"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38"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039"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040"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41"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2"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043"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4"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5"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046"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047"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8"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049"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050"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51"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52"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053"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054"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55"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56"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057" name="To obtain this ordering we want to do a Breadth First Search (BFS) from the root node down to the leaf nodes."/>
          <p:cNvSpPr/>
          <p:nvPr/>
        </p:nvSpPr>
        <p:spPr>
          <a:xfrm>
            <a:off x="1526915" y="6386145"/>
            <a:ext cx="10299715"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To obtain this ordering we want to do a </a:t>
            </a:r>
            <a:r>
              <a:rPr b="1">
                <a:solidFill>
                  <a:schemeClr val="accent2">
                    <a:satOff val="-13916"/>
                    <a:lumOff val="13989"/>
                  </a:schemeClr>
                </a:solidFill>
              </a:rPr>
              <a:t>Breadth First Search</a:t>
            </a:r>
            <a:r>
              <a:t> (BFS) from the root node down to the leaf nodes.</a:t>
            </a:r>
          </a:p>
        </p:txBody>
      </p:sp>
    </p:spTree>
  </p:cSld>
  <p:clrMapOvr>
    <a:masterClrMapping/>
  </p:clrMapOvr>
  <p:transition spd="med"/>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6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61"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062"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06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64"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065"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066"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6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68"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06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1"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072"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07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4"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075"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07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8"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079"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08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2"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083"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084" name="To do a BFS we will need to maintain a Queue of the nodes left to explore."/>
          <p:cNvSpPr/>
          <p:nvPr/>
        </p:nvSpPr>
        <p:spPr>
          <a:xfrm>
            <a:off x="1249866" y="5801186"/>
            <a:ext cx="10594585"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To do a BFS we will need to maintain a </a:t>
            </a:r>
            <a:r>
              <a:rPr b="1">
                <a:solidFill>
                  <a:schemeClr val="accent4">
                    <a:hueOff val="102361"/>
                    <a:satOff val="14118"/>
                    <a:lumOff val="10675"/>
                  </a:schemeClr>
                </a:solidFill>
              </a:rPr>
              <a:t>Queue</a:t>
            </a:r>
            <a:r>
              <a:t> of the nodes left to explore.</a:t>
            </a:r>
          </a:p>
        </p:txBody>
      </p:sp>
      <p:sp>
        <p:nvSpPr>
          <p:cNvPr id="7085" name="Begin with the root inside of the queue and finish when the queue is empty."/>
          <p:cNvSpPr/>
          <p:nvPr/>
        </p:nvSpPr>
        <p:spPr>
          <a:xfrm>
            <a:off x="176647" y="7630377"/>
            <a:ext cx="12480056"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Begin with the root inside of the queue and finish when the queue is empty.</a:t>
            </a:r>
          </a:p>
        </p:txBody>
      </p:sp>
    </p:spTree>
  </p:cSld>
  <p:clrMapOvr>
    <a:masterClrMapping/>
  </p:clrMapOvr>
  <p:transition spd="med"/>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7"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8"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9"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090"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091"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92"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093"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094"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95"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96"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097"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98"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99"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100"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101"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02"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103"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104"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05"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06"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107"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108"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09"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10"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111"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112" name="node 11"/>
          <p:cNvSpPr/>
          <p:nvPr/>
        </p:nvSpPr>
        <p:spPr>
          <a:xfrm>
            <a:off x="10358648" y="1921558"/>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p:txBody>
      </p:sp>
      <p:sp>
        <p:nvSpPr>
          <p:cNvPr id="7113" name="At each iteration we add the left child and then the right child of the current node to our Queue."/>
          <p:cNvSpPr/>
          <p:nvPr/>
        </p:nvSpPr>
        <p:spPr>
          <a:xfrm>
            <a:off x="1448688" y="6512061"/>
            <a:ext cx="10382680"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At each iteration we add the left child and then the right child of the current node to our Queue.</a:t>
            </a:r>
          </a:p>
        </p:txBody>
      </p:sp>
    </p:spTree>
  </p:cSld>
  <p:clrMapOvr>
    <a:masterClrMapping/>
  </p:clrMapOvr>
  <p:transition spd="med"/>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5"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16"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17"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118"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119"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20"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121"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122"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23"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24"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125"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26"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27"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128"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129"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30"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131"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132"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33"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34"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135"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136"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37"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38"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139"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140" name="Order: 11"/>
          <p:cNvSpPr/>
          <p:nvPr/>
        </p:nvSpPr>
        <p:spPr>
          <a:xfrm>
            <a:off x="2057400" y="7194549"/>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a:t>
            </a:r>
          </a:p>
        </p:txBody>
      </p:sp>
      <p:sp>
        <p:nvSpPr>
          <p:cNvPr id="7141" name="node 6…"/>
          <p:cNvSpPr/>
          <p:nvPr/>
        </p:nvSpPr>
        <p:spPr>
          <a:xfrm>
            <a:off x="10358648" y="1921558"/>
            <a:ext cx="204110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6</a:t>
            </a:r>
          </a:p>
          <a:p>
            <a:r>
              <a:t>node 15</a:t>
            </a:r>
          </a:p>
        </p:txBody>
      </p:sp>
    </p:spTree>
  </p:cSld>
  <p:clrMapOvr>
    <a:masterClrMapping/>
  </p:clrMapOvr>
  <p:transition spd="med"/>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3"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44"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45"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146"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147"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48"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149"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150"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51"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2"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153"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4"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5"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156"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157"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8"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159"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160"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61"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62"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163"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164"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65"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66"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167"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168" name="Order: 11,6"/>
          <p:cNvSpPr/>
          <p:nvPr/>
        </p:nvSpPr>
        <p:spPr>
          <a:xfrm>
            <a:off x="2057400" y="71945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a:t>
            </a:r>
          </a:p>
        </p:txBody>
      </p:sp>
      <p:sp>
        <p:nvSpPr>
          <p:cNvPr id="7169" name="node 15…"/>
          <p:cNvSpPr/>
          <p:nvPr/>
        </p:nvSpPr>
        <p:spPr>
          <a:xfrm>
            <a:off x="10221019" y="1921558"/>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15</a:t>
            </a:r>
          </a:p>
          <a:p>
            <a:r>
              <a:t>node 3</a:t>
            </a:r>
          </a:p>
          <a:p>
            <a:r>
              <a:t>node 8</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 name="Y"/>
          <p:cNvSpPr/>
          <p:nvPr/>
        </p:nvSpPr>
        <p:spPr>
          <a:xfrm>
            <a:off x="7229785" y="446965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Y</a:t>
            </a:r>
          </a:p>
        </p:txBody>
      </p:sp>
      <p:sp>
        <p:nvSpPr>
          <p:cNvPr id="648" name="C"/>
          <p:cNvSpPr/>
          <p:nvPr/>
        </p:nvSpPr>
        <p:spPr>
          <a:xfrm>
            <a:off x="5094069" y="446965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49" name="D"/>
          <p:cNvSpPr/>
          <p:nvPr/>
        </p:nvSpPr>
        <p:spPr>
          <a:xfrm>
            <a:off x="6099485" y="337701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50"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2"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
        <p:nvSpPr>
          <p:cNvPr id="653" name="A"/>
          <p:cNvSpPr/>
          <p:nvPr/>
        </p:nvSpPr>
        <p:spPr>
          <a:xfrm>
            <a:off x="4097119" y="556185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54" name="Line"/>
          <p:cNvSpPr/>
          <p:nvPr/>
        </p:nvSpPr>
        <p:spPr>
          <a:xfrm flipV="1">
            <a:off x="4807901" y="5199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5" name="Z"/>
          <p:cNvSpPr/>
          <p:nvPr/>
        </p:nvSpPr>
        <p:spPr>
          <a:xfrm>
            <a:off x="8372785" y="55336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Z</a:t>
            </a:r>
          </a:p>
        </p:txBody>
      </p:sp>
      <p:sp>
        <p:nvSpPr>
          <p:cNvPr id="656" name="Line"/>
          <p:cNvSpPr/>
          <p:nvPr/>
        </p:nvSpPr>
        <p:spPr>
          <a:xfrm flipH="1" flipV="1">
            <a:off x="7941733" y="5150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 name="X"/>
          <p:cNvSpPr/>
          <p:nvPr/>
        </p:nvSpPr>
        <p:spPr>
          <a:xfrm>
            <a:off x="6211669" y="55301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658" name="Line"/>
          <p:cNvSpPr/>
          <p:nvPr/>
        </p:nvSpPr>
        <p:spPr>
          <a:xfrm flipV="1">
            <a:off x="6922451" y="5167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 name="Yes! We are not limited to only using numbers. Any data that can be ordered can be placed inside a BST."/>
          <p:cNvSpPr/>
          <p:nvPr/>
        </p:nvSpPr>
        <p:spPr>
          <a:xfrm>
            <a:off x="1030783" y="7256659"/>
            <a:ext cx="10943234"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是的！二叉搜索树的节点值并不一定是数字，它可以是任何可以比较的数据，包括字符。</a:t>
            </a:r>
            <a:endParaRPr dirty="0"/>
          </a:p>
        </p:txBody>
      </p:sp>
    </p:spTree>
  </p:cSld>
  <p:clrMapOvr>
    <a:masterClrMapping/>
  </p:clrMapOvr>
  <p:transition spd="med"/>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72"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73"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174"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175"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76"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177"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178"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79"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0"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181"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2"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3"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184"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185"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6"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187"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188"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9"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90"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191"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192"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93"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94"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195"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196" name="Order: 11,6,15"/>
          <p:cNvSpPr/>
          <p:nvPr/>
        </p:nvSpPr>
        <p:spPr>
          <a:xfrm>
            <a:off x="2057400" y="7194549"/>
            <a:ext cx="396790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a:t>
            </a:r>
          </a:p>
        </p:txBody>
      </p:sp>
      <p:sp>
        <p:nvSpPr>
          <p:cNvPr id="7197" name="node 3…"/>
          <p:cNvSpPr/>
          <p:nvPr/>
        </p:nvSpPr>
        <p:spPr>
          <a:xfrm>
            <a:off x="10221019" y="1921558"/>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3</a:t>
            </a:r>
          </a:p>
          <a:p>
            <a:r>
              <a:t>node 8</a:t>
            </a:r>
          </a:p>
          <a:p>
            <a:r>
              <a:t>node 13</a:t>
            </a:r>
          </a:p>
          <a:p>
            <a:r>
              <a:t>node 17</a:t>
            </a:r>
          </a:p>
        </p:txBody>
      </p:sp>
    </p:spTree>
  </p:cSld>
  <p:clrMapOvr>
    <a:masterClrMapping/>
  </p:clrMapOvr>
  <p:transition spd="med"/>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0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01"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202"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20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04"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205"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206"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20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08"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20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1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11"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212"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21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14"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215"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21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1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18"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219"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22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2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22"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223"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224" name="node 8…"/>
          <p:cNvSpPr/>
          <p:nvPr/>
        </p:nvSpPr>
        <p:spPr>
          <a:xfrm>
            <a:off x="10221019" y="1921558"/>
            <a:ext cx="231636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8</a:t>
            </a:r>
          </a:p>
          <a:p>
            <a:r>
              <a:t>node 13</a:t>
            </a:r>
          </a:p>
          <a:p>
            <a:r>
              <a:t>node 17</a:t>
            </a:r>
          </a:p>
          <a:p>
            <a:r>
              <a:t>node 1</a:t>
            </a:r>
          </a:p>
          <a:p>
            <a:r>
              <a:t>node 5</a:t>
            </a:r>
          </a:p>
        </p:txBody>
      </p:sp>
      <p:sp>
        <p:nvSpPr>
          <p:cNvPr id="7225" name="Order: 11,6,15,3"/>
          <p:cNvSpPr/>
          <p:nvPr/>
        </p:nvSpPr>
        <p:spPr>
          <a:xfrm>
            <a:off x="2057400" y="7194549"/>
            <a:ext cx="45184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a:t>
            </a:r>
          </a:p>
        </p:txBody>
      </p:sp>
    </p:spTree>
  </p:cSld>
  <p:clrMapOvr>
    <a:masterClrMapping/>
  </p:clrMapOvr>
  <p:transition spd="med"/>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7"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28"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29"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230"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231"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32"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233"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234"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235"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36"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237"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38"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39"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240"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241"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42"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243"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244"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45"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46"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247"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248"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49"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50"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251"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252" name="node 13…"/>
          <p:cNvSpPr/>
          <p:nvPr/>
        </p:nvSpPr>
        <p:spPr>
          <a:xfrm>
            <a:off x="10221019" y="1921558"/>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13</a:t>
            </a:r>
          </a:p>
          <a:p>
            <a:r>
              <a:t>node 17</a:t>
            </a:r>
          </a:p>
          <a:p>
            <a:r>
              <a:t>node 1</a:t>
            </a:r>
          </a:p>
          <a:p>
            <a:r>
              <a:t>node 5</a:t>
            </a:r>
          </a:p>
        </p:txBody>
      </p:sp>
      <p:sp>
        <p:nvSpPr>
          <p:cNvPr id="7253" name="Order: 11,6,15,3,8"/>
          <p:cNvSpPr/>
          <p:nvPr/>
        </p:nvSpPr>
        <p:spPr>
          <a:xfrm>
            <a:off x="2057400" y="7194549"/>
            <a:ext cx="506893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11,6,15,3,8</a:t>
            </a:r>
          </a:p>
        </p:txBody>
      </p:sp>
    </p:spTree>
  </p:cSld>
  <p:clrMapOvr>
    <a:masterClrMapping/>
  </p:clrMapOvr>
  <p:transition spd="med"/>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5"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56"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57"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258"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259"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60"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261"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262"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263"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64"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265"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66"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67"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268"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269"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70"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271"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272"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73"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74"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275"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276"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77"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78"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279"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280" name="node 17…"/>
          <p:cNvSpPr/>
          <p:nvPr/>
        </p:nvSpPr>
        <p:spPr>
          <a:xfrm>
            <a:off x="10221019" y="1921558"/>
            <a:ext cx="231636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17</a:t>
            </a:r>
          </a:p>
          <a:p>
            <a:r>
              <a:t>node 1</a:t>
            </a:r>
          </a:p>
          <a:p>
            <a:r>
              <a:t>node 5</a:t>
            </a:r>
          </a:p>
          <a:p>
            <a:r>
              <a:t>node 12</a:t>
            </a:r>
          </a:p>
          <a:p>
            <a:r>
              <a:t>node 14</a:t>
            </a:r>
          </a:p>
        </p:txBody>
      </p:sp>
      <p:sp>
        <p:nvSpPr>
          <p:cNvPr id="7281" name="Order: 11,6,15,3,8,13"/>
          <p:cNvSpPr/>
          <p:nvPr/>
        </p:nvSpPr>
        <p:spPr>
          <a:xfrm>
            <a:off x="2057400" y="7194549"/>
            <a:ext cx="589471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11,6,15,3,8,13</a:t>
            </a:r>
          </a:p>
        </p:txBody>
      </p:sp>
    </p:spTree>
  </p:cSld>
  <p:clrMapOvr>
    <a:masterClrMapping/>
  </p:clrMapOvr>
  <p:transition spd="med"/>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3"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84"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85"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286"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287"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88"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289"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290"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291"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92"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293"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94"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95"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296"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297"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98"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299"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300"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01"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02"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303"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304"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05"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06"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307"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308" name="node 1…"/>
          <p:cNvSpPr/>
          <p:nvPr/>
        </p:nvSpPr>
        <p:spPr>
          <a:xfrm>
            <a:off x="10221019" y="1921558"/>
            <a:ext cx="231636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a:t>
            </a:r>
          </a:p>
          <a:p>
            <a:r>
              <a:t>node 5</a:t>
            </a:r>
          </a:p>
          <a:p>
            <a:r>
              <a:t>node 12</a:t>
            </a:r>
          </a:p>
          <a:p>
            <a:r>
              <a:t>node 14</a:t>
            </a:r>
          </a:p>
          <a:p>
            <a:r>
              <a:t>node 19</a:t>
            </a:r>
          </a:p>
        </p:txBody>
      </p:sp>
      <p:sp>
        <p:nvSpPr>
          <p:cNvPr id="7309" name="Order: 11,6,15,3,8,13,17"/>
          <p:cNvSpPr/>
          <p:nvPr/>
        </p:nvSpPr>
        <p:spPr>
          <a:xfrm>
            <a:off x="2057400" y="7194549"/>
            <a:ext cx="672048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11,6,15,3,8,13,17</a:t>
            </a:r>
          </a:p>
        </p:txBody>
      </p:sp>
    </p:spTree>
  </p:cSld>
  <p:clrMapOvr>
    <a:masterClrMapping/>
  </p:clrMapOvr>
  <p:transition spd="med"/>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12"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13"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314"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315"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16"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317"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318"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319"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20"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321"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22"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23"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324"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325"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26"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327"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328"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29"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30"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331"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332"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33"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34"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335"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336" name="node 5…"/>
          <p:cNvSpPr/>
          <p:nvPr/>
        </p:nvSpPr>
        <p:spPr>
          <a:xfrm>
            <a:off x="10221019" y="1921558"/>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5</a:t>
            </a:r>
          </a:p>
          <a:p>
            <a:r>
              <a:t>node 12</a:t>
            </a:r>
          </a:p>
          <a:p>
            <a:r>
              <a:t>node 14</a:t>
            </a:r>
          </a:p>
          <a:p>
            <a:r>
              <a:t>node 19</a:t>
            </a:r>
          </a:p>
        </p:txBody>
      </p:sp>
      <p:sp>
        <p:nvSpPr>
          <p:cNvPr id="7337" name="Order: 11,6,15,3,8,13,17,1"/>
          <p:cNvSpPr/>
          <p:nvPr/>
        </p:nvSpPr>
        <p:spPr>
          <a:xfrm>
            <a:off x="2057400" y="7194549"/>
            <a:ext cx="727099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11,6,15,3,8,13,17,1</a:t>
            </a:r>
          </a:p>
        </p:txBody>
      </p:sp>
    </p:spTree>
  </p:cSld>
  <p:clrMapOvr>
    <a:masterClrMapping/>
  </p:clrMapOvr>
  <p:transition spd="med"/>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4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41"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342"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34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44"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345"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346"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34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48"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34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1"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352"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35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4"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355"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35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8"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359"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36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6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62"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363"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364" name="node 12…"/>
          <p:cNvSpPr/>
          <p:nvPr/>
        </p:nvSpPr>
        <p:spPr>
          <a:xfrm>
            <a:off x="10221019" y="1921558"/>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12</a:t>
            </a:r>
          </a:p>
          <a:p>
            <a:r>
              <a:t>node 14</a:t>
            </a:r>
          </a:p>
          <a:p>
            <a:r>
              <a:t>node 19</a:t>
            </a:r>
          </a:p>
        </p:txBody>
      </p:sp>
      <p:sp>
        <p:nvSpPr>
          <p:cNvPr id="7365" name="Order: 11,6,15,3,8,13,17,1,5"/>
          <p:cNvSpPr/>
          <p:nvPr/>
        </p:nvSpPr>
        <p:spPr>
          <a:xfrm>
            <a:off x="2057400" y="7194549"/>
            <a:ext cx="782151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11,6,15,3,8,13,17,1,5</a:t>
            </a:r>
          </a:p>
        </p:txBody>
      </p:sp>
    </p:spTree>
  </p:cSld>
  <p:clrMapOvr>
    <a:masterClrMapping/>
  </p:clrMapOvr>
  <p:transition spd="med"/>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7"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68"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69"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370"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371"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72"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373"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374"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375"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76"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377"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78"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79"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380"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381"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82"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383"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384"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85"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86"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387"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388"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89"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90"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391"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392" name="node 14…"/>
          <p:cNvSpPr/>
          <p:nvPr/>
        </p:nvSpPr>
        <p:spPr>
          <a:xfrm>
            <a:off x="10221019" y="1921558"/>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14</a:t>
            </a:r>
          </a:p>
          <a:p>
            <a:r>
              <a:t>node 19</a:t>
            </a:r>
          </a:p>
        </p:txBody>
      </p:sp>
      <p:sp>
        <p:nvSpPr>
          <p:cNvPr id="7393" name="Order: 11,6,15,3,8,13,17,1,5,12"/>
          <p:cNvSpPr/>
          <p:nvPr/>
        </p:nvSpPr>
        <p:spPr>
          <a:xfrm>
            <a:off x="2057400" y="7194549"/>
            <a:ext cx="864728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11,6,15,3,8,13,17,1,5,12</a:t>
            </a:r>
          </a:p>
        </p:txBody>
      </p:sp>
    </p:spTree>
  </p:cSld>
  <p:clrMapOvr>
    <a:masterClrMapping/>
  </p:clrMapOvr>
  <p:transition spd="med"/>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5"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96"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97"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398"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399"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00"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401"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402"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403"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04"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405"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06"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07"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408"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409"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10"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411"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412"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13"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14"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415"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416"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17"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18"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419"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420" name="node 19"/>
          <p:cNvSpPr/>
          <p:nvPr/>
        </p:nvSpPr>
        <p:spPr>
          <a:xfrm>
            <a:off x="10358648" y="1921558"/>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19</a:t>
            </a:r>
          </a:p>
        </p:txBody>
      </p:sp>
      <p:sp>
        <p:nvSpPr>
          <p:cNvPr id="7421" name="Order: 11,6,15,3,8,13,17,1,5,12,14"/>
          <p:cNvSpPr/>
          <p:nvPr/>
        </p:nvSpPr>
        <p:spPr>
          <a:xfrm>
            <a:off x="2057400" y="7194549"/>
            <a:ext cx="94730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11,6,15,3,8,13,17,1,5,12,14</a:t>
            </a:r>
          </a:p>
        </p:txBody>
      </p:sp>
    </p:spTree>
  </p:cSld>
  <p:clrMapOvr>
    <a:masterClrMapping/>
  </p:clrMapOvr>
  <p:transition spd="med"/>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3"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24"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25"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426"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427"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28"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429"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430"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431"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32"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433"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34"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35"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436"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437"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38"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439"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440"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41"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42"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443"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444"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45"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46"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447"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448" name="Order: 11,6,15,3,8,13,17,1,5,12,14,19"/>
          <p:cNvSpPr/>
          <p:nvPr/>
        </p:nvSpPr>
        <p:spPr>
          <a:xfrm>
            <a:off x="2057400" y="7194549"/>
            <a:ext cx="102988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11,6,15,3,8,13,17,1,5,12,14,19</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8"/>
          <p:cNvSpPr/>
          <p:nvPr/>
        </p:nvSpPr>
        <p:spPr>
          <a:xfrm>
            <a:off x="7090085" y="3326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62" name="4"/>
          <p:cNvSpPr/>
          <p:nvPr/>
        </p:nvSpPr>
        <p:spPr>
          <a:xfrm>
            <a:off x="4954369" y="3326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63" name="5"/>
          <p:cNvSpPr/>
          <p:nvPr/>
        </p:nvSpPr>
        <p:spPr>
          <a:xfrm>
            <a:off x="5959785" y="223401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64" name="Line"/>
          <p:cNvSpPr/>
          <p:nvPr/>
        </p:nvSpPr>
        <p:spPr>
          <a:xfrm flipH="1" flipV="1">
            <a:off x="6659033" y="2943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 name="Line"/>
          <p:cNvSpPr/>
          <p:nvPr/>
        </p:nvSpPr>
        <p:spPr>
          <a:xfrm flipV="1">
            <a:off x="5665151" y="2964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6"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
        <p:nvSpPr>
          <p:cNvPr id="667" name="1"/>
          <p:cNvSpPr/>
          <p:nvPr/>
        </p:nvSpPr>
        <p:spPr>
          <a:xfrm>
            <a:off x="3957419" y="44188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68" name="Line"/>
          <p:cNvSpPr/>
          <p:nvPr/>
        </p:nvSpPr>
        <p:spPr>
          <a:xfrm flipV="1">
            <a:off x="4668201" y="4056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9" name="10"/>
          <p:cNvSpPr/>
          <p:nvPr/>
        </p:nvSpPr>
        <p:spPr>
          <a:xfrm>
            <a:off x="8233085" y="43906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70" name="Line"/>
          <p:cNvSpPr/>
          <p:nvPr/>
        </p:nvSpPr>
        <p:spPr>
          <a:xfrm flipH="1" flipV="1">
            <a:off x="7802033" y="4007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1" name="7"/>
          <p:cNvSpPr/>
          <p:nvPr/>
        </p:nvSpPr>
        <p:spPr>
          <a:xfrm>
            <a:off x="6071969" y="43871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72" name="Line"/>
          <p:cNvSpPr/>
          <p:nvPr/>
        </p:nvSpPr>
        <p:spPr>
          <a:xfrm flipV="1">
            <a:off x="6782751" y="4024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3" name="9"/>
          <p:cNvSpPr/>
          <p:nvPr/>
        </p:nvSpPr>
        <p:spPr>
          <a:xfrm>
            <a:off x="7229785" y="54447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674" name="Line"/>
          <p:cNvSpPr/>
          <p:nvPr/>
        </p:nvSpPr>
        <p:spPr>
          <a:xfrm flipH="1" flipV="1">
            <a:off x="6798733" y="50619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5" name="6"/>
          <p:cNvSpPr/>
          <p:nvPr/>
        </p:nvSpPr>
        <p:spPr>
          <a:xfrm>
            <a:off x="5068669" y="54336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76" name="Line"/>
          <p:cNvSpPr/>
          <p:nvPr/>
        </p:nvSpPr>
        <p:spPr>
          <a:xfrm flipV="1">
            <a:off x="5779451" y="5071497"/>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0"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51"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52"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453"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454"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55"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456"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457"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458"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59"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460"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61"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62"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463"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464"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65"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466"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467"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68"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69"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470"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471"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72"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73"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474"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475" name="Order: 11,6,15,3,8,13,17,1,5,12,14,19"/>
          <p:cNvSpPr/>
          <p:nvPr/>
        </p:nvSpPr>
        <p:spPr>
          <a:xfrm>
            <a:off x="2057400" y="7194549"/>
            <a:ext cx="102988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11,6,15,3,8,13,17,1,5,12,14,19</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
        <p:nvSpPr>
          <p:cNvPr id="679" name="No! Since 9 is larger than 8 then it should be in the right subtree of 8."/>
          <p:cNvSpPr/>
          <p:nvPr/>
        </p:nvSpPr>
        <p:spPr>
          <a:xfrm>
            <a:off x="2120296" y="7205643"/>
            <a:ext cx="8493274"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en-US" dirty="0" err="1"/>
              <a:t>不是</a:t>
            </a:r>
            <a:r>
              <a:rPr lang="zh-CN" altLang="en-US" dirty="0"/>
              <a:t>！节点</a:t>
            </a:r>
            <a:r>
              <a:rPr lang="en-US" altLang="zh-CN" dirty="0"/>
              <a:t>9</a:t>
            </a:r>
            <a:r>
              <a:rPr lang="zh-CN" altLang="en-US" dirty="0"/>
              <a:t>比节点</a:t>
            </a:r>
            <a:r>
              <a:rPr lang="en-US" altLang="zh-CN" dirty="0"/>
              <a:t>8</a:t>
            </a:r>
            <a:r>
              <a:rPr lang="zh-CN" altLang="en-US" dirty="0"/>
              <a:t>大，它应该在节点</a:t>
            </a:r>
            <a:r>
              <a:rPr lang="en-US" altLang="zh-CN" dirty="0"/>
              <a:t>8</a:t>
            </a:r>
            <a:r>
              <a:rPr lang="zh-CN" altLang="en-US" dirty="0"/>
              <a:t>右边的子树。</a:t>
            </a:r>
            <a:endParaRPr dirty="0"/>
          </a:p>
        </p:txBody>
      </p:sp>
      <p:sp>
        <p:nvSpPr>
          <p:cNvPr id="680" name="8"/>
          <p:cNvSpPr/>
          <p:nvPr/>
        </p:nvSpPr>
        <p:spPr>
          <a:xfrm>
            <a:off x="7090085" y="3326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81" name="4"/>
          <p:cNvSpPr/>
          <p:nvPr/>
        </p:nvSpPr>
        <p:spPr>
          <a:xfrm>
            <a:off x="4954369" y="3326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82" name="5"/>
          <p:cNvSpPr/>
          <p:nvPr/>
        </p:nvSpPr>
        <p:spPr>
          <a:xfrm>
            <a:off x="5959785" y="223401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3" name="Line"/>
          <p:cNvSpPr/>
          <p:nvPr/>
        </p:nvSpPr>
        <p:spPr>
          <a:xfrm flipH="1" flipV="1">
            <a:off x="6659033" y="2943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4" name="Line"/>
          <p:cNvSpPr/>
          <p:nvPr/>
        </p:nvSpPr>
        <p:spPr>
          <a:xfrm flipV="1">
            <a:off x="5665151" y="2964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5" name="1"/>
          <p:cNvSpPr/>
          <p:nvPr/>
        </p:nvSpPr>
        <p:spPr>
          <a:xfrm>
            <a:off x="3957419" y="44188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86" name="Line"/>
          <p:cNvSpPr/>
          <p:nvPr/>
        </p:nvSpPr>
        <p:spPr>
          <a:xfrm flipV="1">
            <a:off x="4668201" y="4056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7" name="10"/>
          <p:cNvSpPr/>
          <p:nvPr/>
        </p:nvSpPr>
        <p:spPr>
          <a:xfrm>
            <a:off x="8233085" y="43906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88" name="Line"/>
          <p:cNvSpPr/>
          <p:nvPr/>
        </p:nvSpPr>
        <p:spPr>
          <a:xfrm flipH="1" flipV="1">
            <a:off x="7802033" y="4007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9" name="7"/>
          <p:cNvSpPr/>
          <p:nvPr/>
        </p:nvSpPr>
        <p:spPr>
          <a:xfrm>
            <a:off x="6071969" y="43871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90" name="Line"/>
          <p:cNvSpPr/>
          <p:nvPr/>
        </p:nvSpPr>
        <p:spPr>
          <a:xfrm flipV="1">
            <a:off x="6782751" y="4024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 name="9"/>
          <p:cNvSpPr/>
          <p:nvPr/>
        </p:nvSpPr>
        <p:spPr>
          <a:xfrm>
            <a:off x="7229785" y="54447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692" name="Line"/>
          <p:cNvSpPr/>
          <p:nvPr/>
        </p:nvSpPr>
        <p:spPr>
          <a:xfrm flipH="1" flipV="1">
            <a:off x="6798733" y="50619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3" name="6"/>
          <p:cNvSpPr/>
          <p:nvPr/>
        </p:nvSpPr>
        <p:spPr>
          <a:xfrm>
            <a:off x="5068669" y="54336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4" name="Line"/>
          <p:cNvSpPr/>
          <p:nvPr/>
        </p:nvSpPr>
        <p:spPr>
          <a:xfrm flipV="1">
            <a:off x="5779451" y="5071497"/>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6"/>
          <p:cNvSpPr/>
          <p:nvPr/>
        </p:nvSpPr>
        <p:spPr>
          <a:xfrm>
            <a:off x="6008479" y="3002222"/>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7" name="6"/>
          <p:cNvSpPr/>
          <p:nvPr/>
        </p:nvSpPr>
        <p:spPr>
          <a:xfrm>
            <a:off x="7092821" y="4146261"/>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8" name="Line"/>
          <p:cNvSpPr/>
          <p:nvPr/>
        </p:nvSpPr>
        <p:spPr>
          <a:xfrm flipV="1">
            <a:off x="5769959" y="3837711"/>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 name="Line"/>
          <p:cNvSpPr/>
          <p:nvPr/>
        </p:nvSpPr>
        <p:spPr>
          <a:xfrm flipH="1" flipV="1">
            <a:off x="6776330" y="3836043"/>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 name="6"/>
          <p:cNvSpPr/>
          <p:nvPr/>
        </p:nvSpPr>
        <p:spPr>
          <a:xfrm>
            <a:off x="5023625" y="4146261"/>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1" name="6"/>
          <p:cNvSpPr/>
          <p:nvPr/>
        </p:nvSpPr>
        <p:spPr>
          <a:xfrm>
            <a:off x="6008479" y="530892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2" name="Line"/>
          <p:cNvSpPr/>
          <p:nvPr/>
        </p:nvSpPr>
        <p:spPr>
          <a:xfrm flipV="1">
            <a:off x="6768008" y="4946845"/>
            <a:ext cx="386563" cy="386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3" name="Line"/>
          <p:cNvSpPr/>
          <p:nvPr/>
        </p:nvSpPr>
        <p:spPr>
          <a:xfrm flipH="1" flipV="1">
            <a:off x="5768290" y="5012909"/>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 name="10"/>
          <p:cNvSpPr/>
          <p:nvPr/>
        </p:nvSpPr>
        <p:spPr>
          <a:xfrm>
            <a:off x="8035999" y="530892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705" name="2"/>
          <p:cNvSpPr/>
          <p:nvPr/>
        </p:nvSpPr>
        <p:spPr>
          <a:xfrm>
            <a:off x="3980958" y="530892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06" name="Line"/>
          <p:cNvSpPr/>
          <p:nvPr/>
        </p:nvSpPr>
        <p:spPr>
          <a:xfrm flipV="1">
            <a:off x="4771909" y="4956835"/>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 name="Line"/>
          <p:cNvSpPr/>
          <p:nvPr/>
        </p:nvSpPr>
        <p:spPr>
          <a:xfrm flipH="1" flipV="1">
            <a:off x="7851596" y="4955166"/>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No! This structure is not a tree because it contains a cycle, and all BSTs must be trees."/>
          <p:cNvSpPr/>
          <p:nvPr/>
        </p:nvSpPr>
        <p:spPr>
          <a:xfrm>
            <a:off x="1484736" y="7483434"/>
            <a:ext cx="9910441"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不是！这个结构包含一个环，所以它不是树。所有的</a:t>
            </a:r>
            <a:r>
              <a:rPr lang="en-US" altLang="zh-CN" dirty="0"/>
              <a:t>BS</a:t>
            </a:r>
            <a:r>
              <a:rPr lang="zh-CN" altLang="en-US" dirty="0"/>
              <a:t>都应该都是树。</a:t>
            </a:r>
            <a:endParaRPr dirty="0"/>
          </a:p>
        </p:txBody>
      </p:sp>
      <p:sp>
        <p:nvSpPr>
          <p:cNvPr id="711" name="6"/>
          <p:cNvSpPr/>
          <p:nvPr/>
        </p:nvSpPr>
        <p:spPr>
          <a:xfrm>
            <a:off x="6008479" y="3002222"/>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2" name="6"/>
          <p:cNvSpPr/>
          <p:nvPr/>
        </p:nvSpPr>
        <p:spPr>
          <a:xfrm>
            <a:off x="7092821" y="4146261"/>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3" name="Line"/>
          <p:cNvSpPr/>
          <p:nvPr/>
        </p:nvSpPr>
        <p:spPr>
          <a:xfrm flipV="1">
            <a:off x="5769959" y="3837711"/>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4" name="Line"/>
          <p:cNvSpPr/>
          <p:nvPr/>
        </p:nvSpPr>
        <p:spPr>
          <a:xfrm flipH="1" flipV="1">
            <a:off x="6776330" y="3836043"/>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 name="6"/>
          <p:cNvSpPr/>
          <p:nvPr/>
        </p:nvSpPr>
        <p:spPr>
          <a:xfrm>
            <a:off x="5023625" y="4146261"/>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6" name="6"/>
          <p:cNvSpPr/>
          <p:nvPr/>
        </p:nvSpPr>
        <p:spPr>
          <a:xfrm>
            <a:off x="6008479" y="530892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7" name="Line"/>
          <p:cNvSpPr/>
          <p:nvPr/>
        </p:nvSpPr>
        <p:spPr>
          <a:xfrm flipV="1">
            <a:off x="6768008" y="4946845"/>
            <a:ext cx="386563" cy="386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 name="Line"/>
          <p:cNvSpPr/>
          <p:nvPr/>
        </p:nvSpPr>
        <p:spPr>
          <a:xfrm flipH="1" flipV="1">
            <a:off x="5768290" y="5012909"/>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9" name="10"/>
          <p:cNvSpPr/>
          <p:nvPr/>
        </p:nvSpPr>
        <p:spPr>
          <a:xfrm>
            <a:off x="8035999" y="5308923"/>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720" name="2"/>
          <p:cNvSpPr/>
          <p:nvPr/>
        </p:nvSpPr>
        <p:spPr>
          <a:xfrm>
            <a:off x="3980958" y="5308923"/>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21" name="Line"/>
          <p:cNvSpPr/>
          <p:nvPr/>
        </p:nvSpPr>
        <p:spPr>
          <a:xfrm flipV="1">
            <a:off x="4771909" y="4956835"/>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2" name="Line"/>
          <p:cNvSpPr/>
          <p:nvPr/>
        </p:nvSpPr>
        <p:spPr>
          <a:xfrm flipH="1" flipV="1">
            <a:off x="7851596" y="4955166"/>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3"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
        <p:nvSpPr>
          <p:cNvPr id="726" name="1"/>
          <p:cNvSpPr/>
          <p:nvPr/>
        </p:nvSpPr>
        <p:spPr>
          <a:xfrm>
            <a:off x="5595728" y="2048846"/>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27" name="Line"/>
          <p:cNvSpPr/>
          <p:nvPr/>
        </p:nvSpPr>
        <p:spPr>
          <a:xfrm flipH="1" flipV="1">
            <a:off x="6210646" y="264083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8" name="19"/>
          <p:cNvSpPr/>
          <p:nvPr/>
        </p:nvSpPr>
        <p:spPr>
          <a:xfrm>
            <a:off x="5653204" y="371612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29" name="20"/>
          <p:cNvSpPr/>
          <p:nvPr/>
        </p:nvSpPr>
        <p:spPr>
          <a:xfrm>
            <a:off x="6392247" y="285252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730" name="Line"/>
          <p:cNvSpPr/>
          <p:nvPr/>
        </p:nvSpPr>
        <p:spPr>
          <a:xfrm flipH="1">
            <a:off x="6242975" y="347639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1" name="2"/>
          <p:cNvSpPr/>
          <p:nvPr/>
        </p:nvSpPr>
        <p:spPr>
          <a:xfrm>
            <a:off x="4912371" y="457972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32" name="Line"/>
          <p:cNvSpPr/>
          <p:nvPr/>
        </p:nvSpPr>
        <p:spPr>
          <a:xfrm flipH="1">
            <a:off x="5502142" y="433999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3" name="3"/>
          <p:cNvSpPr/>
          <p:nvPr/>
        </p:nvSpPr>
        <p:spPr>
          <a:xfrm>
            <a:off x="5731847" y="536712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34" name="Line"/>
          <p:cNvSpPr/>
          <p:nvPr/>
        </p:nvSpPr>
        <p:spPr>
          <a:xfrm flipH="1" flipV="1">
            <a:off x="5507913" y="518507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 name="17"/>
          <p:cNvSpPr/>
          <p:nvPr/>
        </p:nvSpPr>
        <p:spPr>
          <a:xfrm>
            <a:off x="5797137" y="700542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36" name="Line"/>
          <p:cNvSpPr/>
          <p:nvPr/>
        </p:nvSpPr>
        <p:spPr>
          <a:xfrm flipH="1">
            <a:off x="6386909" y="676569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7" name="18"/>
          <p:cNvSpPr/>
          <p:nvPr/>
        </p:nvSpPr>
        <p:spPr>
          <a:xfrm>
            <a:off x="6557347" y="615452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738" name="Line"/>
          <p:cNvSpPr/>
          <p:nvPr/>
        </p:nvSpPr>
        <p:spPr>
          <a:xfrm flipH="1" flipV="1">
            <a:off x="6333413" y="597247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1"/>
          <p:cNvSpPr/>
          <p:nvPr/>
        </p:nvSpPr>
        <p:spPr>
          <a:xfrm>
            <a:off x="5595728" y="2048846"/>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41" name="Line"/>
          <p:cNvSpPr/>
          <p:nvPr/>
        </p:nvSpPr>
        <p:spPr>
          <a:xfrm flipH="1" flipV="1">
            <a:off x="6210646" y="264083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2" name="19"/>
          <p:cNvSpPr/>
          <p:nvPr/>
        </p:nvSpPr>
        <p:spPr>
          <a:xfrm>
            <a:off x="5653204" y="371612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43" name="20"/>
          <p:cNvSpPr/>
          <p:nvPr/>
        </p:nvSpPr>
        <p:spPr>
          <a:xfrm>
            <a:off x="6392247" y="285252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744" name="Line"/>
          <p:cNvSpPr/>
          <p:nvPr/>
        </p:nvSpPr>
        <p:spPr>
          <a:xfrm flipH="1">
            <a:off x="6242975" y="347639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5" name="2"/>
          <p:cNvSpPr/>
          <p:nvPr/>
        </p:nvSpPr>
        <p:spPr>
          <a:xfrm>
            <a:off x="4912371" y="457972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46" name="Line"/>
          <p:cNvSpPr/>
          <p:nvPr/>
        </p:nvSpPr>
        <p:spPr>
          <a:xfrm flipH="1">
            <a:off x="5502142" y="433999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7" name="3"/>
          <p:cNvSpPr/>
          <p:nvPr/>
        </p:nvSpPr>
        <p:spPr>
          <a:xfrm>
            <a:off x="5731847" y="536712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48" name="Line"/>
          <p:cNvSpPr/>
          <p:nvPr/>
        </p:nvSpPr>
        <p:spPr>
          <a:xfrm flipH="1" flipV="1">
            <a:off x="5507913" y="518507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9" name="17"/>
          <p:cNvSpPr/>
          <p:nvPr/>
        </p:nvSpPr>
        <p:spPr>
          <a:xfrm>
            <a:off x="5797137" y="700542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50" name="Line"/>
          <p:cNvSpPr/>
          <p:nvPr/>
        </p:nvSpPr>
        <p:spPr>
          <a:xfrm flipH="1">
            <a:off x="6386909" y="676569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1" name="18"/>
          <p:cNvSpPr/>
          <p:nvPr/>
        </p:nvSpPr>
        <p:spPr>
          <a:xfrm>
            <a:off x="6557347" y="615452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752" name="Line"/>
          <p:cNvSpPr/>
          <p:nvPr/>
        </p:nvSpPr>
        <p:spPr>
          <a:xfrm flipH="1" flipV="1">
            <a:off x="6333413" y="597247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3"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
        <p:nvSpPr>
          <p:cNvPr id="754" name="Yes! This structure satisfies…"/>
          <p:cNvSpPr/>
          <p:nvPr/>
        </p:nvSpPr>
        <p:spPr>
          <a:xfrm>
            <a:off x="1428208" y="8066388"/>
            <a:ext cx="9910441"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是的！它满足</a:t>
            </a:r>
            <a:r>
              <a:rPr lang="en-US" altLang="zh-CN" dirty="0"/>
              <a:t>BST</a:t>
            </a:r>
            <a:r>
              <a:rPr lang="zh-CN" altLang="en-US" dirty="0"/>
              <a:t>不变式</a:t>
            </a:r>
            <a:endParaRPr dirty="0"/>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When and where are…"/>
          <p:cNvSpPr>
            <a:spLocks noGrp="1"/>
          </p:cNvSpPr>
          <p:nvPr>
            <p:ph type="title"/>
          </p:nvPr>
        </p:nvSpPr>
        <p:spPr>
          <a:xfrm>
            <a:off x="952500" y="254000"/>
            <a:ext cx="11099800" cy="1652786"/>
          </a:xfrm>
          <a:prstGeom prst="rect">
            <a:avLst/>
          </a:prstGeom>
        </p:spPr>
        <p:txBody>
          <a:bodyPr>
            <a:normAutofit/>
          </a:bodyPr>
          <a:lstStyle/>
          <a:p>
            <a:pPr defTabSz="385572">
              <a:defRPr sz="5280" b="1"/>
            </a:pPr>
            <a:r>
              <a:rPr lang="zh-CN" altLang="en-US" dirty="0"/>
              <a:t>二叉树</a:t>
            </a:r>
            <a:r>
              <a:rPr lang="en-US" altLang="zh-CN" dirty="0"/>
              <a:t>(BT)</a:t>
            </a:r>
            <a:r>
              <a:rPr lang="zh-CN" altLang="en-US" dirty="0"/>
              <a:t>有哪些使用场景？</a:t>
            </a:r>
            <a:endParaRPr dirty="0"/>
          </a:p>
        </p:txBody>
      </p:sp>
      <p:sp>
        <p:nvSpPr>
          <p:cNvPr id="757" name="Binary Search Trees (BSTs)…"/>
          <p:cNvSpPr/>
          <p:nvPr/>
        </p:nvSpPr>
        <p:spPr>
          <a:xfrm>
            <a:off x="543617" y="2233628"/>
            <a:ext cx="11917566" cy="701354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marL="308810" indent="-308810" algn="l" defTabSz="514095">
              <a:buSzPct val="75000"/>
              <a:buChar char="•"/>
              <a:defRPr sz="3168"/>
            </a:pPr>
            <a:r>
              <a:rPr lang="zh-CN" altLang="en-US" dirty="0"/>
              <a:t>二叉搜索树</a:t>
            </a:r>
            <a:r>
              <a:rPr dirty="0"/>
              <a:t>(BSTs)</a:t>
            </a:r>
          </a:p>
          <a:p>
            <a:pPr algn="l" defTabSz="514095">
              <a:defRPr sz="3168"/>
            </a:pPr>
            <a:endParaRPr dirty="0"/>
          </a:p>
          <a:p>
            <a:pPr marL="699970" lvl="1" indent="-308810" algn="l" defTabSz="514095">
              <a:buSzPct val="75000"/>
              <a:buChar char="•"/>
              <a:defRPr sz="3168"/>
            </a:pPr>
            <a:r>
              <a:rPr lang="zh-CN" altLang="en-US" dirty="0"/>
              <a:t>实现某些</a:t>
            </a:r>
            <a:r>
              <a:rPr lang="en-US" altLang="zh-CN" dirty="0"/>
              <a:t>map</a:t>
            </a:r>
            <a:r>
              <a:rPr lang="zh-CN" altLang="en-US" dirty="0"/>
              <a:t>和</a:t>
            </a:r>
            <a:r>
              <a:rPr lang="en-US" altLang="zh-CN" dirty="0"/>
              <a:t>set</a:t>
            </a:r>
            <a:r>
              <a:rPr lang="zh-CN" altLang="en-US" dirty="0"/>
              <a:t>抽象数据类型</a:t>
            </a:r>
            <a:endParaRPr dirty="0"/>
          </a:p>
          <a:p>
            <a:pPr marL="699970" lvl="1" indent="-308810" algn="l" defTabSz="514095">
              <a:buSzPct val="75000"/>
              <a:buChar char="•"/>
              <a:defRPr sz="3168"/>
            </a:pPr>
            <a:r>
              <a:rPr lang="en-US" dirty="0" err="1"/>
              <a:t>红黑树</a:t>
            </a:r>
            <a:endParaRPr lang="en-US" dirty="0"/>
          </a:p>
          <a:p>
            <a:pPr marL="699970" lvl="1" indent="-308810" algn="l" defTabSz="514095">
              <a:buSzPct val="75000"/>
              <a:buChar char="•"/>
              <a:defRPr sz="3168"/>
            </a:pPr>
            <a:r>
              <a:rPr lang="zh-CN" altLang="en-US" dirty="0"/>
              <a:t>平衡二叉搜索</a:t>
            </a:r>
            <a:r>
              <a:rPr lang="en-US" altLang="zh-CN" dirty="0"/>
              <a:t>(</a:t>
            </a:r>
            <a:r>
              <a:rPr dirty="0"/>
              <a:t>AVL</a:t>
            </a:r>
            <a:r>
              <a:rPr lang="en-US" dirty="0"/>
              <a:t>)</a:t>
            </a:r>
            <a:r>
              <a:rPr lang="en-US" dirty="0" err="1"/>
              <a:t>树</a:t>
            </a:r>
            <a:endParaRPr dirty="0"/>
          </a:p>
          <a:p>
            <a:pPr marL="699970" lvl="1" indent="-308810" algn="l" defTabSz="514095">
              <a:buSzPct val="75000"/>
              <a:buChar char="•"/>
              <a:defRPr sz="3168"/>
            </a:pPr>
            <a:r>
              <a:rPr lang="zh-CN" altLang="en-US" dirty="0"/>
              <a:t>伸展</a:t>
            </a:r>
            <a:r>
              <a:rPr lang="en-US" altLang="zh-CN" dirty="0"/>
              <a:t>(</a:t>
            </a:r>
            <a:r>
              <a:rPr dirty="0"/>
              <a:t>Splay</a:t>
            </a:r>
            <a:r>
              <a:rPr lang="en-US" dirty="0"/>
              <a:t>)</a:t>
            </a:r>
            <a:r>
              <a:rPr lang="en-US" dirty="0" err="1"/>
              <a:t>树</a:t>
            </a:r>
            <a:endParaRPr dirty="0"/>
          </a:p>
          <a:p>
            <a:pPr marL="699970" lvl="1" indent="-308810" algn="l" defTabSz="514095">
              <a:buSzPct val="75000"/>
              <a:buChar char="•"/>
              <a:defRPr sz="3168"/>
            </a:pPr>
            <a:r>
              <a:rPr lang="zh-CN" altLang="en-US" dirty="0"/>
              <a:t>等等</a:t>
            </a:r>
            <a:r>
              <a:rPr dirty="0"/>
              <a:t>…</a:t>
            </a:r>
          </a:p>
          <a:p>
            <a:pPr marL="308810" indent="-308810" algn="l" defTabSz="514095">
              <a:buSzPct val="75000"/>
              <a:buChar char="•"/>
              <a:defRPr sz="3168"/>
            </a:pPr>
            <a:endParaRPr dirty="0"/>
          </a:p>
          <a:p>
            <a:pPr marL="308810" indent="-308810" algn="l" defTabSz="514095">
              <a:buSzPct val="75000"/>
              <a:buChar char="•"/>
              <a:defRPr sz="3168"/>
            </a:pPr>
            <a:r>
              <a:rPr lang="zh-CN" altLang="en-US" dirty="0"/>
              <a:t>实现二叉堆</a:t>
            </a:r>
            <a:endParaRPr dirty="0"/>
          </a:p>
          <a:p>
            <a:pPr marL="308810" indent="-308810" algn="l" defTabSz="514095">
              <a:buSzPct val="75000"/>
              <a:buChar char="•"/>
              <a:defRPr sz="3168"/>
            </a:pPr>
            <a:endParaRPr dirty="0"/>
          </a:p>
          <a:p>
            <a:pPr marL="308810" indent="-308810" algn="l" defTabSz="514095">
              <a:buSzPct val="75000"/>
              <a:buChar char="•"/>
              <a:defRPr sz="3168"/>
            </a:pPr>
            <a:r>
              <a:rPr lang="zh-CN" altLang="en-US" dirty="0"/>
              <a:t>构建语法树</a:t>
            </a:r>
            <a:r>
              <a:rPr lang="en-US" altLang="zh-CN" dirty="0"/>
              <a:t>(</a:t>
            </a:r>
            <a:r>
              <a:rPr lang="zh-CN" altLang="en-US" dirty="0"/>
              <a:t>用于编译器和计算器</a:t>
            </a:r>
            <a:r>
              <a:rPr lang="en-US" altLang="zh-CN" dirty="0"/>
              <a:t>)</a:t>
            </a:r>
            <a:endParaRPr dirty="0"/>
          </a:p>
          <a:p>
            <a:pPr marL="308810" indent="-308810" algn="l" defTabSz="514095">
              <a:buSzPct val="75000"/>
              <a:buChar char="•"/>
              <a:defRPr sz="3168"/>
            </a:pPr>
            <a:endParaRPr dirty="0"/>
          </a:p>
          <a:p>
            <a:pPr marL="308810" indent="-308810" algn="l" defTabSz="514095">
              <a:buSzPct val="75000"/>
              <a:buChar char="•"/>
              <a:defRPr sz="3168"/>
            </a:pPr>
            <a:r>
              <a:rPr lang="zh-CN" altLang="en-US" dirty="0"/>
              <a:t>树堆</a:t>
            </a:r>
            <a:r>
              <a:rPr lang="en-US" altLang="zh-CN" dirty="0"/>
              <a:t>(</a:t>
            </a:r>
            <a:r>
              <a:rPr dirty="0" err="1"/>
              <a:t>Treap</a:t>
            </a:r>
            <a:r>
              <a:rPr lang="en-US" dirty="0"/>
              <a:t>)</a:t>
            </a:r>
            <a:r>
              <a:rPr dirty="0"/>
              <a:t> </a:t>
            </a:r>
            <a:r>
              <a:rPr lang="zh-CN" altLang="en-US" dirty="0"/>
              <a:t>～ 一种概率数据结构</a:t>
            </a:r>
            <a:r>
              <a:rPr dirty="0"/>
              <a:t>(</a:t>
            </a:r>
            <a:r>
              <a:rPr lang="zh-CN" altLang="en-US" dirty="0"/>
              <a:t>使用一个随机的</a:t>
            </a:r>
            <a:r>
              <a:rPr lang="en-US" altLang="zh-CN" dirty="0"/>
              <a:t>BST</a:t>
            </a:r>
            <a:r>
              <a:rPr dirty="0"/>
              <a:t>)</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Complexity of BSTs"/>
          <p:cNvSpPr>
            <a:spLocks noGrp="1"/>
          </p:cNvSpPr>
          <p:nvPr>
            <p:ph type="title"/>
          </p:nvPr>
        </p:nvSpPr>
        <p:spPr>
          <a:prstGeom prst="rect">
            <a:avLst/>
          </a:prstGeom>
        </p:spPr>
        <p:txBody>
          <a:bodyPr/>
          <a:lstStyle>
            <a:lvl1pPr defTabSz="514095">
              <a:defRPr sz="7919" b="1"/>
            </a:lvl1pPr>
          </a:lstStyle>
          <a:p>
            <a:r>
              <a:rPr lang="en-US" altLang="zh-CN" dirty="0"/>
              <a:t>BST</a:t>
            </a:r>
            <a:r>
              <a:rPr lang="zh-CN" altLang="en-US" dirty="0"/>
              <a:t>复杂度</a:t>
            </a:r>
            <a:endParaRPr dirty="0"/>
          </a:p>
        </p:txBody>
      </p:sp>
      <p:graphicFrame>
        <p:nvGraphicFramePr>
          <p:cNvPr id="760" name="Table"/>
          <p:cNvGraphicFramePr/>
          <p:nvPr>
            <p:extLst>
              <p:ext uri="{D42A27DB-BD31-4B8C-83A1-F6EECF244321}">
                <p14:modId xmlns:p14="http://schemas.microsoft.com/office/powerpoint/2010/main" val="4259942900"/>
              </p:ext>
            </p:extLst>
          </p:nvPr>
        </p:nvGraphicFramePr>
        <p:xfrm>
          <a:off x="1371600" y="2575197"/>
          <a:ext cx="10587633" cy="6101800"/>
        </p:xfrm>
        <a:graphic>
          <a:graphicData uri="http://schemas.openxmlformats.org/drawingml/2006/table">
            <a:tbl>
              <a:tblPr>
                <a:tableStyleId>{4C3C2611-4C71-4FC5-86AE-919BDF0F9419}</a:tableStyleId>
              </a:tblPr>
              <a:tblGrid>
                <a:gridCol w="3529211">
                  <a:extLst>
                    <a:ext uri="{9D8B030D-6E8A-4147-A177-3AD203B41FA5}">
                      <a16:colId xmlns:a16="http://schemas.microsoft.com/office/drawing/2014/main" val="20000"/>
                    </a:ext>
                  </a:extLst>
                </a:gridCol>
                <a:gridCol w="3529211">
                  <a:extLst>
                    <a:ext uri="{9D8B030D-6E8A-4147-A177-3AD203B41FA5}">
                      <a16:colId xmlns:a16="http://schemas.microsoft.com/office/drawing/2014/main" val="20001"/>
                    </a:ext>
                  </a:extLst>
                </a:gridCol>
                <a:gridCol w="3529211">
                  <a:extLst>
                    <a:ext uri="{9D8B030D-6E8A-4147-A177-3AD203B41FA5}">
                      <a16:colId xmlns:a16="http://schemas.microsoft.com/office/drawing/2014/main" val="20002"/>
                    </a:ext>
                  </a:extLst>
                </a:gridCol>
              </a:tblGrid>
              <a:tr h="1220360">
                <a:tc>
                  <a:txBody>
                    <a:bodyPr/>
                    <a:lstStyle/>
                    <a:p>
                      <a:pPr defTabSz="914400">
                        <a:defRPr>
                          <a:solidFill>
                            <a:srgbClr val="000000"/>
                          </a:solidFill>
                        </a:defRPr>
                      </a:pPr>
                      <a:r>
                        <a:rPr lang="zh-CN" altLang="en-US" sz="3800" b="1" dirty="0">
                          <a:solidFill>
                            <a:srgbClr val="FFFFFF"/>
                          </a:solidFill>
                          <a:latin typeface="Helvetica"/>
                          <a:ea typeface="Helvetica"/>
                          <a:cs typeface="Helvetica"/>
                          <a:sym typeface="Helvetica"/>
                        </a:rPr>
                        <a:t>操作</a:t>
                      </a:r>
                      <a:endParaRPr sz="3800" b="1" dirty="0">
                        <a:solidFill>
                          <a:srgbClr val="FFFFFF"/>
                        </a:solidFill>
                        <a:latin typeface="Helvetica"/>
                        <a:ea typeface="Helvetica"/>
                        <a:cs typeface="Helvetica"/>
                        <a:sym typeface="Helvetica"/>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lang="zh-CN" altLang="en-US" sz="3800" b="1" dirty="0">
                          <a:solidFill>
                            <a:srgbClr val="FFFFFF"/>
                          </a:solidFill>
                          <a:latin typeface="Helvetica"/>
                          <a:ea typeface="Helvetica"/>
                          <a:cs typeface="Helvetica"/>
                          <a:sym typeface="Helvetica"/>
                        </a:rPr>
                        <a:t>平均情况</a:t>
                      </a:r>
                      <a:endParaRPr sz="3800" b="1" dirty="0">
                        <a:solidFill>
                          <a:srgbClr val="FFFFFF"/>
                        </a:solidFill>
                        <a:latin typeface="Helvetica"/>
                        <a:ea typeface="Helvetica"/>
                        <a:cs typeface="Helvetica"/>
                        <a:sym typeface="Helvetica"/>
                      </a:endParaRP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lang="zh-CN" altLang="en-US" sz="3800" b="1" dirty="0">
                          <a:solidFill>
                            <a:srgbClr val="FFFFFF"/>
                          </a:solidFill>
                          <a:latin typeface="Helvetica"/>
                          <a:ea typeface="Helvetica"/>
                          <a:cs typeface="Helvetica"/>
                          <a:sym typeface="Helvetica"/>
                        </a:rPr>
                        <a:t>最坏情况</a:t>
                      </a:r>
                      <a:endParaRPr sz="3800" b="1" dirty="0">
                        <a:solidFill>
                          <a:srgbClr val="FFFFFF"/>
                        </a:solidFill>
                        <a:latin typeface="Helvetica"/>
                        <a:ea typeface="Helvetica"/>
                        <a:cs typeface="Helvetica"/>
                        <a:sym typeface="Helvetica"/>
                      </a:endParaRP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220360">
                <a:tc>
                  <a:txBody>
                    <a:bodyPr/>
                    <a:lstStyle/>
                    <a:p>
                      <a:pPr defTabSz="914400">
                        <a:defRPr>
                          <a:solidFill>
                            <a:srgbClr val="000000"/>
                          </a:solidFill>
                        </a:defRPr>
                      </a:pPr>
                      <a:r>
                        <a:rPr lang="zh-CN" altLang="en-US" sz="2800" b="1" dirty="0">
                          <a:solidFill>
                            <a:srgbClr val="FFFFFF"/>
                          </a:solidFill>
                          <a:latin typeface="Helvetica"/>
                          <a:ea typeface="Helvetica"/>
                          <a:cs typeface="Helvetica"/>
                          <a:sym typeface="Helvetica"/>
                        </a:rPr>
                        <a:t>插入</a:t>
                      </a:r>
                      <a:r>
                        <a:rPr sz="2800" b="1" dirty="0">
                          <a:solidFill>
                            <a:srgbClr val="FFFFFF"/>
                          </a:solidFill>
                          <a:latin typeface="Helvetica"/>
                          <a:ea typeface="Helvetica"/>
                          <a:cs typeface="Helvetica"/>
                          <a:sym typeface="Helvetica"/>
                        </a:rPr>
                        <a:t>Insert</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O(log(n))</a:t>
                      </a:r>
                    </a:p>
                  </a:txBody>
                  <a:tcPr marL="50800" marR="50800" marT="50800" marB="50800" anchor="ctr" horzOverflow="overflow"/>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220360">
                <a:tc>
                  <a:txBody>
                    <a:bodyPr/>
                    <a:lstStyle/>
                    <a:p>
                      <a:pPr defTabSz="914400">
                        <a:defRPr>
                          <a:solidFill>
                            <a:srgbClr val="000000"/>
                          </a:solidFill>
                        </a:defRPr>
                      </a:pPr>
                      <a:r>
                        <a:rPr lang="zh-CN" altLang="en-US" sz="2800" b="1" dirty="0">
                          <a:solidFill>
                            <a:srgbClr val="FFFFFF"/>
                          </a:solidFill>
                          <a:latin typeface="Helvetica"/>
                          <a:ea typeface="Helvetica"/>
                          <a:cs typeface="Helvetica"/>
                          <a:sym typeface="Helvetica"/>
                        </a:rPr>
                        <a:t>删除</a:t>
                      </a:r>
                      <a:r>
                        <a:rPr sz="2800" b="1" dirty="0">
                          <a:solidFill>
                            <a:srgbClr val="FFFFFF"/>
                          </a:solidFill>
                          <a:latin typeface="Helvetica"/>
                          <a:ea typeface="Helvetica"/>
                          <a:cs typeface="Helvetica"/>
                          <a:sym typeface="Helvetica"/>
                        </a:rPr>
                        <a:t>Delete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O(log(n))</a:t>
                      </a:r>
                    </a:p>
                  </a:txBody>
                  <a:tcPr marL="50800" marR="50800" marT="50800" marB="50800" anchor="ctr" horzOverflow="overflow"/>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220360">
                <a:tc>
                  <a:txBody>
                    <a:bodyPr/>
                    <a:lstStyle/>
                    <a:p>
                      <a:pPr defTabSz="914400">
                        <a:defRPr>
                          <a:solidFill>
                            <a:srgbClr val="000000"/>
                          </a:solidFill>
                        </a:defRPr>
                      </a:pPr>
                      <a:r>
                        <a:rPr lang="zh-CN" altLang="en-US" sz="2800" b="1" dirty="0">
                          <a:solidFill>
                            <a:srgbClr val="FFFFFF"/>
                          </a:solidFill>
                          <a:latin typeface="Helvetica"/>
                          <a:ea typeface="Helvetica"/>
                          <a:cs typeface="Helvetica"/>
                          <a:sym typeface="Helvetica"/>
                        </a:rPr>
                        <a:t>移除</a:t>
                      </a:r>
                      <a:r>
                        <a:rPr sz="2800" b="1" dirty="0">
                          <a:solidFill>
                            <a:srgbClr val="FFFFFF"/>
                          </a:solidFill>
                          <a:latin typeface="Helvetica"/>
                          <a:ea typeface="Helvetica"/>
                          <a:cs typeface="Helvetica"/>
                          <a:sym typeface="Helvetica"/>
                        </a:rPr>
                        <a:t>Remove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O(log(n))</a:t>
                      </a:r>
                    </a:p>
                  </a:txBody>
                  <a:tcPr marL="50800" marR="50800" marT="50800" marB="50800" anchor="ctr" horzOverflow="overflow"/>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220360">
                <a:tc>
                  <a:txBody>
                    <a:bodyPr/>
                    <a:lstStyle/>
                    <a:p>
                      <a:pPr defTabSz="914400">
                        <a:defRPr>
                          <a:solidFill>
                            <a:srgbClr val="000000"/>
                          </a:solidFill>
                        </a:defRPr>
                      </a:pPr>
                      <a:r>
                        <a:rPr lang="zh-CN" altLang="en-US" sz="2800" b="1" dirty="0">
                          <a:solidFill>
                            <a:srgbClr val="FFFFFF"/>
                          </a:solidFill>
                          <a:latin typeface="Helvetica"/>
                          <a:ea typeface="Helvetica"/>
                          <a:cs typeface="Helvetica"/>
                          <a:sym typeface="Helvetica"/>
                        </a:rPr>
                        <a:t>搜索</a:t>
                      </a:r>
                      <a:r>
                        <a:rPr sz="2800" b="1" dirty="0">
                          <a:solidFill>
                            <a:srgbClr val="FFFFFF"/>
                          </a:solidFill>
                          <a:latin typeface="Helvetica"/>
                          <a:ea typeface="Helvetica"/>
                          <a:cs typeface="Helvetica"/>
                          <a:sym typeface="Helvetica"/>
                        </a:rPr>
                        <a:t>Search</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O(log(n))</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2800" b="1" dirty="0">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Discussion…"/>
          <p:cNvSpPr>
            <a:spLocks noGrp="1"/>
          </p:cNvSpPr>
          <p:nvPr>
            <p:ph type="title"/>
          </p:nvPr>
        </p:nvSpPr>
        <p:spPr>
          <a:xfrm>
            <a:off x="548410" y="2180202"/>
            <a:ext cx="11907979" cy="3719256"/>
          </a:xfrm>
          <a:prstGeom prst="rect">
            <a:avLst/>
          </a:prstGeom>
        </p:spPr>
        <p:txBody>
          <a:bodyPr/>
          <a:lstStyle/>
          <a:p>
            <a:pPr>
              <a:defRPr sz="11000" b="1"/>
            </a:pPr>
            <a:r>
              <a:rPr lang="zh-CN" altLang="en-US" dirty="0"/>
              <a:t>介绍和样例</a:t>
            </a:r>
            <a:endParaRPr dirty="0"/>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 name="Inserting elements into a Binary Search Tree (BST)"/>
          <p:cNvSpPr>
            <a:spLocks noGrp="1"/>
          </p:cNvSpPr>
          <p:nvPr>
            <p:ph type="title"/>
          </p:nvPr>
        </p:nvSpPr>
        <p:spPr>
          <a:xfrm>
            <a:off x="555159" y="2626878"/>
            <a:ext cx="11894482" cy="4120656"/>
          </a:xfrm>
          <a:prstGeom prst="rect">
            <a:avLst/>
          </a:prstGeom>
        </p:spPr>
        <p:txBody>
          <a:bodyPr/>
          <a:lstStyle>
            <a:lvl1pPr defTabSz="449833">
              <a:defRPr sz="8470" b="1"/>
            </a:lvl1pPr>
          </a:lstStyle>
          <a:p>
            <a:r>
              <a:rPr lang="zh-CN" altLang="en-US" dirty="0"/>
              <a:t>向二叉搜索树中</a:t>
            </a:r>
            <a:br>
              <a:rPr lang="en-US" altLang="zh-CN" dirty="0"/>
            </a:br>
            <a:r>
              <a:rPr lang="zh-CN" altLang="en-US" dirty="0"/>
              <a:t>插入元素</a:t>
            </a:r>
            <a:endParaRPr dirty="0"/>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 name="Binary Search Tree (BST) elements must be comparable so that we can order them inside the tree."/>
          <p:cNvSpPr/>
          <p:nvPr/>
        </p:nvSpPr>
        <p:spPr>
          <a:xfrm>
            <a:off x="1399780" y="1979309"/>
            <a:ext cx="10205239" cy="2159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defTabSz="578358">
              <a:defRPr sz="3564"/>
            </a:pPr>
            <a:r>
              <a:rPr lang="zh-CN" altLang="en-US" dirty="0"/>
              <a:t>二叉搜索树中的元素必须是</a:t>
            </a:r>
            <a:r>
              <a:rPr lang="zh-CN" altLang="en-US" b="1" dirty="0">
                <a:solidFill>
                  <a:srgbClr val="11DBE2"/>
                </a:solidFill>
              </a:rPr>
              <a:t>可以比较的</a:t>
            </a:r>
            <a:r>
              <a:rPr lang="en-US" altLang="zh-CN" b="1" dirty="0">
                <a:solidFill>
                  <a:srgbClr val="11DBE2"/>
                </a:solidFill>
              </a:rPr>
              <a:t>comparable</a:t>
            </a:r>
            <a:r>
              <a:rPr lang="zh-CN" altLang="en-US" dirty="0"/>
              <a:t>，这样我们才可以对它们进行排序</a:t>
            </a:r>
            <a:endParaRPr dirty="0"/>
          </a:p>
        </p:txBody>
      </p:sp>
      <p:sp>
        <p:nvSpPr>
          <p:cNvPr id="765" name="When inserting an element we want to compare its value to the value stored in the current node we’re considering to decide on one of the following:"/>
          <p:cNvSpPr/>
          <p:nvPr/>
        </p:nvSpPr>
        <p:spPr>
          <a:xfrm>
            <a:off x="1267319" y="4115724"/>
            <a:ext cx="10470159" cy="182106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defTabSz="566674">
              <a:defRPr sz="3492"/>
            </a:lvl1pPr>
          </a:lstStyle>
          <a:p>
            <a:r>
              <a:rPr lang="zh-CN" altLang="en-US" dirty="0"/>
              <a:t>每次插入一个元素，我们需要将元素和当前节点进行比较，然后根据下面四种情况进行决策：</a:t>
            </a:r>
            <a:endParaRPr dirty="0"/>
          </a:p>
        </p:txBody>
      </p:sp>
      <p:sp>
        <p:nvSpPr>
          <p:cNvPr id="766" name="Recurse down left subtree        (&lt; case)…"/>
          <p:cNvSpPr/>
          <p:nvPr/>
        </p:nvSpPr>
        <p:spPr>
          <a:xfrm>
            <a:off x="978567" y="6252139"/>
            <a:ext cx="11646569" cy="231858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marL="228600" indent="-228600" algn="l">
              <a:buSzPct val="100000"/>
              <a:buChar char="•"/>
            </a:pPr>
            <a:r>
              <a:rPr dirty="0"/>
              <a:t> </a:t>
            </a:r>
            <a:r>
              <a:rPr lang="zh-CN" altLang="en-US" dirty="0"/>
              <a:t>在左子树中进行递归处理</a:t>
            </a:r>
            <a:r>
              <a:rPr dirty="0"/>
              <a:t> (</a:t>
            </a:r>
            <a:r>
              <a:rPr lang="zh-CN" altLang="en-US" dirty="0"/>
              <a:t>小于情况</a:t>
            </a:r>
            <a:r>
              <a:rPr dirty="0"/>
              <a:t>)</a:t>
            </a:r>
          </a:p>
          <a:p>
            <a:pPr marL="228600" indent="-228600" algn="l">
              <a:buSzPct val="100000"/>
              <a:buChar char="•"/>
            </a:pPr>
            <a:r>
              <a:rPr dirty="0"/>
              <a:t> </a:t>
            </a:r>
            <a:r>
              <a:rPr lang="zh-CN" altLang="en-US" dirty="0"/>
              <a:t>在右子树中进行递归处理 </a:t>
            </a:r>
            <a:r>
              <a:rPr dirty="0"/>
              <a:t>(</a:t>
            </a:r>
            <a:r>
              <a:rPr lang="zh-CN" altLang="en-US" dirty="0"/>
              <a:t>大于情况</a:t>
            </a:r>
            <a:r>
              <a:rPr dirty="0"/>
              <a:t>)</a:t>
            </a:r>
          </a:p>
          <a:p>
            <a:pPr marL="228600" indent="-228600" algn="l">
              <a:buSzPct val="100000"/>
              <a:buChar char="•"/>
            </a:pPr>
            <a:r>
              <a:rPr dirty="0"/>
              <a:t> </a:t>
            </a:r>
            <a:r>
              <a:rPr lang="zh-CN" altLang="en-US" dirty="0"/>
              <a:t>处理重复元素         </a:t>
            </a:r>
            <a:r>
              <a:rPr dirty="0"/>
              <a:t>(</a:t>
            </a:r>
            <a:r>
              <a:rPr lang="zh-CN" altLang="en-US" dirty="0"/>
              <a:t>相等情况</a:t>
            </a:r>
            <a:r>
              <a:rPr dirty="0"/>
              <a:t>)</a:t>
            </a:r>
          </a:p>
          <a:p>
            <a:pPr marL="228600" indent="-228600" algn="l">
              <a:buSzPct val="100000"/>
              <a:buChar char="•"/>
            </a:pPr>
            <a:r>
              <a:rPr dirty="0"/>
              <a:t> </a:t>
            </a:r>
            <a:r>
              <a:rPr lang="zh-CN" altLang="en-US" dirty="0"/>
              <a:t>创建新节点           </a:t>
            </a:r>
            <a:r>
              <a:rPr dirty="0"/>
              <a:t>(</a:t>
            </a:r>
            <a:r>
              <a:rPr lang="zh-CN" altLang="en-US" dirty="0"/>
              <a:t>找到一个</a:t>
            </a:r>
            <a:r>
              <a:rPr lang="en-US" altLang="zh-CN" dirty="0"/>
              <a:t>null</a:t>
            </a:r>
            <a:r>
              <a:rPr lang="zh-CN" altLang="en-US" dirty="0"/>
              <a:t>叶子节点</a:t>
            </a:r>
            <a:r>
              <a:rPr dirty="0"/>
              <a:t>)</a:t>
            </a:r>
          </a:p>
        </p:txBody>
      </p:sp>
      <p:sp>
        <p:nvSpPr>
          <p:cNvPr id="767"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 name="Circle"/>
          <p:cNvSpPr/>
          <p:nvPr/>
        </p:nvSpPr>
        <p:spPr>
          <a:xfrm>
            <a:off x="7767591" y="2624015"/>
            <a:ext cx="699326" cy="699325"/>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70"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771" name="Arrow"/>
          <p:cNvSpPr/>
          <p:nvPr/>
        </p:nvSpPr>
        <p:spPr>
          <a:xfrm>
            <a:off x="3373021" y="31115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72"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773"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76"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777" name="Arrow"/>
          <p:cNvSpPr/>
          <p:nvPr/>
        </p:nvSpPr>
        <p:spPr>
          <a:xfrm>
            <a:off x="3373021" y="31115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7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77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82"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783" name="Arrow"/>
          <p:cNvSpPr/>
          <p:nvPr/>
        </p:nvSpPr>
        <p:spPr>
          <a:xfrm>
            <a:off x="3373021" y="3644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84"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785"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88"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789"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790"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91" name="Arrow"/>
          <p:cNvSpPr/>
          <p:nvPr/>
        </p:nvSpPr>
        <p:spPr>
          <a:xfrm>
            <a:off x="3373021" y="3644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92"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793"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96"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797"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798"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99" name="Arrow"/>
          <p:cNvSpPr/>
          <p:nvPr/>
        </p:nvSpPr>
        <p:spPr>
          <a:xfrm>
            <a:off x="3373021" y="4102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00"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01"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04"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805"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0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7" name="Arrow"/>
          <p:cNvSpPr/>
          <p:nvPr/>
        </p:nvSpPr>
        <p:spPr>
          <a:xfrm>
            <a:off x="3373021" y="4102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0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0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12" name="Instructions:"/>
          <p:cNvSpPr/>
          <p:nvPr/>
        </p:nvSpPr>
        <p:spPr>
          <a:xfrm>
            <a:off x="1605987" y="2297675"/>
            <a:ext cx="102592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813"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1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5" name="Arrow"/>
          <p:cNvSpPr/>
          <p:nvPr/>
        </p:nvSpPr>
        <p:spPr>
          <a:xfrm>
            <a:off x="3373021" y="4102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16" name="5"/>
          <p:cNvSpPr/>
          <p:nvPr/>
        </p:nvSpPr>
        <p:spPr>
          <a:xfrm>
            <a:off x="6208422" y="3759200"/>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1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1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22"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823"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2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25" name="Arrow"/>
          <p:cNvSpPr/>
          <p:nvPr/>
        </p:nvSpPr>
        <p:spPr>
          <a:xfrm>
            <a:off x="3373021" y="4660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26"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2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2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2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Quick terminology…"/>
          <p:cNvSpPr>
            <a:spLocks noGrp="1"/>
          </p:cNvSpPr>
          <p:nvPr>
            <p:ph type="title"/>
          </p:nvPr>
        </p:nvSpPr>
        <p:spPr>
          <a:xfrm>
            <a:off x="1565547" y="203200"/>
            <a:ext cx="9873706" cy="1821061"/>
          </a:xfrm>
          <a:prstGeom prst="rect">
            <a:avLst/>
          </a:prstGeom>
        </p:spPr>
        <p:txBody>
          <a:bodyPr/>
          <a:lstStyle/>
          <a:p>
            <a:pPr defTabSz="420624">
              <a:defRPr sz="5760" b="1"/>
            </a:pPr>
            <a:r>
              <a:rPr lang="zh-CN" altLang="en-US" dirty="0"/>
              <a:t>术语快速入门</a:t>
            </a:r>
            <a:endParaRPr dirty="0"/>
          </a:p>
        </p:txBody>
      </p:sp>
      <p:sp>
        <p:nvSpPr>
          <p:cNvPr id="131" name="A tree is an undirected graph which satisfies any of the following definitions:"/>
          <p:cNvSpPr/>
          <p:nvPr/>
        </p:nvSpPr>
        <p:spPr>
          <a:xfrm>
            <a:off x="200635" y="2813148"/>
            <a:ext cx="7302745" cy="61042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lang="en-US" b="1" dirty="0" err="1">
                <a:solidFill>
                  <a:srgbClr val="11DBE2"/>
                </a:solidFill>
              </a:rPr>
              <a:t>树</a:t>
            </a:r>
            <a:r>
              <a:rPr lang="en-US" dirty="0" err="1"/>
              <a:t>是一个</a:t>
            </a:r>
            <a:r>
              <a:rPr lang="en-US" b="1" dirty="0" err="1">
                <a:solidFill>
                  <a:srgbClr val="11DBE2"/>
                </a:solidFill>
              </a:rPr>
              <a:t>无向图</a:t>
            </a:r>
            <a:r>
              <a:rPr lang="zh-CN" altLang="en-US" dirty="0"/>
              <a:t>，它满足如下定义：</a:t>
            </a:r>
            <a:endParaRPr dirty="0"/>
          </a:p>
        </p:txBody>
      </p:sp>
      <p:sp>
        <p:nvSpPr>
          <p:cNvPr id="132" name="An acyclic connected graph"/>
          <p:cNvSpPr/>
          <p:nvPr/>
        </p:nvSpPr>
        <p:spPr>
          <a:xfrm>
            <a:off x="481573" y="4368427"/>
            <a:ext cx="6920998" cy="57964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362618" indent="-362618" algn="l">
              <a:buSzPct val="75000"/>
              <a:buChar char="•"/>
              <a:defRPr sz="3100"/>
            </a:pPr>
            <a:r>
              <a:rPr lang="zh-CN" altLang="en-US" dirty="0"/>
              <a:t>它是一个无环连接图</a:t>
            </a:r>
            <a:endParaRPr dirty="0"/>
          </a:p>
        </p:txBody>
      </p:sp>
      <p:sp>
        <p:nvSpPr>
          <p:cNvPr id="133" name="A connected graph with N nodes and N-1 edges."/>
          <p:cNvSpPr/>
          <p:nvPr/>
        </p:nvSpPr>
        <p:spPr>
          <a:xfrm>
            <a:off x="508946" y="5586419"/>
            <a:ext cx="5885118" cy="57964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362618" indent="-362618" algn="l">
              <a:buSzPct val="75000"/>
              <a:buChar char="•"/>
              <a:defRPr sz="3100"/>
            </a:lvl1pPr>
          </a:lstStyle>
          <a:p>
            <a:r>
              <a:rPr lang="zh-CN" altLang="en-US" dirty="0"/>
              <a:t>具有</a:t>
            </a:r>
            <a:r>
              <a:rPr lang="en-US" altLang="zh-CN" dirty="0"/>
              <a:t>N</a:t>
            </a:r>
            <a:r>
              <a:rPr lang="zh-CN" altLang="en-US" dirty="0"/>
              <a:t>个节点和</a:t>
            </a:r>
            <a:r>
              <a:rPr lang="en-US" altLang="zh-CN" dirty="0"/>
              <a:t>N-1</a:t>
            </a:r>
            <a:r>
              <a:rPr lang="zh-CN" altLang="en-US" dirty="0"/>
              <a:t>条边</a:t>
            </a:r>
            <a:endParaRPr dirty="0"/>
          </a:p>
        </p:txBody>
      </p:sp>
      <p:sp>
        <p:nvSpPr>
          <p:cNvPr id="134" name="An graph in which any two vertices are connected by exactly one path."/>
          <p:cNvSpPr/>
          <p:nvPr/>
        </p:nvSpPr>
        <p:spPr>
          <a:xfrm>
            <a:off x="532187" y="7022798"/>
            <a:ext cx="5970213" cy="105670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marL="362618" indent="-362618" algn="l">
              <a:buSzPct val="75000"/>
              <a:buChar char="•"/>
              <a:defRPr sz="3100"/>
            </a:pPr>
            <a:r>
              <a:rPr lang="en" dirty="0" err="1"/>
              <a:t>任意两个点如果相连</a:t>
            </a:r>
            <a:r>
              <a:rPr lang="zh-CN" altLang="en-US" dirty="0"/>
              <a:t>，那么它们之间只有一条路径</a:t>
            </a:r>
            <a:endParaRPr dirty="0"/>
          </a:p>
        </p:txBody>
      </p:sp>
      <p:sp>
        <p:nvSpPr>
          <p:cNvPr id="135" name="0"/>
          <p:cNvSpPr/>
          <p:nvPr/>
        </p:nvSpPr>
        <p:spPr>
          <a:xfrm>
            <a:off x="8726285" y="420602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36" name="9"/>
          <p:cNvSpPr/>
          <p:nvPr/>
        </p:nvSpPr>
        <p:spPr>
          <a:xfrm>
            <a:off x="1097190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37"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 name="2"/>
          <p:cNvSpPr/>
          <p:nvPr/>
        </p:nvSpPr>
        <p:spPr>
          <a:xfrm>
            <a:off x="8726285" y="548263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0" name="3"/>
          <p:cNvSpPr/>
          <p:nvPr/>
        </p:nvSpPr>
        <p:spPr>
          <a:xfrm>
            <a:off x="984909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1"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 name="1"/>
          <p:cNvSpPr/>
          <p:nvPr/>
        </p:nvSpPr>
        <p:spPr>
          <a:xfrm>
            <a:off x="10971905"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4"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 name="3"/>
          <p:cNvSpPr/>
          <p:nvPr/>
        </p:nvSpPr>
        <p:spPr>
          <a:xfrm>
            <a:off x="10568368" y="67137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6" name="3"/>
          <p:cNvSpPr/>
          <p:nvPr/>
        </p:nvSpPr>
        <p:spPr>
          <a:xfrm>
            <a:off x="11474587" y="6713751"/>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7"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 name="8"/>
          <p:cNvSpPr/>
          <p:nvPr/>
        </p:nvSpPr>
        <p:spPr>
          <a:xfrm>
            <a:off x="11907361"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0"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 name="3"/>
          <p:cNvSpPr/>
          <p:nvPr/>
        </p:nvSpPr>
        <p:spPr>
          <a:xfrm>
            <a:off x="7852343" y="548263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2"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 name="2"/>
          <p:cNvSpPr/>
          <p:nvPr/>
        </p:nvSpPr>
        <p:spPr>
          <a:xfrm>
            <a:off x="9849095" y="54691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4"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5" name="4"/>
          <p:cNvSpPr/>
          <p:nvPr/>
        </p:nvSpPr>
        <p:spPr>
          <a:xfrm>
            <a:off x="8726285" y="67546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6"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 name="2"/>
          <p:cNvSpPr/>
          <p:nvPr/>
        </p:nvSpPr>
        <p:spPr>
          <a:xfrm>
            <a:off x="7852343" y="6754640"/>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8" name="2"/>
          <p:cNvSpPr/>
          <p:nvPr/>
        </p:nvSpPr>
        <p:spPr>
          <a:xfrm>
            <a:off x="9600228" y="67546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9"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 name="4"/>
          <p:cNvSpPr/>
          <p:nvPr/>
        </p:nvSpPr>
        <p:spPr>
          <a:xfrm>
            <a:off x="9833249" y="281966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32"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833"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3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35" name="Arrow"/>
          <p:cNvSpPr/>
          <p:nvPr/>
        </p:nvSpPr>
        <p:spPr>
          <a:xfrm>
            <a:off x="3373021" y="4660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36"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3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3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3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42"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843"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4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5" name="Arrow"/>
          <p:cNvSpPr/>
          <p:nvPr/>
        </p:nvSpPr>
        <p:spPr>
          <a:xfrm>
            <a:off x="3373021" y="4660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46"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4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4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52"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853"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5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5" name="Arrow"/>
          <p:cNvSpPr/>
          <p:nvPr/>
        </p:nvSpPr>
        <p:spPr>
          <a:xfrm>
            <a:off x="3373021" y="4660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56"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5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8" name="15"/>
          <p:cNvSpPr/>
          <p:nvPr/>
        </p:nvSpPr>
        <p:spPr>
          <a:xfrm>
            <a:off x="8654637" y="48592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59"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0"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61"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64"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865"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6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7"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68"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6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70"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71"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72"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73"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76"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877"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78"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79"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80"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81"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82" name="15"/>
          <p:cNvSpPr/>
          <p:nvPr/>
        </p:nvSpPr>
        <p:spPr>
          <a:xfrm>
            <a:off x="8654637"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83"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84"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85"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88"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889"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90"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1"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92"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93"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4"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95"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6"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97"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00"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901"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02"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3"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04"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0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6" name="15"/>
          <p:cNvSpPr/>
          <p:nvPr/>
        </p:nvSpPr>
        <p:spPr>
          <a:xfrm>
            <a:off x="8654637" y="48592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07"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0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12"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913"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1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5"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16"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1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8"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19"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20" name="10"/>
          <p:cNvSpPr/>
          <p:nvPr/>
        </p:nvSpPr>
        <p:spPr>
          <a:xfrm>
            <a:off x="8375237" y="5959230"/>
            <a:ext cx="699325" cy="699326"/>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21"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22"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23"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26"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927"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28"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29" name="Arrow"/>
          <p:cNvSpPr/>
          <p:nvPr/>
        </p:nvSpPr>
        <p:spPr>
          <a:xfrm>
            <a:off x="3373021" y="56896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30"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31"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32"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33"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34"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35"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36"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37"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40"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941"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42"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3" name="Arrow"/>
          <p:cNvSpPr/>
          <p:nvPr/>
        </p:nvSpPr>
        <p:spPr>
          <a:xfrm>
            <a:off x="3373021" y="56896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44"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4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6" name="15"/>
          <p:cNvSpPr/>
          <p:nvPr/>
        </p:nvSpPr>
        <p:spPr>
          <a:xfrm>
            <a:off x="8654637"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47"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8" name="10"/>
          <p:cNvSpPr/>
          <p:nvPr/>
        </p:nvSpPr>
        <p:spPr>
          <a:xfrm>
            <a:off x="8375237" y="5959230"/>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49"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0"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51"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164" name="Root node"/>
          <p:cNvSpPr/>
          <p:nvPr/>
        </p:nvSpPr>
        <p:spPr>
          <a:xfrm>
            <a:off x="2991156" y="2873118"/>
            <a:ext cx="148758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根节点</a:t>
            </a:r>
            <a:endParaRPr dirty="0"/>
          </a:p>
        </p:txBody>
      </p:sp>
      <p:sp>
        <p:nvSpPr>
          <p:cNvPr id="165" name="Line"/>
          <p:cNvSpPr/>
          <p:nvPr/>
        </p:nvSpPr>
        <p:spPr>
          <a:xfrm>
            <a:off x="5386940" y="3201412"/>
            <a:ext cx="4336840" cy="1"/>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6" name="If we have a rooted tree then we will want to have a reference to the root node of our tree."/>
          <p:cNvSpPr/>
          <p:nvPr/>
        </p:nvSpPr>
        <p:spPr>
          <a:xfrm>
            <a:off x="419973" y="4317673"/>
            <a:ext cx="7012031" cy="111825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lang="zh-CN" altLang="en-US" dirty="0"/>
              <a:t>树通常具有一个</a:t>
            </a:r>
            <a:r>
              <a:rPr lang="zh-CN" altLang="en-US" b="1" dirty="0">
                <a:solidFill>
                  <a:srgbClr val="11DBE2"/>
                </a:solidFill>
              </a:rPr>
              <a:t>根节点</a:t>
            </a:r>
            <a:r>
              <a:rPr lang="zh-CN" altLang="en-US" dirty="0"/>
              <a:t>。我们通常需要一个引用指向根节点</a:t>
            </a:r>
            <a:endParaRPr dirty="0"/>
          </a:p>
        </p:txBody>
      </p:sp>
      <p:sp>
        <p:nvSpPr>
          <p:cNvPr id="167" name="0"/>
          <p:cNvSpPr/>
          <p:nvPr/>
        </p:nvSpPr>
        <p:spPr>
          <a:xfrm>
            <a:off x="8726285" y="420602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68" name="9"/>
          <p:cNvSpPr/>
          <p:nvPr/>
        </p:nvSpPr>
        <p:spPr>
          <a:xfrm>
            <a:off x="1097190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69"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 name="2"/>
          <p:cNvSpPr/>
          <p:nvPr/>
        </p:nvSpPr>
        <p:spPr>
          <a:xfrm>
            <a:off x="8726285" y="548263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2" name="3"/>
          <p:cNvSpPr/>
          <p:nvPr/>
        </p:nvSpPr>
        <p:spPr>
          <a:xfrm>
            <a:off x="984909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3"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 name="1"/>
          <p:cNvSpPr/>
          <p:nvPr/>
        </p:nvSpPr>
        <p:spPr>
          <a:xfrm>
            <a:off x="10971905"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6"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 name="3"/>
          <p:cNvSpPr/>
          <p:nvPr/>
        </p:nvSpPr>
        <p:spPr>
          <a:xfrm>
            <a:off x="10568368" y="67137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8" name="3"/>
          <p:cNvSpPr/>
          <p:nvPr/>
        </p:nvSpPr>
        <p:spPr>
          <a:xfrm>
            <a:off x="11474587" y="6713751"/>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9"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 name="8"/>
          <p:cNvSpPr/>
          <p:nvPr/>
        </p:nvSpPr>
        <p:spPr>
          <a:xfrm>
            <a:off x="11907361"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82"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 name="3"/>
          <p:cNvSpPr/>
          <p:nvPr/>
        </p:nvSpPr>
        <p:spPr>
          <a:xfrm>
            <a:off x="7852343" y="548263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4"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5" name="2"/>
          <p:cNvSpPr/>
          <p:nvPr/>
        </p:nvSpPr>
        <p:spPr>
          <a:xfrm>
            <a:off x="9849095" y="54691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6"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 name="4"/>
          <p:cNvSpPr/>
          <p:nvPr/>
        </p:nvSpPr>
        <p:spPr>
          <a:xfrm>
            <a:off x="8726285" y="67546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88"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 name="2"/>
          <p:cNvSpPr/>
          <p:nvPr/>
        </p:nvSpPr>
        <p:spPr>
          <a:xfrm>
            <a:off x="7852343" y="6754640"/>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0" name="2"/>
          <p:cNvSpPr/>
          <p:nvPr/>
        </p:nvSpPr>
        <p:spPr>
          <a:xfrm>
            <a:off x="9600228" y="67546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1"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2"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 name="4"/>
          <p:cNvSpPr/>
          <p:nvPr/>
        </p:nvSpPr>
        <p:spPr>
          <a:xfrm>
            <a:off x="9833249" y="2819664"/>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54"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955"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5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7" name="Arrow"/>
          <p:cNvSpPr/>
          <p:nvPr/>
        </p:nvSpPr>
        <p:spPr>
          <a:xfrm>
            <a:off x="3373021" y="56896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58" name="5"/>
          <p:cNvSpPr/>
          <p:nvPr/>
        </p:nvSpPr>
        <p:spPr>
          <a:xfrm>
            <a:off x="6208422" y="3759200"/>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5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60"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61"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62"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63"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64"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65"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68"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969"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70"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1" name="Arrow"/>
          <p:cNvSpPr/>
          <p:nvPr/>
        </p:nvSpPr>
        <p:spPr>
          <a:xfrm>
            <a:off x="3373021" y="56896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72"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73"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4"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75"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6"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77"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8" name="4"/>
          <p:cNvSpPr/>
          <p:nvPr/>
        </p:nvSpPr>
        <p:spPr>
          <a:xfrm>
            <a:off x="5526530" y="48592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979"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80"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81"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84"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985"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8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87"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88"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8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0"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91"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2"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93"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4"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995"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6"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97"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00"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001"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02"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3"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04"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0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6" name="15"/>
          <p:cNvSpPr/>
          <p:nvPr/>
        </p:nvSpPr>
        <p:spPr>
          <a:xfrm>
            <a:off x="8654637"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07"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8" name="10"/>
          <p:cNvSpPr/>
          <p:nvPr/>
        </p:nvSpPr>
        <p:spPr>
          <a:xfrm>
            <a:off x="8375237" y="5959230"/>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09"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10" name="4"/>
          <p:cNvSpPr/>
          <p:nvPr/>
        </p:nvSpPr>
        <p:spPr>
          <a:xfrm>
            <a:off x="5526530"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11"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12"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13"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16"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017"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18"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19"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20" name="5"/>
          <p:cNvSpPr/>
          <p:nvPr/>
        </p:nvSpPr>
        <p:spPr>
          <a:xfrm>
            <a:off x="6208422" y="3759200"/>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21"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2"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23"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4"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25"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6"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27"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2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32"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033"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3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35"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36"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3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38"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39"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0"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41"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2" name="4"/>
          <p:cNvSpPr/>
          <p:nvPr/>
        </p:nvSpPr>
        <p:spPr>
          <a:xfrm>
            <a:off x="5526530" y="48592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43"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4"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45" name="We have encountered a value that is already in the tree. If your tree supports duplicate values then add another node, otherwise do nothing."/>
          <p:cNvSpPr/>
          <p:nvPr/>
        </p:nvSpPr>
        <p:spPr>
          <a:xfrm>
            <a:off x="3479230" y="7753686"/>
            <a:ext cx="9276048" cy="111825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300"/>
            </a:lvl1pPr>
          </a:lstStyle>
          <a:p>
            <a:r>
              <a:rPr lang="zh-CN" altLang="en-US" dirty="0"/>
              <a:t>我们碰到一个重复节点。如果树支持重复节点，那么就添加一个节点，否则忽略这个元素</a:t>
            </a:r>
            <a:endParaRPr dirty="0"/>
          </a:p>
        </p:txBody>
      </p:sp>
      <p:sp>
        <p:nvSpPr>
          <p:cNvPr id="104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49" name="Instructions:"/>
          <p:cNvSpPr/>
          <p:nvPr/>
        </p:nvSpPr>
        <p:spPr>
          <a:xfrm>
            <a:off x="1605987" y="2297675"/>
            <a:ext cx="102592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050"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51"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52"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3"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54"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5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6"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57"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8"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59"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60"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61"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6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65"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066"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67"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68" name="Arrow"/>
          <p:cNvSpPr/>
          <p:nvPr/>
        </p:nvSpPr>
        <p:spPr>
          <a:xfrm>
            <a:off x="3373021" y="6731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69"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70"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1"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72"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3"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74"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5"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76"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7"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7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81"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082"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83"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84" name="Arrow"/>
          <p:cNvSpPr/>
          <p:nvPr/>
        </p:nvSpPr>
        <p:spPr>
          <a:xfrm>
            <a:off x="3373021" y="6731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85"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86"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87" name="15"/>
          <p:cNvSpPr/>
          <p:nvPr/>
        </p:nvSpPr>
        <p:spPr>
          <a:xfrm>
            <a:off x="8654637"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88"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89" name="10"/>
          <p:cNvSpPr/>
          <p:nvPr/>
        </p:nvSpPr>
        <p:spPr>
          <a:xfrm>
            <a:off x="8375237" y="5959230"/>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90"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1" name="4"/>
          <p:cNvSpPr/>
          <p:nvPr/>
        </p:nvSpPr>
        <p:spPr>
          <a:xfrm>
            <a:off x="5526530"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92"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3"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9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97"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098"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99"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0" name="Arrow"/>
          <p:cNvSpPr/>
          <p:nvPr/>
        </p:nvSpPr>
        <p:spPr>
          <a:xfrm>
            <a:off x="3373021" y="6731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01"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02"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3"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04"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5"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06"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7"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08"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9"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1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197" name="0"/>
          <p:cNvSpPr/>
          <p:nvPr/>
        </p:nvSpPr>
        <p:spPr>
          <a:xfrm>
            <a:off x="8726285" y="420602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98" name="9"/>
          <p:cNvSpPr/>
          <p:nvPr/>
        </p:nvSpPr>
        <p:spPr>
          <a:xfrm>
            <a:off x="1097190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99"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 name="2"/>
          <p:cNvSpPr/>
          <p:nvPr/>
        </p:nvSpPr>
        <p:spPr>
          <a:xfrm>
            <a:off x="8726285" y="548263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2" name="3"/>
          <p:cNvSpPr/>
          <p:nvPr/>
        </p:nvSpPr>
        <p:spPr>
          <a:xfrm>
            <a:off x="984909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3"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 name="1"/>
          <p:cNvSpPr/>
          <p:nvPr/>
        </p:nvSpPr>
        <p:spPr>
          <a:xfrm>
            <a:off x="10971905"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6"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 name="3"/>
          <p:cNvSpPr/>
          <p:nvPr/>
        </p:nvSpPr>
        <p:spPr>
          <a:xfrm>
            <a:off x="10568368" y="67137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8" name="3"/>
          <p:cNvSpPr/>
          <p:nvPr/>
        </p:nvSpPr>
        <p:spPr>
          <a:xfrm>
            <a:off x="11474587" y="6713751"/>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9"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0"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 name="8"/>
          <p:cNvSpPr/>
          <p:nvPr/>
        </p:nvSpPr>
        <p:spPr>
          <a:xfrm>
            <a:off x="11907361"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12"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3" name="3"/>
          <p:cNvSpPr/>
          <p:nvPr/>
        </p:nvSpPr>
        <p:spPr>
          <a:xfrm>
            <a:off x="7852343" y="548263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14"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 name="2"/>
          <p:cNvSpPr/>
          <p:nvPr/>
        </p:nvSpPr>
        <p:spPr>
          <a:xfrm>
            <a:off x="9849095" y="54691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6"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7" name="4"/>
          <p:cNvSpPr/>
          <p:nvPr/>
        </p:nvSpPr>
        <p:spPr>
          <a:xfrm>
            <a:off x="8726285" y="67546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8"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9" name="2"/>
          <p:cNvSpPr/>
          <p:nvPr/>
        </p:nvSpPr>
        <p:spPr>
          <a:xfrm>
            <a:off x="7852343" y="6754640"/>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0" name="2"/>
          <p:cNvSpPr/>
          <p:nvPr/>
        </p:nvSpPr>
        <p:spPr>
          <a:xfrm>
            <a:off x="9600228" y="67546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1"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 name="A child is a node extending from another node. A parent is the inverse of this."/>
          <p:cNvSpPr/>
          <p:nvPr/>
        </p:nvSpPr>
        <p:spPr>
          <a:xfrm>
            <a:off x="542843" y="3112505"/>
            <a:ext cx="7162059" cy="213391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lang="zh-CN" altLang="en-US" dirty="0"/>
              <a:t>从根节点往下，如果两个节点相连，那么上面的节点称为</a:t>
            </a:r>
            <a:r>
              <a:rPr lang="zh-CN" altLang="en-US" b="1" dirty="0">
                <a:solidFill>
                  <a:srgbClr val="11DBE2"/>
                </a:solidFill>
              </a:rPr>
              <a:t>父节点</a:t>
            </a:r>
            <a:r>
              <a:rPr lang="zh-CN" altLang="en-US" dirty="0"/>
              <a:t>，下面的节点称为</a:t>
            </a:r>
            <a:r>
              <a:rPr lang="zh-CN" altLang="en-US" b="1" dirty="0">
                <a:solidFill>
                  <a:srgbClr val="11DBE2"/>
                </a:solidFill>
              </a:rPr>
              <a:t>子节点</a:t>
            </a:r>
            <a:r>
              <a:rPr lang="zh-CN" altLang="en-US" dirty="0"/>
              <a:t>。</a:t>
            </a:r>
            <a:endParaRPr lang="en-US" dirty="0"/>
          </a:p>
          <a:p>
            <a:pPr>
              <a:defRPr sz="3300"/>
            </a:pPr>
            <a:r>
              <a:rPr dirty="0"/>
              <a:t> </a:t>
            </a:r>
          </a:p>
        </p:txBody>
      </p:sp>
      <p:sp>
        <p:nvSpPr>
          <p:cNvPr id="224" name="4"/>
          <p:cNvSpPr/>
          <p:nvPr/>
        </p:nvSpPr>
        <p:spPr>
          <a:xfrm>
            <a:off x="9833249" y="281966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25" name="Q: What is the parent of the root node?"/>
          <p:cNvSpPr/>
          <p:nvPr/>
        </p:nvSpPr>
        <p:spPr>
          <a:xfrm>
            <a:off x="726133" y="6065292"/>
            <a:ext cx="6447894" cy="61042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b="1" dirty="0"/>
              <a:t>Q:</a:t>
            </a:r>
            <a:r>
              <a:rPr dirty="0"/>
              <a:t> </a:t>
            </a:r>
            <a:r>
              <a:rPr lang="zh-CN" altLang="en-US" dirty="0"/>
              <a:t>根节点的父节点是什么？</a:t>
            </a:r>
            <a:endParaRPr dirty="0"/>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13"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114"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1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6" name="Arrow"/>
          <p:cNvSpPr/>
          <p:nvPr/>
        </p:nvSpPr>
        <p:spPr>
          <a:xfrm>
            <a:off x="3373021" y="6731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17"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1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9"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2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1"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2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3"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2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5" name="33"/>
          <p:cNvSpPr/>
          <p:nvPr/>
        </p:nvSpPr>
        <p:spPr>
          <a:xfrm>
            <a:off x="10071175" y="4859215"/>
            <a:ext cx="699326"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2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7"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2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31"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132"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33"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4"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35"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36"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7"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38"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9"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40"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1"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42"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3"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44"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5"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4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49"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150"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51"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2"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53"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54"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5" name="15"/>
          <p:cNvSpPr/>
          <p:nvPr/>
        </p:nvSpPr>
        <p:spPr>
          <a:xfrm>
            <a:off x="8654637"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56"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7" name="10"/>
          <p:cNvSpPr/>
          <p:nvPr/>
        </p:nvSpPr>
        <p:spPr>
          <a:xfrm>
            <a:off x="8375237" y="5959230"/>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58"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9" name="4"/>
          <p:cNvSpPr/>
          <p:nvPr/>
        </p:nvSpPr>
        <p:spPr>
          <a:xfrm>
            <a:off x="5526530"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60"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61" name="33"/>
          <p:cNvSpPr/>
          <p:nvPr/>
        </p:nvSpPr>
        <p:spPr>
          <a:xfrm>
            <a:off x="10071175" y="485921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62"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63"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6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67"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168"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69"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0"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71" name="5"/>
          <p:cNvSpPr/>
          <p:nvPr/>
        </p:nvSpPr>
        <p:spPr>
          <a:xfrm>
            <a:off x="6208422" y="3759200"/>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72"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3"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74"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5"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76"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7"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78"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9"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80"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1"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8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85"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186"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87"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8"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89"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90"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1"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92"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3"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94"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5" name="4"/>
          <p:cNvSpPr/>
          <p:nvPr/>
        </p:nvSpPr>
        <p:spPr>
          <a:xfrm>
            <a:off x="5526530" y="48592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96"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7"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98"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9"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0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03"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204"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20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6"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07"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0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9"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21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1"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1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3"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1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5"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21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7" name="2"/>
          <p:cNvSpPr/>
          <p:nvPr/>
        </p:nvSpPr>
        <p:spPr>
          <a:xfrm>
            <a:off x="5176791" y="5959230"/>
            <a:ext cx="699326" cy="699326"/>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1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9"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2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23"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224"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22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27"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2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9"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23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1"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3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3"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3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5"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23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7"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3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9"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4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43"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244"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24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47"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4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9" name="15"/>
          <p:cNvSpPr/>
          <p:nvPr/>
        </p:nvSpPr>
        <p:spPr>
          <a:xfrm>
            <a:off x="8654637"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25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1" name="10"/>
          <p:cNvSpPr/>
          <p:nvPr/>
        </p:nvSpPr>
        <p:spPr>
          <a:xfrm>
            <a:off x="8375237" y="5959230"/>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5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3" name="4"/>
          <p:cNvSpPr/>
          <p:nvPr/>
        </p:nvSpPr>
        <p:spPr>
          <a:xfrm>
            <a:off x="5526530"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5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5" name="33"/>
          <p:cNvSpPr/>
          <p:nvPr/>
        </p:nvSpPr>
        <p:spPr>
          <a:xfrm>
            <a:off x="10071175" y="485921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25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7" name="2"/>
          <p:cNvSpPr/>
          <p:nvPr/>
        </p:nvSpPr>
        <p:spPr>
          <a:xfrm>
            <a:off x="5176791" y="5959230"/>
            <a:ext cx="699326"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5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9"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6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2"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63"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264"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26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67"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6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9"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27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1"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7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3"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7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5"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27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7"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7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9"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8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2"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83"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284"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28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87"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8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9"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29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1"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9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3"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9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5" name="33"/>
          <p:cNvSpPr/>
          <p:nvPr/>
        </p:nvSpPr>
        <p:spPr>
          <a:xfrm>
            <a:off x="10071175" y="4859215"/>
            <a:ext cx="699326"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29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7"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9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9"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0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228" name="0"/>
          <p:cNvSpPr/>
          <p:nvPr/>
        </p:nvSpPr>
        <p:spPr>
          <a:xfrm>
            <a:off x="8726285" y="420602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29" name="9"/>
          <p:cNvSpPr/>
          <p:nvPr/>
        </p:nvSpPr>
        <p:spPr>
          <a:xfrm>
            <a:off x="1097190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30"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1"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2" name="2"/>
          <p:cNvSpPr/>
          <p:nvPr/>
        </p:nvSpPr>
        <p:spPr>
          <a:xfrm>
            <a:off x="8726285" y="548263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3" name="3"/>
          <p:cNvSpPr/>
          <p:nvPr/>
        </p:nvSpPr>
        <p:spPr>
          <a:xfrm>
            <a:off x="984909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34"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5"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 name="1"/>
          <p:cNvSpPr/>
          <p:nvPr/>
        </p:nvSpPr>
        <p:spPr>
          <a:xfrm>
            <a:off x="10971905"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7"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 name="3"/>
          <p:cNvSpPr/>
          <p:nvPr/>
        </p:nvSpPr>
        <p:spPr>
          <a:xfrm>
            <a:off x="10568368" y="67137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39" name="3"/>
          <p:cNvSpPr/>
          <p:nvPr/>
        </p:nvSpPr>
        <p:spPr>
          <a:xfrm>
            <a:off x="11474587" y="6713751"/>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40"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 name="8"/>
          <p:cNvSpPr/>
          <p:nvPr/>
        </p:nvSpPr>
        <p:spPr>
          <a:xfrm>
            <a:off x="11907361"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43"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4" name="3"/>
          <p:cNvSpPr/>
          <p:nvPr/>
        </p:nvSpPr>
        <p:spPr>
          <a:xfrm>
            <a:off x="7852343" y="548263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45"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6" name="2"/>
          <p:cNvSpPr/>
          <p:nvPr/>
        </p:nvSpPr>
        <p:spPr>
          <a:xfrm>
            <a:off x="9849095" y="54691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47"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 name="4"/>
          <p:cNvSpPr/>
          <p:nvPr/>
        </p:nvSpPr>
        <p:spPr>
          <a:xfrm>
            <a:off x="8726285" y="67546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49"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0" name="2"/>
          <p:cNvSpPr/>
          <p:nvPr/>
        </p:nvSpPr>
        <p:spPr>
          <a:xfrm>
            <a:off x="7852343" y="6754640"/>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1" name="2"/>
          <p:cNvSpPr/>
          <p:nvPr/>
        </p:nvSpPr>
        <p:spPr>
          <a:xfrm>
            <a:off x="9600228" y="67546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2"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 name="A child is a node extending from another node. A parent is the inverse of this."/>
          <p:cNvSpPr/>
          <p:nvPr/>
        </p:nvSpPr>
        <p:spPr>
          <a:xfrm>
            <a:off x="542843" y="3366419"/>
            <a:ext cx="7162059" cy="16260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lang="zh-CN" altLang="en-US" dirty="0"/>
              <a:t>从根节点往下，如果两个节点相连，那么上面的节点称为</a:t>
            </a:r>
            <a:r>
              <a:rPr lang="zh-CN" altLang="en-US" b="1" dirty="0">
                <a:solidFill>
                  <a:srgbClr val="11DBE2"/>
                </a:solidFill>
              </a:rPr>
              <a:t>父节点</a:t>
            </a:r>
            <a:r>
              <a:rPr lang="zh-CN" altLang="en-US" dirty="0"/>
              <a:t>，下面的节点称为</a:t>
            </a:r>
            <a:r>
              <a:rPr lang="zh-CN" altLang="en-US" b="1" dirty="0">
                <a:solidFill>
                  <a:srgbClr val="11DBE2"/>
                </a:solidFill>
              </a:rPr>
              <a:t>子节点</a:t>
            </a:r>
            <a:endParaRPr dirty="0"/>
          </a:p>
        </p:txBody>
      </p:sp>
      <p:sp>
        <p:nvSpPr>
          <p:cNvPr id="255" name="4"/>
          <p:cNvSpPr/>
          <p:nvPr/>
        </p:nvSpPr>
        <p:spPr>
          <a:xfrm>
            <a:off x="9833249" y="281966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56" name="Q: What is the parent of the root node?"/>
          <p:cNvSpPr/>
          <p:nvPr/>
        </p:nvSpPr>
        <p:spPr>
          <a:xfrm>
            <a:off x="726133" y="6065292"/>
            <a:ext cx="6447894" cy="61042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b="1" dirty="0"/>
              <a:t>Q:</a:t>
            </a:r>
            <a:r>
              <a:rPr lang="en-US" b="1" dirty="0"/>
              <a:t> </a:t>
            </a:r>
            <a:r>
              <a:rPr lang="zh-CN" altLang="en-US" dirty="0"/>
              <a:t>根节点的父节点是什么？</a:t>
            </a:r>
            <a:endParaRPr dirty="0"/>
          </a:p>
        </p:txBody>
      </p:sp>
      <p:sp>
        <p:nvSpPr>
          <p:cNvPr id="257" name="A: It has no parent, although it may be useful to assign the parent of the root node to be itself (e.g. filesystem tree)."/>
          <p:cNvSpPr/>
          <p:nvPr/>
        </p:nvSpPr>
        <p:spPr>
          <a:xfrm>
            <a:off x="344315" y="8002424"/>
            <a:ext cx="12316170" cy="111825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b="1" dirty="0"/>
              <a:t>A: </a:t>
            </a:r>
            <a:r>
              <a:rPr lang="zh-CN" altLang="en-US" dirty="0"/>
              <a:t>显然，根节点没有父节点，但是在某些场景下，如果需要，也可以将根节点的父节点设置为指向自己</a:t>
            </a:r>
            <a:r>
              <a:rPr lang="en-US" altLang="zh-CN" dirty="0"/>
              <a:t>(</a:t>
            </a:r>
            <a:r>
              <a:rPr lang="zh-CN" altLang="en-US" dirty="0"/>
              <a:t>例子，文件系统树</a:t>
            </a:r>
            <a:r>
              <a:rPr lang="en-US" altLang="zh-CN" dirty="0"/>
              <a:t>)</a:t>
            </a:r>
            <a:r>
              <a:rPr lang="zh-CN" altLang="en-US" dirty="0"/>
              <a:t>。</a:t>
            </a:r>
            <a:endParaRPr dirty="0"/>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2"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03"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304"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30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0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07"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0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09"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31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1"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31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3"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1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5"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31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7"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1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9" name="25"/>
          <p:cNvSpPr/>
          <p:nvPr/>
        </p:nvSpPr>
        <p:spPr>
          <a:xfrm>
            <a:off x="9821084" y="5959230"/>
            <a:ext cx="699325" cy="699326"/>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320"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1"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2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25"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326"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327"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8" name="Arrow"/>
          <p:cNvSpPr/>
          <p:nvPr/>
        </p:nvSpPr>
        <p:spPr>
          <a:xfrm>
            <a:off x="3373021" y="82804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29"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30"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1"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332"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3"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334"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5"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36"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7"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338"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9"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40"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1" name="25"/>
          <p:cNvSpPr/>
          <p:nvPr/>
        </p:nvSpPr>
        <p:spPr>
          <a:xfrm>
            <a:off x="9821084"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342"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3"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4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47"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348"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349"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0" name="Arrow"/>
          <p:cNvSpPr/>
          <p:nvPr/>
        </p:nvSpPr>
        <p:spPr>
          <a:xfrm>
            <a:off x="3373021" y="82804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51"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52"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3" name="15"/>
          <p:cNvSpPr/>
          <p:nvPr/>
        </p:nvSpPr>
        <p:spPr>
          <a:xfrm>
            <a:off x="8654637"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354"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5" name="10"/>
          <p:cNvSpPr/>
          <p:nvPr/>
        </p:nvSpPr>
        <p:spPr>
          <a:xfrm>
            <a:off x="8375237" y="5959230"/>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356"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7" name="4"/>
          <p:cNvSpPr/>
          <p:nvPr/>
        </p:nvSpPr>
        <p:spPr>
          <a:xfrm>
            <a:off x="5526530"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58"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9" name="33"/>
          <p:cNvSpPr/>
          <p:nvPr/>
        </p:nvSpPr>
        <p:spPr>
          <a:xfrm>
            <a:off x="10071175" y="485921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360"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1" name="2"/>
          <p:cNvSpPr/>
          <p:nvPr/>
        </p:nvSpPr>
        <p:spPr>
          <a:xfrm>
            <a:off x="5176791" y="5959230"/>
            <a:ext cx="699326"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62"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3" name="25"/>
          <p:cNvSpPr/>
          <p:nvPr/>
        </p:nvSpPr>
        <p:spPr>
          <a:xfrm>
            <a:off x="9821084" y="5959230"/>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364"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5"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6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69"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370"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371"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2" name="Arrow"/>
          <p:cNvSpPr/>
          <p:nvPr/>
        </p:nvSpPr>
        <p:spPr>
          <a:xfrm>
            <a:off x="3373021" y="82804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73" name="5"/>
          <p:cNvSpPr/>
          <p:nvPr/>
        </p:nvSpPr>
        <p:spPr>
          <a:xfrm>
            <a:off x="6208422" y="3759200"/>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74"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5"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376"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7"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378"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9"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80"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1"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382"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3"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84"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5" name="25"/>
          <p:cNvSpPr/>
          <p:nvPr/>
        </p:nvSpPr>
        <p:spPr>
          <a:xfrm>
            <a:off x="9821084"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386"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7"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8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91"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392"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393"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4" name="Arrow"/>
          <p:cNvSpPr/>
          <p:nvPr/>
        </p:nvSpPr>
        <p:spPr>
          <a:xfrm>
            <a:off x="3373021" y="82804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95"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96"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7"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398"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9"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400"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1"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02"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3"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404"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5"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06"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7" name="25"/>
          <p:cNvSpPr/>
          <p:nvPr/>
        </p:nvSpPr>
        <p:spPr>
          <a:xfrm>
            <a:off x="9821084"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408"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9" name="6"/>
          <p:cNvSpPr/>
          <p:nvPr/>
        </p:nvSpPr>
        <p:spPr>
          <a:xfrm>
            <a:off x="6943068" y="48592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10" name="Line"/>
          <p:cNvSpPr/>
          <p:nvPr/>
        </p:nvSpPr>
        <p:spPr>
          <a:xfrm flipH="1" flipV="1">
            <a:off x="67790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1"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41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4"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15"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416"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17"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418"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19"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20"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421" name="25"/>
          <p:cNvSpPr/>
          <p:nvPr/>
        </p:nvSpPr>
        <p:spPr>
          <a:xfrm>
            <a:off x="9821084"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422" name="6"/>
          <p:cNvSpPr/>
          <p:nvPr/>
        </p:nvSpPr>
        <p:spPr>
          <a:xfrm>
            <a:off x="6943068"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23"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424"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42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7"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8"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9"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0"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1"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2" name="Line"/>
          <p:cNvSpPr/>
          <p:nvPr/>
        </p:nvSpPr>
        <p:spPr>
          <a:xfrm flipH="1" flipV="1">
            <a:off x="67790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3"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4"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435"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
        <p:nvSpPr>
          <p:cNvPr id="1438"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39"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440"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41"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442"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43"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44"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445" name="25"/>
          <p:cNvSpPr/>
          <p:nvPr/>
        </p:nvSpPr>
        <p:spPr>
          <a:xfrm>
            <a:off x="9821084"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446" name="6"/>
          <p:cNvSpPr/>
          <p:nvPr/>
        </p:nvSpPr>
        <p:spPr>
          <a:xfrm>
            <a:off x="6943068"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47"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448"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44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0"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1"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2"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3"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4"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5"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6" name="Line"/>
          <p:cNvSpPr/>
          <p:nvPr/>
        </p:nvSpPr>
        <p:spPr>
          <a:xfrm flipH="1" flipV="1">
            <a:off x="67790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7"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459" name="On average the insertion time will be logarithmic, but in the worst case this could degrade to linear time."/>
          <p:cNvSpPr/>
          <p:nvPr/>
        </p:nvSpPr>
        <p:spPr>
          <a:xfrm>
            <a:off x="3494761" y="7827544"/>
            <a:ext cx="9541048" cy="111825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lang="zh-CN" altLang="en-US" dirty="0"/>
              <a:t>平均情况下，插入复杂度是</a:t>
            </a:r>
            <a:r>
              <a:rPr lang="zh-CN" altLang="en-US" b="1" dirty="0">
                <a:solidFill>
                  <a:srgbClr val="E9A432"/>
                </a:solidFill>
              </a:rPr>
              <a:t>对数级的</a:t>
            </a:r>
            <a:r>
              <a:rPr lang="zh-CN" altLang="en-US" dirty="0"/>
              <a:t>，但是在最坏情况下，插入的复杂度可能退化为</a:t>
            </a:r>
            <a:r>
              <a:rPr lang="zh-CN" altLang="en-US" dirty="0">
                <a:solidFill>
                  <a:srgbClr val="D55854"/>
                </a:solidFill>
              </a:rPr>
              <a:t>线性级</a:t>
            </a:r>
            <a:r>
              <a:rPr lang="zh-CN" altLang="en-US" dirty="0"/>
              <a:t>。</a:t>
            </a:r>
            <a:endParaRPr dirty="0"/>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 name="Circle"/>
          <p:cNvSpPr/>
          <p:nvPr/>
        </p:nvSpPr>
        <p:spPr>
          <a:xfrm>
            <a:off x="4684031" y="2420815"/>
            <a:ext cx="699326" cy="699325"/>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462"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463"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6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67"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46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69" name="Arrow"/>
          <p:cNvSpPr/>
          <p:nvPr/>
        </p:nvSpPr>
        <p:spPr>
          <a:xfrm>
            <a:off x="3098701" y="309626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7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73"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474"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75" name="Arrow"/>
          <p:cNvSpPr/>
          <p:nvPr/>
        </p:nvSpPr>
        <p:spPr>
          <a:xfrm>
            <a:off x="3098701" y="35915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7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260" name="4"/>
          <p:cNvSpPr/>
          <p:nvPr/>
        </p:nvSpPr>
        <p:spPr>
          <a:xfrm>
            <a:off x="9833249" y="281966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61" name="0"/>
          <p:cNvSpPr/>
          <p:nvPr/>
        </p:nvSpPr>
        <p:spPr>
          <a:xfrm>
            <a:off x="8726285" y="4206029"/>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62" name="9"/>
          <p:cNvSpPr/>
          <p:nvPr/>
        </p:nvSpPr>
        <p:spPr>
          <a:xfrm>
            <a:off x="1097190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63"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4"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 name="2"/>
          <p:cNvSpPr/>
          <p:nvPr/>
        </p:nvSpPr>
        <p:spPr>
          <a:xfrm>
            <a:off x="8726285" y="548263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66" name="3"/>
          <p:cNvSpPr/>
          <p:nvPr/>
        </p:nvSpPr>
        <p:spPr>
          <a:xfrm>
            <a:off x="984909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67"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 name="1"/>
          <p:cNvSpPr/>
          <p:nvPr/>
        </p:nvSpPr>
        <p:spPr>
          <a:xfrm>
            <a:off x="10971905"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0"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 name="3"/>
          <p:cNvSpPr/>
          <p:nvPr/>
        </p:nvSpPr>
        <p:spPr>
          <a:xfrm>
            <a:off x="10568368" y="67137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72" name="3"/>
          <p:cNvSpPr/>
          <p:nvPr/>
        </p:nvSpPr>
        <p:spPr>
          <a:xfrm>
            <a:off x="11474587" y="6713751"/>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73"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 name="8"/>
          <p:cNvSpPr/>
          <p:nvPr/>
        </p:nvSpPr>
        <p:spPr>
          <a:xfrm>
            <a:off x="11907361"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6"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 name="3"/>
          <p:cNvSpPr/>
          <p:nvPr/>
        </p:nvSpPr>
        <p:spPr>
          <a:xfrm>
            <a:off x="7852343" y="548263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78"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 name="2"/>
          <p:cNvSpPr/>
          <p:nvPr/>
        </p:nvSpPr>
        <p:spPr>
          <a:xfrm>
            <a:off x="9849095" y="54691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80"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 name="4"/>
          <p:cNvSpPr/>
          <p:nvPr/>
        </p:nvSpPr>
        <p:spPr>
          <a:xfrm>
            <a:off x="8726285" y="67546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2"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 name="2"/>
          <p:cNvSpPr/>
          <p:nvPr/>
        </p:nvSpPr>
        <p:spPr>
          <a:xfrm>
            <a:off x="7852343" y="6754640"/>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84" name="2"/>
          <p:cNvSpPr/>
          <p:nvPr/>
        </p:nvSpPr>
        <p:spPr>
          <a:xfrm>
            <a:off x="9600228" y="67546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85"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 name="A child is a node extending from another node. A parent is the inverse of this."/>
          <p:cNvSpPr/>
          <p:nvPr/>
        </p:nvSpPr>
        <p:spPr>
          <a:xfrm>
            <a:off x="542843" y="3366419"/>
            <a:ext cx="7162059" cy="16260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lang="zh-CN" altLang="en-US" dirty="0"/>
              <a:t>从根节点往下，如果两个节点相连，那么上面的节点称为</a:t>
            </a:r>
            <a:r>
              <a:rPr lang="zh-CN" altLang="en-US" b="1" dirty="0">
                <a:solidFill>
                  <a:srgbClr val="11DBE2"/>
                </a:solidFill>
              </a:rPr>
              <a:t>父节点</a:t>
            </a:r>
            <a:r>
              <a:rPr lang="zh-CN" altLang="en-US" dirty="0"/>
              <a:t>，下面的节点称为</a:t>
            </a:r>
            <a:r>
              <a:rPr lang="zh-CN" altLang="en-US" b="1" dirty="0">
                <a:solidFill>
                  <a:srgbClr val="11DBE2"/>
                </a:solidFill>
              </a:rPr>
              <a:t>子节点</a:t>
            </a:r>
            <a:endParaRPr lang="zh-CN" altLang="en-US" dirty="0"/>
          </a:p>
        </p:txBody>
      </p:sp>
      <p:sp>
        <p:nvSpPr>
          <p:cNvPr id="288" name="0 has two children (3 and 2) and a parent (4)"/>
          <p:cNvSpPr/>
          <p:nvPr/>
        </p:nvSpPr>
        <p:spPr>
          <a:xfrm>
            <a:off x="944162" y="5469151"/>
            <a:ext cx="5861531"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en-US" altLang="zh-CN" dirty="0"/>
              <a:t>0</a:t>
            </a:r>
            <a:r>
              <a:rPr lang="zh-CN" altLang="en-US" dirty="0"/>
              <a:t>有两个子节点</a:t>
            </a:r>
            <a:r>
              <a:rPr lang="en-US" altLang="zh-CN" dirty="0"/>
              <a:t>(3</a:t>
            </a:r>
            <a:r>
              <a:rPr lang="zh-CN" altLang="en-US" dirty="0"/>
              <a:t>和</a:t>
            </a:r>
            <a:r>
              <a:rPr lang="en-US" altLang="zh-CN" dirty="0"/>
              <a:t>2)</a:t>
            </a:r>
            <a:r>
              <a:rPr lang="zh-CN" altLang="en-US" dirty="0"/>
              <a:t>，有一个父节点</a:t>
            </a:r>
            <a:r>
              <a:rPr lang="en-US" altLang="zh-CN" dirty="0"/>
              <a:t>(4)</a:t>
            </a:r>
            <a:endParaRPr lang="en-US" dirty="0"/>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79"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480"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81" name="Arrow"/>
          <p:cNvSpPr/>
          <p:nvPr/>
        </p:nvSpPr>
        <p:spPr>
          <a:xfrm>
            <a:off x="3098701" y="35915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8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85"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486"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87" name="Arrow"/>
          <p:cNvSpPr/>
          <p:nvPr/>
        </p:nvSpPr>
        <p:spPr>
          <a:xfrm>
            <a:off x="3098701" y="35915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88" name="2"/>
          <p:cNvSpPr/>
          <p:nvPr/>
        </p:nvSpPr>
        <p:spPr>
          <a:xfrm>
            <a:off x="5887991" y="3573975"/>
            <a:ext cx="699326"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89"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2"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93"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494"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95" name="Arrow"/>
          <p:cNvSpPr/>
          <p:nvPr/>
        </p:nvSpPr>
        <p:spPr>
          <a:xfrm>
            <a:off x="3098701" y="41249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96"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97"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0"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01"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502"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03" name="Arrow"/>
          <p:cNvSpPr/>
          <p:nvPr/>
        </p:nvSpPr>
        <p:spPr>
          <a:xfrm>
            <a:off x="3098701" y="41249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04" name="2"/>
          <p:cNvSpPr/>
          <p:nvPr/>
        </p:nvSpPr>
        <p:spPr>
          <a:xfrm>
            <a:off x="5887991" y="3573975"/>
            <a:ext cx="699326"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05"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0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8"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09"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510"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11" name="Arrow"/>
          <p:cNvSpPr/>
          <p:nvPr/>
        </p:nvSpPr>
        <p:spPr>
          <a:xfrm>
            <a:off x="3098701" y="41249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12" name="2"/>
          <p:cNvSpPr/>
          <p:nvPr/>
        </p:nvSpPr>
        <p:spPr>
          <a:xfrm>
            <a:off x="5887991" y="3573975"/>
            <a:ext cx="699326"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13"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6"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17"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51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19" name="Arrow"/>
          <p:cNvSpPr/>
          <p:nvPr/>
        </p:nvSpPr>
        <p:spPr>
          <a:xfrm>
            <a:off x="3098701" y="41249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20"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2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2" name="3"/>
          <p:cNvSpPr/>
          <p:nvPr/>
        </p:nvSpPr>
        <p:spPr>
          <a:xfrm>
            <a:off x="7091951" y="47068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2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6"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27"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52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2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30"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3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2"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3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37"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53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3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40" name="2"/>
          <p:cNvSpPr/>
          <p:nvPr/>
        </p:nvSpPr>
        <p:spPr>
          <a:xfrm>
            <a:off x="5887991" y="3573975"/>
            <a:ext cx="699326"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4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2" name="3"/>
          <p:cNvSpPr/>
          <p:nvPr/>
        </p:nvSpPr>
        <p:spPr>
          <a:xfrm>
            <a:off x="7091951" y="47068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4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47"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54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4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50" name="2"/>
          <p:cNvSpPr/>
          <p:nvPr/>
        </p:nvSpPr>
        <p:spPr>
          <a:xfrm>
            <a:off x="5887991" y="3573975"/>
            <a:ext cx="699326"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5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52"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5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5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57"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55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5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60"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6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62" name="3"/>
          <p:cNvSpPr/>
          <p:nvPr/>
        </p:nvSpPr>
        <p:spPr>
          <a:xfrm>
            <a:off x="7091951" y="47068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6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6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308</TotalTime>
  <Words>16664</Words>
  <Application>Microsoft Macintosh PowerPoint</Application>
  <PresentationFormat>自定义</PresentationFormat>
  <Paragraphs>5429</Paragraphs>
  <Slides>320</Slides>
  <Notes>110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320</vt:i4>
      </vt:variant>
    </vt:vector>
  </HeadingPairs>
  <TitlesOfParts>
    <vt:vector size="325" baseType="lpstr">
      <vt:lpstr>Helvetica</vt:lpstr>
      <vt:lpstr>Helvetica Light</vt:lpstr>
      <vt:lpstr>Helvetica Neue</vt:lpstr>
      <vt:lpstr>Menlo</vt:lpstr>
      <vt:lpstr>Black</vt:lpstr>
      <vt:lpstr>二叉搜索树(BST)</vt:lpstr>
      <vt:lpstr>大纲</vt:lpstr>
      <vt:lpstr>大纲</vt:lpstr>
      <vt:lpstr>介绍和样例</vt:lpstr>
      <vt:lpstr>术语快速入门</vt:lpstr>
      <vt:lpstr>术语快速入门</vt:lpstr>
      <vt:lpstr>术语快速入门</vt:lpstr>
      <vt:lpstr>术语快速入门</vt:lpstr>
      <vt:lpstr>术语快速入门</vt:lpstr>
      <vt:lpstr>术语快速入门</vt:lpstr>
      <vt:lpstr>术语快速入门</vt:lpstr>
      <vt:lpstr>术语快速入门</vt:lpstr>
      <vt:lpstr>术语快速入门</vt:lpstr>
      <vt:lpstr>术语快速入门</vt:lpstr>
      <vt:lpstr>术语快速入门</vt:lpstr>
      <vt:lpstr>术语快速入门</vt:lpstr>
      <vt:lpstr>什么是二叉树(BT)?</vt:lpstr>
      <vt:lpstr>什么是二叉树(BT)?</vt:lpstr>
      <vt:lpstr>这是一棵二叉树吗？</vt:lpstr>
      <vt:lpstr>这是一棵二叉树吗？</vt:lpstr>
      <vt:lpstr>这是一棵二叉树吗？</vt:lpstr>
      <vt:lpstr>这是一棵二叉树吗？</vt:lpstr>
      <vt:lpstr>这是一棵二叉树吗？</vt:lpstr>
      <vt:lpstr>这是一棵二叉树吗？</vt:lpstr>
      <vt:lpstr>什么是二叉搜索树(BST)?</vt:lpstr>
      <vt:lpstr>这是一棵合法的BST吗？</vt:lpstr>
      <vt:lpstr>这是一棵合法的BST吗？</vt:lpstr>
      <vt:lpstr>这是一棵合法的BST吗？</vt:lpstr>
      <vt:lpstr>这是一棵合法的BST吗？</vt:lpstr>
      <vt:lpstr>这是一棵合法的BST吗？</vt:lpstr>
      <vt:lpstr>这是一棵合法的BST吗？</vt:lpstr>
      <vt:lpstr>这是一棵合法的BST吗？</vt:lpstr>
      <vt:lpstr>这是一棵合法的BST吗？</vt:lpstr>
      <vt:lpstr>这是一棵合法的BST吗？</vt:lpstr>
      <vt:lpstr>这是一棵合法的BST吗？</vt:lpstr>
      <vt:lpstr>这是一棵合法的BST吗？</vt:lpstr>
      <vt:lpstr>这是一棵合法的BST吗？</vt:lpstr>
      <vt:lpstr>二叉树(BT)有哪些使用场景？</vt:lpstr>
      <vt:lpstr>BST复杂度</vt:lpstr>
      <vt:lpstr>向二叉搜索树中 插入元素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从二叉搜索树中 移除元素</vt:lpstr>
      <vt:lpstr>从二叉搜索树中移除元素</vt:lpstr>
      <vt:lpstr>查找阶段</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Tree Traversals </vt:lpstr>
      <vt:lpstr>Preorder, Inorder &amp; PostOrder</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二叉搜索树(BST)</dc:title>
  <cp:lastModifiedBy>杨 波</cp:lastModifiedBy>
  <cp:revision>360</cp:revision>
  <dcterms:modified xsi:type="dcterms:W3CDTF">2020-07-19T05:32:41Z</dcterms:modified>
</cp:coreProperties>
</file>