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A3AE"/>
    <a:srgbClr val="D986E9"/>
    <a:srgbClr val="CBF2CD"/>
    <a:srgbClr val="E5BDEF"/>
    <a:srgbClr val="BE6DE7"/>
    <a:srgbClr val="770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42"/>
    <p:restoredTop sz="94953"/>
  </p:normalViewPr>
  <p:slideViewPr>
    <p:cSldViewPr snapToGrid="0">
      <p:cViewPr>
        <p:scale>
          <a:sx n="80" d="100"/>
          <a:sy n="80" d="100"/>
        </p:scale>
        <p:origin x="73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568C0-82CB-EA48-BD84-96A00377C77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A8082-B345-174D-B53F-89618B10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2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A8082-B345-174D-B53F-89618B1041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0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141B-33DA-101D-7E03-744CC2809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6BCA1-D72E-35DC-45D6-51A43C790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7BEE1-CDF0-6D72-F262-573BC24D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F296-631D-2843-B05B-6032A49F23E8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12DF4-BE0A-73A7-F0BE-743B4039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9A0E8-8F74-4E43-6705-261F2BBD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EC73-FA81-E449-AA08-5064E4E9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7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BA7A-B100-22B4-E244-FD20F530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42B98-C120-A660-ECCC-3195EF285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5B3A4-1786-D842-6A7D-AD9BA2DD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F296-631D-2843-B05B-6032A49F23E8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3BF28-D6D9-AC15-49E1-EA18F079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6520F-A669-0C15-931F-4ABF5EC1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EC73-FA81-E449-AA08-5064E4E9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5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15B8A-1CE9-EFCD-D4C9-332B238C3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07431-60F9-E83A-8445-E96123E74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5B23-7290-56AA-ADED-7377A851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F296-631D-2843-B05B-6032A49F23E8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C7099-5C3C-8DB1-0740-AECC898A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7FBB-DADB-F606-1F8E-A8E9B551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EC73-FA81-E449-AA08-5064E4E9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1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1FD1-B8B1-75A2-998B-46BA707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FE6DB-221B-6358-043A-E24E0FF1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49087-4EFF-EAE5-654B-7650C42F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F296-631D-2843-B05B-6032A49F23E8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C1049-822E-27E6-F645-41D33178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312E-3E54-639B-FD47-7FE0FFAB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EC73-FA81-E449-AA08-5064E4E9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4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119B-18A5-ADD9-83CA-6B7128E6F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5F6BA-2624-3DD7-C4E9-2052C6262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32097-14B9-4D39-9A51-6FF0270F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F296-631D-2843-B05B-6032A49F23E8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F792F-C963-A1FE-7120-930AD025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086A1-36BD-B855-0504-0D7C426A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EC73-FA81-E449-AA08-5064E4E9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2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761E-1EE9-3ABA-A0A6-FF284324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06A9A-BF26-F13D-5490-4F3B5128F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098CC-3CF8-5B69-2C78-C5ADE1DBE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38074-554A-37B5-481A-2CBF4372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F296-631D-2843-B05B-6032A49F23E8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9B105-3912-F2DC-1661-92B67BDC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83E03-9911-0739-3799-F6E89FEB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EC73-FA81-E449-AA08-5064E4E9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0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5313-D591-A93A-B982-845B5079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BDD7-A0DE-CEA0-1CDC-7B397F049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A36EE-6BF5-44DF-34E9-1D9133BEE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3DBDD-3373-4724-F1DD-AA79D1EDB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72935-D811-3AD4-AB58-F1BD4714C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FC22E-5814-B258-DC1F-0C82ADE3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F296-631D-2843-B05B-6032A49F23E8}" type="datetimeFigureOut">
              <a:rPr lang="en-US" smtClean="0"/>
              <a:t>4/14/24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F1CFF-E1CF-0FD7-9A7F-BE0CBEB2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2A7AC-70F7-E149-4563-F7937C90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EC73-FA81-E449-AA08-5064E4E9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BB01-D52A-FC93-0772-08383347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F2386-4FA6-7855-C14E-D734D3FE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F296-631D-2843-B05B-6032A49F23E8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D7573-2FB7-D732-14A5-3B302884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DA880-ADF6-D8F5-C914-812B8A63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EC73-FA81-E449-AA08-5064E4E9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8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63611-8B0F-7DBA-9180-81CC9176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F296-631D-2843-B05B-6032A49F23E8}" type="datetimeFigureOut">
              <a:rPr lang="en-US" smtClean="0"/>
              <a:t>4/14/24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4347B-7410-BE3E-E4E3-3BFBB4A6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3ADDF-674B-D847-B2CA-C745D82F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EC73-FA81-E449-AA08-5064E4E9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3430-6D41-62B8-878E-CF4FDC5F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E50C7-06F1-BCFA-6DE1-3487DB6B4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B5DB6-096F-B560-30D7-667ABC397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252B6-4596-5FDF-8032-7826963C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F296-631D-2843-B05B-6032A49F23E8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CA651-CBD4-EA1A-FE87-F5D65161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59538-BBEC-7619-90C5-1CC553C8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EC73-FA81-E449-AA08-5064E4E9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3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BE39-34AA-C776-FD2C-5625AE47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52C32-0FEC-EB05-748C-746A99303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F125D-C199-3E28-5641-ACEE8262E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03349-BC29-EBFD-66B8-FC5587F4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F296-631D-2843-B05B-6032A49F23E8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F9647-5668-519F-AFDF-1450E3AA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F36C1-FC38-8751-226C-097954B5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EC73-FA81-E449-AA08-5064E4E9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48272-3B97-CD23-27AB-5DBA07A4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6FAA8-D60A-50E0-E419-EFDD7AE2C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771CA-ECCD-1795-5805-1BA6A1BDA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EF296-631D-2843-B05B-6032A49F23E8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95BCA-5723-4050-0E19-97CB4CA73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1B3F3-4D44-0F0C-F4F0-0633D7350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AEC73-FA81-E449-AA08-5064E4E9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5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7476-96D9-D72D-414D-2CD5A0B2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Topas</a:t>
            </a:r>
            <a:r>
              <a:rPr lang="en-US" dirty="0"/>
              <a:t> Simulation for Optically-related Cherenkov-to-Dose linearity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270D-C861-9A4E-EFF1-50B44DD26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2168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Simulation Parameters: </a:t>
            </a:r>
          </a:p>
          <a:p>
            <a:r>
              <a:rPr lang="en-US" dirty="0"/>
              <a:t>6xFFF photon source</a:t>
            </a:r>
          </a:p>
          <a:p>
            <a:r>
              <a:rPr lang="en-US" dirty="0"/>
              <a:t>28x28cm field at 100cm SSD.</a:t>
            </a:r>
          </a:p>
          <a:p>
            <a:r>
              <a:rPr lang="en-US" dirty="0"/>
              <a:t>1mx1mx5cm:Water phantom </a:t>
            </a:r>
          </a:p>
          <a:p>
            <a:r>
              <a:rPr lang="en-US" dirty="0"/>
              <a:t>Mus’: 10-50</a:t>
            </a:r>
          </a:p>
          <a:p>
            <a:r>
              <a:rPr lang="en-US" dirty="0"/>
              <a:t>Mua: 0.1-0.6</a:t>
            </a:r>
          </a:p>
          <a:p>
            <a:r>
              <a:rPr lang="en-US" dirty="0"/>
              <a:t>Added MLC geometry</a:t>
            </a:r>
          </a:p>
          <a:p>
            <a:r>
              <a:rPr lang="en-US" dirty="0">
                <a:solidFill>
                  <a:schemeClr val="accent1"/>
                </a:solidFill>
              </a:rPr>
              <a:t>Scoring: At surface, we collect the Cherenkov, </a:t>
            </a:r>
            <a:r>
              <a:rPr lang="en-US" dirty="0" err="1">
                <a:solidFill>
                  <a:schemeClr val="accent1"/>
                </a:solidFill>
              </a:rPr>
              <a:t>DoseToMedium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>
                <a:solidFill>
                  <a:schemeClr val="accent1"/>
                </a:solidFill>
              </a:rPr>
              <a:t>Scoring: Dose/Incident fluence needs to be added.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computer generated image of a light source&#10;&#10;Description automatically generated with medium confidence">
            <a:extLst>
              <a:ext uri="{FF2B5EF4-FFF2-40B4-BE49-F238E27FC236}">
                <a16:creationId xmlns:a16="http://schemas.microsoft.com/office/drawing/2014/main" id="{2C9B9AAB-80AD-07D1-8A6D-5CA1931A1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570" y="1825625"/>
            <a:ext cx="4683505" cy="328562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C9664B4-41FD-62CB-A057-24AF7B90866E}"/>
              </a:ext>
            </a:extLst>
          </p:cNvPr>
          <p:cNvGrpSpPr/>
          <p:nvPr/>
        </p:nvGrpSpPr>
        <p:grpSpPr>
          <a:xfrm>
            <a:off x="10151364" y="2495215"/>
            <a:ext cx="1508760" cy="1867569"/>
            <a:chOff x="5166360" y="1918047"/>
            <a:chExt cx="1508760" cy="1867569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8472CD4-6870-A627-5576-0102604DB0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60" t="17019" r="25449" b="-17019"/>
            <a:stretch/>
          </p:blipFill>
          <p:spPr>
            <a:xfrm>
              <a:off x="5166360" y="1918048"/>
              <a:ext cx="1508760" cy="1867568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A4C6F24-2ADE-1F08-6452-F1CF07F6D4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 t="10044" r="37671"/>
            <a:stretch/>
          </p:blipFill>
          <p:spPr>
            <a:xfrm>
              <a:off x="5311141" y="1918047"/>
              <a:ext cx="1299972" cy="1679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613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8FE9-CA90-EC58-A87F-FB25D13E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 Scorer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A5278-4694-A521-8B9B-493BAA0FB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Mus’ = 20, Mua = 10</a:t>
            </a:r>
          </a:p>
        </p:txBody>
      </p:sp>
      <p:pic>
        <p:nvPicPr>
          <p:cNvPr id="5" name="Picture 4" descr="A computer generated image of a network&#10;&#10;Description automatically generated with medium confidence">
            <a:extLst>
              <a:ext uri="{FF2B5EF4-FFF2-40B4-BE49-F238E27FC236}">
                <a16:creationId xmlns:a16="http://schemas.microsoft.com/office/drawing/2014/main" id="{1611AFCB-2154-8F09-1574-DECB6A4E6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5700"/>
            <a:ext cx="7185634" cy="361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8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CDCC1-6A5C-9690-3629-26A1A892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Weili</a:t>
            </a:r>
            <a:r>
              <a:rPr lang="en-US" sz="5400" dirty="0"/>
              <a:t> Example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479FA-5609-1A75-1BFB-E02B7E693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 err="1"/>
              <a:t>APGantryN</a:t>
            </a:r>
            <a:r>
              <a:rPr lang="en-US" sz="2200" dirty="0"/>
              <a:t> – Run this program</a:t>
            </a:r>
          </a:p>
          <a:p>
            <a:pPr lvl="1"/>
            <a:r>
              <a:rPr lang="en-US" sz="2200" dirty="0" err="1"/>
              <a:t>TSEScore</a:t>
            </a:r>
            <a:endParaRPr lang="en-US" sz="2200" dirty="0"/>
          </a:p>
          <a:p>
            <a:pPr lvl="2"/>
            <a:r>
              <a:rPr lang="en-US" sz="2200" dirty="0" err="1"/>
              <a:t>TSEPhysics</a:t>
            </a:r>
            <a:endParaRPr lang="en-US" sz="2200" dirty="0"/>
          </a:p>
          <a:p>
            <a:pPr lvl="3"/>
            <a:r>
              <a:rPr lang="en-US" sz="2200" dirty="0" err="1"/>
              <a:t>TSESource</a:t>
            </a:r>
            <a:r>
              <a:rPr lang="en-US" sz="2200" dirty="0"/>
              <a:t> – Sets # events</a:t>
            </a:r>
          </a:p>
          <a:p>
            <a:pPr lvl="4"/>
            <a:r>
              <a:rPr lang="en-US" sz="2200" dirty="0" err="1"/>
              <a:t>TSEGeometry</a:t>
            </a:r>
            <a:endParaRPr lang="en-US" sz="2200" dirty="0"/>
          </a:p>
          <a:p>
            <a:pPr lvl="2"/>
            <a:endParaRPr lang="en-US" sz="2200" dirty="0"/>
          </a:p>
        </p:txBody>
      </p:sp>
      <p:pic>
        <p:nvPicPr>
          <p:cNvPr id="5" name="Picture 4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C001D0A7-1BF4-F61A-E4E0-CF783ED59E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" t="1075" r="27838" b="-1075"/>
          <a:stretch/>
        </p:blipFill>
        <p:spPr>
          <a:xfrm>
            <a:off x="5449824" y="707746"/>
            <a:ext cx="6108192" cy="544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6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CDCC1-6A5C-9690-3629-26A1A892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Weili</a:t>
            </a:r>
            <a:r>
              <a:rPr lang="en-US" sz="5400" dirty="0"/>
              <a:t> Example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479FA-5609-1A75-1BFB-E02B7E693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 err="1"/>
              <a:t>APGantryN</a:t>
            </a:r>
            <a:r>
              <a:rPr lang="en-US" sz="2200" dirty="0"/>
              <a:t> – Run this program</a:t>
            </a:r>
          </a:p>
          <a:p>
            <a:pPr lvl="1"/>
            <a:r>
              <a:rPr lang="en-US" sz="2200" dirty="0" err="1"/>
              <a:t>TSEScore</a:t>
            </a:r>
            <a:endParaRPr lang="en-US" sz="2200" dirty="0"/>
          </a:p>
          <a:p>
            <a:pPr lvl="2"/>
            <a:r>
              <a:rPr lang="en-US" sz="2200" dirty="0" err="1"/>
              <a:t>TSEPhysics</a:t>
            </a:r>
            <a:endParaRPr lang="en-US" sz="2200" dirty="0"/>
          </a:p>
          <a:p>
            <a:pPr lvl="3"/>
            <a:r>
              <a:rPr lang="en-US" sz="2200" dirty="0" err="1"/>
              <a:t>TSESource</a:t>
            </a:r>
            <a:r>
              <a:rPr lang="en-US" sz="2200" dirty="0"/>
              <a:t> – Sets # events</a:t>
            </a:r>
          </a:p>
          <a:p>
            <a:pPr lvl="4"/>
            <a:r>
              <a:rPr lang="en-US" sz="2200" dirty="0" err="1"/>
              <a:t>TSEGeometry</a:t>
            </a:r>
            <a:endParaRPr lang="en-US" sz="2200" dirty="0"/>
          </a:p>
          <a:p>
            <a:pPr lvl="2"/>
            <a:endParaRPr lang="en-US" sz="2200" dirty="0"/>
          </a:p>
        </p:txBody>
      </p:sp>
      <p:pic>
        <p:nvPicPr>
          <p:cNvPr id="5" name="Picture 4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C001D0A7-1BF4-F61A-E4E0-CF783ED59E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" t="1075" r="27838" b="-1075"/>
          <a:stretch/>
        </p:blipFill>
        <p:spPr>
          <a:xfrm>
            <a:off x="5449824" y="707746"/>
            <a:ext cx="6108192" cy="544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9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7DA0-E070-7D72-8352-9DFB6482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1/24/24 Meeting notes: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A7D0-330B-FD0A-2077-48867DB7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297"/>
            <a:ext cx="459333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Dose per fluence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E33AC-92B1-3495-38A0-4807528C5B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45" t="29147" r="22431" b="4052"/>
          <a:stretch/>
        </p:blipFill>
        <p:spPr>
          <a:xfrm>
            <a:off x="996696" y="2697479"/>
            <a:ext cx="4105656" cy="32186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E131E5-A43A-9FBC-AB6F-B11268687343}"/>
              </a:ext>
            </a:extLst>
          </p:cNvPr>
          <p:cNvSpPr txBox="1">
            <a:spLocks/>
          </p:cNvSpPr>
          <p:nvPr/>
        </p:nvSpPr>
        <p:spPr>
          <a:xfrm>
            <a:off x="6096580" y="1487297"/>
            <a:ext cx="45933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Dose per Mu = </a:t>
            </a:r>
            <a:r>
              <a:rPr lang="en-US" dirty="0" err="1"/>
              <a:t>D</a:t>
            </a:r>
            <a:r>
              <a:rPr lang="en-US" baseline="-25000" dirty="0" err="1"/>
              <a:t>test</a:t>
            </a:r>
            <a:r>
              <a:rPr lang="en-US" dirty="0"/>
              <a:t>/</a:t>
            </a:r>
            <a:r>
              <a:rPr lang="en-US" dirty="0" err="1"/>
              <a:t>D</a:t>
            </a:r>
            <a:r>
              <a:rPr lang="en-US" baseline="-25000" dirty="0" err="1"/>
              <a:t>mc</a:t>
            </a:r>
            <a:r>
              <a:rPr lang="en-US" baseline="-25000" dirty="0"/>
              <a:t> ref</a:t>
            </a:r>
          </a:p>
          <a:p>
            <a:endParaRPr lang="en-US" dirty="0"/>
          </a:p>
          <a:p>
            <a:r>
              <a:rPr lang="en-US" dirty="0" err="1"/>
              <a:t>D</a:t>
            </a:r>
            <a:r>
              <a:rPr lang="en-US" baseline="-25000" dirty="0" err="1"/>
              <a:t>mc</a:t>
            </a:r>
            <a:r>
              <a:rPr lang="en-US" baseline="-25000" dirty="0"/>
              <a:t> ref  </a:t>
            </a:r>
            <a:r>
              <a:rPr lang="en-US" dirty="0"/>
              <a:t>= Shoot in 10x10cm without MLC to record the dose at </a:t>
            </a:r>
            <a:r>
              <a:rPr lang="en-US" dirty="0" err="1"/>
              <a:t>dmax</a:t>
            </a:r>
            <a:endParaRPr lang="en-US" dirty="0"/>
          </a:p>
          <a:p>
            <a:r>
              <a:rPr lang="en-US" dirty="0"/>
              <a:t>Keep voxel sizes the same.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32A67B-930F-BF1F-3B4B-BF8ED676C3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7"/>
          <a:stretch/>
        </p:blipFill>
        <p:spPr>
          <a:xfrm>
            <a:off x="6615065" y="4286863"/>
            <a:ext cx="3297031" cy="240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1C8CE-BBF7-D95F-2D67-BA7A6F4C2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BE6C-CDC3-A106-D8D5-45A87F64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Topas</a:t>
            </a:r>
            <a:r>
              <a:rPr lang="en-US" dirty="0"/>
              <a:t> Simulation for Optically-related Cherenkov-to-Dose linearity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50A9-09A5-6673-F201-0E7A08959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44" y="1847927"/>
            <a:ext cx="414639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Simulation Parameters: </a:t>
            </a:r>
          </a:p>
          <a:p>
            <a:r>
              <a:rPr lang="en-US" dirty="0"/>
              <a:t>6xFFF photon source</a:t>
            </a:r>
          </a:p>
          <a:p>
            <a:r>
              <a:rPr lang="en-US" dirty="0"/>
              <a:t>28x28cm field at 100cm SSD.</a:t>
            </a:r>
          </a:p>
          <a:p>
            <a:r>
              <a:rPr lang="en-US" dirty="0"/>
              <a:t>1mx1mx10cm:Water phantom </a:t>
            </a:r>
          </a:p>
          <a:p>
            <a:r>
              <a:rPr lang="en-US" dirty="0"/>
              <a:t>Mus’: 6.9, 10.9, 20.3 cm^-1</a:t>
            </a:r>
          </a:p>
          <a:p>
            <a:r>
              <a:rPr lang="en-US" dirty="0"/>
              <a:t>Mua: 0.11, 0.40, 0.61 cm^-1</a:t>
            </a:r>
          </a:p>
          <a:p>
            <a:r>
              <a:rPr lang="en-US" dirty="0"/>
              <a:t>Added MLC geometry</a:t>
            </a:r>
          </a:p>
          <a:p>
            <a:r>
              <a:rPr lang="en-US" dirty="0"/>
              <a:t>Scoring: At phantom surface, we collect the </a:t>
            </a:r>
            <a:r>
              <a:rPr lang="en-US" dirty="0" err="1"/>
              <a:t>PhaseSpace</a:t>
            </a:r>
            <a:r>
              <a:rPr lang="en-US" dirty="0"/>
              <a:t>, </a:t>
            </a:r>
            <a:r>
              <a:rPr lang="en-US" dirty="0" err="1"/>
              <a:t>DoseToMedium</a:t>
            </a:r>
            <a:r>
              <a:rPr lang="en-US" dirty="0"/>
              <a:t>, &amp; Fluence scores.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Schematic diagram of the collimator design of the Clinac 2100 C/D... |  Download Scientific Diagram">
            <a:extLst>
              <a:ext uri="{FF2B5EF4-FFF2-40B4-BE49-F238E27FC236}">
                <a16:creationId xmlns:a16="http://schemas.microsoft.com/office/drawing/2014/main" id="{B8AAA70E-F054-CF81-23CB-DF274DC35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798" y="2109645"/>
            <a:ext cx="5242406" cy="323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omputer generated image of a cross&#10;&#10;Description automatically generated">
            <a:extLst>
              <a:ext uri="{FF2B5EF4-FFF2-40B4-BE49-F238E27FC236}">
                <a16:creationId xmlns:a16="http://schemas.microsoft.com/office/drawing/2014/main" id="{2DD2C3CA-CF61-AF9A-2518-7E34705F52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87" t="27716" r="29414" b="13349"/>
          <a:stretch/>
        </p:blipFill>
        <p:spPr>
          <a:xfrm rot="5400000">
            <a:off x="7880830" y="2088365"/>
            <a:ext cx="3370491" cy="314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0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2F99A717-40E6-BFB9-D31E-6C089C79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0" y="4494698"/>
            <a:ext cx="8444067" cy="2173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2E39F9-F8F4-8590-CCB0-8CA5456C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43" y="705959"/>
            <a:ext cx="10948175" cy="1325563"/>
          </a:xfrm>
        </p:spPr>
        <p:txBody>
          <a:bodyPr/>
          <a:lstStyle/>
          <a:p>
            <a:r>
              <a:rPr lang="en-US" dirty="0"/>
              <a:t>Reference conditions simulation: </a:t>
            </a:r>
            <a:r>
              <a:rPr lang="en-US" dirty="0" err="1"/>
              <a:t>D</a:t>
            </a:r>
            <a:r>
              <a:rPr lang="en-US" baseline="-25000" dirty="0" err="1"/>
              <a:t>mc</a:t>
            </a:r>
            <a:r>
              <a:rPr lang="en-US" baseline="-25000" dirty="0"/>
              <a:t> ref</a:t>
            </a:r>
            <a:br>
              <a:rPr lang="en-US" baseline="-250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6D42F-0642-E7FB-1224-7F8D267EE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343" y="1690688"/>
            <a:ext cx="54104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Simulation Parameters: </a:t>
            </a:r>
          </a:p>
          <a:p>
            <a:r>
              <a:rPr lang="en-US" sz="2400" dirty="0"/>
              <a:t>10x10cm field defined by Jaws</a:t>
            </a:r>
          </a:p>
          <a:p>
            <a:r>
              <a:rPr lang="en-US" sz="2400" dirty="0"/>
              <a:t>Scoring plane placed at </a:t>
            </a:r>
            <a:r>
              <a:rPr lang="en-US" sz="2400" dirty="0" err="1"/>
              <a:t>dmax</a:t>
            </a:r>
            <a:r>
              <a:rPr lang="en-US" sz="2400" dirty="0"/>
              <a:t> (1.7cm)</a:t>
            </a:r>
          </a:p>
          <a:p>
            <a:r>
              <a:rPr lang="en-US" sz="2400" dirty="0"/>
              <a:t>No other geometry changes</a:t>
            </a:r>
          </a:p>
          <a:p>
            <a:r>
              <a:rPr lang="en-US" sz="2400" dirty="0"/>
              <a:t>Same number of particles as test conditions to find D/Mu = </a:t>
            </a:r>
            <a:r>
              <a:rPr lang="en-US" sz="2400" dirty="0" err="1"/>
              <a:t>D</a:t>
            </a:r>
            <a:r>
              <a:rPr lang="en-US" sz="2400" baseline="-25000" dirty="0" err="1"/>
              <a:t>test</a:t>
            </a:r>
            <a:r>
              <a:rPr lang="en-US" sz="2400" dirty="0"/>
              <a:t>/</a:t>
            </a:r>
            <a:r>
              <a:rPr lang="en-US" sz="2400" dirty="0" err="1"/>
              <a:t>D</a:t>
            </a:r>
            <a:r>
              <a:rPr lang="en-US" sz="2400" baseline="-25000" dirty="0" err="1"/>
              <a:t>mc</a:t>
            </a:r>
            <a:r>
              <a:rPr lang="en-US" sz="2400" baseline="-25000" dirty="0"/>
              <a:t> ref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07D0E3-5E07-A20D-60CE-35177E0D3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62"/>
          <a:stretch/>
        </p:blipFill>
        <p:spPr>
          <a:xfrm>
            <a:off x="8699400" y="1683162"/>
            <a:ext cx="2967914" cy="36306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1E7E6C-7B13-5032-73BD-FBDE81AFE33A}"/>
              </a:ext>
            </a:extLst>
          </p:cNvPr>
          <p:cNvSpPr txBox="1"/>
          <p:nvPr/>
        </p:nvSpPr>
        <p:spPr>
          <a:xfrm>
            <a:off x="10183357" y="4805506"/>
            <a:ext cx="1730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Dmax</a:t>
            </a:r>
            <a:r>
              <a:rPr lang="en-US" dirty="0">
                <a:solidFill>
                  <a:schemeClr val="bg1"/>
                </a:solidFill>
              </a:rPr>
              <a:t>: 1.7cm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8B4BF2-3BD0-C701-6427-EB22A544578B}"/>
              </a:ext>
            </a:extLst>
          </p:cNvPr>
          <p:cNvCxnSpPr/>
          <p:nvPr/>
        </p:nvCxnSpPr>
        <p:spPr>
          <a:xfrm flipV="1">
            <a:off x="11048506" y="4439606"/>
            <a:ext cx="0" cy="365900"/>
          </a:xfrm>
          <a:prstGeom prst="straightConnector1">
            <a:avLst/>
          </a:prstGeom>
          <a:ln w="57150">
            <a:solidFill>
              <a:srgbClr val="770C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92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CE20F36-956A-4490-D5AF-F7B9F461E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32" y="1687513"/>
            <a:ext cx="3259105" cy="49428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6D75DA-F800-A786-C1C8-B571E261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simulation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493B7-96FF-B80A-0CA6-EE60B4ED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357" y="1708568"/>
            <a:ext cx="4469846" cy="174148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Binned </a:t>
            </a:r>
            <a:r>
              <a:rPr lang="en-US" dirty="0" err="1"/>
              <a:t>DoseToMedium</a:t>
            </a:r>
            <a:r>
              <a:rPr lang="en-US" dirty="0"/>
              <a:t> (scored on surface plane) to 1cmx1cmx1mm voxels to generate a DICOM file, however dose appears unrealistic. </a:t>
            </a:r>
          </a:p>
          <a:p>
            <a:pPr lvl="1"/>
            <a:r>
              <a:rPr lang="en-US" dirty="0"/>
              <a:t>Set-up geometry for </a:t>
            </a:r>
            <a:r>
              <a:rPr lang="en-US" dirty="0" err="1"/>
              <a:t>D</a:t>
            </a:r>
            <a:r>
              <a:rPr lang="en-US" baseline="-25000" dirty="0" err="1"/>
              <a:t>mc</a:t>
            </a:r>
            <a:r>
              <a:rPr lang="en-US" baseline="-25000" dirty="0"/>
              <a:t> ref</a:t>
            </a:r>
            <a:r>
              <a:rPr lang="en-US" dirty="0"/>
              <a:t> for comparison &amp; to calculate D/MU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A4A10-6634-AF0B-EDB5-2B72F7C0A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208" y="3769609"/>
            <a:ext cx="1899418" cy="222810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CE31BE9-8852-A5BD-14C6-7637A0FF2D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07" t="7805" r="5577" b="28746"/>
          <a:stretch/>
        </p:blipFill>
        <p:spPr>
          <a:xfrm>
            <a:off x="8035210" y="3146980"/>
            <a:ext cx="2480667" cy="202082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B24CF7-CDA3-C247-FF04-C2DDE6555CAD}"/>
              </a:ext>
            </a:extLst>
          </p:cNvPr>
          <p:cNvSpPr txBox="1">
            <a:spLocks/>
          </p:cNvSpPr>
          <p:nvPr/>
        </p:nvSpPr>
        <p:spPr>
          <a:xfrm>
            <a:off x="8035210" y="1729327"/>
            <a:ext cx="3947484" cy="1590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Need to convert </a:t>
            </a:r>
            <a:r>
              <a:rPr lang="en-US" sz="2400" dirty="0" err="1"/>
              <a:t>PhaseSpace</a:t>
            </a:r>
            <a:r>
              <a:rPr lang="en-US" sz="2400" dirty="0"/>
              <a:t> photons scored at same plane into the same voxel-space as the binned </a:t>
            </a:r>
            <a:r>
              <a:rPr lang="en-US" sz="2400" dirty="0" err="1"/>
              <a:t>DoseToMedium</a:t>
            </a:r>
            <a:r>
              <a:rPr lang="en-US" sz="2400" dirty="0"/>
              <a:t>. </a:t>
            </a:r>
          </a:p>
          <a:p>
            <a:pPr lvl="1"/>
            <a:r>
              <a:rPr lang="en-US" dirty="0"/>
              <a:t>Currently reading out phase space and header files </a:t>
            </a:r>
          </a:p>
        </p:txBody>
      </p:sp>
      <p:pic>
        <p:nvPicPr>
          <p:cNvPr id="13" name="Picture 12" descr="A computer generated image of a cross&#10;&#10;Description automatically generated">
            <a:extLst>
              <a:ext uri="{FF2B5EF4-FFF2-40B4-BE49-F238E27FC236}">
                <a16:creationId xmlns:a16="http://schemas.microsoft.com/office/drawing/2014/main" id="{E93159A4-8D0E-B9B2-BAF7-6B6F0DB49A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913" t="28507" r="29414" b="13348"/>
          <a:stretch/>
        </p:blipFill>
        <p:spPr>
          <a:xfrm rot="5400000">
            <a:off x="3737551" y="3707187"/>
            <a:ext cx="2228101" cy="23529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84529B-1D48-AAD0-EC12-607DED5D68D4}"/>
              </a:ext>
            </a:extLst>
          </p:cNvPr>
          <p:cNvSpPr txBox="1"/>
          <p:nvPr/>
        </p:nvSpPr>
        <p:spPr>
          <a:xfrm>
            <a:off x="3612937" y="6116616"/>
            <a:ext cx="32591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70C70"/>
                </a:solidFill>
              </a:rPr>
              <a:t>Dose plane is a </a:t>
            </a:r>
            <a:r>
              <a:rPr lang="en-US" dirty="0" err="1">
                <a:solidFill>
                  <a:srgbClr val="770C70"/>
                </a:solidFill>
              </a:rPr>
              <a:t>voxelized</a:t>
            </a:r>
            <a:r>
              <a:rPr lang="en-US" dirty="0">
                <a:solidFill>
                  <a:srgbClr val="770C70"/>
                </a:solidFill>
              </a:rPr>
              <a:t> 1cmx1cmx1mm surface plane.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5C8EBE-80ED-3B4E-22D1-615E01D069F0}"/>
              </a:ext>
            </a:extLst>
          </p:cNvPr>
          <p:cNvCxnSpPr>
            <a:cxnSpLocks/>
          </p:cNvCxnSpPr>
          <p:nvPr/>
        </p:nvCxnSpPr>
        <p:spPr>
          <a:xfrm flipV="1">
            <a:off x="4409954" y="5521124"/>
            <a:ext cx="441647" cy="595492"/>
          </a:xfrm>
          <a:prstGeom prst="straightConnector1">
            <a:avLst/>
          </a:prstGeom>
          <a:ln w="57150">
            <a:solidFill>
              <a:srgbClr val="770C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D81ED655-7F79-39B1-A8A2-B5B168DE583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0013"/>
          <a:stretch/>
        </p:blipFill>
        <p:spPr>
          <a:xfrm>
            <a:off x="8341423" y="4605800"/>
            <a:ext cx="3711207" cy="233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9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A0893-6EEB-5678-C4EA-1185FE62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000"/>
              <a:t>TOPAS Electron scoring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1B08CAB-0C32-C913-4B0D-F7CB26AFB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en-US" sz="2200"/>
          </a:p>
        </p:txBody>
      </p:sp>
      <p:pic>
        <p:nvPicPr>
          <p:cNvPr id="7" name="Content Placeholder 6" descr="A computer generated image of a laser beam&#10;&#10;Description automatically generated">
            <a:extLst>
              <a:ext uri="{FF2B5EF4-FFF2-40B4-BE49-F238E27FC236}">
                <a16:creationId xmlns:a16="http://schemas.microsoft.com/office/drawing/2014/main" id="{DE6EF0FF-1E63-3114-9571-0B32662E1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70" r="469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2902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6B6C-A75E-DB3D-B84D-D173ABE6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9" y="-19940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/>
              <a:t>OpticalPhantom</a:t>
            </a:r>
            <a:r>
              <a:rPr lang="en-US" sz="3200" dirty="0"/>
              <a:t> TOPAS software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EC1-F8EC-29AA-FFF0-1B7F92248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48" y="2304405"/>
            <a:ext cx="1788543" cy="1225296"/>
          </a:xfrm>
          <a:solidFill>
            <a:schemeClr val="accent2"/>
          </a:solidFill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000" b="1" dirty="0" err="1"/>
              <a:t>Geometry.topas</a:t>
            </a:r>
            <a:endParaRPr lang="en-US" sz="2000" b="1" dirty="0"/>
          </a:p>
          <a:p>
            <a:pPr marL="0" indent="0" algn="ctr">
              <a:buNone/>
            </a:pPr>
            <a:r>
              <a:rPr lang="en-US" sz="2000" i="1" dirty="0"/>
              <a:t>Sets up LINAC, Collimator, MLC, and Couch geometry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2AFAD7-E6E5-7FD9-2984-9F817C510E73}"/>
              </a:ext>
            </a:extLst>
          </p:cNvPr>
          <p:cNvSpPr txBox="1">
            <a:spLocks/>
          </p:cNvSpPr>
          <p:nvPr/>
        </p:nvSpPr>
        <p:spPr>
          <a:xfrm>
            <a:off x="2248632" y="2304405"/>
            <a:ext cx="2180462" cy="1225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err="1"/>
              <a:t>ElectronScoring.topas</a:t>
            </a:r>
            <a:endParaRPr lang="en-US" sz="20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/>
              <a:t>Sets up boxes &amp; scoring planes for electrons.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147718-FF9E-9D76-35DD-8FC301068DAE}"/>
              </a:ext>
            </a:extLst>
          </p:cNvPr>
          <p:cNvSpPr txBox="1">
            <a:spLocks/>
          </p:cNvSpPr>
          <p:nvPr/>
        </p:nvSpPr>
        <p:spPr>
          <a:xfrm>
            <a:off x="9496226" y="4614998"/>
            <a:ext cx="2393245" cy="110500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err="1"/>
              <a:t>HUtoMaterialSchneider.topas</a:t>
            </a:r>
            <a:endParaRPr lang="en-US" sz="20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/>
              <a:t>Converts CT HU to materials using Schneider paper. Will be used on DICOM patient scans.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33BDD9-9379-FFEB-8354-A77C435239B7}"/>
              </a:ext>
            </a:extLst>
          </p:cNvPr>
          <p:cNvSpPr txBox="1">
            <a:spLocks/>
          </p:cNvSpPr>
          <p:nvPr/>
        </p:nvSpPr>
        <p:spPr>
          <a:xfrm>
            <a:off x="5375915" y="4300574"/>
            <a:ext cx="3337423" cy="1222013"/>
          </a:xfrm>
          <a:prstGeom prst="rect">
            <a:avLst/>
          </a:prstGeom>
          <a:solidFill>
            <a:srgbClr val="E5BDEF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err="1"/>
              <a:t>OpticalPhantomTopas.topas</a:t>
            </a:r>
            <a:endParaRPr lang="en-US" sz="20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/>
              <a:t>Main loop integrates LINAC, scoring, and visualization.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/>
              <a:t>Sets up # of Events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B10A8C-F9E0-78F2-CBE2-0AF176212936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58220" y="3529701"/>
            <a:ext cx="2315267" cy="77087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4CD3B2-14E1-BC5B-9D53-921196422C17}"/>
              </a:ext>
            </a:extLst>
          </p:cNvPr>
          <p:cNvSpPr txBox="1">
            <a:spLocks/>
          </p:cNvSpPr>
          <p:nvPr/>
        </p:nvSpPr>
        <p:spPr>
          <a:xfrm>
            <a:off x="1874865" y="4300574"/>
            <a:ext cx="3337423" cy="1222013"/>
          </a:xfrm>
          <a:prstGeom prst="rect">
            <a:avLst/>
          </a:prstGeom>
          <a:solidFill>
            <a:srgbClr val="CBF2CD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err="1"/>
              <a:t>ElectronPhantomTopas.topas</a:t>
            </a:r>
            <a:endParaRPr lang="en-US" sz="20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/>
              <a:t>Main loop integrates LINAC, scoring, and visualization.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/>
              <a:t>Sets up # of Events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91CD83-3E4E-D8DD-4DCB-DB8D1D7F3495}"/>
              </a:ext>
            </a:extLst>
          </p:cNvPr>
          <p:cNvSpPr txBox="1">
            <a:spLocks/>
          </p:cNvSpPr>
          <p:nvPr/>
        </p:nvSpPr>
        <p:spPr>
          <a:xfrm>
            <a:off x="4725235" y="2304405"/>
            <a:ext cx="2074192" cy="1225296"/>
          </a:xfrm>
          <a:prstGeom prst="rect">
            <a:avLst/>
          </a:prstGeom>
          <a:solidFill>
            <a:srgbClr val="D986E9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err="1"/>
              <a:t>OpticalScoring.topas</a:t>
            </a:r>
            <a:endParaRPr lang="en-US" sz="20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/>
              <a:t>Sets up boxes &amp; scoring planes for Cherenkov scoring.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D12E673-1137-3BD2-6844-148293FFC442}"/>
              </a:ext>
            </a:extLst>
          </p:cNvPr>
          <p:cNvSpPr txBox="1">
            <a:spLocks/>
          </p:cNvSpPr>
          <p:nvPr/>
        </p:nvSpPr>
        <p:spPr>
          <a:xfrm>
            <a:off x="7125893" y="2304405"/>
            <a:ext cx="2074192" cy="122529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err="1"/>
              <a:t>Materials.topas</a:t>
            </a:r>
            <a:endParaRPr lang="en-US" sz="20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/>
              <a:t>Establishes phantom material &amp; optical properties.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440CAD-B478-3CB7-7B83-63E0F3424FD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058219" y="3543299"/>
            <a:ext cx="5986408" cy="75727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322DD6-311C-FEC8-B389-0793541103D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161325" y="3529701"/>
            <a:ext cx="382252" cy="770873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8ED559-2C9B-261B-D0CF-5BD1BBAC3F76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5762331" y="3529701"/>
            <a:ext cx="1282296" cy="770873"/>
          </a:xfrm>
          <a:prstGeom prst="straightConnector1">
            <a:avLst/>
          </a:prstGeom>
          <a:ln w="19050">
            <a:solidFill>
              <a:srgbClr val="D986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BC57DFE-7B9D-1FA9-17A0-FD28856CA05B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>
          <a:xfrm flipH="1">
            <a:off x="3543577" y="3529701"/>
            <a:ext cx="4619412" cy="77087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BCDE467-C71C-C9BA-C530-F1419D1A24C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044627" y="3536499"/>
            <a:ext cx="1068196" cy="76407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7DAF2C5-7220-3BCF-06B4-B2F387CD88C0}"/>
              </a:ext>
            </a:extLst>
          </p:cNvPr>
          <p:cNvCxnSpPr>
            <a:cxnSpLocks/>
          </p:cNvCxnSpPr>
          <p:nvPr/>
        </p:nvCxnSpPr>
        <p:spPr>
          <a:xfrm flipH="1">
            <a:off x="8885744" y="3529701"/>
            <a:ext cx="1577571" cy="1381879"/>
          </a:xfrm>
          <a:prstGeom prst="straightConnector1">
            <a:avLst/>
          </a:prstGeom>
          <a:ln w="19050">
            <a:solidFill>
              <a:srgbClr val="ECA3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FFE65B-0BDC-7816-43C9-FC37CC444B5D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8860293" y="4890890"/>
            <a:ext cx="635933" cy="27661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799897-5247-8472-4546-D632E7F12BD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338863" y="2038923"/>
            <a:ext cx="1004120" cy="26548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EED335C-955D-02D0-208A-09B06AFD841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318168" y="2043825"/>
            <a:ext cx="1444163" cy="26058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CF8064-24D7-62A3-2AA0-1FDD6792FB62}"/>
              </a:ext>
            </a:extLst>
          </p:cNvPr>
          <p:cNvSpPr txBox="1">
            <a:spLocks/>
          </p:cNvSpPr>
          <p:nvPr/>
        </p:nvSpPr>
        <p:spPr>
          <a:xfrm>
            <a:off x="2737657" y="1006991"/>
            <a:ext cx="3210652" cy="10670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err="1"/>
              <a:t>generate_ScoringGeometry.py</a:t>
            </a:r>
            <a:endParaRPr lang="en-US" sz="20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/>
              <a:t>Generates </a:t>
            </a:r>
            <a:r>
              <a:rPr lang="en-US" sz="2000" i="1" dirty="0" err="1"/>
              <a:t>topas</a:t>
            </a:r>
            <a:r>
              <a:rPr lang="en-US" sz="2000" i="1" dirty="0"/>
              <a:t> geometry file with scoring boxes at selected increments.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1F95390B-F180-5457-4419-0815542BA4B2}"/>
              </a:ext>
            </a:extLst>
          </p:cNvPr>
          <p:cNvSpPr txBox="1">
            <a:spLocks/>
          </p:cNvSpPr>
          <p:nvPr/>
        </p:nvSpPr>
        <p:spPr>
          <a:xfrm>
            <a:off x="6799427" y="837962"/>
            <a:ext cx="1614198" cy="91961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bash.sh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Program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Calls on 9 </a:t>
            </a:r>
            <a:r>
              <a:rPr lang="en-US" sz="2000" i="1" dirty="0">
                <a:solidFill>
                  <a:schemeClr val="bg1"/>
                </a:solidFill>
              </a:rPr>
              <a:t>Batch(n).</a:t>
            </a:r>
            <a:r>
              <a:rPr lang="en-US" sz="2000" i="1" dirty="0" err="1">
                <a:solidFill>
                  <a:schemeClr val="bg1"/>
                </a:solidFill>
              </a:rPr>
              <a:t>topas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en-US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programs.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E2A64EB8-3761-872B-8A56-0CDED03E8860}"/>
              </a:ext>
            </a:extLst>
          </p:cNvPr>
          <p:cNvSpPr txBox="1">
            <a:spLocks/>
          </p:cNvSpPr>
          <p:nvPr/>
        </p:nvSpPr>
        <p:spPr>
          <a:xfrm>
            <a:off x="9579448" y="1054900"/>
            <a:ext cx="2393245" cy="919619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</a:rPr>
              <a:t>Batch(n).</a:t>
            </a:r>
            <a:r>
              <a:rPr lang="en-US" sz="2000" b="1" dirty="0" err="1">
                <a:solidFill>
                  <a:schemeClr val="bg1"/>
                </a:solidFill>
              </a:rPr>
              <a:t>topas</a:t>
            </a:r>
            <a:endParaRPr lang="en-US" sz="2000" b="1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Switches optical properties and then calls on </a:t>
            </a:r>
            <a:r>
              <a:rPr lang="en-US" sz="2000" i="1" dirty="0" err="1">
                <a:solidFill>
                  <a:schemeClr val="bg1"/>
                </a:solidFill>
              </a:rPr>
              <a:t>OpticalPhantomTOPAS.topas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46B4D1A4-132A-82EA-8B76-BD2E298DDD28}"/>
              </a:ext>
            </a:extLst>
          </p:cNvPr>
          <p:cNvSpPr txBox="1">
            <a:spLocks/>
          </p:cNvSpPr>
          <p:nvPr/>
        </p:nvSpPr>
        <p:spPr>
          <a:xfrm>
            <a:off x="5375915" y="5837126"/>
            <a:ext cx="3337423" cy="829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err="1"/>
              <a:t>CherenkovCam.py</a:t>
            </a:r>
            <a:endParaRPr lang="en-US" sz="20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/>
              <a:t>Uses Cherenkov </a:t>
            </a:r>
            <a:r>
              <a:rPr lang="en-US" sz="2000" i="1" dirty="0" err="1"/>
              <a:t>phsp</a:t>
            </a:r>
            <a:r>
              <a:rPr lang="en-US" sz="2000" i="1" dirty="0"/>
              <a:t> file to generate 2D histogram. Programmed in gen3 quantum efficiency, working on simulating camera.</a:t>
            </a: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76DE2D06-9DCD-ABE3-1E43-6E36513B434F}"/>
              </a:ext>
            </a:extLst>
          </p:cNvPr>
          <p:cNvSpPr txBox="1">
            <a:spLocks/>
          </p:cNvSpPr>
          <p:nvPr/>
        </p:nvSpPr>
        <p:spPr>
          <a:xfrm>
            <a:off x="1938250" y="5837126"/>
            <a:ext cx="3210652" cy="829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err="1"/>
              <a:t>CherenkovGeneration_py.py</a:t>
            </a:r>
            <a:endParaRPr lang="en-US" sz="20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/>
              <a:t>Uses electron </a:t>
            </a:r>
            <a:r>
              <a:rPr lang="en-US" sz="2000" i="1" dirty="0" err="1"/>
              <a:t>phsp</a:t>
            </a:r>
            <a:r>
              <a:rPr lang="en-US" sz="2000" i="1" dirty="0"/>
              <a:t> file to generate photons with known location, angle, and inverse squared wavelengths.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9080D462-B616-86E1-3EA0-8120A2D8F4BE}"/>
              </a:ext>
            </a:extLst>
          </p:cNvPr>
          <p:cNvSpPr txBox="1">
            <a:spLocks/>
          </p:cNvSpPr>
          <p:nvPr/>
        </p:nvSpPr>
        <p:spPr>
          <a:xfrm>
            <a:off x="9438700" y="960532"/>
            <a:ext cx="2393245" cy="919619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</a:rPr>
              <a:t>Batch(n).</a:t>
            </a:r>
            <a:r>
              <a:rPr lang="en-US" sz="2000" b="1" dirty="0" err="1">
                <a:solidFill>
                  <a:schemeClr val="bg1"/>
                </a:solidFill>
              </a:rPr>
              <a:t>topas</a:t>
            </a:r>
            <a:endParaRPr lang="en-US" sz="2000" b="1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Switches optical properties and then calls on </a:t>
            </a:r>
            <a:r>
              <a:rPr lang="en-US" sz="2000" i="1" dirty="0" err="1">
                <a:solidFill>
                  <a:schemeClr val="bg1"/>
                </a:solidFill>
              </a:rPr>
              <a:t>OpticalPhantomTOPAS.topas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07F01A2C-716E-306D-67F2-350A2D18AC1B}"/>
              </a:ext>
            </a:extLst>
          </p:cNvPr>
          <p:cNvSpPr txBox="1">
            <a:spLocks/>
          </p:cNvSpPr>
          <p:nvPr/>
        </p:nvSpPr>
        <p:spPr>
          <a:xfrm>
            <a:off x="9287321" y="837962"/>
            <a:ext cx="2393245" cy="919619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</a:rPr>
              <a:t>Batch(n).</a:t>
            </a:r>
            <a:r>
              <a:rPr lang="en-US" sz="2000" b="1" dirty="0" err="1">
                <a:solidFill>
                  <a:schemeClr val="bg1"/>
                </a:solidFill>
              </a:rPr>
              <a:t>topas</a:t>
            </a:r>
            <a:endParaRPr lang="en-US" sz="2000" b="1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Switches optical properties and then calls on </a:t>
            </a:r>
            <a:r>
              <a:rPr lang="en-US" sz="2000" i="1" dirty="0" err="1">
                <a:solidFill>
                  <a:schemeClr val="bg1"/>
                </a:solidFill>
              </a:rPr>
              <a:t>OpticalPhantomTOPAS.topas</a:t>
            </a:r>
            <a:endParaRPr lang="en-US" sz="2000" i="1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6A5B6D-B4A6-62D8-B7E5-E24AE46010B6}"/>
              </a:ext>
            </a:extLst>
          </p:cNvPr>
          <p:cNvCxnSpPr>
            <a:cxnSpLocks/>
            <a:stCxn id="8" idx="2"/>
            <a:endCxn id="63" idx="0"/>
          </p:cNvCxnSpPr>
          <p:nvPr/>
        </p:nvCxnSpPr>
        <p:spPr>
          <a:xfrm>
            <a:off x="7044627" y="5522587"/>
            <a:ext cx="0" cy="314539"/>
          </a:xfrm>
          <a:prstGeom prst="straightConnector1">
            <a:avLst/>
          </a:prstGeom>
          <a:ln w="19050">
            <a:solidFill>
              <a:srgbClr val="D986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9066FCA-2134-5F86-F203-DEB74D81C12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543577" y="5522587"/>
            <a:ext cx="21036" cy="33108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9F3F92E-BD6E-9585-5A53-371330BCCBDD}"/>
              </a:ext>
            </a:extLst>
          </p:cNvPr>
          <p:cNvCxnSpPr>
            <a:cxnSpLocks/>
            <a:stCxn id="58" idx="3"/>
            <a:endCxn id="66" idx="1"/>
          </p:cNvCxnSpPr>
          <p:nvPr/>
        </p:nvCxnSpPr>
        <p:spPr>
          <a:xfrm>
            <a:off x="8413625" y="1297772"/>
            <a:ext cx="8736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70B7BC1-90F8-70EB-759B-30507C89B6B4}"/>
              </a:ext>
            </a:extLst>
          </p:cNvPr>
          <p:cNvCxnSpPr>
            <a:cxnSpLocks/>
          </p:cNvCxnSpPr>
          <p:nvPr/>
        </p:nvCxnSpPr>
        <p:spPr>
          <a:xfrm flipH="1">
            <a:off x="8713338" y="1974519"/>
            <a:ext cx="1932643" cy="2820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41CC08-3D4F-BC5E-AC4A-618844B34C94}"/>
              </a:ext>
            </a:extLst>
          </p:cNvPr>
          <p:cNvSpPr txBox="1">
            <a:spLocks/>
          </p:cNvSpPr>
          <p:nvPr/>
        </p:nvSpPr>
        <p:spPr>
          <a:xfrm>
            <a:off x="9836030" y="3245716"/>
            <a:ext cx="1880079" cy="1225296"/>
          </a:xfrm>
          <a:prstGeom prst="rect">
            <a:avLst/>
          </a:prstGeom>
          <a:solidFill>
            <a:srgbClr val="ECA3AE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300" b="1" dirty="0" err="1"/>
              <a:t>Visuailzation.topas</a:t>
            </a:r>
            <a:endParaRPr lang="en-US" sz="23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/>
              <a:t>Runs TOPAS </a:t>
            </a:r>
            <a:r>
              <a:rPr lang="en-US" sz="2000" i="1" dirty="0" err="1"/>
              <a:t>gui</a:t>
            </a:r>
            <a:r>
              <a:rPr lang="en-US" sz="2000" i="1" dirty="0"/>
              <a:t> to allow scene </a:t>
            </a:r>
            <a:r>
              <a:rPr lang="en-US" sz="2000" i="1" dirty="0" err="1"/>
              <a:t>visulation</a:t>
            </a:r>
            <a:r>
              <a:rPr lang="en-US" sz="2000" i="1" dirty="0"/>
              <a:t>. Comment out to run faster.</a:t>
            </a:r>
          </a:p>
        </p:txBody>
      </p:sp>
    </p:spTree>
    <p:extLst>
      <p:ext uri="{BB962C8B-B14F-4D97-AF65-F5344CB8AC3E}">
        <p14:creationId xmlns:p14="http://schemas.microsoft.com/office/powerpoint/2010/main" val="163482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6B6C-A75E-DB3D-B84D-D173ABE6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10" y="121778"/>
            <a:ext cx="10515600" cy="1325563"/>
          </a:xfrm>
        </p:spPr>
        <p:txBody>
          <a:bodyPr/>
          <a:lstStyle/>
          <a:p>
            <a:r>
              <a:rPr lang="en-US" dirty="0"/>
              <a:t>Electron Scoring Geometry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71F2B7B-4DC6-F220-10F0-9820AF06C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010" y="1179394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Boxes of water stacked on top of each other with following scorers:</a:t>
            </a:r>
          </a:p>
          <a:p>
            <a:r>
              <a:rPr lang="en-US" dirty="0"/>
              <a:t> </a:t>
            </a:r>
            <a:r>
              <a:rPr lang="en-US" b="1" dirty="0"/>
              <a:t>Electron Phase Space: </a:t>
            </a:r>
            <a:r>
              <a:rPr lang="en-US" dirty="0"/>
              <a:t>top surface of slices scored for electrons . </a:t>
            </a:r>
          </a:p>
          <a:p>
            <a:r>
              <a:rPr lang="en-US" dirty="0"/>
              <a:t> </a:t>
            </a:r>
            <a:r>
              <a:rPr lang="en-US" b="1" dirty="0"/>
              <a:t>Electron Origin: </a:t>
            </a:r>
            <a:r>
              <a:rPr lang="en-US" dirty="0"/>
              <a:t>2D histogram, 100x100 scored volumetrically in each slice.</a:t>
            </a:r>
          </a:p>
          <a:p>
            <a:r>
              <a:rPr lang="en-US" b="1" dirty="0"/>
              <a:t> Dose: </a:t>
            </a:r>
            <a:r>
              <a:rPr lang="en-US" dirty="0"/>
              <a:t>2D histogram, 100x100 scored volumetrically in each slice.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D704B0B-C2FC-D5F0-4EFA-FB268CC65CEB}"/>
              </a:ext>
            </a:extLst>
          </p:cNvPr>
          <p:cNvGrpSpPr/>
          <p:nvPr/>
        </p:nvGrpSpPr>
        <p:grpSpPr>
          <a:xfrm>
            <a:off x="5791624" y="2918653"/>
            <a:ext cx="5998058" cy="3939347"/>
            <a:chOff x="2591479" y="2796875"/>
            <a:chExt cx="7244199" cy="4640061"/>
          </a:xfrm>
        </p:grpSpPr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B4940698-E1E4-7134-D837-0E7AFE5AD516}"/>
                </a:ext>
              </a:extLst>
            </p:cNvPr>
            <p:cNvSpPr/>
            <p:nvPr/>
          </p:nvSpPr>
          <p:spPr>
            <a:xfrm rot="14409390">
              <a:off x="5983756" y="2888696"/>
              <a:ext cx="3943744" cy="3760101"/>
            </a:xfrm>
            <a:prstGeom prst="cube">
              <a:avLst>
                <a:gd name="adj" fmla="val 54832"/>
              </a:avLst>
            </a:prstGeom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B8C80FB-2C73-C510-7D82-65A1ADFB4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9372" y="4157893"/>
              <a:ext cx="2133029" cy="1885094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1FD6EF8-A156-8A4E-DC66-2FE71CBE7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70746" y="4347444"/>
              <a:ext cx="2007276" cy="1885094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6B44679-5373-CBC0-7888-1E98B2B79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7549" y="4416015"/>
              <a:ext cx="2007276" cy="1885094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9653DE90-3805-E49B-649B-B79287964200}"/>
                </a:ext>
              </a:extLst>
            </p:cNvPr>
            <p:cNvSpPr/>
            <p:nvPr/>
          </p:nvSpPr>
          <p:spPr>
            <a:xfrm rot="14409390">
              <a:off x="4783321" y="3585013"/>
              <a:ext cx="3943744" cy="3760101"/>
            </a:xfrm>
            <a:prstGeom prst="cube">
              <a:avLst>
                <a:gd name="adj" fmla="val 54832"/>
              </a:avLst>
            </a:prstGeom>
            <a:noFill/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28A1A5D-8E5E-7055-C454-6F6906107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4352" y="4484586"/>
              <a:ext cx="2007276" cy="1885094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AD99C7B2-DF63-7873-8079-DA92FD0B655A}"/>
                </a:ext>
              </a:extLst>
            </p:cNvPr>
            <p:cNvSpPr/>
            <p:nvPr/>
          </p:nvSpPr>
          <p:spPr>
            <a:xfrm rot="14936343">
              <a:off x="3552669" y="4531379"/>
              <a:ext cx="1694779" cy="3617159"/>
            </a:xfrm>
            <a:prstGeom prst="triangle">
              <a:avLst>
                <a:gd name="adj" fmla="val 48295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474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6B6C-A75E-DB3D-B84D-D173ABE6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10" y="121778"/>
            <a:ext cx="10515600" cy="1325563"/>
          </a:xfrm>
        </p:spPr>
        <p:txBody>
          <a:bodyPr/>
          <a:lstStyle/>
          <a:p>
            <a:r>
              <a:rPr lang="en-US" dirty="0"/>
              <a:t>Cherenkov Scoring Geometry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71F2B7B-4DC6-F220-10F0-9820AF06C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47" y="1253479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Boxes of water stacked on top of each other with following scorers:</a:t>
            </a:r>
          </a:p>
          <a:p>
            <a:r>
              <a:rPr lang="en-US" dirty="0"/>
              <a:t> </a:t>
            </a:r>
            <a:r>
              <a:rPr lang="en-US" b="1" dirty="0"/>
              <a:t>Cherenkov Phase Space: </a:t>
            </a:r>
            <a:r>
              <a:rPr lang="en-US" dirty="0"/>
              <a:t>top surface of water box scored for outgoing Cherenkov photons between 400-900 nm.</a:t>
            </a:r>
          </a:p>
          <a:p>
            <a:r>
              <a:rPr lang="en-US" dirty="0"/>
              <a:t>Energies converted to Wavelength, and QE applied.</a:t>
            </a:r>
          </a:p>
          <a:p>
            <a:r>
              <a:rPr lang="en-US" dirty="0"/>
              <a:t>Virtual camera in development to simulate C-dose cam.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D704B0B-C2FC-D5F0-4EFA-FB268CC65CEB}"/>
              </a:ext>
            </a:extLst>
          </p:cNvPr>
          <p:cNvGrpSpPr/>
          <p:nvPr/>
        </p:nvGrpSpPr>
        <p:grpSpPr>
          <a:xfrm>
            <a:off x="9129921" y="1556406"/>
            <a:ext cx="3062078" cy="2422036"/>
            <a:chOff x="3024076" y="2796875"/>
            <a:chExt cx="6811602" cy="4640061"/>
          </a:xfrm>
        </p:grpSpPr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B4940698-E1E4-7134-D837-0E7AFE5AD516}"/>
                </a:ext>
              </a:extLst>
            </p:cNvPr>
            <p:cNvSpPr/>
            <p:nvPr/>
          </p:nvSpPr>
          <p:spPr>
            <a:xfrm rot="14409390">
              <a:off x="5983756" y="2888696"/>
              <a:ext cx="3943744" cy="3760101"/>
            </a:xfrm>
            <a:prstGeom prst="cube">
              <a:avLst>
                <a:gd name="adj" fmla="val 54832"/>
              </a:avLst>
            </a:prstGeom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B8C80FB-2C73-C510-7D82-65A1ADFB4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9372" y="4157893"/>
              <a:ext cx="2133029" cy="1885094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1FD6EF8-A156-8A4E-DC66-2FE71CBE7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70746" y="4347444"/>
              <a:ext cx="2007276" cy="1885094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6B44679-5373-CBC0-7888-1E98B2B79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7549" y="4416015"/>
              <a:ext cx="2007276" cy="1885094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9653DE90-3805-E49B-649B-B79287964200}"/>
                </a:ext>
              </a:extLst>
            </p:cNvPr>
            <p:cNvSpPr/>
            <p:nvPr/>
          </p:nvSpPr>
          <p:spPr>
            <a:xfrm rot="14409390">
              <a:off x="4783321" y="3585013"/>
              <a:ext cx="3943744" cy="3760101"/>
            </a:xfrm>
            <a:prstGeom prst="cube">
              <a:avLst>
                <a:gd name="adj" fmla="val 54832"/>
              </a:avLst>
            </a:prstGeom>
            <a:noFill/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28A1A5D-8E5E-7055-C454-6F6906107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4352" y="4484586"/>
              <a:ext cx="2007276" cy="1885094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AD99C7B2-DF63-7873-8079-DA92FD0B655A}"/>
                </a:ext>
              </a:extLst>
            </p:cNvPr>
            <p:cNvSpPr/>
            <p:nvPr/>
          </p:nvSpPr>
          <p:spPr>
            <a:xfrm rot="14275056">
              <a:off x="3985266" y="4590407"/>
              <a:ext cx="1694779" cy="3617160"/>
            </a:xfrm>
            <a:prstGeom prst="triangle">
              <a:avLst>
                <a:gd name="adj" fmla="val 48295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A92E381-EAFB-FCFF-D587-88D6B7DCB1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" t="28945" r="40681" b="32832"/>
          <a:stretch/>
        </p:blipFill>
        <p:spPr bwMode="auto">
          <a:xfrm>
            <a:off x="769601" y="3701442"/>
            <a:ext cx="4628063" cy="296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omputer generated image of a colorful array of lines&#10;&#10;Description automatically generated with medium confidence">
            <a:extLst>
              <a:ext uri="{FF2B5EF4-FFF2-40B4-BE49-F238E27FC236}">
                <a16:creationId xmlns:a16="http://schemas.microsoft.com/office/drawing/2014/main" id="{969CD94D-C0FA-954B-CD56-01360F2A6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5670685" y="4029192"/>
            <a:ext cx="6203713" cy="27512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D2D58D-A99C-205F-DD18-6A2E1B656646}"/>
              </a:ext>
            </a:extLst>
          </p:cNvPr>
          <p:cNvSpPr txBox="1"/>
          <p:nvPr/>
        </p:nvSpPr>
        <p:spPr>
          <a:xfrm>
            <a:off x="9850582" y="-33250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9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13075</TotalTime>
  <Words>674</Words>
  <Application>Microsoft Macintosh PowerPoint</Application>
  <PresentationFormat>Widescreen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Office Theme</vt:lpstr>
      <vt:lpstr>Topas Simulation for Optically-related Cherenkov-to-Dose linearity correction</vt:lpstr>
      <vt:lpstr>1/24/24 Meeting notes:</vt:lpstr>
      <vt:lpstr>Topas Simulation for Optically-related Cherenkov-to-Dose linearity correction</vt:lpstr>
      <vt:lpstr>Reference conditions simulation: Dmc ref </vt:lpstr>
      <vt:lpstr>Current simulation challenges</vt:lpstr>
      <vt:lpstr>TOPAS Electron scoring</vt:lpstr>
      <vt:lpstr>OpticalPhantom TOPAS software Hierarchy</vt:lpstr>
      <vt:lpstr>Electron Scoring Geometry</vt:lpstr>
      <vt:lpstr>Cherenkov Scoring Geometry</vt:lpstr>
      <vt:lpstr>Electron Scorer Geometry</vt:lpstr>
      <vt:lpstr>Weili Example</vt:lpstr>
      <vt:lpstr>Weili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Topas Simulation for Optically-related Cherenkov-to-Dose linearity correction</dc:title>
  <dc:creator>Byrd, Brook</dc:creator>
  <cp:lastModifiedBy>Byrd, Brook</cp:lastModifiedBy>
  <cp:revision>34</cp:revision>
  <dcterms:created xsi:type="dcterms:W3CDTF">2024-01-24T14:51:28Z</dcterms:created>
  <dcterms:modified xsi:type="dcterms:W3CDTF">2024-04-14T12:36:03Z</dcterms:modified>
</cp:coreProperties>
</file>