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59cedb4b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59cedb4b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9cedb4b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9cedb4b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59cedb4b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59cedb4b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59cedb4b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59cedb4b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59cedb4b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59cedb4b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59cedb4b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59cedb4b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59cedb4b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59cedb4b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 Mountain Resort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0"/>
              </a:spcAft>
              <a:buNone/>
            </a:pPr>
            <a:r>
              <a:rPr lang="en"/>
              <a:t>How can the cost of new lift be offset by optimizing ticket prices and facilities?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Identification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 has increased operational costs by 1.5 million this season by installing a new lift.</a:t>
            </a:r>
            <a:endParaRPr/>
          </a:p>
          <a:p>
            <a:pPr indent="0" lvl="0" marL="0" rtl="0" algn="l">
              <a:spcBef>
                <a:spcPts val="1200"/>
              </a:spcBef>
              <a:spcAft>
                <a:spcPts val="0"/>
              </a:spcAft>
              <a:buNone/>
            </a:pPr>
            <a:r>
              <a:rPr lang="en"/>
              <a:t>Can these costs be offset by identifying what factors contribute to higher ticket prices, and predicting Big Mountains ability to increase ticket prices?</a:t>
            </a:r>
            <a:endParaRPr/>
          </a:p>
          <a:p>
            <a:pPr indent="0" lvl="0" marL="0" rtl="0" algn="l">
              <a:spcBef>
                <a:spcPts val="1200"/>
              </a:spcBef>
              <a:spcAft>
                <a:spcPts val="1200"/>
              </a:spcAft>
              <a:buNone/>
            </a:pPr>
            <a:r>
              <a:rPr lang="en"/>
              <a:t>What does the country’s ski resort data show are the most indicative </a:t>
            </a:r>
            <a:r>
              <a:rPr lang="en"/>
              <a:t>variables</a:t>
            </a:r>
            <a:r>
              <a:rPr lang="en"/>
              <a:t> of higher ticket prices?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Problems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Does Big Mountain have </a:t>
            </a:r>
            <a:r>
              <a:rPr lang="en"/>
              <a:t>competitive</a:t>
            </a:r>
            <a:r>
              <a:rPr lang="en"/>
              <a:t> </a:t>
            </a:r>
            <a:r>
              <a:rPr lang="en"/>
              <a:t>amenities/facilities</a:t>
            </a:r>
            <a:r>
              <a:rPr lang="en"/>
              <a:t>?</a:t>
            </a:r>
            <a:endParaRPr/>
          </a:p>
          <a:p>
            <a:pPr indent="0" lvl="0" marL="0" rtl="0" algn="l">
              <a:spcBef>
                <a:spcPts val="1200"/>
              </a:spcBef>
              <a:spcAft>
                <a:spcPts val="0"/>
              </a:spcAft>
              <a:buNone/>
            </a:pPr>
            <a:r>
              <a:rPr lang="en"/>
              <a:t>Will</a:t>
            </a:r>
            <a:r>
              <a:rPr lang="en"/>
              <a:t> raising ticket prices be enough to offset higher operational costs?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Results</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of the data shows that Big Mountain lies above the majority of the market share of ski resorts for all variables that contribute to higher ticket prices. </a:t>
            </a:r>
            <a:endParaRPr/>
          </a:p>
          <a:p>
            <a:pPr indent="0" lvl="0" marL="0" rtl="0" algn="l">
              <a:spcBef>
                <a:spcPts val="1200"/>
              </a:spcBef>
              <a:spcAft>
                <a:spcPts val="1200"/>
              </a:spcAft>
              <a:buNone/>
            </a:pPr>
            <a:r>
              <a:rPr lang="en"/>
              <a:t>A predictive model, with the scenario that each </a:t>
            </a:r>
            <a:r>
              <a:rPr lang="en"/>
              <a:t>visitor</a:t>
            </a:r>
            <a:r>
              <a:rPr lang="en"/>
              <a:t> would purchase 5 tickets, the resort could withstand a price increase of $8.61 which would in turn lead to a yearly revenue increase of $15,065,471.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&amp; Analysis</a:t>
            </a:r>
            <a:endParaRPr/>
          </a:p>
        </p:txBody>
      </p:sp>
      <p:sp>
        <p:nvSpPr>
          <p:cNvPr id="91" name="Google Shape;91;p17"/>
          <p:cNvSpPr txBox="1"/>
          <p:nvPr>
            <p:ph idx="1" type="body"/>
          </p:nvPr>
        </p:nvSpPr>
        <p:spPr>
          <a:xfrm>
            <a:off x="311700" y="1266325"/>
            <a:ext cx="3162000" cy="3014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a:t>To find these key indicators, we first cleaned the data and then created a correlation heat map in order to identify which variables were highly correlated with ticket price. As seen below, we can </a:t>
            </a:r>
            <a:r>
              <a:rPr lang="en"/>
              <a:t>tell</a:t>
            </a:r>
            <a:r>
              <a:rPr lang="en"/>
              <a:t> that the variables with the highest correlation to ticket price are Vertical drop, Fast Quads, Total Chairs, Total Runs, Snow Making </a:t>
            </a:r>
            <a:r>
              <a:rPr lang="en"/>
              <a:t>acreage</a:t>
            </a:r>
            <a:r>
              <a:rPr lang="en"/>
              <a:t>, and Days open.</a:t>
            </a:r>
            <a:endParaRPr/>
          </a:p>
        </p:txBody>
      </p:sp>
      <p:pic>
        <p:nvPicPr>
          <p:cNvPr id="92" name="Google Shape;92;p17"/>
          <p:cNvPicPr preferRelativeResize="0"/>
          <p:nvPr/>
        </p:nvPicPr>
        <p:blipFill>
          <a:blip r:embed="rId3">
            <a:alphaModFix/>
          </a:blip>
          <a:stretch>
            <a:fillRect/>
          </a:stretch>
        </p:blipFill>
        <p:spPr>
          <a:xfrm>
            <a:off x="3395375" y="834175"/>
            <a:ext cx="5443824" cy="4117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&amp; Analysis</a:t>
            </a:r>
            <a:endParaRPr/>
          </a:p>
        </p:txBody>
      </p:sp>
      <p:sp>
        <p:nvSpPr>
          <p:cNvPr id="98" name="Google Shape;98;p18"/>
          <p:cNvSpPr txBox="1"/>
          <p:nvPr>
            <p:ph idx="1" type="body"/>
          </p:nvPr>
        </p:nvSpPr>
        <p:spPr>
          <a:xfrm>
            <a:off x="311700" y="1266325"/>
            <a:ext cx="8520600" cy="1006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t>We wanted to find the key variables that are correlated with high ticket prices to see how Big Mountain Compares. Below are some comparisons of this data, here we can see that Big Mountain, as noted as the red dashed line, is above the majority for each of these key indicator </a:t>
            </a:r>
            <a:r>
              <a:rPr lang="en"/>
              <a:t>variables</a:t>
            </a:r>
            <a:r>
              <a:rPr lang="en"/>
              <a:t> for price.</a:t>
            </a:r>
            <a:endParaRPr/>
          </a:p>
        </p:txBody>
      </p:sp>
      <p:pic>
        <p:nvPicPr>
          <p:cNvPr id="99" name="Google Shape;99;p18"/>
          <p:cNvPicPr preferRelativeResize="0"/>
          <p:nvPr/>
        </p:nvPicPr>
        <p:blipFill>
          <a:blip r:embed="rId3">
            <a:alphaModFix/>
          </a:blip>
          <a:stretch>
            <a:fillRect/>
          </a:stretch>
        </p:blipFill>
        <p:spPr>
          <a:xfrm>
            <a:off x="246500" y="2265775"/>
            <a:ext cx="2846301" cy="1303799"/>
          </a:xfrm>
          <a:prstGeom prst="rect">
            <a:avLst/>
          </a:prstGeom>
          <a:noFill/>
          <a:ln>
            <a:noFill/>
          </a:ln>
        </p:spPr>
      </p:pic>
      <p:pic>
        <p:nvPicPr>
          <p:cNvPr id="100" name="Google Shape;100;p18"/>
          <p:cNvPicPr preferRelativeResize="0"/>
          <p:nvPr/>
        </p:nvPicPr>
        <p:blipFill>
          <a:blip r:embed="rId4">
            <a:alphaModFix/>
          </a:blip>
          <a:stretch>
            <a:fillRect/>
          </a:stretch>
        </p:blipFill>
        <p:spPr>
          <a:xfrm>
            <a:off x="3148850" y="2272687"/>
            <a:ext cx="2846301" cy="1289976"/>
          </a:xfrm>
          <a:prstGeom prst="rect">
            <a:avLst/>
          </a:prstGeom>
          <a:noFill/>
          <a:ln>
            <a:noFill/>
          </a:ln>
        </p:spPr>
      </p:pic>
      <p:pic>
        <p:nvPicPr>
          <p:cNvPr id="101" name="Google Shape;101;p18"/>
          <p:cNvPicPr preferRelativeResize="0"/>
          <p:nvPr/>
        </p:nvPicPr>
        <p:blipFill>
          <a:blip r:embed="rId5">
            <a:alphaModFix/>
          </a:blip>
          <a:stretch>
            <a:fillRect/>
          </a:stretch>
        </p:blipFill>
        <p:spPr>
          <a:xfrm>
            <a:off x="5986000" y="2284508"/>
            <a:ext cx="2846301" cy="1266334"/>
          </a:xfrm>
          <a:prstGeom prst="rect">
            <a:avLst/>
          </a:prstGeom>
          <a:noFill/>
          <a:ln>
            <a:noFill/>
          </a:ln>
        </p:spPr>
      </p:pic>
      <p:pic>
        <p:nvPicPr>
          <p:cNvPr id="102" name="Google Shape;102;p18"/>
          <p:cNvPicPr preferRelativeResize="0"/>
          <p:nvPr/>
        </p:nvPicPr>
        <p:blipFill>
          <a:blip r:embed="rId6">
            <a:alphaModFix/>
          </a:blip>
          <a:stretch>
            <a:fillRect/>
          </a:stretch>
        </p:blipFill>
        <p:spPr>
          <a:xfrm>
            <a:off x="5986000" y="3552061"/>
            <a:ext cx="2846299" cy="1224879"/>
          </a:xfrm>
          <a:prstGeom prst="rect">
            <a:avLst/>
          </a:prstGeom>
          <a:noFill/>
          <a:ln>
            <a:noFill/>
          </a:ln>
        </p:spPr>
      </p:pic>
      <p:pic>
        <p:nvPicPr>
          <p:cNvPr id="103" name="Google Shape;103;p18"/>
          <p:cNvPicPr preferRelativeResize="0"/>
          <p:nvPr/>
        </p:nvPicPr>
        <p:blipFill>
          <a:blip r:embed="rId7">
            <a:alphaModFix/>
          </a:blip>
          <a:stretch>
            <a:fillRect/>
          </a:stretch>
        </p:blipFill>
        <p:spPr>
          <a:xfrm>
            <a:off x="3148850" y="3514381"/>
            <a:ext cx="2846298" cy="1300238"/>
          </a:xfrm>
          <a:prstGeom prst="rect">
            <a:avLst/>
          </a:prstGeom>
          <a:noFill/>
          <a:ln>
            <a:noFill/>
          </a:ln>
        </p:spPr>
      </p:pic>
      <p:pic>
        <p:nvPicPr>
          <p:cNvPr id="104" name="Google Shape;104;p18"/>
          <p:cNvPicPr preferRelativeResize="0"/>
          <p:nvPr/>
        </p:nvPicPr>
        <p:blipFill>
          <a:blip r:embed="rId8">
            <a:alphaModFix/>
          </a:blip>
          <a:stretch>
            <a:fillRect/>
          </a:stretch>
        </p:blipFill>
        <p:spPr>
          <a:xfrm>
            <a:off x="246500" y="3569565"/>
            <a:ext cx="2846299" cy="12687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&amp; Analysis</a:t>
            </a:r>
            <a:endParaRPr/>
          </a:p>
        </p:txBody>
      </p:sp>
      <p:sp>
        <p:nvSpPr>
          <p:cNvPr id="110" name="Google Shape;110;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Finally, based on the key indicator findings as well as where Big Mountain falls in relation to other resorts considering these variables, we created a function to predict the </a:t>
            </a:r>
            <a:r>
              <a:rPr lang="en"/>
              <a:t>available</a:t>
            </a:r>
            <a:r>
              <a:rPr lang="en"/>
              <a:t> cost increase based on resorts with similar features. This model was able to identify the ticket price could increase as much as $8.61. </a:t>
            </a:r>
            <a:endParaRPr/>
          </a:p>
          <a:p>
            <a:pPr indent="0" lvl="0" marL="0" rtl="0" algn="l">
              <a:spcBef>
                <a:spcPts val="1200"/>
              </a:spcBef>
              <a:spcAft>
                <a:spcPts val="1200"/>
              </a:spcAft>
              <a:buNone/>
            </a:pPr>
            <a:r>
              <a:rPr lang="en"/>
              <a:t>This model also lends itself to future planning as it can predict the ticket price change associated with changes in key variables.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6" name="Google Shape;116;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Considering all data and using strategic comaparisons in regards to key variables, it has been determined that Big Mountain is able to increase ticket prices by approximately $8.61 which will lead to an increase of revenue of $</a:t>
            </a:r>
            <a:r>
              <a:rPr lang="en"/>
              <a:t>15,065,471. This will offset the operating costs of the newly installed lift and encourage resort growth.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