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27432000" cy="21945600"/>
  <p:notesSz cx="6858000" cy="9144000"/>
  <p:embeddedFontLst>
    <p:embeddedFont>
      <p:font typeface="Domine" panose="020B0604020202020204" charset="0"/>
      <p:regular r:id="rId4"/>
    </p:embeddedFont>
    <p:embeddedFont>
      <p:font typeface="Montserrat Extra Bold" panose="020B0604020202020204" charset="0"/>
      <p:bold r:id="rId5"/>
    </p:embeddedFont>
  </p:embeddedFontLst>
  <p:custDataLst>
    <p:tags r:id="rId6"/>
  </p:custDataLst>
  <p:defaultTextStyle>
    <a:defPPr>
      <a:defRPr lang="en-US"/>
    </a:defPPr>
    <a:lvl1pPr marL="0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6480" userDrawn="1">
          <p15:clr>
            <a:srgbClr val="A4A3A4"/>
          </p15:clr>
        </p15:guide>
        <p15:guide id="3" orient="horz" pos="6912" userDrawn="1">
          <p15:clr>
            <a:srgbClr val="A4A3A4"/>
          </p15:clr>
        </p15:guide>
        <p15:guide id="4" pos="8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519" autoAdjust="0"/>
  </p:normalViewPr>
  <p:slideViewPr>
    <p:cSldViewPr snapToGrid="0">
      <p:cViewPr>
        <p:scale>
          <a:sx n="25" d="100"/>
          <a:sy n="25" d="100"/>
        </p:scale>
        <p:origin x="1044" y="12"/>
      </p:cViewPr>
      <p:guideLst>
        <p:guide orient="horz" pos="4608"/>
        <p:guide pos="6480"/>
        <p:guide orient="horz" pos="6912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0418233" y="11300885"/>
            <a:ext cx="14274800" cy="3280833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23575433" y="11300885"/>
            <a:ext cx="14274800" cy="3280833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217084" y="22453600"/>
            <a:ext cx="24997833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217083" y="23025100"/>
            <a:ext cx="137160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800">
                <a:solidFill>
                  <a:srgbClr val="808080"/>
                </a:solidFill>
              </a:rPr>
              <a:t>Template ID: assessingslate  Size: 36x24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2438398" rtl="0" eaLnBrk="1" latinLnBrk="0" hangingPunct="1">
        <a:spcBef>
          <a:spcPct val="0"/>
        </a:spcBef>
        <a:buNone/>
        <a:defRPr sz="7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2438398" rtl="0" eaLnBrk="1" latinLnBrk="0" hangingPunct="1">
        <a:spcBef>
          <a:spcPct val="20000"/>
        </a:spcBef>
        <a:buFont typeface="Arial" pitchFamily="34" charset="0"/>
        <a:buNone/>
        <a:defRPr sz="7445" kern="1200">
          <a:solidFill>
            <a:schemeClr val="tx1"/>
          </a:solidFill>
          <a:latin typeface="+mn-lt"/>
          <a:ea typeface="+mn-ea"/>
          <a:cs typeface="+mn-cs"/>
        </a:defRPr>
      </a:lvl1pPr>
      <a:lvl2pPr marL="1981199" indent="-762000" algn="l" defTabSz="2438398" rtl="0" eaLnBrk="1" latinLnBrk="0" hangingPunct="1">
        <a:spcBef>
          <a:spcPct val="20000"/>
        </a:spcBef>
        <a:buFont typeface="Arial" pitchFamily="34" charset="0"/>
        <a:buChar char="–"/>
        <a:defRPr sz="7445" kern="1200">
          <a:solidFill>
            <a:schemeClr val="tx1"/>
          </a:solidFill>
          <a:latin typeface="+mn-lt"/>
          <a:ea typeface="+mn-ea"/>
          <a:cs typeface="+mn-cs"/>
        </a:defRPr>
      </a:lvl2pPr>
      <a:lvl3pPr marL="3047998" indent="-609600" algn="l" defTabSz="2438398" rtl="0" eaLnBrk="1" latinLnBrk="0" hangingPunct="1">
        <a:spcBef>
          <a:spcPct val="20000"/>
        </a:spcBef>
        <a:buFont typeface="Arial" pitchFamily="34" charset="0"/>
        <a:buChar char="•"/>
        <a:defRPr sz="6390" kern="1200">
          <a:solidFill>
            <a:schemeClr val="tx1"/>
          </a:solidFill>
          <a:latin typeface="+mn-lt"/>
          <a:ea typeface="+mn-ea"/>
          <a:cs typeface="+mn-cs"/>
        </a:defRPr>
      </a:lvl3pPr>
      <a:lvl4pPr marL="4267196" indent="-609600" algn="l" defTabSz="2438398" rtl="0" eaLnBrk="1" latinLnBrk="0" hangingPunct="1">
        <a:spcBef>
          <a:spcPct val="20000"/>
        </a:spcBef>
        <a:buFont typeface="Arial" pitchFamily="34" charset="0"/>
        <a:buChar char="–"/>
        <a:defRPr sz="5390" kern="1200">
          <a:solidFill>
            <a:schemeClr val="tx1"/>
          </a:solidFill>
          <a:latin typeface="+mn-lt"/>
          <a:ea typeface="+mn-ea"/>
          <a:cs typeface="+mn-cs"/>
        </a:defRPr>
      </a:lvl4pPr>
      <a:lvl5pPr marL="5486396" indent="-609600" algn="l" defTabSz="2438398" rtl="0" eaLnBrk="1" latinLnBrk="0" hangingPunct="1">
        <a:spcBef>
          <a:spcPct val="20000"/>
        </a:spcBef>
        <a:buFont typeface="Arial" pitchFamily="34" charset="0"/>
        <a:buChar char="»"/>
        <a:defRPr sz="539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93" indent="-609600" algn="l" defTabSz="2438398" rtl="0" eaLnBrk="1" latinLnBrk="0" hangingPunct="1">
        <a:spcBef>
          <a:spcPct val="20000"/>
        </a:spcBef>
        <a:buFont typeface="Arial" pitchFamily="34" charset="0"/>
        <a:buChar char="•"/>
        <a:defRPr sz="5390" kern="1200">
          <a:solidFill>
            <a:schemeClr val="tx1"/>
          </a:solidFill>
          <a:latin typeface="+mn-lt"/>
          <a:ea typeface="+mn-ea"/>
          <a:cs typeface="+mn-cs"/>
        </a:defRPr>
      </a:lvl6pPr>
      <a:lvl7pPr marL="7924793" indent="-609600" algn="l" defTabSz="2438398" rtl="0" eaLnBrk="1" latinLnBrk="0" hangingPunct="1">
        <a:spcBef>
          <a:spcPct val="20000"/>
        </a:spcBef>
        <a:buFont typeface="Arial" pitchFamily="34" charset="0"/>
        <a:buChar char="•"/>
        <a:defRPr sz="5390" kern="1200">
          <a:solidFill>
            <a:schemeClr val="tx1"/>
          </a:solidFill>
          <a:latin typeface="+mn-lt"/>
          <a:ea typeface="+mn-ea"/>
          <a:cs typeface="+mn-cs"/>
        </a:defRPr>
      </a:lvl7pPr>
      <a:lvl8pPr marL="9143993" indent="-609600" algn="l" defTabSz="2438398" rtl="0" eaLnBrk="1" latinLnBrk="0" hangingPunct="1">
        <a:spcBef>
          <a:spcPct val="20000"/>
        </a:spcBef>
        <a:buFont typeface="Arial" pitchFamily="34" charset="0"/>
        <a:buChar char="•"/>
        <a:defRPr sz="539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190" indent="-609600" algn="l" defTabSz="2438398" rtl="0" eaLnBrk="1" latinLnBrk="0" hangingPunct="1">
        <a:spcBef>
          <a:spcPct val="20000"/>
        </a:spcBef>
        <a:buFont typeface="Arial" pitchFamily="34" charset="0"/>
        <a:buChar char="•"/>
        <a:defRPr sz="5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1pPr>
      <a:lvl2pPr marL="1219198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2pPr>
      <a:lvl3pPr marL="2438398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3pPr>
      <a:lvl4pPr marL="3657597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4pPr>
      <a:lvl5pPr marL="4876797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5pPr>
      <a:lvl6pPr marL="6095995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6pPr>
      <a:lvl7pPr marL="7315194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7pPr>
      <a:lvl8pPr marL="8534393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8pPr>
      <a:lvl9pPr marL="9753592" algn="l" defTabSz="2438398" rtl="0" eaLnBrk="1" latinLnBrk="0" hangingPunct="1">
        <a:defRPr sz="4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2330C0-876F-BB35-51CC-B351DD647120}"/>
              </a:ext>
            </a:extLst>
          </p:cNvPr>
          <p:cNvSpPr/>
          <p:nvPr/>
        </p:nvSpPr>
        <p:spPr>
          <a:xfrm>
            <a:off x="10185444" y="10621101"/>
            <a:ext cx="16952655" cy="5945251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5333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77B59B-DBAB-29FD-F2E1-00E2B9909CDB}"/>
              </a:ext>
            </a:extLst>
          </p:cNvPr>
          <p:cNvSpPr/>
          <p:nvPr/>
        </p:nvSpPr>
        <p:spPr>
          <a:xfrm>
            <a:off x="9885948" y="3289084"/>
            <a:ext cx="9270154" cy="7147139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5333" dirty="0"/>
          </a:p>
        </p:txBody>
      </p:sp>
      <p:sp>
        <p:nvSpPr>
          <p:cNvPr id="72" name="Rectangle 71"/>
          <p:cNvSpPr/>
          <p:nvPr/>
        </p:nvSpPr>
        <p:spPr>
          <a:xfrm>
            <a:off x="0" y="27719"/>
            <a:ext cx="27432000" cy="2963560"/>
          </a:xfrm>
          <a:prstGeom prst="rect">
            <a:avLst/>
          </a:prstGeom>
          <a:solidFill>
            <a:srgbClr val="BCD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120" tIns="35560" rIns="71120" bIns="35560" rtlCol="0" anchor="ctr"/>
          <a:lstStyle>
            <a:defPPr>
              <a:defRPr kern="1200"/>
            </a:defPPr>
          </a:lstStyle>
          <a:p>
            <a:pPr algn="ctr"/>
            <a:endParaRPr lang="en-US" sz="3452" dirty="0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2692400" y="482484"/>
            <a:ext cx="22860000" cy="1241384"/>
          </a:xfrm>
          <a:prstGeom prst="rect">
            <a:avLst/>
          </a:prstGeom>
        </p:spPr>
        <p:txBody>
          <a:bodyPr lIns="71120" tIns="35560" rIns="71120" bIns="35560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Where did the Bluebikes go? (in June – August of 2022)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2286000" y="1656387"/>
            <a:ext cx="22860000" cy="1115562"/>
          </a:xfrm>
          <a:prstGeom prst="rect">
            <a:avLst/>
          </a:prstGeom>
        </p:spPr>
        <p:txBody>
          <a:bodyPr lIns="71120" tIns="35560" rIns="71120" bIns="35560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83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</a:rPr>
              <a:t>Brooke Bao</a:t>
            </a:r>
          </a:p>
          <a:p>
            <a:pPr algn="ctr"/>
            <a:r>
              <a:rPr lang="en-US" sz="3083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</a:rPr>
              <a:t>Wellesley College, Data Science Capstone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10066596" y="16756077"/>
            <a:ext cx="16952655" cy="4779645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5333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10398028" y="18008981"/>
            <a:ext cx="163800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There are bike stations where people are more likely to bring bikes away from and stations where people are more likely to bring bikes to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Municipality, seasonal status, and total docks are not good predictors of high or low flow of bikes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Limitation: Clustering by net flow may oversimplify rider behavior and overlooks features like time-of-day or location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Future work: clustering with features like proximity, investigate station-station unique trips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14709119" y="17052738"/>
            <a:ext cx="7757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Discussion and Conclusion</a:t>
            </a:r>
          </a:p>
          <a:p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412750" y="3308526"/>
            <a:ext cx="9104448" cy="7765874"/>
          </a:xfrm>
          <a:prstGeom prst="roundRect">
            <a:avLst>
              <a:gd name="adj" fmla="val 1711"/>
            </a:avLst>
          </a:prstGeom>
          <a:solidFill>
            <a:srgbClr val="BCD7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5333" dirty="0"/>
          </a:p>
        </p:txBody>
      </p:sp>
      <p:sp>
        <p:nvSpPr>
          <p:cNvPr id="46" name="TextBox 45"/>
          <p:cNvSpPr txBox="1"/>
          <p:nvPr/>
        </p:nvSpPr>
        <p:spPr>
          <a:xfrm>
            <a:off x="838199" y="4436651"/>
            <a:ext cx="8364973" cy="61247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Bluebikes is a bike-sharing program with 500+ stations across the Boston area,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Riders pick up a bike at one station and return it to another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Some stations may see bikes accumulate if drop-offs outpace pickups—creating imbalances, need for redistribution of bikes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This research explores the following questions:</a:t>
            </a: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RQ1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: Do Bluebikes tend to accumulate at certain stations and remain there for extended periods? </a:t>
            </a: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RQ2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: What attributes of stations may indicate a tendency for Bluebikes to accumulate?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0489" y="3549423"/>
            <a:ext cx="900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Background and Research Question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412749" y="11358452"/>
            <a:ext cx="9473199" cy="10177270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5333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653881" y="12323970"/>
            <a:ext cx="890870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Sources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1) Bluebikes trips (start/end stations)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2) Bluebikes stations (ID, docks, municipality, seasonal status)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Cleaning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Extracted day for each ride start and counted the number of pickups and drop-offs per station per day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Calculated net flow per day for a station as the difference between drop-offs and pickups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Averaged “flow” across days to estimate each station’s long-term flow pattern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Used K-means clustering to group stations into clusters based on flow, clusters defined with elbow method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Used random forest to predict whether station attributes (docks, location, seasonal) can predict whether it was clustered as low or high flow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2243773" y="11716752"/>
            <a:ext cx="572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Data and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C431A7-B88C-8228-1A05-FFE0F8537F3D}"/>
              </a:ext>
            </a:extLst>
          </p:cNvPr>
          <p:cNvSpPr/>
          <p:nvPr/>
        </p:nvSpPr>
        <p:spPr>
          <a:xfrm>
            <a:off x="19609602" y="3184099"/>
            <a:ext cx="7481411" cy="7217672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533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72682-2E69-046F-FA18-C7C8CD2ABE9A}"/>
              </a:ext>
            </a:extLst>
          </p:cNvPr>
          <p:cNvSpPr txBox="1"/>
          <p:nvPr/>
        </p:nvSpPr>
        <p:spPr>
          <a:xfrm>
            <a:off x="20136090" y="3646366"/>
            <a:ext cx="658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54A99-B68F-DBB8-C982-BAA11AD5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580" y="10870504"/>
            <a:ext cx="8769886" cy="5446444"/>
          </a:xfrm>
          <a:prstGeom prst="rect">
            <a:avLst/>
          </a:prstGeom>
        </p:spPr>
      </p:pic>
      <p:pic>
        <p:nvPicPr>
          <p:cNvPr id="14" name="Picture 13" descr="A graph of different thresholds&#10;&#10;AI-generated content may be incorrect.">
            <a:extLst>
              <a:ext uri="{FF2B5EF4-FFF2-40B4-BE49-F238E27FC236}">
                <a16:creationId xmlns:a16="http://schemas.microsoft.com/office/drawing/2014/main" id="{03293FB5-FE21-0B60-F1EF-A1B30C68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66" y="11314445"/>
            <a:ext cx="7007085" cy="4815180"/>
          </a:xfrm>
          <a:prstGeom prst="rect">
            <a:avLst/>
          </a:prstGeom>
        </p:spPr>
      </p:pic>
      <p:pic>
        <p:nvPicPr>
          <p:cNvPr id="16" name="Picture 15" descr="A graph with text and a line&#10;&#10;AI-generated content may be incorrect.">
            <a:extLst>
              <a:ext uri="{FF2B5EF4-FFF2-40B4-BE49-F238E27FC236}">
                <a16:creationId xmlns:a16="http://schemas.microsoft.com/office/drawing/2014/main" id="{2794F1EF-C647-40B3-208F-8A6343BCB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1144"/>
          <a:stretch/>
        </p:blipFill>
        <p:spPr>
          <a:xfrm>
            <a:off x="19903642" y="4493058"/>
            <a:ext cx="6920564" cy="54024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97B195-3526-27D5-C1D4-2D7876573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966" y="4292697"/>
            <a:ext cx="8115107" cy="57861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367AF7-54D9-15E8-5361-B2B4D210F170}"/>
              </a:ext>
            </a:extLst>
          </p:cNvPr>
          <p:cNvSpPr txBox="1"/>
          <p:nvPr/>
        </p:nvSpPr>
        <p:spPr>
          <a:xfrm>
            <a:off x="11889447" y="3547699"/>
            <a:ext cx="543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12117</TotalTime>
  <Words>313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Domine</vt:lpstr>
      <vt:lpstr>Montserrat Extra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Brooke Bao</cp:lastModifiedBy>
  <cp:revision>25</cp:revision>
  <cp:lastPrinted>2025-04-10T03:58:34Z</cp:lastPrinted>
  <dcterms:modified xsi:type="dcterms:W3CDTF">2025-04-10T04:04:15Z</dcterms:modified>
  <cp:category>science research poster</cp:category>
</cp:coreProperties>
</file>