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3" r:id="rId3"/>
    <p:sldId id="265" r:id="rId4"/>
    <p:sldId id="278" r:id="rId5"/>
    <p:sldId id="266" r:id="rId6"/>
    <p:sldId id="267" r:id="rId7"/>
    <p:sldId id="268" r:id="rId8"/>
    <p:sldId id="269" r:id="rId9"/>
    <p:sldId id="270" r:id="rId10"/>
    <p:sldId id="271" r:id="rId11"/>
    <p:sldId id="272" r:id="rId12"/>
    <p:sldId id="275" r:id="rId13"/>
    <p:sldId id="276" r:id="rId14"/>
    <p:sldId id="277" r:id="rId15"/>
    <p:sldId id="273" r:id="rId16"/>
    <p:sldId id="274"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a:srgbClr val="D34817"/>
    <a:srgbClr val="EFCFCC"/>
    <a:srgbClr val="B63524"/>
    <a:srgbClr val="C33A27"/>
    <a:srgbClr val="AF34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039" autoAdjust="0"/>
  </p:normalViewPr>
  <p:slideViewPr>
    <p:cSldViewPr snapToGrid="0">
      <p:cViewPr varScale="1">
        <p:scale>
          <a:sx n="85" d="100"/>
          <a:sy n="85" d="100"/>
        </p:scale>
        <p:origin x="15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53DC6-C846-401D-8A1E-F9B3B47C02B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5EF0A92-A21C-49AB-9AEC-28DA6D8880FA}">
      <dgm:prSet custT="1"/>
      <dgm:spPr/>
      <dgm:t>
        <a:bodyPr/>
        <a:lstStyle/>
        <a:p>
          <a:r>
            <a:rPr lang="en-GB" sz="2100" dirty="0"/>
            <a:t>“</a:t>
          </a:r>
          <a:r>
            <a:rPr lang="en-GB" sz="2000" dirty="0"/>
            <a:t>Most streaming platforms provide users with access to vast repositories of content with only a small fraction familiar to them” (</a:t>
          </a:r>
          <a:r>
            <a:rPr lang="en-GB" sz="2000" dirty="0" err="1"/>
            <a:t>Lamkhede</a:t>
          </a:r>
          <a:r>
            <a:rPr lang="en-GB" sz="2000" dirty="0"/>
            <a:t> et al., 2019). </a:t>
          </a:r>
          <a:endParaRPr lang="en-US" sz="2000" dirty="0"/>
        </a:p>
      </dgm:t>
    </dgm:pt>
    <dgm:pt modelId="{DECB7B37-AB63-4E02-B476-0E51C717FEBA}" type="parTrans" cxnId="{A6658656-2BAC-4F46-B0B0-96F46D9AEC9F}">
      <dgm:prSet/>
      <dgm:spPr/>
      <dgm:t>
        <a:bodyPr/>
        <a:lstStyle/>
        <a:p>
          <a:endParaRPr lang="en-US"/>
        </a:p>
      </dgm:t>
    </dgm:pt>
    <dgm:pt modelId="{F04CA69F-8FCC-4758-A8FA-8A8A3C2809F5}" type="sibTrans" cxnId="{A6658656-2BAC-4F46-B0B0-96F46D9AEC9F}">
      <dgm:prSet/>
      <dgm:spPr/>
      <dgm:t>
        <a:bodyPr/>
        <a:lstStyle/>
        <a:p>
          <a:endParaRPr lang="en-US"/>
        </a:p>
      </dgm:t>
    </dgm:pt>
    <dgm:pt modelId="{E2697063-CAAE-4D50-9867-F17E3CDEA362}">
      <dgm:prSet custT="1"/>
      <dgm:spPr/>
      <dgm:t>
        <a:bodyPr/>
        <a:lstStyle/>
        <a:p>
          <a:r>
            <a:rPr lang="en-GB" sz="2000" dirty="0"/>
            <a:t>“Interestingly, even with fragmentation of the television audience across niche channels and the shift to widespread consumption of time-shifted content, viewers continue to derive a sense of participatory cultural citizenship from TV” (Matrix, 2014). </a:t>
          </a:r>
          <a:endParaRPr lang="en-US" sz="2000" dirty="0"/>
        </a:p>
      </dgm:t>
    </dgm:pt>
    <dgm:pt modelId="{260C05C5-E6C6-450F-AD82-9BEC259A3290}" type="parTrans" cxnId="{0B77FE34-237C-4E84-86CC-F94478F419A0}">
      <dgm:prSet/>
      <dgm:spPr/>
      <dgm:t>
        <a:bodyPr/>
        <a:lstStyle/>
        <a:p>
          <a:endParaRPr lang="en-US"/>
        </a:p>
      </dgm:t>
    </dgm:pt>
    <dgm:pt modelId="{9FBD0E1F-7AE1-4D38-894B-F3D700394414}" type="sibTrans" cxnId="{0B77FE34-237C-4E84-86CC-F94478F419A0}">
      <dgm:prSet/>
      <dgm:spPr/>
      <dgm:t>
        <a:bodyPr/>
        <a:lstStyle/>
        <a:p>
          <a:endParaRPr lang="en-US"/>
        </a:p>
      </dgm:t>
    </dgm:pt>
    <dgm:pt modelId="{CD557D96-089A-48FC-876B-967D7594FB5E}" type="pres">
      <dgm:prSet presAssocID="{AB753DC6-C846-401D-8A1E-F9B3B47C02BE}" presName="hierChild1" presStyleCnt="0">
        <dgm:presLayoutVars>
          <dgm:chPref val="1"/>
          <dgm:dir/>
          <dgm:animOne val="branch"/>
          <dgm:animLvl val="lvl"/>
          <dgm:resizeHandles/>
        </dgm:presLayoutVars>
      </dgm:prSet>
      <dgm:spPr/>
    </dgm:pt>
    <dgm:pt modelId="{88CC4900-C499-4DC7-809A-78B307BCF777}" type="pres">
      <dgm:prSet presAssocID="{85EF0A92-A21C-49AB-9AEC-28DA6D8880FA}" presName="hierRoot1" presStyleCnt="0"/>
      <dgm:spPr/>
    </dgm:pt>
    <dgm:pt modelId="{9A6876C6-6C1A-45F4-83D3-B009305A24B1}" type="pres">
      <dgm:prSet presAssocID="{85EF0A92-A21C-49AB-9AEC-28DA6D8880FA}" presName="composite" presStyleCnt="0"/>
      <dgm:spPr/>
    </dgm:pt>
    <dgm:pt modelId="{EE04D42E-3F71-4B06-B8CC-E0149543FF26}" type="pres">
      <dgm:prSet presAssocID="{85EF0A92-A21C-49AB-9AEC-28DA6D8880FA}" presName="background" presStyleLbl="node0" presStyleIdx="0" presStyleCnt="2"/>
      <dgm:spPr/>
    </dgm:pt>
    <dgm:pt modelId="{01F7FEBB-337A-4C2D-9397-0FD24A958B94}" type="pres">
      <dgm:prSet presAssocID="{85EF0A92-A21C-49AB-9AEC-28DA6D8880FA}" presName="text" presStyleLbl="fgAcc0" presStyleIdx="0" presStyleCnt="2">
        <dgm:presLayoutVars>
          <dgm:chPref val="3"/>
        </dgm:presLayoutVars>
      </dgm:prSet>
      <dgm:spPr/>
    </dgm:pt>
    <dgm:pt modelId="{513B3330-DCD0-4665-8FDD-947AB09158E0}" type="pres">
      <dgm:prSet presAssocID="{85EF0A92-A21C-49AB-9AEC-28DA6D8880FA}" presName="hierChild2" presStyleCnt="0"/>
      <dgm:spPr/>
    </dgm:pt>
    <dgm:pt modelId="{5C7445A0-1981-40EE-A817-67B5D7ED4644}" type="pres">
      <dgm:prSet presAssocID="{E2697063-CAAE-4D50-9867-F17E3CDEA362}" presName="hierRoot1" presStyleCnt="0"/>
      <dgm:spPr/>
    </dgm:pt>
    <dgm:pt modelId="{F8A2619D-E96D-4C11-9C5A-16739A621D81}" type="pres">
      <dgm:prSet presAssocID="{E2697063-CAAE-4D50-9867-F17E3CDEA362}" presName="composite" presStyleCnt="0"/>
      <dgm:spPr/>
    </dgm:pt>
    <dgm:pt modelId="{0C58E424-7AD2-4052-88C6-380A429EFA9C}" type="pres">
      <dgm:prSet presAssocID="{E2697063-CAAE-4D50-9867-F17E3CDEA362}" presName="background" presStyleLbl="node0" presStyleIdx="1" presStyleCnt="2"/>
      <dgm:spPr/>
    </dgm:pt>
    <dgm:pt modelId="{63F3FA57-250B-47D6-BF73-857DAC97AD4B}" type="pres">
      <dgm:prSet presAssocID="{E2697063-CAAE-4D50-9867-F17E3CDEA362}" presName="text" presStyleLbl="fgAcc0" presStyleIdx="1" presStyleCnt="2">
        <dgm:presLayoutVars>
          <dgm:chPref val="3"/>
        </dgm:presLayoutVars>
      </dgm:prSet>
      <dgm:spPr/>
    </dgm:pt>
    <dgm:pt modelId="{6193F6D0-C1CF-41CC-8B5D-102FB8F10C7A}" type="pres">
      <dgm:prSet presAssocID="{E2697063-CAAE-4D50-9867-F17E3CDEA362}" presName="hierChild2" presStyleCnt="0"/>
      <dgm:spPr/>
    </dgm:pt>
  </dgm:ptLst>
  <dgm:cxnLst>
    <dgm:cxn modelId="{0B77FE34-237C-4E84-86CC-F94478F419A0}" srcId="{AB753DC6-C846-401D-8A1E-F9B3B47C02BE}" destId="{E2697063-CAAE-4D50-9867-F17E3CDEA362}" srcOrd="1" destOrd="0" parTransId="{260C05C5-E6C6-450F-AD82-9BEC259A3290}" sibTransId="{9FBD0E1F-7AE1-4D38-894B-F3D700394414}"/>
    <dgm:cxn modelId="{A6658656-2BAC-4F46-B0B0-96F46D9AEC9F}" srcId="{AB753DC6-C846-401D-8A1E-F9B3B47C02BE}" destId="{85EF0A92-A21C-49AB-9AEC-28DA6D8880FA}" srcOrd="0" destOrd="0" parTransId="{DECB7B37-AB63-4E02-B476-0E51C717FEBA}" sibTransId="{F04CA69F-8FCC-4758-A8FA-8A8A3C2809F5}"/>
    <dgm:cxn modelId="{0152499A-7598-4791-9F67-31A4F68B7962}" type="presOf" srcId="{E2697063-CAAE-4D50-9867-F17E3CDEA362}" destId="{63F3FA57-250B-47D6-BF73-857DAC97AD4B}" srcOrd="0" destOrd="0" presId="urn:microsoft.com/office/officeart/2005/8/layout/hierarchy1"/>
    <dgm:cxn modelId="{5B32749D-655A-4B69-B41C-F808B28FFDE8}" type="presOf" srcId="{85EF0A92-A21C-49AB-9AEC-28DA6D8880FA}" destId="{01F7FEBB-337A-4C2D-9397-0FD24A958B94}" srcOrd="0" destOrd="0" presId="urn:microsoft.com/office/officeart/2005/8/layout/hierarchy1"/>
    <dgm:cxn modelId="{BBBABEDB-6D55-48AF-971A-624A24E272F7}" type="presOf" srcId="{AB753DC6-C846-401D-8A1E-F9B3B47C02BE}" destId="{CD557D96-089A-48FC-876B-967D7594FB5E}" srcOrd="0" destOrd="0" presId="urn:microsoft.com/office/officeart/2005/8/layout/hierarchy1"/>
    <dgm:cxn modelId="{CEF3296A-32F2-4AA6-93FC-586DAA860E62}" type="presParOf" srcId="{CD557D96-089A-48FC-876B-967D7594FB5E}" destId="{88CC4900-C499-4DC7-809A-78B307BCF777}" srcOrd="0" destOrd="0" presId="urn:microsoft.com/office/officeart/2005/8/layout/hierarchy1"/>
    <dgm:cxn modelId="{8D8B5D00-C979-47A1-8D34-190A01DB2042}" type="presParOf" srcId="{88CC4900-C499-4DC7-809A-78B307BCF777}" destId="{9A6876C6-6C1A-45F4-83D3-B009305A24B1}" srcOrd="0" destOrd="0" presId="urn:microsoft.com/office/officeart/2005/8/layout/hierarchy1"/>
    <dgm:cxn modelId="{1EA18E65-A07E-40EB-B747-83CDED0A1607}" type="presParOf" srcId="{9A6876C6-6C1A-45F4-83D3-B009305A24B1}" destId="{EE04D42E-3F71-4B06-B8CC-E0149543FF26}" srcOrd="0" destOrd="0" presId="urn:microsoft.com/office/officeart/2005/8/layout/hierarchy1"/>
    <dgm:cxn modelId="{DF062FF6-E418-4AB7-8FCC-4D3089A33EF7}" type="presParOf" srcId="{9A6876C6-6C1A-45F4-83D3-B009305A24B1}" destId="{01F7FEBB-337A-4C2D-9397-0FD24A958B94}" srcOrd="1" destOrd="0" presId="urn:microsoft.com/office/officeart/2005/8/layout/hierarchy1"/>
    <dgm:cxn modelId="{A39ED043-512C-45CB-9B24-23F9DFE440B5}" type="presParOf" srcId="{88CC4900-C499-4DC7-809A-78B307BCF777}" destId="{513B3330-DCD0-4665-8FDD-947AB09158E0}" srcOrd="1" destOrd="0" presId="urn:microsoft.com/office/officeart/2005/8/layout/hierarchy1"/>
    <dgm:cxn modelId="{4FE3387E-3C37-479C-9A39-DDA399948910}" type="presParOf" srcId="{CD557D96-089A-48FC-876B-967D7594FB5E}" destId="{5C7445A0-1981-40EE-A817-67B5D7ED4644}" srcOrd="1" destOrd="0" presId="urn:microsoft.com/office/officeart/2005/8/layout/hierarchy1"/>
    <dgm:cxn modelId="{3A43684C-A298-4604-9141-F568D4595C1A}" type="presParOf" srcId="{5C7445A0-1981-40EE-A817-67B5D7ED4644}" destId="{F8A2619D-E96D-4C11-9C5A-16739A621D81}" srcOrd="0" destOrd="0" presId="urn:microsoft.com/office/officeart/2005/8/layout/hierarchy1"/>
    <dgm:cxn modelId="{320CF94F-BE94-4A52-B639-5D3966CE3B94}" type="presParOf" srcId="{F8A2619D-E96D-4C11-9C5A-16739A621D81}" destId="{0C58E424-7AD2-4052-88C6-380A429EFA9C}" srcOrd="0" destOrd="0" presId="urn:microsoft.com/office/officeart/2005/8/layout/hierarchy1"/>
    <dgm:cxn modelId="{BD455FCA-52AA-4194-9F06-F28F16A8978A}" type="presParOf" srcId="{F8A2619D-E96D-4C11-9C5A-16739A621D81}" destId="{63F3FA57-250B-47D6-BF73-857DAC97AD4B}" srcOrd="1" destOrd="0" presId="urn:microsoft.com/office/officeart/2005/8/layout/hierarchy1"/>
    <dgm:cxn modelId="{BBCF8B01-206A-43E5-B43E-909350E3F455}" type="presParOf" srcId="{5C7445A0-1981-40EE-A817-67B5D7ED4644}" destId="{6193F6D0-C1CF-41CC-8B5D-102FB8F10C7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4D42E-3F71-4B06-B8CC-E0149543FF26}">
      <dsp:nvSpPr>
        <dsp:cNvPr id="0" name=""/>
        <dsp:cNvSpPr/>
      </dsp:nvSpPr>
      <dsp:spPr>
        <a:xfrm>
          <a:off x="1227" y="41589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F7FEBB-337A-4C2D-9397-0FD24A958B94}">
      <dsp:nvSpPr>
        <dsp:cNvPr id="0" name=""/>
        <dsp:cNvSpPr/>
      </dsp:nvSpPr>
      <dsp:spPr>
        <a:xfrm>
          <a:off x="480082" y="87080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a:t>
          </a:r>
          <a:r>
            <a:rPr lang="en-GB" sz="2000" kern="1200" dirty="0"/>
            <a:t>Most streaming platforms provide users with access to vast repositories of content with only a small fraction familiar to them” (</a:t>
          </a:r>
          <a:r>
            <a:rPr lang="en-GB" sz="2000" kern="1200" dirty="0" err="1"/>
            <a:t>Lamkhede</a:t>
          </a:r>
          <a:r>
            <a:rPr lang="en-GB" sz="2000" kern="1200" dirty="0"/>
            <a:t> et al., 2019). </a:t>
          </a:r>
          <a:endParaRPr lang="en-US" sz="2000" kern="1200" dirty="0"/>
        </a:p>
      </dsp:txBody>
      <dsp:txXfrm>
        <a:off x="560236" y="950963"/>
        <a:ext cx="4149382" cy="2576345"/>
      </dsp:txXfrm>
    </dsp:sp>
    <dsp:sp modelId="{0C58E424-7AD2-4052-88C6-380A429EFA9C}">
      <dsp:nvSpPr>
        <dsp:cNvPr id="0" name=""/>
        <dsp:cNvSpPr/>
      </dsp:nvSpPr>
      <dsp:spPr>
        <a:xfrm>
          <a:off x="5268627" y="41589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3FA57-250B-47D6-BF73-857DAC97AD4B}">
      <dsp:nvSpPr>
        <dsp:cNvPr id="0" name=""/>
        <dsp:cNvSpPr/>
      </dsp:nvSpPr>
      <dsp:spPr>
        <a:xfrm>
          <a:off x="5747481" y="87080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“Interestingly, even with fragmentation of the television audience across niche channels and the shift to widespread consumption of time-shifted content, viewers continue to derive a sense of participatory cultural citizenship from TV” (Matrix, 2014). </a:t>
          </a:r>
          <a:endParaRPr lang="en-US" sz="2000" kern="1200" dirty="0"/>
        </a:p>
      </dsp:txBody>
      <dsp:txXfrm>
        <a:off x="5827635" y="95096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2B5FA-C849-482A-B68F-3BA9E2173206}"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59871-60DC-4F9B-AB85-A9639CDB3B4A}" type="slidenum">
              <a:rPr lang="en-US" smtClean="0"/>
              <a:t>‹#›</a:t>
            </a:fld>
            <a:endParaRPr lang="en-US"/>
          </a:p>
        </p:txBody>
      </p:sp>
    </p:spTree>
    <p:extLst>
      <p:ext uri="{BB962C8B-B14F-4D97-AF65-F5344CB8AC3E}">
        <p14:creationId xmlns:p14="http://schemas.microsoft.com/office/powerpoint/2010/main" val="1028201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ea typeface="Times New Roman" panose="02020603050405020304" pitchFamily="18" charset="0"/>
              </a:rPr>
              <a:t>Netflix disrupted the DVD market by providing an at home mailing system. Their business model was created around distributing DVDs to households everywhere. In 1999, Netflix started their subscription service where customers could have an unlimited number of rentals per month. In 2000, Netflix premiered its recommendation software. “After each rental, Netflix asks viewers to rate the movie on a five-star system, and </a:t>
            </a:r>
            <a:r>
              <a:rPr lang="en-US" dirty="0" err="1">
                <a:latin typeface="Times New Roman" panose="02020603050405020304" pitchFamily="18" charset="0"/>
                <a:ea typeface="Times New Roman" panose="02020603050405020304" pitchFamily="18" charset="0"/>
              </a:rPr>
              <a:t>CineMatch</a:t>
            </a:r>
            <a:r>
              <a:rPr lang="en-US" dirty="0">
                <a:latin typeface="Times New Roman" panose="02020603050405020304" pitchFamily="18" charset="0"/>
                <a:ea typeface="Times New Roman" panose="02020603050405020304" pitchFamily="18" charset="0"/>
              </a:rPr>
              <a:t> looks for clusters of viewers who rat films in similar ways” (</a:t>
            </a:r>
            <a:r>
              <a:rPr lang="en-US" dirty="0" err="1">
                <a:latin typeface="Times New Roman" panose="02020603050405020304" pitchFamily="18" charset="0"/>
                <a:ea typeface="Times New Roman" panose="02020603050405020304" pitchFamily="18" charset="0"/>
              </a:rPr>
              <a:t>Osur</a:t>
            </a:r>
            <a:r>
              <a:rPr lang="en-US" dirty="0">
                <a:latin typeface="Times New Roman" panose="02020603050405020304" pitchFamily="18" charset="0"/>
                <a:ea typeface="Times New Roman" panose="02020603050405020304" pitchFamily="18" charset="0"/>
              </a:rPr>
              <a:t>, 2016). These algorithms could help to customize the customer experience. Eventually, the algorithms were used to predict the movies customers would choose to watch in the future. This would aid Netflix in recommending specific movies or TV shows to their customers to help with customer retention as well as help them select which TV shows and movies would be best to market. In 2007, Netflix introduced streaming TV. This meant that the customer no longer had to wait to have a DVD sent to their house, but they could now stream it instantly from home. In order to differentiate themselves and continue to retain customers, Netflix began creating their own content. They would continue to outsource TV shows and movies, but they also began creating content that was only available with a Netflix subscription. </a:t>
            </a:r>
          </a:p>
        </p:txBody>
      </p:sp>
      <p:sp>
        <p:nvSpPr>
          <p:cNvPr id="4" name="Slide Number Placeholder 3"/>
          <p:cNvSpPr>
            <a:spLocks noGrp="1"/>
          </p:cNvSpPr>
          <p:nvPr>
            <p:ph type="sldNum" sz="quarter" idx="5"/>
          </p:nvPr>
        </p:nvSpPr>
        <p:spPr/>
        <p:txBody>
          <a:bodyPr/>
          <a:lstStyle/>
          <a:p>
            <a:fld id="{A0859871-60DC-4F9B-AB85-A9639CDB3B4A}" type="slidenum">
              <a:rPr lang="en-US" smtClean="0"/>
              <a:t>2</a:t>
            </a:fld>
            <a:endParaRPr lang="en-US"/>
          </a:p>
        </p:txBody>
      </p:sp>
    </p:spTree>
    <p:extLst>
      <p:ext uri="{BB962C8B-B14F-4D97-AF65-F5344CB8AC3E}">
        <p14:creationId xmlns:p14="http://schemas.microsoft.com/office/powerpoint/2010/main" val="111883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rPr>
              <a:t>The null hypothesis stated that </a:t>
            </a:r>
            <a:r>
              <a:rPr lang="en-US" sz="1800" dirty="0">
                <a:effectLst/>
                <a:latin typeface="Times New Roman" panose="02020603050405020304" pitchFamily="18" charset="0"/>
                <a:ea typeface="Times New Roman" panose="02020603050405020304" pitchFamily="18" charset="0"/>
              </a:rPr>
              <a:t>the number of TV shows and movies provided on the platform are equal</a:t>
            </a:r>
            <a:r>
              <a:rPr lang="en-GB"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By analyzing Figure 1 and Figure 2, it was concluded that Netflix provides over two times the number of movies than TV shows. Therefore, you will reject the null hypothesis that the mean number of TV shows and movies provided on the platform are equal.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11</a:t>
            </a:fld>
            <a:endParaRPr lang="en-US"/>
          </a:p>
        </p:txBody>
      </p:sp>
    </p:spTree>
    <p:extLst>
      <p:ext uri="{BB962C8B-B14F-4D97-AF65-F5344CB8AC3E}">
        <p14:creationId xmlns:p14="http://schemas.microsoft.com/office/powerpoint/2010/main" val="307501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null hypothesis stated that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highest mean number of TV shows and movies do not fall into the TV-14 rating. According to the findings, the highest mean number of TV shows and movies fall into the TV-MA rating. Therefore, you will fail to reject the hypothesis that the highest mean number of TV shows and movies do not fall into the TV-14 rating.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12</a:t>
            </a:fld>
            <a:endParaRPr lang="en-US"/>
          </a:p>
        </p:txBody>
      </p:sp>
    </p:spTree>
    <p:extLst>
      <p:ext uri="{BB962C8B-B14F-4D97-AF65-F5344CB8AC3E}">
        <p14:creationId xmlns:p14="http://schemas.microsoft.com/office/powerpoint/2010/main" val="89371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 previously stated the null hypothesis that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date added to Netflix does not correlate with the release year of the TV show or movie.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correlation coefficient is the value of 0.17, which is shown in Figure 4. Since the value is close to zero, this indicates that little linear relationship exists between the two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R-Square value of 0.3636 indicates that the independent variable (the release year) is not explaining much of the variation of the dependent variable (the date added). This shows me that Netflix does not always add a TV show or movie to their platform the same year it is released, and therefore Netflix provides a lot of older content for its audiences.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Lastly, I performed a t-test for the date added variable. The p-value of &lt;.0001 is less than the alpha of 0.05, which means that you will reject the null hypothesis.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13</a:t>
            </a:fld>
            <a:endParaRPr lang="en-US"/>
          </a:p>
        </p:txBody>
      </p:sp>
    </p:spTree>
    <p:extLst>
      <p:ext uri="{BB962C8B-B14F-4D97-AF65-F5344CB8AC3E}">
        <p14:creationId xmlns:p14="http://schemas.microsoft.com/office/powerpoint/2010/main" val="3949865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 analyzed the R-Square value for the release year versus the rating of the TV show or movie. This is shown in Figure 7 below. The R-Square value of 0.1016 indicates that the independent variable does not explain much of the variation of the dependent variable.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GB" sz="1800" dirty="0">
                <a:effectLst/>
                <a:latin typeface="Times New Roman" panose="02020603050405020304" pitchFamily="18" charset="0"/>
                <a:ea typeface="Calibri" panose="020F0502020204030204" pitchFamily="34" charset="0"/>
              </a:rPr>
              <a:t>These predictive statistics tests indicate that the two variables have little correlation between the two and therefore, you will fail to reject the null hypothesis that </a:t>
            </a:r>
            <a:r>
              <a:rPr lang="en-US" sz="1800" dirty="0">
                <a:effectLst/>
                <a:latin typeface="Times New Roman" panose="02020603050405020304" pitchFamily="18" charset="0"/>
                <a:ea typeface="Times New Roman" panose="02020603050405020304" pitchFamily="18" charset="0"/>
              </a:rPr>
              <a:t>the date added to Netflix does not correlate with the release year of the TV show or movie</a:t>
            </a:r>
            <a:r>
              <a:rPr lang="en-GB"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14</a:t>
            </a:fld>
            <a:endParaRPr lang="en-US"/>
          </a:p>
        </p:txBody>
      </p:sp>
    </p:spTree>
    <p:extLst>
      <p:ext uri="{BB962C8B-B14F-4D97-AF65-F5344CB8AC3E}">
        <p14:creationId xmlns:p14="http://schemas.microsoft.com/office/powerpoint/2010/main" val="2366158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rPr>
              <a:t>I recommend that Netflix does further analysis and questioning to determine the reasoning behind why specific TV shows and movies are chosen for their platform. Since it was difficult to gather viewership data, I recommend that Netflix uses this analysis in parallel to viewership data. </a:t>
            </a:r>
            <a:r>
              <a:rPr lang="en-GB" sz="1800" dirty="0">
                <a:solidFill>
                  <a:schemeClr val="tx1"/>
                </a:solidFill>
                <a:effectLst/>
                <a:ea typeface="Calibri" panose="020F0502020204030204" pitchFamily="34" charset="0"/>
              </a:rPr>
              <a:t>Netflix as a company should determine if subscribers prefer newer content or older content, and since Netflix offers the most content with a TV-MA rating, they should target this demographic specifically with subscriptions. It is also important to consider that if attention spans of viewers are getting shorter, then Netflix should offer more TV shows on their platform since their duration is shorter. </a:t>
            </a:r>
            <a:r>
              <a:rPr lang="en-GB" sz="1800" dirty="0">
                <a:effectLst/>
                <a:latin typeface="Times New Roman" panose="02020603050405020304" pitchFamily="18" charset="0"/>
                <a:ea typeface="Calibri" panose="020F0502020204030204" pitchFamily="34" charset="0"/>
              </a:rPr>
              <a:t>Netflix can utilize the findings to determine how to adapt their marketing strategy into the future.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This can be done to increase subscription rates as well as revenue, and the more that Netflix can understand about the content they have available on their platform, the better they can maintain customer satisfaction rates.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15</a:t>
            </a:fld>
            <a:endParaRPr lang="en-US"/>
          </a:p>
        </p:txBody>
      </p:sp>
    </p:spTree>
    <p:extLst>
      <p:ext uri="{BB962C8B-B14F-4D97-AF65-F5344CB8AC3E}">
        <p14:creationId xmlns:p14="http://schemas.microsoft.com/office/powerpoint/2010/main" val="2895810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effectLst/>
                <a:ea typeface="Calibri" panose="020F0502020204030204" pitchFamily="34" charset="0"/>
                <a:cs typeface="Times New Roman" panose="02020603050405020304" pitchFamily="18" charset="0"/>
              </a:rPr>
              <a:t>If Netflix can better understand the TV shows and movies and the relationships between the variables, then they can better market them and understand what content to provide next. Analysis was performed on the Netflix dataset to determine the relationships between the variables. </a:t>
            </a: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only can Netflix gain new subscribers by offering unique content, but they can make sure the right people are watching the right content to maintain customer satisfaction in the long run. Netflix can use this data along with </a:t>
            </a:r>
            <a:r>
              <a:rPr lang="en-GB" sz="1800" i="0" dirty="0">
                <a:solidFill>
                  <a:srgbClr val="000000"/>
                </a:solidFill>
                <a:effectLst/>
                <a:latin typeface="Times New Roman" panose="02020603050405020304" pitchFamily="18" charset="0"/>
                <a:ea typeface="Times New Roman" panose="02020603050405020304" pitchFamily="18" charset="0"/>
              </a:rPr>
              <a:t>viewership data to bring more insight into how the company runs their marketing strategies and in turn bring in more customers and more revenue in the long run. </a:t>
            </a:r>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16</a:t>
            </a:fld>
            <a:endParaRPr lang="en-US"/>
          </a:p>
        </p:txBody>
      </p:sp>
    </p:spTree>
    <p:extLst>
      <p:ext uri="{BB962C8B-B14F-4D97-AF65-F5344CB8AC3E}">
        <p14:creationId xmlns:p14="http://schemas.microsoft.com/office/powerpoint/2010/main" val="1490467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17</a:t>
            </a:fld>
            <a:endParaRPr lang="en-US"/>
          </a:p>
        </p:txBody>
      </p:sp>
    </p:spTree>
    <p:extLst>
      <p:ext uri="{BB962C8B-B14F-4D97-AF65-F5344CB8AC3E}">
        <p14:creationId xmlns:p14="http://schemas.microsoft.com/office/powerpoint/2010/main" val="2388263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rPr>
              <a:t>Although Netflix has found a niche in the market and has continued to adapt to the changing technological advancements, they face the problem of competition. Netflix needs to determine how to stay ahead in the market by establishing long-term relationships with their customers.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overall goal is to determine whether Netflix can offer “more” to their customers for “less” by examining the relationships between different variables of Netflix content to see if they have an affect on one another and therefore affect Netflix’s profit and subscription rate.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4" name="Slide Number Placeholder 3"/>
          <p:cNvSpPr>
            <a:spLocks noGrp="1"/>
          </p:cNvSpPr>
          <p:nvPr>
            <p:ph type="sldNum" sz="quarter" idx="5"/>
          </p:nvPr>
        </p:nvSpPr>
        <p:spPr/>
        <p:txBody>
          <a:bodyPr/>
          <a:lstStyle/>
          <a:p>
            <a:fld id="{A0859871-60DC-4F9B-AB85-A9639CDB3B4A}" type="slidenum">
              <a:rPr lang="en-US" smtClean="0"/>
              <a:t>3</a:t>
            </a:fld>
            <a:endParaRPr lang="en-US"/>
          </a:p>
        </p:txBody>
      </p:sp>
    </p:spTree>
    <p:extLst>
      <p:ext uri="{BB962C8B-B14F-4D97-AF65-F5344CB8AC3E}">
        <p14:creationId xmlns:p14="http://schemas.microsoft.com/office/powerpoint/2010/main" val="4218992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order to determine how the affect the variables within Netflix’s platform change their subscription and revenue basis, I examined a Netflix dataset. I wanted to be able to determine if viewers preferred TV shows or movies more than the other. I also wanted to examine the other variables within the dataset including the most popular release year, the ratings and durations of the TV shows and movies, and the different types of categories they fall into. The goal of this analysis was to determine if the different variables had any correlation with one another. If Netflix can better understand the types of TV shows and movies, they have available on their platform, they can better utilize data analytics to market these TV shows and movies to specific customers. </a:t>
            </a:r>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4</a:t>
            </a:fld>
            <a:endParaRPr lang="en-US"/>
          </a:p>
        </p:txBody>
      </p:sp>
    </p:spTree>
    <p:extLst>
      <p:ext uri="{BB962C8B-B14F-4D97-AF65-F5344CB8AC3E}">
        <p14:creationId xmlns:p14="http://schemas.microsoft.com/office/powerpoint/2010/main" val="2903991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Advancements in technology now allow subscribers to watch TV shows and movies from anywhere. They can quickly and easily pull up a downloaded movie while on an airplane or while on a family vacation. “This motivates the market players to innovate, develop their products, and provide better service to its customers in order to survive the competition” (Oat, 2013). If Netflix can stay one step ahead of their competitors, they will stay successful. I analyzed the relationships between the variables within Netflix’s streaming content to better understand the correlation between the variables. Understanding the relationships between the variables can give Netflix an advantage when marketing TV shows and movies to their subscribers. It allows the company to better understand their content and how it relates to their customers.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5</a:t>
            </a:fld>
            <a:endParaRPr lang="en-US"/>
          </a:p>
        </p:txBody>
      </p:sp>
    </p:spTree>
    <p:extLst>
      <p:ext uri="{BB962C8B-B14F-4D97-AF65-F5344CB8AC3E}">
        <p14:creationId xmlns:p14="http://schemas.microsoft.com/office/powerpoint/2010/main" val="1453899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To solve the problem statement, I formed three research questions. These include: Are more TV shows or movies provided on the platform?, is the date added dependent upon the release year of the TV show or movie?, and what rating does the most TV shows and movies fall into? </a:t>
            </a:r>
            <a:r>
              <a:rPr lang="en-GB" sz="1800" dirty="0">
                <a:effectLst/>
                <a:latin typeface="Times New Roman" panose="02020603050405020304" pitchFamily="18" charset="0"/>
                <a:ea typeface="Calibri" panose="020F0502020204030204" pitchFamily="34" charset="0"/>
              </a:rPr>
              <a:t>When analyzing the Netflix dataset, it is crucial to determine the importance of each of the variables.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the company can gather intel into these research questions, they can better understand the products they have available on their platform. This will help them to market their TV shows and movies to specific customers to increase customer satisfaction, and it will also help them in content creation to produce successful shows on their platform.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6</a:t>
            </a:fld>
            <a:endParaRPr lang="en-US"/>
          </a:p>
        </p:txBody>
      </p:sp>
    </p:spTree>
    <p:extLst>
      <p:ext uri="{BB962C8B-B14F-4D97-AF65-F5344CB8AC3E}">
        <p14:creationId xmlns:p14="http://schemas.microsoft.com/office/powerpoint/2010/main" val="251435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Overall, the dataset provides information on a list of TV shows and movies that Netflix subscribers have access to. </a:t>
            </a:r>
            <a:r>
              <a:rPr lang="en-GB" sz="3200" dirty="0">
                <a:effectLst/>
                <a:ea typeface="Calibri" panose="020F0502020204030204" pitchFamily="34" charset="0"/>
              </a:rPr>
              <a:t>The Netflix dataset provides data on over eight thousand TV shows and movies that can be streamed on Netflix, and a quantitative approach was used to analyzed the dataset. Analysis was performed to analyze the relationships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between the variables to understand how the company can use this information to maintain customer relationships as well as build new ones.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7</a:t>
            </a:fld>
            <a:endParaRPr lang="en-US"/>
          </a:p>
        </p:txBody>
      </p:sp>
    </p:spTree>
    <p:extLst>
      <p:ext uri="{BB962C8B-B14F-4D97-AF65-F5344CB8AC3E}">
        <p14:creationId xmlns:p14="http://schemas.microsoft.com/office/powerpoint/2010/main" val="195168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To perform the analysis, I used various methods. “Descriptive statistics are used to summarize data in an organized manner by describing the relationship between variables in a sample or population” (Kaur et al., 2018). </a:t>
            </a:r>
          </a:p>
          <a:p>
            <a:r>
              <a:rPr lang="en-GB" sz="1800" dirty="0">
                <a:effectLst/>
                <a:latin typeface="Times New Roman" panose="02020603050405020304" pitchFamily="18" charset="0"/>
                <a:ea typeface="Calibri" panose="020F0502020204030204" pitchFamily="34" charset="0"/>
              </a:rPr>
              <a:t>Predictive analytics is an “analytics technique that uses statistical methodologies and forecasting to know what will likely to happen in the future” (Roy et al., 2022). SAS Studio was used to gather summary statistics on the dataset as well as perform correlation analysis, linear regression, and t-test evaluation. Jupyter Notebook was used to create visualizations. </a:t>
            </a:r>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8</a:t>
            </a:fld>
            <a:endParaRPr lang="en-US"/>
          </a:p>
        </p:txBody>
      </p:sp>
    </p:spTree>
    <p:extLst>
      <p:ext uri="{BB962C8B-B14F-4D97-AF65-F5344CB8AC3E}">
        <p14:creationId xmlns:p14="http://schemas.microsoft.com/office/powerpoint/2010/main" val="1454112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 ran into a few limitations while doing my research. It was difficult to gain access to Netflix data. I believe my research could be taken one step further if there was access to viewership data. Since I did not have access to Netflix’s viewership data, I made recommendations based on the data I do have, so that Netflix can apply the knowledge and research towards other data they may have. The data I was able to gather only provided data through 2021, and although this is recent, I would have preferred to have present day data as well.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9</a:t>
            </a:fld>
            <a:endParaRPr lang="en-US"/>
          </a:p>
        </p:txBody>
      </p:sp>
    </p:spTree>
    <p:extLst>
      <p:ext uri="{BB962C8B-B14F-4D97-AF65-F5344CB8AC3E}">
        <p14:creationId xmlns:p14="http://schemas.microsoft.com/office/powerpoint/2010/main" val="1769838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When gathering data and doing research, there are ethics to consider. Anonymity and confidentiality is important when dealing with subscriber data.  In this case, the collected data does not affect Netflix subscribers first-hand, but if the company wants to make internal changes, it will affect their subscribers.  It is important when dealing with personal information to be sure it is secure and safe and that customers are made aware of how their personal information is being used. By providing transparency, the company can not only build customer trust, but they also shield themselves from legal issues.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859871-60DC-4F9B-AB85-A9639CDB3B4A}" type="slidenum">
              <a:rPr lang="en-US" smtClean="0"/>
              <a:t>10</a:t>
            </a:fld>
            <a:endParaRPr lang="en-US"/>
          </a:p>
        </p:txBody>
      </p:sp>
    </p:spTree>
    <p:extLst>
      <p:ext uri="{BB962C8B-B14F-4D97-AF65-F5344CB8AC3E}">
        <p14:creationId xmlns:p14="http://schemas.microsoft.com/office/powerpoint/2010/main" val="343515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B40BBA-E672-496A-BBC6-BD7E93DEB7C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9135D-F20F-4065-BF18-63E2CAC521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78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40BBA-E672-496A-BBC6-BD7E93DEB7C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9135D-F20F-4065-BF18-63E2CAC521F8}" type="slidenum">
              <a:rPr lang="en-US" smtClean="0"/>
              <a:t>‹#›</a:t>
            </a:fld>
            <a:endParaRPr lang="en-US"/>
          </a:p>
        </p:txBody>
      </p:sp>
    </p:spTree>
    <p:extLst>
      <p:ext uri="{BB962C8B-B14F-4D97-AF65-F5344CB8AC3E}">
        <p14:creationId xmlns:p14="http://schemas.microsoft.com/office/powerpoint/2010/main" val="8055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40BBA-E672-496A-BBC6-BD7E93DEB7C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9135D-F20F-4065-BF18-63E2CAC521F8}" type="slidenum">
              <a:rPr lang="en-US" smtClean="0"/>
              <a:t>‹#›</a:t>
            </a:fld>
            <a:endParaRPr lang="en-US"/>
          </a:p>
        </p:txBody>
      </p:sp>
    </p:spTree>
    <p:extLst>
      <p:ext uri="{BB962C8B-B14F-4D97-AF65-F5344CB8AC3E}">
        <p14:creationId xmlns:p14="http://schemas.microsoft.com/office/powerpoint/2010/main" val="82330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40BBA-E672-496A-BBC6-BD7E93DEB7C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9135D-F20F-4065-BF18-63E2CAC521F8}" type="slidenum">
              <a:rPr lang="en-US" smtClean="0"/>
              <a:t>‹#›</a:t>
            </a:fld>
            <a:endParaRPr lang="en-US"/>
          </a:p>
        </p:txBody>
      </p:sp>
    </p:spTree>
    <p:extLst>
      <p:ext uri="{BB962C8B-B14F-4D97-AF65-F5344CB8AC3E}">
        <p14:creationId xmlns:p14="http://schemas.microsoft.com/office/powerpoint/2010/main" val="108219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40BBA-E672-496A-BBC6-BD7E93DEB7C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9135D-F20F-4065-BF18-63E2CAC521F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54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B40BBA-E672-496A-BBC6-BD7E93DEB7C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9135D-F20F-4065-BF18-63E2CAC521F8}" type="slidenum">
              <a:rPr lang="en-US" smtClean="0"/>
              <a:t>‹#›</a:t>
            </a:fld>
            <a:endParaRPr lang="en-US"/>
          </a:p>
        </p:txBody>
      </p:sp>
    </p:spTree>
    <p:extLst>
      <p:ext uri="{BB962C8B-B14F-4D97-AF65-F5344CB8AC3E}">
        <p14:creationId xmlns:p14="http://schemas.microsoft.com/office/powerpoint/2010/main" val="425598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B40BBA-E672-496A-BBC6-BD7E93DEB7C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9135D-F20F-4065-BF18-63E2CAC521F8}" type="slidenum">
              <a:rPr lang="en-US" smtClean="0"/>
              <a:t>‹#›</a:t>
            </a:fld>
            <a:endParaRPr lang="en-US"/>
          </a:p>
        </p:txBody>
      </p:sp>
    </p:spTree>
    <p:extLst>
      <p:ext uri="{BB962C8B-B14F-4D97-AF65-F5344CB8AC3E}">
        <p14:creationId xmlns:p14="http://schemas.microsoft.com/office/powerpoint/2010/main" val="153903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B40BBA-E672-496A-BBC6-BD7E93DEB7C2}"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9135D-F20F-4065-BF18-63E2CAC521F8}" type="slidenum">
              <a:rPr lang="en-US" smtClean="0"/>
              <a:t>‹#›</a:t>
            </a:fld>
            <a:endParaRPr lang="en-US"/>
          </a:p>
        </p:txBody>
      </p:sp>
    </p:spTree>
    <p:extLst>
      <p:ext uri="{BB962C8B-B14F-4D97-AF65-F5344CB8AC3E}">
        <p14:creationId xmlns:p14="http://schemas.microsoft.com/office/powerpoint/2010/main" val="46985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B40BBA-E672-496A-BBC6-BD7E93DEB7C2}" type="datetimeFigureOut">
              <a:rPr lang="en-US" smtClean="0"/>
              <a:t>5/13/2023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99135D-F20F-4065-BF18-63E2CAC521F8}" type="slidenum">
              <a:rPr lang="en-US" smtClean="0"/>
              <a:t>‹#›</a:t>
            </a:fld>
            <a:endParaRPr lang="en-US"/>
          </a:p>
        </p:txBody>
      </p:sp>
    </p:spTree>
    <p:extLst>
      <p:ext uri="{BB962C8B-B14F-4D97-AF65-F5344CB8AC3E}">
        <p14:creationId xmlns:p14="http://schemas.microsoft.com/office/powerpoint/2010/main" val="354041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B40BBA-E672-496A-BBC6-BD7E93DEB7C2}" type="datetimeFigureOut">
              <a:rPr lang="en-US" smtClean="0"/>
              <a:t>5/13/2023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99135D-F20F-4065-BF18-63E2CAC521F8}" type="slidenum">
              <a:rPr lang="en-US" smtClean="0"/>
              <a:t>‹#›</a:t>
            </a:fld>
            <a:endParaRPr lang="en-US"/>
          </a:p>
        </p:txBody>
      </p:sp>
    </p:spTree>
    <p:extLst>
      <p:ext uri="{BB962C8B-B14F-4D97-AF65-F5344CB8AC3E}">
        <p14:creationId xmlns:p14="http://schemas.microsoft.com/office/powerpoint/2010/main" val="406857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B40BBA-E672-496A-BBC6-BD7E93DEB7C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9135D-F20F-4065-BF18-63E2CAC521F8}" type="slidenum">
              <a:rPr lang="en-US" smtClean="0"/>
              <a:t>‹#›</a:t>
            </a:fld>
            <a:endParaRPr lang="en-US"/>
          </a:p>
        </p:txBody>
      </p:sp>
    </p:spTree>
    <p:extLst>
      <p:ext uri="{BB962C8B-B14F-4D97-AF65-F5344CB8AC3E}">
        <p14:creationId xmlns:p14="http://schemas.microsoft.com/office/powerpoint/2010/main" val="138461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B40BBA-E672-496A-BBC6-BD7E93DEB7C2}" type="datetimeFigureOut">
              <a:rPr lang="en-US" smtClean="0"/>
              <a:t>5/13/2023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99135D-F20F-4065-BF18-63E2CAC521F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690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4A50-D159-42E9-87D8-EE356C113BAE}"/>
              </a:ext>
            </a:extLst>
          </p:cNvPr>
          <p:cNvSpPr>
            <a:spLocks noGrp="1"/>
          </p:cNvSpPr>
          <p:nvPr>
            <p:ph type="ctrTitle"/>
          </p:nvPr>
        </p:nvSpPr>
        <p:spPr>
          <a:xfrm>
            <a:off x="795338" y="1566473"/>
            <a:ext cx="10601325" cy="2166723"/>
          </a:xfrm>
        </p:spPr>
        <p:txBody>
          <a:bodyPr>
            <a:normAutofit/>
          </a:bodyPr>
          <a:lstStyle/>
          <a:p>
            <a:pPr algn="ctr"/>
            <a:r>
              <a:rPr lang="en-GB" sz="4100" b="1" i="0" dirty="0">
                <a:effectLst/>
                <a:latin typeface="Times New Roman" panose="02020603050405020304" pitchFamily="18" charset="0"/>
                <a:ea typeface="Times New Roman" panose="02020603050405020304" pitchFamily="18" charset="0"/>
              </a:rPr>
              <a:t>Module 8 Portfolio Project</a:t>
            </a:r>
            <a:br>
              <a:rPr lang="en-US" sz="4100" i="1" dirty="0">
                <a:effectLst/>
                <a:latin typeface="Times New Roman" panose="02020603050405020304" pitchFamily="18" charset="0"/>
                <a:ea typeface="Times New Roman" panose="02020603050405020304" pitchFamily="18" charset="0"/>
              </a:rPr>
            </a:br>
            <a:r>
              <a:rPr lang="en-GB" sz="2800" i="0" dirty="0">
                <a:effectLst/>
                <a:latin typeface="Times New Roman" panose="02020603050405020304" pitchFamily="18" charset="0"/>
                <a:ea typeface="Times New Roman" panose="02020603050405020304" pitchFamily="18" charset="0"/>
              </a:rPr>
              <a:t>Oral and PowerPoint Presentation - Netflix</a:t>
            </a:r>
            <a:br>
              <a:rPr lang="en-US" sz="4100" i="1" dirty="0">
                <a:effectLst/>
                <a:latin typeface="Times New Roman" panose="02020603050405020304" pitchFamily="18" charset="0"/>
                <a:ea typeface="Times New Roman" panose="02020603050405020304" pitchFamily="18" charset="0"/>
              </a:rPr>
            </a:br>
            <a:endParaRPr lang="en-US" sz="4100" dirty="0"/>
          </a:p>
        </p:txBody>
      </p:sp>
      <p:sp>
        <p:nvSpPr>
          <p:cNvPr id="3" name="Subtitle 2">
            <a:extLst>
              <a:ext uri="{FF2B5EF4-FFF2-40B4-BE49-F238E27FC236}">
                <a16:creationId xmlns:a16="http://schemas.microsoft.com/office/drawing/2014/main" id="{8E4DA81D-F8C6-46AD-854A-40188C2BEB6E}"/>
              </a:ext>
            </a:extLst>
          </p:cNvPr>
          <p:cNvSpPr>
            <a:spLocks noGrp="1"/>
          </p:cNvSpPr>
          <p:nvPr>
            <p:ph type="subTitle" idx="1"/>
          </p:nvPr>
        </p:nvSpPr>
        <p:spPr>
          <a:xfrm>
            <a:off x="795338" y="4092319"/>
            <a:ext cx="10776176" cy="1633563"/>
          </a:xfrm>
        </p:spPr>
        <p:txBody>
          <a:bodyPr>
            <a:normAutofit fontScale="62500" lnSpcReduction="20000"/>
          </a:bodyPr>
          <a:lstStyle/>
          <a:p>
            <a:pPr algn="ctr"/>
            <a:r>
              <a:rPr lang="en-US" i="0" dirty="0">
                <a:effectLst/>
                <a:latin typeface="Times New Roman" panose="02020603050405020304" pitchFamily="18" charset="0"/>
                <a:ea typeface="Times New Roman" panose="02020603050405020304" pitchFamily="18" charset="0"/>
              </a:rPr>
              <a:t>Brooke Dietrich</a:t>
            </a:r>
          </a:p>
          <a:p>
            <a:pPr algn="ctr"/>
            <a:r>
              <a:rPr lang="en-US" sz="2000" dirty="0">
                <a:latin typeface="Times New Roman" panose="02020603050405020304" pitchFamily="18" charset="0"/>
                <a:ea typeface="Times New Roman" panose="02020603050405020304" pitchFamily="18" charset="0"/>
              </a:rPr>
              <a:t>Colorado State University Global</a:t>
            </a:r>
          </a:p>
          <a:p>
            <a:pPr algn="ctr"/>
            <a:r>
              <a:rPr lang="en-US" sz="2000" dirty="0">
                <a:effectLst/>
                <a:latin typeface="Times New Roman" panose="02020603050405020304" pitchFamily="18" charset="0"/>
                <a:ea typeface="Times New Roman" panose="02020603050405020304" pitchFamily="18" charset="0"/>
              </a:rPr>
              <a:t>MIS581: Capstone: Business Intelligence and Data Analytics</a:t>
            </a:r>
          </a:p>
          <a:p>
            <a:pPr marL="0" marR="0" algn="ctr">
              <a:lnSpc>
                <a:spcPct val="200000"/>
              </a:lnSpc>
              <a:spcBef>
                <a:spcPts val="0"/>
              </a:spcBef>
              <a:spcAft>
                <a:spcPts val="0"/>
              </a:spcAft>
            </a:pPr>
            <a:r>
              <a:rPr lang="en-US" sz="2100" dirty="0">
                <a:latin typeface="Times New Roman" panose="02020603050405020304" pitchFamily="18" charset="0"/>
              </a:rPr>
              <a:t>Doctor Steve Chung</a:t>
            </a:r>
          </a:p>
          <a:p>
            <a:pPr marL="0" marR="0" algn="ctr">
              <a:lnSpc>
                <a:spcPct val="200000"/>
              </a:lnSpc>
              <a:spcBef>
                <a:spcPts val="0"/>
              </a:spcBef>
              <a:spcAft>
                <a:spcPts val="0"/>
              </a:spcAft>
            </a:pPr>
            <a:r>
              <a:rPr lang="en-US" sz="2100" dirty="0">
                <a:latin typeface="Times New Roman" panose="02020603050405020304" pitchFamily="18" charset="0"/>
              </a:rPr>
              <a:t>May 14, 2023</a:t>
            </a:r>
          </a:p>
          <a:p>
            <a:pPr algn="ctr"/>
            <a:endParaRPr lang="en-US" i="1" dirty="0">
              <a:effectLst/>
              <a:latin typeface="Times New Roman" panose="02020603050405020304" pitchFamily="18" charset="0"/>
              <a:ea typeface="Times New Roman" panose="02020603050405020304" pitchFamily="18" charset="0"/>
            </a:endParaRPr>
          </a:p>
          <a:p>
            <a:pPr algn="ctr"/>
            <a:endParaRPr lang="en-US" dirty="0"/>
          </a:p>
        </p:txBody>
      </p:sp>
    </p:spTree>
    <p:extLst>
      <p:ext uri="{BB962C8B-B14F-4D97-AF65-F5344CB8AC3E}">
        <p14:creationId xmlns:p14="http://schemas.microsoft.com/office/powerpoint/2010/main" val="31627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a:xfrm>
            <a:off x="1097280" y="286603"/>
            <a:ext cx="10058400" cy="1450757"/>
          </a:xfrm>
        </p:spPr>
        <p:txBody>
          <a:bodyPr>
            <a:normAutofit/>
          </a:bodyPr>
          <a:lstStyle/>
          <a:p>
            <a:r>
              <a:rPr lang="en-US"/>
              <a:t>Ethics</a:t>
            </a:r>
          </a:p>
        </p:txBody>
      </p:sp>
      <p:sp>
        <p:nvSpPr>
          <p:cNvPr id="3" name="Content Placeholder 2">
            <a:extLst>
              <a:ext uri="{FF2B5EF4-FFF2-40B4-BE49-F238E27FC236}">
                <a16:creationId xmlns:a16="http://schemas.microsoft.com/office/drawing/2014/main" id="{15C38ADA-CADF-307E-EC29-DBB7D27503A6}"/>
              </a:ext>
            </a:extLst>
          </p:cNvPr>
          <p:cNvSpPr>
            <a:spLocks noGrp="1"/>
          </p:cNvSpPr>
          <p:nvPr>
            <p:ph idx="1"/>
          </p:nvPr>
        </p:nvSpPr>
        <p:spPr>
          <a:xfrm>
            <a:off x="4420547" y="2112562"/>
            <a:ext cx="6734816" cy="3757985"/>
          </a:xfrm>
        </p:spPr>
        <p:txBody>
          <a:bodyPr>
            <a:normAutofit/>
          </a:bodyPr>
          <a:lstStyle/>
          <a:p>
            <a:pPr marL="85039" indent="-85039" defTabSz="850392">
              <a:spcBef>
                <a:spcPts val="1116"/>
              </a:spcBef>
              <a:spcAft>
                <a:spcPts val="186"/>
              </a:spcAft>
            </a:pPr>
            <a:r>
              <a:rPr lang="en-GB" sz="1674" dirty="0">
                <a:solidFill>
                  <a:schemeClr val="tx1"/>
                </a:solidFill>
              </a:rPr>
              <a:t>T</a:t>
            </a:r>
            <a:r>
              <a:rPr lang="en-GB" sz="1674" kern="1200" dirty="0">
                <a:solidFill>
                  <a:schemeClr val="tx1"/>
                </a:solidFill>
                <a:latin typeface="+mn-lt"/>
                <a:ea typeface="+mn-ea"/>
                <a:cs typeface="+mn-cs"/>
              </a:rPr>
              <a:t>he data needs to be reliable and accurate because if </a:t>
            </a:r>
            <a:r>
              <a:rPr lang="en-GB" sz="1674" dirty="0">
                <a:solidFill>
                  <a:schemeClr val="tx1"/>
                </a:solidFill>
              </a:rPr>
              <a:t>inaccurate information is reported </a:t>
            </a:r>
            <a:r>
              <a:rPr lang="en-GB" sz="1674" kern="1200" dirty="0">
                <a:solidFill>
                  <a:schemeClr val="tx1"/>
                </a:solidFill>
                <a:latin typeface="+mn-lt"/>
                <a:ea typeface="+mn-ea"/>
                <a:cs typeface="+mn-cs"/>
              </a:rPr>
              <a:t>on TV shows and movies, this could cause producers to become upset. </a:t>
            </a:r>
          </a:p>
          <a:p>
            <a:pPr marL="85039" indent="-85039" defTabSz="850392">
              <a:spcBef>
                <a:spcPts val="1116"/>
              </a:spcBef>
              <a:spcAft>
                <a:spcPts val="186"/>
              </a:spcAft>
            </a:pPr>
            <a:endParaRPr lang="en-GB" sz="1674" kern="1200" dirty="0">
              <a:solidFill>
                <a:schemeClr val="tx1"/>
              </a:solidFill>
              <a:latin typeface="+mn-lt"/>
              <a:ea typeface="+mn-ea"/>
              <a:cs typeface="+mn-cs"/>
            </a:endParaRPr>
          </a:p>
          <a:p>
            <a:pPr marL="85039" indent="-85039" defTabSz="850392">
              <a:spcBef>
                <a:spcPts val="1116"/>
              </a:spcBef>
              <a:spcAft>
                <a:spcPts val="186"/>
              </a:spcAft>
            </a:pPr>
            <a:r>
              <a:rPr lang="en-GB" sz="1674" kern="1200" dirty="0">
                <a:solidFill>
                  <a:schemeClr val="tx1"/>
                </a:solidFill>
                <a:latin typeface="+mn-lt"/>
                <a:ea typeface="+mn-ea"/>
                <a:cs typeface="+mn-cs"/>
              </a:rPr>
              <a:t>When dealing with personal and sensitive information, it is important to be upfront and transparent. </a:t>
            </a:r>
          </a:p>
          <a:p>
            <a:pPr marL="85039" indent="-85039" defTabSz="850392">
              <a:spcBef>
                <a:spcPts val="1116"/>
              </a:spcBef>
              <a:spcAft>
                <a:spcPts val="186"/>
              </a:spcAft>
            </a:pPr>
            <a:endParaRPr lang="en-GB" sz="1674" kern="1200" dirty="0">
              <a:solidFill>
                <a:schemeClr val="tx1"/>
              </a:solidFill>
              <a:latin typeface="+mn-lt"/>
              <a:ea typeface="+mn-ea"/>
              <a:cs typeface="+mn-cs"/>
            </a:endParaRPr>
          </a:p>
          <a:p>
            <a:pPr marL="85039" indent="-85039" defTabSz="850392">
              <a:spcBef>
                <a:spcPts val="1116"/>
              </a:spcBef>
              <a:spcAft>
                <a:spcPts val="186"/>
              </a:spcAft>
            </a:pPr>
            <a:r>
              <a:rPr lang="en-GB" sz="1674" kern="1200" dirty="0">
                <a:solidFill>
                  <a:schemeClr val="tx1"/>
                </a:solidFill>
                <a:latin typeface="+mn-lt"/>
                <a:ea typeface="+mn-ea"/>
                <a:cs typeface="+mn-cs"/>
              </a:rPr>
              <a:t>It is important when dealing with personal information to be sure it is secure and safe and that customers are made aware of how their personal information is being used.</a:t>
            </a:r>
            <a:endParaRPr lang="en-US" sz="1800" dirty="0">
              <a:solidFill>
                <a:schemeClr val="tx1"/>
              </a:solidFill>
            </a:endParaRPr>
          </a:p>
        </p:txBody>
      </p:sp>
      <p:pic>
        <p:nvPicPr>
          <p:cNvPr id="5" name="Graphic 4" descr="Scales of justice outline">
            <a:extLst>
              <a:ext uri="{FF2B5EF4-FFF2-40B4-BE49-F238E27FC236}">
                <a16:creationId xmlns:a16="http://schemas.microsoft.com/office/drawing/2014/main" id="{22059FD7-286C-31F3-58A9-9CE32795C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6963" y="2164563"/>
            <a:ext cx="2834164" cy="2834164"/>
          </a:xfrm>
          <a:prstGeom prst="rect">
            <a:avLst/>
          </a:prstGeom>
        </p:spPr>
      </p:pic>
    </p:spTree>
    <p:extLst>
      <p:ext uri="{BB962C8B-B14F-4D97-AF65-F5344CB8AC3E}">
        <p14:creationId xmlns:p14="http://schemas.microsoft.com/office/powerpoint/2010/main" val="84162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Findings</a:t>
            </a:r>
          </a:p>
        </p:txBody>
      </p:sp>
      <p:sp>
        <p:nvSpPr>
          <p:cNvPr id="3" name="Content Placeholder 2">
            <a:extLst>
              <a:ext uri="{FF2B5EF4-FFF2-40B4-BE49-F238E27FC236}">
                <a16:creationId xmlns:a16="http://schemas.microsoft.com/office/drawing/2014/main" id="{15C38ADA-CADF-307E-EC29-DBB7D27503A6}"/>
              </a:ext>
            </a:extLst>
          </p:cNvPr>
          <p:cNvSpPr>
            <a:spLocks noGrp="1"/>
          </p:cNvSpPr>
          <p:nvPr>
            <p:ph idx="1"/>
          </p:nvPr>
        </p:nvSpPr>
        <p:spPr>
          <a:xfrm>
            <a:off x="563305" y="5344470"/>
            <a:ext cx="5005157" cy="686460"/>
          </a:xfrm>
        </p:spPr>
        <p:txBody>
          <a:bodyPr>
            <a:normAutofit/>
          </a:bodyPr>
          <a:lstStyle/>
          <a:p>
            <a:pPr algn="ctr"/>
            <a:r>
              <a:rPr lang="en-GB" sz="1600" dirty="0">
                <a:solidFill>
                  <a:schemeClr val="tx1"/>
                </a:solidFill>
                <a:effectLst/>
                <a:ea typeface="Calibri" panose="020F0502020204030204" pitchFamily="34" charset="0"/>
                <a:cs typeface="Times New Roman" panose="02020603050405020304" pitchFamily="18" charset="0"/>
              </a:rPr>
              <a:t>Figure 1 shows in the form of a bar graph that Netflix provides significantly more movies than TV shows </a:t>
            </a:r>
            <a:endParaRPr lang="en-US" sz="1600" dirty="0">
              <a:solidFill>
                <a:schemeClr val="tx1"/>
              </a:solidFill>
              <a:effectLst/>
              <a:ea typeface="Calibri" panose="020F0502020204030204" pitchFamily="34" charset="0"/>
              <a:cs typeface="Times New Roman" panose="02020603050405020304" pitchFamily="18" charset="0"/>
            </a:endParaRPr>
          </a:p>
          <a:p>
            <a:pPr algn="ctr"/>
            <a:endParaRPr lang="en-US" sz="1800" dirty="0">
              <a:solidFill>
                <a:schemeClr val="tx1"/>
              </a:solidFill>
            </a:endParaRPr>
          </a:p>
        </p:txBody>
      </p:sp>
      <p:pic>
        <p:nvPicPr>
          <p:cNvPr id="4" name="Picture 3">
            <a:extLst>
              <a:ext uri="{FF2B5EF4-FFF2-40B4-BE49-F238E27FC236}">
                <a16:creationId xmlns:a16="http://schemas.microsoft.com/office/drawing/2014/main" id="{E82A34A0-29AB-A4B4-0A5B-23AE4C5ECF10}"/>
              </a:ext>
            </a:extLst>
          </p:cNvPr>
          <p:cNvPicPr>
            <a:picLocks noChangeAspect="1"/>
          </p:cNvPicPr>
          <p:nvPr/>
        </p:nvPicPr>
        <p:blipFill>
          <a:blip r:embed="rId3"/>
          <a:stretch>
            <a:fillRect/>
          </a:stretch>
        </p:blipFill>
        <p:spPr>
          <a:xfrm>
            <a:off x="1471516" y="2291644"/>
            <a:ext cx="2760967" cy="2911709"/>
          </a:xfrm>
          <a:prstGeom prst="rect">
            <a:avLst/>
          </a:prstGeom>
        </p:spPr>
      </p:pic>
      <p:sp>
        <p:nvSpPr>
          <p:cNvPr id="7" name="TextBox 6">
            <a:extLst>
              <a:ext uri="{FF2B5EF4-FFF2-40B4-BE49-F238E27FC236}">
                <a16:creationId xmlns:a16="http://schemas.microsoft.com/office/drawing/2014/main" id="{133DDFEF-34CA-F159-DFA4-CDBB6BCC7B0F}"/>
              </a:ext>
            </a:extLst>
          </p:cNvPr>
          <p:cNvSpPr txBox="1"/>
          <p:nvPr/>
        </p:nvSpPr>
        <p:spPr>
          <a:xfrm>
            <a:off x="6893419" y="5344470"/>
            <a:ext cx="4346990" cy="338554"/>
          </a:xfrm>
          <a:prstGeom prst="rect">
            <a:avLst/>
          </a:prstGeom>
          <a:noFill/>
        </p:spPr>
        <p:txBody>
          <a:bodyPr wrap="square">
            <a:spAutoFit/>
          </a:bodyPr>
          <a:lstStyle/>
          <a:p>
            <a:pPr algn="ctr"/>
            <a:r>
              <a:rPr lang="en-GB" sz="1600" dirty="0">
                <a:effectLst/>
                <a:ea typeface="Calibri" panose="020F0502020204030204" pitchFamily="34" charset="0"/>
              </a:rPr>
              <a:t>Figure 2 shows the data in a pie chart </a:t>
            </a:r>
            <a:endParaRPr lang="en-US" sz="1600" dirty="0"/>
          </a:p>
        </p:txBody>
      </p:sp>
      <p:pic>
        <p:nvPicPr>
          <p:cNvPr id="8" name="Picture 7" descr="Chart, pie chart&#10;&#10;Description automatically generated">
            <a:extLst>
              <a:ext uri="{FF2B5EF4-FFF2-40B4-BE49-F238E27FC236}">
                <a16:creationId xmlns:a16="http://schemas.microsoft.com/office/drawing/2014/main" id="{FEF27615-F867-F988-7EC4-B4EB99B11652}"/>
              </a:ext>
            </a:extLst>
          </p:cNvPr>
          <p:cNvPicPr>
            <a:picLocks noChangeAspect="1"/>
          </p:cNvPicPr>
          <p:nvPr/>
        </p:nvPicPr>
        <p:blipFill>
          <a:blip r:embed="rId4"/>
          <a:stretch>
            <a:fillRect/>
          </a:stretch>
        </p:blipFill>
        <p:spPr>
          <a:xfrm>
            <a:off x="7202124" y="2134153"/>
            <a:ext cx="3729580" cy="2813524"/>
          </a:xfrm>
          <a:prstGeom prst="rect">
            <a:avLst/>
          </a:prstGeom>
        </p:spPr>
      </p:pic>
    </p:spTree>
    <p:extLst>
      <p:ext uri="{BB962C8B-B14F-4D97-AF65-F5344CB8AC3E}">
        <p14:creationId xmlns:p14="http://schemas.microsoft.com/office/powerpoint/2010/main" val="39793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descr="Chart, histogram&#10;&#10;Description automatically generated">
            <a:extLst>
              <a:ext uri="{FF2B5EF4-FFF2-40B4-BE49-F238E27FC236}">
                <a16:creationId xmlns:a16="http://schemas.microsoft.com/office/drawing/2014/main" id="{7381A56B-0C85-652B-F86D-DA9AFCD1CC6A}"/>
              </a:ext>
            </a:extLst>
          </p:cNvPr>
          <p:cNvPicPr>
            <a:picLocks noChangeAspect="1"/>
          </p:cNvPicPr>
          <p:nvPr/>
        </p:nvPicPr>
        <p:blipFill>
          <a:blip r:embed="rId3"/>
          <a:stretch>
            <a:fillRect/>
          </a:stretch>
        </p:blipFill>
        <p:spPr>
          <a:xfrm>
            <a:off x="633999" y="1067781"/>
            <a:ext cx="6275667" cy="4722438"/>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Findings</a:t>
            </a:r>
            <a:br>
              <a:rPr lang="en-US" sz="4400" dirty="0">
                <a:solidFill>
                  <a:srgbClr val="FFFFFF"/>
                </a:solidFill>
              </a:rPr>
            </a:br>
            <a:endParaRPr lang="en-US" sz="4400" dirty="0">
              <a:solidFill>
                <a:srgbClr val="FFFFFF"/>
              </a:solidFill>
            </a:endParaRPr>
          </a:p>
        </p:txBody>
      </p:sp>
      <p:sp>
        <p:nvSpPr>
          <p:cNvPr id="3" name="Content Placeholder 2">
            <a:extLst>
              <a:ext uri="{FF2B5EF4-FFF2-40B4-BE49-F238E27FC236}">
                <a16:creationId xmlns:a16="http://schemas.microsoft.com/office/drawing/2014/main" id="{15C38ADA-CADF-307E-EC29-DBB7D27503A6}"/>
              </a:ext>
            </a:extLst>
          </p:cNvPr>
          <p:cNvSpPr>
            <a:spLocks noGrp="1"/>
          </p:cNvSpPr>
          <p:nvPr>
            <p:ph idx="1"/>
          </p:nvPr>
        </p:nvSpPr>
        <p:spPr>
          <a:xfrm>
            <a:off x="8096885" y="3578084"/>
            <a:ext cx="3659246" cy="2639835"/>
          </a:xfrm>
        </p:spPr>
        <p:txBody>
          <a:bodyPr vert="horz" lIns="91440" tIns="45720" rIns="91440" bIns="45720" rtlCol="0">
            <a:normAutofit/>
          </a:bodyPr>
          <a:lstStyle/>
          <a:p>
            <a:pPr marL="0" indent="0">
              <a:buNone/>
            </a:pPr>
            <a:r>
              <a:rPr lang="en-US" sz="1500" cap="all" spc="200" dirty="0">
                <a:solidFill>
                  <a:srgbClr val="FFFFFF"/>
                </a:solidFill>
                <a:effectLst/>
                <a:latin typeface="+mj-lt"/>
              </a:rPr>
              <a:t>Figure 3 shows the rating with the highest average number of TV shows and movies. </a:t>
            </a:r>
            <a:endParaRPr lang="en-US" sz="1500" cap="all" spc="200" dirty="0">
              <a:solidFill>
                <a:srgbClr val="FFFFFF"/>
              </a:solidFill>
              <a:latin typeface="+mj-lt"/>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78B3250A-1DA9-3B6C-D8A9-FD4E3B7D4BE2}"/>
              </a:ext>
            </a:extLst>
          </p:cNvPr>
          <p:cNvCxnSpPr/>
          <p:nvPr/>
        </p:nvCxnSpPr>
        <p:spPr>
          <a:xfrm>
            <a:off x="8127707" y="3082249"/>
            <a:ext cx="29862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82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Findings</a:t>
            </a:r>
          </a:p>
        </p:txBody>
      </p:sp>
      <p:pic>
        <p:nvPicPr>
          <p:cNvPr id="4" name="Picture 3" descr="Table&#10;&#10;Description automatically generated with medium confidence">
            <a:extLst>
              <a:ext uri="{FF2B5EF4-FFF2-40B4-BE49-F238E27FC236}">
                <a16:creationId xmlns:a16="http://schemas.microsoft.com/office/drawing/2014/main" id="{B523324E-01A0-AD56-55BF-F76A8C2F6506}"/>
              </a:ext>
            </a:extLst>
          </p:cNvPr>
          <p:cNvPicPr>
            <a:picLocks noChangeAspect="1"/>
          </p:cNvPicPr>
          <p:nvPr/>
        </p:nvPicPr>
        <p:blipFill>
          <a:blip r:embed="rId3"/>
          <a:stretch>
            <a:fillRect/>
          </a:stretch>
        </p:blipFill>
        <p:spPr>
          <a:xfrm>
            <a:off x="1005220" y="3429000"/>
            <a:ext cx="3009930" cy="1067266"/>
          </a:xfrm>
          <a:prstGeom prst="rect">
            <a:avLst/>
          </a:prstGeom>
        </p:spPr>
      </p:pic>
      <p:pic>
        <p:nvPicPr>
          <p:cNvPr id="5" name="Picture 4" descr="Table&#10;&#10;Description automatically generated">
            <a:extLst>
              <a:ext uri="{FF2B5EF4-FFF2-40B4-BE49-F238E27FC236}">
                <a16:creationId xmlns:a16="http://schemas.microsoft.com/office/drawing/2014/main" id="{13E1362B-E53B-4B31-6C33-D517636E9893}"/>
              </a:ext>
            </a:extLst>
          </p:cNvPr>
          <p:cNvPicPr>
            <a:picLocks noChangeAspect="1"/>
          </p:cNvPicPr>
          <p:nvPr/>
        </p:nvPicPr>
        <p:blipFill>
          <a:blip r:embed="rId4"/>
          <a:stretch>
            <a:fillRect/>
          </a:stretch>
        </p:blipFill>
        <p:spPr>
          <a:xfrm>
            <a:off x="4864625" y="2464639"/>
            <a:ext cx="2462750" cy="2185514"/>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DCA4AA5-BA9A-A9E3-3CC1-23D49EC9E650}"/>
              </a:ext>
            </a:extLst>
          </p:cNvPr>
          <p:cNvPicPr>
            <a:picLocks noChangeAspect="1"/>
          </p:cNvPicPr>
          <p:nvPr/>
        </p:nvPicPr>
        <p:blipFill>
          <a:blip r:embed="rId5"/>
          <a:stretch>
            <a:fillRect/>
          </a:stretch>
        </p:blipFill>
        <p:spPr>
          <a:xfrm>
            <a:off x="8195343" y="3280289"/>
            <a:ext cx="2890156" cy="1181162"/>
          </a:xfrm>
          <a:prstGeom prst="rect">
            <a:avLst/>
          </a:prstGeom>
        </p:spPr>
      </p:pic>
      <p:sp>
        <p:nvSpPr>
          <p:cNvPr id="8" name="TextBox 7">
            <a:extLst>
              <a:ext uri="{FF2B5EF4-FFF2-40B4-BE49-F238E27FC236}">
                <a16:creationId xmlns:a16="http://schemas.microsoft.com/office/drawing/2014/main" id="{21F33F0B-353B-7819-21E3-1F4E021D64AE}"/>
              </a:ext>
            </a:extLst>
          </p:cNvPr>
          <p:cNvSpPr txBox="1"/>
          <p:nvPr/>
        </p:nvSpPr>
        <p:spPr>
          <a:xfrm>
            <a:off x="1005220" y="4496266"/>
            <a:ext cx="1132726" cy="307777"/>
          </a:xfrm>
          <a:prstGeom prst="rect">
            <a:avLst/>
          </a:prstGeom>
          <a:noFill/>
        </p:spPr>
        <p:txBody>
          <a:bodyPr wrap="square">
            <a:spAutoFit/>
          </a:bodyPr>
          <a:lstStyle/>
          <a:p>
            <a:r>
              <a:rPr lang="en-US" sz="1400" dirty="0">
                <a:solidFill>
                  <a:schemeClr val="tx1"/>
                </a:solidFill>
              </a:rPr>
              <a:t>Figure 4</a:t>
            </a:r>
            <a:endParaRPr lang="en-US" sz="1400" dirty="0"/>
          </a:p>
        </p:txBody>
      </p:sp>
      <p:sp>
        <p:nvSpPr>
          <p:cNvPr id="10" name="TextBox 9">
            <a:extLst>
              <a:ext uri="{FF2B5EF4-FFF2-40B4-BE49-F238E27FC236}">
                <a16:creationId xmlns:a16="http://schemas.microsoft.com/office/drawing/2014/main" id="{511D63B6-5AB1-37BC-413D-DF967837C517}"/>
              </a:ext>
            </a:extLst>
          </p:cNvPr>
          <p:cNvSpPr txBox="1"/>
          <p:nvPr/>
        </p:nvSpPr>
        <p:spPr>
          <a:xfrm>
            <a:off x="4941647" y="4496265"/>
            <a:ext cx="1100283" cy="307777"/>
          </a:xfrm>
          <a:prstGeom prst="rect">
            <a:avLst/>
          </a:prstGeom>
          <a:noFill/>
        </p:spPr>
        <p:txBody>
          <a:bodyPr wrap="square">
            <a:spAutoFit/>
          </a:bodyPr>
          <a:lstStyle/>
          <a:p>
            <a:r>
              <a:rPr lang="en-US" sz="1400" dirty="0">
                <a:solidFill>
                  <a:schemeClr val="tx1"/>
                </a:solidFill>
              </a:rPr>
              <a:t>Figure 5</a:t>
            </a:r>
            <a:endParaRPr lang="en-US" sz="1400" dirty="0"/>
          </a:p>
        </p:txBody>
      </p:sp>
      <p:sp>
        <p:nvSpPr>
          <p:cNvPr id="14" name="TextBox 13">
            <a:extLst>
              <a:ext uri="{FF2B5EF4-FFF2-40B4-BE49-F238E27FC236}">
                <a16:creationId xmlns:a16="http://schemas.microsoft.com/office/drawing/2014/main" id="{D9D0AC60-FC8A-3007-05BC-43EFC8E8BA09}"/>
              </a:ext>
            </a:extLst>
          </p:cNvPr>
          <p:cNvSpPr txBox="1"/>
          <p:nvPr/>
        </p:nvSpPr>
        <p:spPr>
          <a:xfrm>
            <a:off x="8278402" y="4461451"/>
            <a:ext cx="968340" cy="307777"/>
          </a:xfrm>
          <a:prstGeom prst="rect">
            <a:avLst/>
          </a:prstGeom>
          <a:noFill/>
        </p:spPr>
        <p:txBody>
          <a:bodyPr wrap="square">
            <a:spAutoFit/>
          </a:bodyPr>
          <a:lstStyle/>
          <a:p>
            <a:r>
              <a:rPr lang="en-US" sz="1400" dirty="0">
                <a:solidFill>
                  <a:schemeClr val="tx1"/>
                </a:solidFill>
              </a:rPr>
              <a:t>Figure 6</a:t>
            </a:r>
            <a:endParaRPr lang="en-US" sz="1400" dirty="0"/>
          </a:p>
        </p:txBody>
      </p:sp>
    </p:spTree>
    <p:extLst>
      <p:ext uri="{BB962C8B-B14F-4D97-AF65-F5344CB8AC3E}">
        <p14:creationId xmlns:p14="http://schemas.microsoft.com/office/powerpoint/2010/main" val="143782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chemeClr val="tx1">
                    <a:lumMod val="85000"/>
                    <a:lumOff val="15000"/>
                  </a:schemeClr>
                </a:solidFill>
              </a:rPr>
              <a:t>Findings</a:t>
            </a:r>
          </a:p>
        </p:txBody>
      </p:sp>
      <p:pic>
        <p:nvPicPr>
          <p:cNvPr id="5" name="Picture 4" descr="Table&#10;&#10;Description automatically generated">
            <a:extLst>
              <a:ext uri="{FF2B5EF4-FFF2-40B4-BE49-F238E27FC236}">
                <a16:creationId xmlns:a16="http://schemas.microsoft.com/office/drawing/2014/main" id="{2C256940-C86D-862B-03B3-BFBAD64A9D77}"/>
              </a:ext>
            </a:extLst>
          </p:cNvPr>
          <p:cNvPicPr>
            <a:picLocks noChangeAspect="1"/>
          </p:cNvPicPr>
          <p:nvPr/>
        </p:nvPicPr>
        <p:blipFill>
          <a:blip r:embed="rId3"/>
          <a:stretch>
            <a:fillRect/>
          </a:stretch>
        </p:blipFill>
        <p:spPr>
          <a:xfrm>
            <a:off x="633999" y="820421"/>
            <a:ext cx="5462001" cy="4693476"/>
          </a:xfrm>
          <a:prstGeom prst="rect">
            <a:avLst/>
          </a:prstGeom>
        </p:spPr>
      </p:pic>
      <p:cxnSp>
        <p:nvCxnSpPr>
          <p:cNvPr id="29" name="Straight Connector 28">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0FC3CFBA-1AD2-F093-B029-B96E5DC3A93F}"/>
              </a:ext>
            </a:extLst>
          </p:cNvPr>
          <p:cNvSpPr txBox="1"/>
          <p:nvPr/>
        </p:nvSpPr>
        <p:spPr>
          <a:xfrm flipH="1">
            <a:off x="924949" y="5532185"/>
            <a:ext cx="2181666" cy="307777"/>
          </a:xfrm>
          <a:prstGeom prst="rect">
            <a:avLst/>
          </a:prstGeom>
          <a:noFill/>
        </p:spPr>
        <p:txBody>
          <a:bodyPr wrap="square" rtlCol="0">
            <a:spAutoFit/>
          </a:bodyPr>
          <a:lstStyle/>
          <a:p>
            <a:r>
              <a:rPr lang="en-US" sz="1400" dirty="0"/>
              <a:t>Figure 7</a:t>
            </a:r>
          </a:p>
        </p:txBody>
      </p:sp>
    </p:spTree>
    <p:extLst>
      <p:ext uri="{BB962C8B-B14F-4D97-AF65-F5344CB8AC3E}">
        <p14:creationId xmlns:p14="http://schemas.microsoft.com/office/powerpoint/2010/main" val="375496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5A76C3FC-C4B8-78C2-F9DB-F14578334271}"/>
              </a:ext>
            </a:extLst>
          </p:cNvPr>
          <p:cNvSpPr/>
          <p:nvPr/>
        </p:nvSpPr>
        <p:spPr>
          <a:xfrm>
            <a:off x="6361415" y="2330359"/>
            <a:ext cx="1140432" cy="1140432"/>
          </a:xfrm>
          <a:prstGeom prst="ellipse">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Recommendations</a:t>
            </a:r>
          </a:p>
        </p:txBody>
      </p:sp>
      <p:sp>
        <p:nvSpPr>
          <p:cNvPr id="6" name="TextBox 5">
            <a:extLst>
              <a:ext uri="{FF2B5EF4-FFF2-40B4-BE49-F238E27FC236}">
                <a16:creationId xmlns:a16="http://schemas.microsoft.com/office/drawing/2014/main" id="{49D1212C-5E2B-151F-9635-8E5379BDB6B7}"/>
              </a:ext>
            </a:extLst>
          </p:cNvPr>
          <p:cNvSpPr txBox="1"/>
          <p:nvPr/>
        </p:nvSpPr>
        <p:spPr>
          <a:xfrm>
            <a:off x="1937188" y="2423522"/>
            <a:ext cx="3703321" cy="954107"/>
          </a:xfrm>
          <a:prstGeom prst="rect">
            <a:avLst/>
          </a:prstGeom>
          <a:noFill/>
        </p:spPr>
        <p:txBody>
          <a:bodyPr wrap="square">
            <a:spAutoFit/>
          </a:bodyPr>
          <a:lstStyle/>
          <a:p>
            <a:r>
              <a:rPr lang="en-GB" sz="1400" dirty="0">
                <a:solidFill>
                  <a:schemeClr val="tx1"/>
                </a:solidFill>
                <a:effectLst/>
                <a:ea typeface="Calibri" panose="020F0502020204030204" pitchFamily="34" charset="0"/>
              </a:rPr>
              <a:t>Further analysis and questioning should be done by the Netflix team to determine the reasoning behind how they choose TV shows and movies for their platform. </a:t>
            </a:r>
          </a:p>
        </p:txBody>
      </p:sp>
      <p:sp>
        <p:nvSpPr>
          <p:cNvPr id="8" name="TextBox 7">
            <a:extLst>
              <a:ext uri="{FF2B5EF4-FFF2-40B4-BE49-F238E27FC236}">
                <a16:creationId xmlns:a16="http://schemas.microsoft.com/office/drawing/2014/main" id="{02C6607D-0376-D8AF-B512-140E65F3A346}"/>
              </a:ext>
            </a:extLst>
          </p:cNvPr>
          <p:cNvSpPr txBox="1"/>
          <p:nvPr/>
        </p:nvSpPr>
        <p:spPr>
          <a:xfrm>
            <a:off x="1937189" y="4381977"/>
            <a:ext cx="3703321" cy="738664"/>
          </a:xfrm>
          <a:prstGeom prst="rect">
            <a:avLst/>
          </a:prstGeom>
          <a:noFill/>
        </p:spPr>
        <p:txBody>
          <a:bodyPr wrap="square">
            <a:spAutoFit/>
          </a:bodyPr>
          <a:lstStyle/>
          <a:p>
            <a:r>
              <a:rPr lang="en-GB" sz="1400" dirty="0">
                <a:solidFill>
                  <a:schemeClr val="tx1"/>
                </a:solidFill>
                <a:effectLst/>
                <a:ea typeface="Calibri" panose="020F0502020204030204" pitchFamily="34" charset="0"/>
              </a:rPr>
              <a:t>If attention spans of viewers are getting shorter, then Netflix should offer more TV shows on their platform since their duration is shorter. </a:t>
            </a:r>
          </a:p>
        </p:txBody>
      </p:sp>
      <p:sp>
        <p:nvSpPr>
          <p:cNvPr id="10" name="TextBox 9">
            <a:extLst>
              <a:ext uri="{FF2B5EF4-FFF2-40B4-BE49-F238E27FC236}">
                <a16:creationId xmlns:a16="http://schemas.microsoft.com/office/drawing/2014/main" id="{88989444-B374-8BE1-EB0C-C43B78984D8A}"/>
              </a:ext>
            </a:extLst>
          </p:cNvPr>
          <p:cNvSpPr txBox="1"/>
          <p:nvPr/>
        </p:nvSpPr>
        <p:spPr>
          <a:xfrm>
            <a:off x="7793459" y="2531243"/>
            <a:ext cx="3703321" cy="738664"/>
          </a:xfrm>
          <a:prstGeom prst="rect">
            <a:avLst/>
          </a:prstGeom>
          <a:noFill/>
        </p:spPr>
        <p:txBody>
          <a:bodyPr wrap="square">
            <a:spAutoFit/>
          </a:bodyPr>
          <a:lstStyle/>
          <a:p>
            <a:r>
              <a:rPr lang="en-GB" sz="1400" dirty="0">
                <a:solidFill>
                  <a:schemeClr val="tx1"/>
                </a:solidFill>
                <a:effectLst/>
                <a:ea typeface="Calibri" panose="020F0502020204030204" pitchFamily="34" charset="0"/>
              </a:rPr>
              <a:t>Since Netflix offers the most content with a TV-MA rating, they should target this demographic specifically with subscriptions.</a:t>
            </a:r>
          </a:p>
        </p:txBody>
      </p:sp>
      <p:sp>
        <p:nvSpPr>
          <p:cNvPr id="12" name="TextBox 11">
            <a:extLst>
              <a:ext uri="{FF2B5EF4-FFF2-40B4-BE49-F238E27FC236}">
                <a16:creationId xmlns:a16="http://schemas.microsoft.com/office/drawing/2014/main" id="{1D073DA5-8364-6EE2-9EA9-5B30E7A1F56E}"/>
              </a:ext>
            </a:extLst>
          </p:cNvPr>
          <p:cNvSpPr txBox="1"/>
          <p:nvPr/>
        </p:nvSpPr>
        <p:spPr>
          <a:xfrm>
            <a:off x="7793459" y="4381977"/>
            <a:ext cx="3703321" cy="738664"/>
          </a:xfrm>
          <a:prstGeom prst="rect">
            <a:avLst/>
          </a:prstGeom>
          <a:noFill/>
        </p:spPr>
        <p:txBody>
          <a:bodyPr wrap="square">
            <a:spAutoFit/>
          </a:bodyPr>
          <a:lstStyle/>
          <a:p>
            <a:r>
              <a:rPr lang="en-GB" sz="1400" dirty="0">
                <a:solidFill>
                  <a:schemeClr val="tx1"/>
                </a:solidFill>
                <a:effectLst/>
                <a:ea typeface="Calibri" panose="020F0502020204030204" pitchFamily="34" charset="0"/>
              </a:rPr>
              <a:t>Netflix as a company should determine if subscribers prefer newer content or older content. </a:t>
            </a:r>
            <a:endParaRPr lang="en-US" sz="1400" dirty="0">
              <a:solidFill>
                <a:schemeClr val="tx1"/>
              </a:solidFill>
            </a:endParaRPr>
          </a:p>
        </p:txBody>
      </p:sp>
      <p:sp>
        <p:nvSpPr>
          <p:cNvPr id="13" name="Oval 12">
            <a:extLst>
              <a:ext uri="{FF2B5EF4-FFF2-40B4-BE49-F238E27FC236}">
                <a16:creationId xmlns:a16="http://schemas.microsoft.com/office/drawing/2014/main" id="{6F215A41-53E2-77A7-CD6E-AC36AD8A4074}"/>
              </a:ext>
            </a:extLst>
          </p:cNvPr>
          <p:cNvSpPr/>
          <p:nvPr/>
        </p:nvSpPr>
        <p:spPr>
          <a:xfrm>
            <a:off x="636994" y="2330359"/>
            <a:ext cx="1140432" cy="1140432"/>
          </a:xfrm>
          <a:prstGeom prst="ellipse">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941C2FA-55AF-C29D-764F-07703C932D5D}"/>
              </a:ext>
            </a:extLst>
          </p:cNvPr>
          <p:cNvSpPr/>
          <p:nvPr/>
        </p:nvSpPr>
        <p:spPr>
          <a:xfrm>
            <a:off x="636994" y="4181093"/>
            <a:ext cx="1140432" cy="1140432"/>
          </a:xfrm>
          <a:prstGeom prst="ellipse">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Research outline">
            <a:extLst>
              <a:ext uri="{FF2B5EF4-FFF2-40B4-BE49-F238E27FC236}">
                <a16:creationId xmlns:a16="http://schemas.microsoft.com/office/drawing/2014/main" id="{C7CFC3B0-DCE3-9696-4888-70A3DA4794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943" y="2531243"/>
            <a:ext cx="738664" cy="738664"/>
          </a:xfrm>
          <a:prstGeom prst="rect">
            <a:avLst/>
          </a:prstGeom>
        </p:spPr>
      </p:pic>
      <p:pic>
        <p:nvPicPr>
          <p:cNvPr id="29" name="Graphic 28" descr="Hourglass 90% outline">
            <a:extLst>
              <a:ext uri="{FF2B5EF4-FFF2-40B4-BE49-F238E27FC236}">
                <a16:creationId xmlns:a16="http://schemas.microsoft.com/office/drawing/2014/main" id="{443695A9-FD7B-4D08-2727-83225B42BC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8350" y="4362922"/>
            <a:ext cx="757719" cy="757719"/>
          </a:xfrm>
          <a:prstGeom prst="rect">
            <a:avLst/>
          </a:prstGeom>
        </p:spPr>
      </p:pic>
      <p:sp>
        <p:nvSpPr>
          <p:cNvPr id="30" name="Oval 29">
            <a:extLst>
              <a:ext uri="{FF2B5EF4-FFF2-40B4-BE49-F238E27FC236}">
                <a16:creationId xmlns:a16="http://schemas.microsoft.com/office/drawing/2014/main" id="{9245AAF6-5A09-1C69-A81C-8F4CD2E769B6}"/>
              </a:ext>
            </a:extLst>
          </p:cNvPr>
          <p:cNvSpPr/>
          <p:nvPr/>
        </p:nvSpPr>
        <p:spPr>
          <a:xfrm>
            <a:off x="6361415" y="4181093"/>
            <a:ext cx="1140432" cy="1140432"/>
          </a:xfrm>
          <a:prstGeom prst="ellipse">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Clipboard Checked outline">
            <a:extLst>
              <a:ext uri="{FF2B5EF4-FFF2-40B4-BE49-F238E27FC236}">
                <a16:creationId xmlns:a16="http://schemas.microsoft.com/office/drawing/2014/main" id="{D52445A0-B2E8-35B6-E07D-B470A2F392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22506" y="4323751"/>
            <a:ext cx="836060" cy="836060"/>
          </a:xfrm>
          <a:prstGeom prst="rect">
            <a:avLst/>
          </a:prstGeom>
        </p:spPr>
      </p:pic>
      <p:pic>
        <p:nvPicPr>
          <p:cNvPr id="34" name="Graphic 33" descr="Cycle with people outline">
            <a:extLst>
              <a:ext uri="{FF2B5EF4-FFF2-40B4-BE49-F238E27FC236}">
                <a16:creationId xmlns:a16="http://schemas.microsoft.com/office/drawing/2014/main" id="{EFD11C5B-62AE-586D-D6AE-74BDD842E0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39189" y="2374935"/>
            <a:ext cx="1002694" cy="1002694"/>
          </a:xfrm>
          <a:prstGeom prst="rect">
            <a:avLst/>
          </a:prstGeom>
        </p:spPr>
      </p:pic>
    </p:spTree>
    <p:extLst>
      <p:ext uri="{BB962C8B-B14F-4D97-AF65-F5344CB8AC3E}">
        <p14:creationId xmlns:p14="http://schemas.microsoft.com/office/powerpoint/2010/main" val="144342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15C38ADA-CADF-307E-EC29-DBB7D27503A6}"/>
              </a:ext>
            </a:extLst>
          </p:cNvPr>
          <p:cNvSpPr>
            <a:spLocks noGrp="1"/>
          </p:cNvSpPr>
          <p:nvPr>
            <p:ph idx="1"/>
          </p:nvPr>
        </p:nvSpPr>
        <p:spPr>
          <a:xfrm>
            <a:off x="4734332" y="2839251"/>
            <a:ext cx="6197371" cy="2222831"/>
          </a:xfrm>
        </p:spPr>
        <p:txBody>
          <a:bodyPr>
            <a:normAutofit/>
          </a:bodyPr>
          <a:lstStyle/>
          <a:p>
            <a:r>
              <a:rPr lang="en-GB" sz="1600" dirty="0">
                <a:solidFill>
                  <a:schemeClr val="tx1"/>
                </a:solidFill>
                <a:effectLst/>
                <a:ea typeface="Calibri" panose="020F0502020204030204" pitchFamily="34" charset="0"/>
                <a:cs typeface="Times New Roman" panose="02020603050405020304" pitchFamily="18" charset="0"/>
              </a:rPr>
              <a:t>If Netflix can better understand the TV shows and movies and the relationships between the variables, then they can better market them and understand what content to provide next. </a:t>
            </a:r>
          </a:p>
          <a:p>
            <a:endParaRPr lang="en-GB" sz="1600" dirty="0">
              <a:solidFill>
                <a:schemeClr val="tx1"/>
              </a:solidFill>
              <a:effectLst/>
              <a:ea typeface="Calibri" panose="020F0502020204030204" pitchFamily="34" charset="0"/>
              <a:cs typeface="Times New Roman" panose="02020603050405020304" pitchFamily="18" charset="0"/>
            </a:endParaRPr>
          </a:p>
          <a:p>
            <a:r>
              <a:rPr lang="en-GB"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 only can Netflix gain new subscribers by offering unique content, but they can make sure the right people are watching the right content to maintain customer satisfaction in the long run. </a:t>
            </a:r>
            <a:endParaRPr lang="en-US" sz="1600" dirty="0">
              <a:solidFill>
                <a:schemeClr val="tx1"/>
              </a:solidFill>
            </a:endParaRPr>
          </a:p>
        </p:txBody>
      </p:sp>
      <p:grpSp>
        <p:nvGrpSpPr>
          <p:cNvPr id="4" name="Group 3">
            <a:extLst>
              <a:ext uri="{FF2B5EF4-FFF2-40B4-BE49-F238E27FC236}">
                <a16:creationId xmlns:a16="http://schemas.microsoft.com/office/drawing/2014/main" id="{64192087-C743-D1FB-A9BB-4DAF9D37EDF4}"/>
              </a:ext>
            </a:extLst>
          </p:cNvPr>
          <p:cNvGrpSpPr/>
          <p:nvPr/>
        </p:nvGrpSpPr>
        <p:grpSpPr>
          <a:xfrm>
            <a:off x="1430440" y="2384113"/>
            <a:ext cx="2431667" cy="3133109"/>
            <a:chOff x="4016376" y="2276476"/>
            <a:chExt cx="330200" cy="425450"/>
          </a:xfrm>
          <a:solidFill>
            <a:srgbClr val="D34817"/>
          </a:solidFill>
        </p:grpSpPr>
        <p:sp>
          <p:nvSpPr>
            <p:cNvPr id="5" name="Freeform 497">
              <a:extLst>
                <a:ext uri="{FF2B5EF4-FFF2-40B4-BE49-F238E27FC236}">
                  <a16:creationId xmlns:a16="http://schemas.microsoft.com/office/drawing/2014/main" id="{29997181-1A92-8238-DDDD-BF2C11E452B1}"/>
                </a:ext>
              </a:extLst>
            </p:cNvPr>
            <p:cNvSpPr>
              <a:spLocks noEditPoints="1"/>
            </p:cNvSpPr>
            <p:nvPr/>
          </p:nvSpPr>
          <p:spPr bwMode="auto">
            <a:xfrm>
              <a:off x="4016376" y="2276476"/>
              <a:ext cx="330200" cy="425450"/>
            </a:xfrm>
            <a:custGeom>
              <a:avLst/>
              <a:gdLst>
                <a:gd name="T0" fmla="*/ 44 w 88"/>
                <a:gd name="T1" fmla="*/ 0 h 113"/>
                <a:gd name="T2" fmla="*/ 0 w 88"/>
                <a:gd name="T3" fmla="*/ 44 h 113"/>
                <a:gd name="T4" fmla="*/ 9 w 88"/>
                <a:gd name="T5" fmla="*/ 71 h 113"/>
                <a:gd name="T6" fmla="*/ 28 w 88"/>
                <a:gd name="T7" fmla="*/ 85 h 113"/>
                <a:gd name="T8" fmla="*/ 28 w 88"/>
                <a:gd name="T9" fmla="*/ 97 h 113"/>
                <a:gd name="T10" fmla="*/ 35 w 88"/>
                <a:gd name="T11" fmla="*/ 106 h 113"/>
                <a:gd name="T12" fmla="*/ 44 w 88"/>
                <a:gd name="T13" fmla="*/ 113 h 113"/>
                <a:gd name="T14" fmla="*/ 53 w 88"/>
                <a:gd name="T15" fmla="*/ 106 h 113"/>
                <a:gd name="T16" fmla="*/ 60 w 88"/>
                <a:gd name="T17" fmla="*/ 97 h 113"/>
                <a:gd name="T18" fmla="*/ 60 w 88"/>
                <a:gd name="T19" fmla="*/ 85 h 113"/>
                <a:gd name="T20" fmla="*/ 79 w 88"/>
                <a:gd name="T21" fmla="*/ 71 h 113"/>
                <a:gd name="T22" fmla="*/ 88 w 88"/>
                <a:gd name="T23" fmla="*/ 44 h 113"/>
                <a:gd name="T24" fmla="*/ 44 w 88"/>
                <a:gd name="T25" fmla="*/ 0 h 113"/>
                <a:gd name="T26" fmla="*/ 44 w 88"/>
                <a:gd name="T27" fmla="*/ 109 h 113"/>
                <a:gd name="T28" fmla="*/ 39 w 88"/>
                <a:gd name="T29" fmla="*/ 106 h 113"/>
                <a:gd name="T30" fmla="*/ 49 w 88"/>
                <a:gd name="T31" fmla="*/ 106 h 113"/>
                <a:gd name="T32" fmla="*/ 44 w 88"/>
                <a:gd name="T33" fmla="*/ 109 h 113"/>
                <a:gd name="T34" fmla="*/ 51 w 88"/>
                <a:gd name="T35" fmla="*/ 102 h 113"/>
                <a:gd name="T36" fmla="*/ 37 w 88"/>
                <a:gd name="T37" fmla="*/ 102 h 113"/>
                <a:gd name="T38" fmla="*/ 32 w 88"/>
                <a:gd name="T39" fmla="*/ 97 h 113"/>
                <a:gd name="T40" fmla="*/ 32 w 88"/>
                <a:gd name="T41" fmla="*/ 93 h 113"/>
                <a:gd name="T42" fmla="*/ 46 w 88"/>
                <a:gd name="T43" fmla="*/ 93 h 113"/>
                <a:gd name="T44" fmla="*/ 47 w 88"/>
                <a:gd name="T45" fmla="*/ 92 h 113"/>
                <a:gd name="T46" fmla="*/ 46 w 88"/>
                <a:gd name="T47" fmla="*/ 90 h 113"/>
                <a:gd name="T48" fmla="*/ 32 w 88"/>
                <a:gd name="T49" fmla="*/ 90 h 113"/>
                <a:gd name="T50" fmla="*/ 32 w 88"/>
                <a:gd name="T51" fmla="*/ 86 h 113"/>
                <a:gd name="T52" fmla="*/ 56 w 88"/>
                <a:gd name="T53" fmla="*/ 86 h 113"/>
                <a:gd name="T54" fmla="*/ 56 w 88"/>
                <a:gd name="T55" fmla="*/ 86 h 113"/>
                <a:gd name="T56" fmla="*/ 56 w 88"/>
                <a:gd name="T57" fmla="*/ 86 h 113"/>
                <a:gd name="T58" fmla="*/ 56 w 88"/>
                <a:gd name="T59" fmla="*/ 86 h 113"/>
                <a:gd name="T60" fmla="*/ 56 w 88"/>
                <a:gd name="T61" fmla="*/ 90 h 113"/>
                <a:gd name="T62" fmla="*/ 53 w 88"/>
                <a:gd name="T63" fmla="*/ 90 h 113"/>
                <a:gd name="T64" fmla="*/ 51 w 88"/>
                <a:gd name="T65" fmla="*/ 92 h 113"/>
                <a:gd name="T66" fmla="*/ 53 w 88"/>
                <a:gd name="T67" fmla="*/ 93 h 113"/>
                <a:gd name="T68" fmla="*/ 56 w 88"/>
                <a:gd name="T69" fmla="*/ 93 h 113"/>
                <a:gd name="T70" fmla="*/ 56 w 88"/>
                <a:gd name="T71" fmla="*/ 97 h 113"/>
                <a:gd name="T72" fmla="*/ 51 w 88"/>
                <a:gd name="T73" fmla="*/ 102 h 113"/>
                <a:gd name="T74" fmla="*/ 76 w 88"/>
                <a:gd name="T75" fmla="*/ 69 h 113"/>
                <a:gd name="T76" fmla="*/ 56 w 88"/>
                <a:gd name="T77" fmla="*/ 83 h 113"/>
                <a:gd name="T78" fmla="*/ 32 w 88"/>
                <a:gd name="T79" fmla="*/ 83 h 113"/>
                <a:gd name="T80" fmla="*/ 12 w 88"/>
                <a:gd name="T81" fmla="*/ 69 h 113"/>
                <a:gd name="T82" fmla="*/ 3 w 88"/>
                <a:gd name="T83" fmla="*/ 44 h 113"/>
                <a:gd name="T84" fmla="*/ 44 w 88"/>
                <a:gd name="T85" fmla="*/ 4 h 113"/>
                <a:gd name="T86" fmla="*/ 85 w 88"/>
                <a:gd name="T87" fmla="*/ 44 h 113"/>
                <a:gd name="T88" fmla="*/ 76 w 88"/>
                <a:gd name="T89" fmla="*/ 69 h 113"/>
                <a:gd name="T90" fmla="*/ 76 w 88"/>
                <a:gd name="T91" fmla="*/ 69 h 113"/>
                <a:gd name="T92" fmla="*/ 76 w 88"/>
                <a:gd name="T93"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8" h="113">
                  <a:moveTo>
                    <a:pt x="44" y="0"/>
                  </a:moveTo>
                  <a:cubicBezTo>
                    <a:pt x="20" y="0"/>
                    <a:pt x="0" y="20"/>
                    <a:pt x="0" y="44"/>
                  </a:cubicBezTo>
                  <a:cubicBezTo>
                    <a:pt x="0" y="54"/>
                    <a:pt x="3" y="63"/>
                    <a:pt x="9" y="71"/>
                  </a:cubicBezTo>
                  <a:cubicBezTo>
                    <a:pt x="14" y="77"/>
                    <a:pt x="21" y="82"/>
                    <a:pt x="28" y="85"/>
                  </a:cubicBezTo>
                  <a:cubicBezTo>
                    <a:pt x="28" y="97"/>
                    <a:pt x="28" y="97"/>
                    <a:pt x="28" y="97"/>
                  </a:cubicBezTo>
                  <a:cubicBezTo>
                    <a:pt x="28" y="101"/>
                    <a:pt x="31" y="105"/>
                    <a:pt x="35" y="106"/>
                  </a:cubicBezTo>
                  <a:cubicBezTo>
                    <a:pt x="36" y="110"/>
                    <a:pt x="40" y="113"/>
                    <a:pt x="44" y="113"/>
                  </a:cubicBezTo>
                  <a:cubicBezTo>
                    <a:pt x="48" y="113"/>
                    <a:pt x="52" y="110"/>
                    <a:pt x="53" y="106"/>
                  </a:cubicBezTo>
                  <a:cubicBezTo>
                    <a:pt x="57" y="105"/>
                    <a:pt x="60" y="101"/>
                    <a:pt x="60" y="97"/>
                  </a:cubicBezTo>
                  <a:cubicBezTo>
                    <a:pt x="60" y="85"/>
                    <a:pt x="60" y="85"/>
                    <a:pt x="60" y="85"/>
                  </a:cubicBezTo>
                  <a:cubicBezTo>
                    <a:pt x="67" y="82"/>
                    <a:pt x="74" y="77"/>
                    <a:pt x="79" y="71"/>
                  </a:cubicBezTo>
                  <a:cubicBezTo>
                    <a:pt x="85" y="63"/>
                    <a:pt x="88" y="54"/>
                    <a:pt x="88" y="44"/>
                  </a:cubicBezTo>
                  <a:cubicBezTo>
                    <a:pt x="88" y="20"/>
                    <a:pt x="68" y="0"/>
                    <a:pt x="44" y="0"/>
                  </a:cubicBezTo>
                  <a:close/>
                  <a:moveTo>
                    <a:pt x="44" y="109"/>
                  </a:moveTo>
                  <a:cubicBezTo>
                    <a:pt x="42" y="109"/>
                    <a:pt x="40" y="108"/>
                    <a:pt x="39" y="106"/>
                  </a:cubicBezTo>
                  <a:cubicBezTo>
                    <a:pt x="49" y="106"/>
                    <a:pt x="49" y="106"/>
                    <a:pt x="49" y="106"/>
                  </a:cubicBezTo>
                  <a:cubicBezTo>
                    <a:pt x="48" y="108"/>
                    <a:pt x="46" y="109"/>
                    <a:pt x="44" y="109"/>
                  </a:cubicBezTo>
                  <a:close/>
                  <a:moveTo>
                    <a:pt x="51" y="102"/>
                  </a:moveTo>
                  <a:cubicBezTo>
                    <a:pt x="37" y="102"/>
                    <a:pt x="37" y="102"/>
                    <a:pt x="37" y="102"/>
                  </a:cubicBezTo>
                  <a:cubicBezTo>
                    <a:pt x="34" y="102"/>
                    <a:pt x="32" y="100"/>
                    <a:pt x="32" y="97"/>
                  </a:cubicBezTo>
                  <a:cubicBezTo>
                    <a:pt x="32" y="93"/>
                    <a:pt x="32" y="93"/>
                    <a:pt x="32" y="93"/>
                  </a:cubicBezTo>
                  <a:cubicBezTo>
                    <a:pt x="46" y="93"/>
                    <a:pt x="46" y="93"/>
                    <a:pt x="46" y="93"/>
                  </a:cubicBezTo>
                  <a:cubicBezTo>
                    <a:pt x="47" y="93"/>
                    <a:pt x="47" y="93"/>
                    <a:pt x="47" y="92"/>
                  </a:cubicBezTo>
                  <a:cubicBezTo>
                    <a:pt x="47" y="91"/>
                    <a:pt x="47" y="90"/>
                    <a:pt x="46" y="90"/>
                  </a:cubicBezTo>
                  <a:cubicBezTo>
                    <a:pt x="32" y="90"/>
                    <a:pt x="32" y="90"/>
                    <a:pt x="32" y="90"/>
                  </a:cubicBezTo>
                  <a:cubicBezTo>
                    <a:pt x="32" y="86"/>
                    <a:pt x="32" y="86"/>
                    <a:pt x="32" y="86"/>
                  </a:cubicBezTo>
                  <a:cubicBezTo>
                    <a:pt x="56" y="86"/>
                    <a:pt x="56" y="86"/>
                    <a:pt x="56" y="86"/>
                  </a:cubicBezTo>
                  <a:cubicBezTo>
                    <a:pt x="56" y="86"/>
                    <a:pt x="56" y="86"/>
                    <a:pt x="56" y="86"/>
                  </a:cubicBezTo>
                  <a:cubicBezTo>
                    <a:pt x="56" y="86"/>
                    <a:pt x="56" y="86"/>
                    <a:pt x="56" y="86"/>
                  </a:cubicBezTo>
                  <a:cubicBezTo>
                    <a:pt x="56" y="86"/>
                    <a:pt x="56" y="86"/>
                    <a:pt x="56" y="86"/>
                  </a:cubicBezTo>
                  <a:cubicBezTo>
                    <a:pt x="56" y="90"/>
                    <a:pt x="56" y="90"/>
                    <a:pt x="56" y="90"/>
                  </a:cubicBezTo>
                  <a:cubicBezTo>
                    <a:pt x="53" y="90"/>
                    <a:pt x="53" y="90"/>
                    <a:pt x="53" y="90"/>
                  </a:cubicBezTo>
                  <a:cubicBezTo>
                    <a:pt x="52" y="90"/>
                    <a:pt x="51" y="91"/>
                    <a:pt x="51" y="92"/>
                  </a:cubicBezTo>
                  <a:cubicBezTo>
                    <a:pt x="51" y="93"/>
                    <a:pt x="52" y="93"/>
                    <a:pt x="53" y="93"/>
                  </a:cubicBezTo>
                  <a:cubicBezTo>
                    <a:pt x="56" y="93"/>
                    <a:pt x="56" y="93"/>
                    <a:pt x="56" y="93"/>
                  </a:cubicBezTo>
                  <a:cubicBezTo>
                    <a:pt x="56" y="97"/>
                    <a:pt x="56" y="97"/>
                    <a:pt x="56" y="97"/>
                  </a:cubicBezTo>
                  <a:cubicBezTo>
                    <a:pt x="56" y="100"/>
                    <a:pt x="54" y="102"/>
                    <a:pt x="51" y="102"/>
                  </a:cubicBezTo>
                  <a:close/>
                  <a:moveTo>
                    <a:pt x="76" y="69"/>
                  </a:moveTo>
                  <a:cubicBezTo>
                    <a:pt x="71" y="75"/>
                    <a:pt x="64" y="81"/>
                    <a:pt x="56" y="83"/>
                  </a:cubicBezTo>
                  <a:cubicBezTo>
                    <a:pt x="32" y="83"/>
                    <a:pt x="32" y="83"/>
                    <a:pt x="32" y="83"/>
                  </a:cubicBezTo>
                  <a:cubicBezTo>
                    <a:pt x="24" y="81"/>
                    <a:pt x="17" y="75"/>
                    <a:pt x="12" y="69"/>
                  </a:cubicBezTo>
                  <a:cubicBezTo>
                    <a:pt x="6" y="62"/>
                    <a:pt x="3" y="53"/>
                    <a:pt x="3" y="44"/>
                  </a:cubicBezTo>
                  <a:cubicBezTo>
                    <a:pt x="3" y="22"/>
                    <a:pt x="22" y="4"/>
                    <a:pt x="44" y="4"/>
                  </a:cubicBezTo>
                  <a:cubicBezTo>
                    <a:pt x="66" y="4"/>
                    <a:pt x="85" y="22"/>
                    <a:pt x="85" y="44"/>
                  </a:cubicBezTo>
                  <a:cubicBezTo>
                    <a:pt x="85" y="53"/>
                    <a:pt x="82" y="62"/>
                    <a:pt x="76" y="69"/>
                  </a:cubicBezTo>
                  <a:close/>
                  <a:moveTo>
                    <a:pt x="76" y="69"/>
                  </a:moveTo>
                  <a:cubicBezTo>
                    <a:pt x="76" y="69"/>
                    <a:pt x="76" y="69"/>
                    <a:pt x="76" y="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6" name="Freeform 498">
              <a:extLst>
                <a:ext uri="{FF2B5EF4-FFF2-40B4-BE49-F238E27FC236}">
                  <a16:creationId xmlns:a16="http://schemas.microsoft.com/office/drawing/2014/main" id="{B9967099-D316-E347-592C-F446CB1AFA33}"/>
                </a:ext>
              </a:extLst>
            </p:cNvPr>
            <p:cNvSpPr>
              <a:spLocks noEditPoints="1"/>
            </p:cNvSpPr>
            <p:nvPr/>
          </p:nvSpPr>
          <p:spPr bwMode="auto">
            <a:xfrm>
              <a:off x="4208463" y="2306638"/>
              <a:ext cx="33338" cy="22225"/>
            </a:xfrm>
            <a:custGeom>
              <a:avLst/>
              <a:gdLst>
                <a:gd name="T0" fmla="*/ 1 w 9"/>
                <a:gd name="T1" fmla="*/ 4 h 6"/>
                <a:gd name="T2" fmla="*/ 6 w 9"/>
                <a:gd name="T3" fmla="*/ 5 h 6"/>
                <a:gd name="T4" fmla="*/ 7 w 9"/>
                <a:gd name="T5" fmla="*/ 6 h 6"/>
                <a:gd name="T6" fmla="*/ 9 w 9"/>
                <a:gd name="T7" fmla="*/ 5 h 6"/>
                <a:gd name="T8" fmla="*/ 8 w 9"/>
                <a:gd name="T9" fmla="*/ 2 h 6"/>
                <a:gd name="T10" fmla="*/ 2 w 9"/>
                <a:gd name="T11" fmla="*/ 1 h 6"/>
                <a:gd name="T12" fmla="*/ 0 w 9"/>
                <a:gd name="T13" fmla="*/ 2 h 6"/>
                <a:gd name="T14" fmla="*/ 1 w 9"/>
                <a:gd name="T15" fmla="*/ 4 h 6"/>
                <a:gd name="T16" fmla="*/ 1 w 9"/>
                <a:gd name="T17" fmla="*/ 4 h 6"/>
                <a:gd name="T18" fmla="*/ 1 w 9"/>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1" y="4"/>
                  </a:moveTo>
                  <a:cubicBezTo>
                    <a:pt x="3" y="4"/>
                    <a:pt x="5" y="5"/>
                    <a:pt x="6" y="5"/>
                  </a:cubicBezTo>
                  <a:cubicBezTo>
                    <a:pt x="7" y="6"/>
                    <a:pt x="7" y="6"/>
                    <a:pt x="7" y="6"/>
                  </a:cubicBezTo>
                  <a:cubicBezTo>
                    <a:pt x="8" y="6"/>
                    <a:pt x="8" y="5"/>
                    <a:pt x="9" y="5"/>
                  </a:cubicBezTo>
                  <a:cubicBezTo>
                    <a:pt x="9" y="4"/>
                    <a:pt x="9" y="3"/>
                    <a:pt x="8" y="2"/>
                  </a:cubicBezTo>
                  <a:cubicBezTo>
                    <a:pt x="6" y="2"/>
                    <a:pt x="4" y="1"/>
                    <a:pt x="2" y="1"/>
                  </a:cubicBezTo>
                  <a:cubicBezTo>
                    <a:pt x="1" y="0"/>
                    <a:pt x="0" y="1"/>
                    <a:pt x="0" y="2"/>
                  </a:cubicBezTo>
                  <a:cubicBezTo>
                    <a:pt x="0" y="3"/>
                    <a:pt x="0" y="4"/>
                    <a:pt x="1" y="4"/>
                  </a:cubicBezTo>
                  <a:close/>
                  <a:moveTo>
                    <a:pt x="1" y="4"/>
                  </a:moveTo>
                  <a:cubicBezTo>
                    <a:pt x="1" y="4"/>
                    <a:pt x="1" y="4"/>
                    <a:pt x="1"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7" name="Freeform 499">
              <a:extLst>
                <a:ext uri="{FF2B5EF4-FFF2-40B4-BE49-F238E27FC236}">
                  <a16:creationId xmlns:a16="http://schemas.microsoft.com/office/drawing/2014/main" id="{6D9EAFED-B5CE-7EB3-88E9-C082C4F700D1}"/>
                </a:ext>
              </a:extLst>
            </p:cNvPr>
            <p:cNvSpPr>
              <a:spLocks noEditPoints="1"/>
            </p:cNvSpPr>
            <p:nvPr/>
          </p:nvSpPr>
          <p:spPr bwMode="auto">
            <a:xfrm>
              <a:off x="4252913" y="2328863"/>
              <a:ext cx="44450" cy="49213"/>
            </a:xfrm>
            <a:custGeom>
              <a:avLst/>
              <a:gdLst>
                <a:gd name="T0" fmla="*/ 3 w 12"/>
                <a:gd name="T1" fmla="*/ 1 h 13"/>
                <a:gd name="T2" fmla="*/ 1 w 12"/>
                <a:gd name="T3" fmla="*/ 1 h 13"/>
                <a:gd name="T4" fmla="*/ 1 w 12"/>
                <a:gd name="T5" fmla="*/ 3 h 13"/>
                <a:gd name="T6" fmla="*/ 9 w 12"/>
                <a:gd name="T7" fmla="*/ 12 h 13"/>
                <a:gd name="T8" fmla="*/ 10 w 12"/>
                <a:gd name="T9" fmla="*/ 13 h 13"/>
                <a:gd name="T10" fmla="*/ 11 w 12"/>
                <a:gd name="T11" fmla="*/ 12 h 13"/>
                <a:gd name="T12" fmla="*/ 12 w 12"/>
                <a:gd name="T13" fmla="*/ 10 h 13"/>
                <a:gd name="T14" fmla="*/ 3 w 12"/>
                <a:gd name="T15" fmla="*/ 1 h 13"/>
                <a:gd name="T16" fmla="*/ 3 w 12"/>
                <a:gd name="T17" fmla="*/ 1 h 13"/>
                <a:gd name="T18" fmla="*/ 3 w 12"/>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3" y="1"/>
                  </a:moveTo>
                  <a:cubicBezTo>
                    <a:pt x="2" y="0"/>
                    <a:pt x="1" y="0"/>
                    <a:pt x="1" y="1"/>
                  </a:cubicBezTo>
                  <a:cubicBezTo>
                    <a:pt x="0" y="2"/>
                    <a:pt x="0" y="3"/>
                    <a:pt x="1" y="3"/>
                  </a:cubicBezTo>
                  <a:cubicBezTo>
                    <a:pt x="4" y="6"/>
                    <a:pt x="7" y="9"/>
                    <a:pt x="9" y="12"/>
                  </a:cubicBezTo>
                  <a:cubicBezTo>
                    <a:pt x="9" y="12"/>
                    <a:pt x="10" y="13"/>
                    <a:pt x="10" y="13"/>
                  </a:cubicBezTo>
                  <a:cubicBezTo>
                    <a:pt x="11" y="13"/>
                    <a:pt x="11" y="12"/>
                    <a:pt x="11" y="12"/>
                  </a:cubicBezTo>
                  <a:cubicBezTo>
                    <a:pt x="12" y="12"/>
                    <a:pt x="12" y="11"/>
                    <a:pt x="12" y="10"/>
                  </a:cubicBezTo>
                  <a:cubicBezTo>
                    <a:pt x="9" y="6"/>
                    <a:pt x="6" y="3"/>
                    <a:pt x="3" y="1"/>
                  </a:cubicBezTo>
                  <a:close/>
                  <a:moveTo>
                    <a:pt x="3" y="1"/>
                  </a:moveTo>
                  <a:cubicBezTo>
                    <a:pt x="3" y="1"/>
                    <a:pt x="3"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8" name="Freeform 500">
              <a:extLst>
                <a:ext uri="{FF2B5EF4-FFF2-40B4-BE49-F238E27FC236}">
                  <a16:creationId xmlns:a16="http://schemas.microsoft.com/office/drawing/2014/main" id="{A2683E42-255D-B0FA-0828-6681227F0BB9}"/>
                </a:ext>
              </a:extLst>
            </p:cNvPr>
            <p:cNvSpPr>
              <a:spLocks noEditPoints="1"/>
            </p:cNvSpPr>
            <p:nvPr/>
          </p:nvSpPr>
          <p:spPr bwMode="auto">
            <a:xfrm>
              <a:off x="4113213" y="2344738"/>
              <a:ext cx="139700" cy="209550"/>
            </a:xfrm>
            <a:custGeom>
              <a:avLst/>
              <a:gdLst>
                <a:gd name="T0" fmla="*/ 34 w 37"/>
                <a:gd name="T1" fmla="*/ 21 h 56"/>
                <a:gd name="T2" fmla="*/ 21 w 37"/>
                <a:gd name="T3" fmla="*/ 21 h 56"/>
                <a:gd name="T4" fmla="*/ 23 w 37"/>
                <a:gd name="T5" fmla="*/ 3 h 56"/>
                <a:gd name="T6" fmla="*/ 22 w 37"/>
                <a:gd name="T7" fmla="*/ 0 h 56"/>
                <a:gd name="T8" fmla="*/ 19 w 37"/>
                <a:gd name="T9" fmla="*/ 2 h 56"/>
                <a:gd name="T10" fmla="*/ 1 w 37"/>
                <a:gd name="T11" fmla="*/ 26 h 56"/>
                <a:gd name="T12" fmla="*/ 1 w 37"/>
                <a:gd name="T13" fmla="*/ 30 h 56"/>
                <a:gd name="T14" fmla="*/ 4 w 37"/>
                <a:gd name="T15" fmla="*/ 31 h 56"/>
                <a:gd name="T16" fmla="*/ 15 w 37"/>
                <a:gd name="T17" fmla="*/ 31 h 56"/>
                <a:gd name="T18" fmla="*/ 13 w 37"/>
                <a:gd name="T19" fmla="*/ 53 h 56"/>
                <a:gd name="T20" fmla="*/ 14 w 37"/>
                <a:gd name="T21" fmla="*/ 56 h 56"/>
                <a:gd name="T22" fmla="*/ 15 w 37"/>
                <a:gd name="T23" fmla="*/ 56 h 56"/>
                <a:gd name="T24" fmla="*/ 17 w 37"/>
                <a:gd name="T25" fmla="*/ 54 h 56"/>
                <a:gd name="T26" fmla="*/ 36 w 37"/>
                <a:gd name="T27" fmla="*/ 26 h 56"/>
                <a:gd name="T28" fmla="*/ 37 w 37"/>
                <a:gd name="T29" fmla="*/ 23 h 56"/>
                <a:gd name="T30" fmla="*/ 34 w 37"/>
                <a:gd name="T31" fmla="*/ 21 h 56"/>
                <a:gd name="T32" fmla="*/ 34 w 37"/>
                <a:gd name="T33" fmla="*/ 25 h 56"/>
                <a:gd name="T34" fmla="*/ 16 w 37"/>
                <a:gd name="T35" fmla="*/ 50 h 56"/>
                <a:gd name="T36" fmla="*/ 18 w 37"/>
                <a:gd name="T37" fmla="*/ 30 h 56"/>
                <a:gd name="T38" fmla="*/ 18 w 37"/>
                <a:gd name="T39" fmla="*/ 29 h 56"/>
                <a:gd name="T40" fmla="*/ 17 w 37"/>
                <a:gd name="T41" fmla="*/ 28 h 56"/>
                <a:gd name="T42" fmla="*/ 4 w 37"/>
                <a:gd name="T43" fmla="*/ 28 h 56"/>
                <a:gd name="T44" fmla="*/ 4 w 37"/>
                <a:gd name="T45" fmla="*/ 28 h 56"/>
                <a:gd name="T46" fmla="*/ 4 w 37"/>
                <a:gd name="T47" fmla="*/ 28 h 56"/>
                <a:gd name="T48" fmla="*/ 19 w 37"/>
                <a:gd name="T49" fmla="*/ 6 h 56"/>
                <a:gd name="T50" fmla="*/ 17 w 37"/>
                <a:gd name="T51" fmla="*/ 22 h 56"/>
                <a:gd name="T52" fmla="*/ 18 w 37"/>
                <a:gd name="T53" fmla="*/ 24 h 56"/>
                <a:gd name="T54" fmla="*/ 19 w 37"/>
                <a:gd name="T55" fmla="*/ 24 h 56"/>
                <a:gd name="T56" fmla="*/ 34 w 37"/>
                <a:gd name="T57" fmla="*/ 24 h 56"/>
                <a:gd name="T58" fmla="*/ 34 w 37"/>
                <a:gd name="T59" fmla="*/ 24 h 56"/>
                <a:gd name="T60" fmla="*/ 34 w 37"/>
                <a:gd name="T61" fmla="*/ 25 h 56"/>
                <a:gd name="T62" fmla="*/ 34 w 37"/>
                <a:gd name="T63" fmla="*/ 25 h 56"/>
                <a:gd name="T64" fmla="*/ 34 w 37"/>
                <a:gd name="T65"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6">
                  <a:moveTo>
                    <a:pt x="34" y="21"/>
                  </a:moveTo>
                  <a:cubicBezTo>
                    <a:pt x="21" y="21"/>
                    <a:pt x="21" y="21"/>
                    <a:pt x="21" y="21"/>
                  </a:cubicBezTo>
                  <a:cubicBezTo>
                    <a:pt x="23" y="3"/>
                    <a:pt x="23" y="3"/>
                    <a:pt x="23" y="3"/>
                  </a:cubicBezTo>
                  <a:cubicBezTo>
                    <a:pt x="23" y="2"/>
                    <a:pt x="23" y="1"/>
                    <a:pt x="22" y="0"/>
                  </a:cubicBezTo>
                  <a:cubicBezTo>
                    <a:pt x="21" y="0"/>
                    <a:pt x="20" y="0"/>
                    <a:pt x="19" y="2"/>
                  </a:cubicBezTo>
                  <a:cubicBezTo>
                    <a:pt x="1" y="26"/>
                    <a:pt x="1" y="26"/>
                    <a:pt x="1" y="26"/>
                  </a:cubicBezTo>
                  <a:cubicBezTo>
                    <a:pt x="0" y="27"/>
                    <a:pt x="0" y="29"/>
                    <a:pt x="1" y="30"/>
                  </a:cubicBezTo>
                  <a:cubicBezTo>
                    <a:pt x="1" y="31"/>
                    <a:pt x="3" y="31"/>
                    <a:pt x="4" y="31"/>
                  </a:cubicBezTo>
                  <a:cubicBezTo>
                    <a:pt x="15" y="31"/>
                    <a:pt x="15" y="31"/>
                    <a:pt x="15" y="31"/>
                  </a:cubicBezTo>
                  <a:cubicBezTo>
                    <a:pt x="13" y="53"/>
                    <a:pt x="13" y="53"/>
                    <a:pt x="13" y="53"/>
                  </a:cubicBezTo>
                  <a:cubicBezTo>
                    <a:pt x="12" y="54"/>
                    <a:pt x="13" y="55"/>
                    <a:pt x="14" y="56"/>
                  </a:cubicBezTo>
                  <a:cubicBezTo>
                    <a:pt x="14" y="56"/>
                    <a:pt x="14" y="56"/>
                    <a:pt x="15" y="56"/>
                  </a:cubicBezTo>
                  <a:cubicBezTo>
                    <a:pt x="15" y="56"/>
                    <a:pt x="16" y="55"/>
                    <a:pt x="17" y="54"/>
                  </a:cubicBezTo>
                  <a:cubicBezTo>
                    <a:pt x="36" y="26"/>
                    <a:pt x="36" y="26"/>
                    <a:pt x="36" y="26"/>
                  </a:cubicBezTo>
                  <a:cubicBezTo>
                    <a:pt x="37" y="25"/>
                    <a:pt x="37" y="24"/>
                    <a:pt x="37" y="23"/>
                  </a:cubicBezTo>
                  <a:cubicBezTo>
                    <a:pt x="36" y="22"/>
                    <a:pt x="35" y="21"/>
                    <a:pt x="34" y="21"/>
                  </a:cubicBezTo>
                  <a:close/>
                  <a:moveTo>
                    <a:pt x="34" y="25"/>
                  </a:moveTo>
                  <a:cubicBezTo>
                    <a:pt x="16" y="50"/>
                    <a:pt x="16" y="50"/>
                    <a:pt x="16" y="50"/>
                  </a:cubicBezTo>
                  <a:cubicBezTo>
                    <a:pt x="18" y="30"/>
                    <a:pt x="18" y="30"/>
                    <a:pt x="18" y="30"/>
                  </a:cubicBezTo>
                  <a:cubicBezTo>
                    <a:pt x="18" y="29"/>
                    <a:pt x="18" y="29"/>
                    <a:pt x="18" y="29"/>
                  </a:cubicBezTo>
                  <a:cubicBezTo>
                    <a:pt x="18" y="28"/>
                    <a:pt x="17" y="28"/>
                    <a:pt x="17" y="28"/>
                  </a:cubicBezTo>
                  <a:cubicBezTo>
                    <a:pt x="4" y="28"/>
                    <a:pt x="4" y="28"/>
                    <a:pt x="4" y="28"/>
                  </a:cubicBezTo>
                  <a:cubicBezTo>
                    <a:pt x="4" y="28"/>
                    <a:pt x="4" y="28"/>
                    <a:pt x="4" y="28"/>
                  </a:cubicBezTo>
                  <a:cubicBezTo>
                    <a:pt x="4" y="28"/>
                    <a:pt x="4" y="28"/>
                    <a:pt x="4" y="28"/>
                  </a:cubicBezTo>
                  <a:cubicBezTo>
                    <a:pt x="19" y="6"/>
                    <a:pt x="19" y="6"/>
                    <a:pt x="19" y="6"/>
                  </a:cubicBezTo>
                  <a:cubicBezTo>
                    <a:pt x="17" y="22"/>
                    <a:pt x="17" y="22"/>
                    <a:pt x="17" y="22"/>
                  </a:cubicBezTo>
                  <a:cubicBezTo>
                    <a:pt x="17" y="23"/>
                    <a:pt x="17" y="23"/>
                    <a:pt x="18" y="24"/>
                  </a:cubicBezTo>
                  <a:cubicBezTo>
                    <a:pt x="18" y="24"/>
                    <a:pt x="19" y="24"/>
                    <a:pt x="19" y="24"/>
                  </a:cubicBezTo>
                  <a:cubicBezTo>
                    <a:pt x="34" y="24"/>
                    <a:pt x="34" y="24"/>
                    <a:pt x="34" y="24"/>
                  </a:cubicBezTo>
                  <a:cubicBezTo>
                    <a:pt x="34" y="24"/>
                    <a:pt x="34" y="24"/>
                    <a:pt x="34" y="24"/>
                  </a:cubicBezTo>
                  <a:cubicBezTo>
                    <a:pt x="34" y="24"/>
                    <a:pt x="34" y="24"/>
                    <a:pt x="34" y="25"/>
                  </a:cubicBezTo>
                  <a:close/>
                  <a:moveTo>
                    <a:pt x="34" y="25"/>
                  </a:moveTo>
                  <a:cubicBezTo>
                    <a:pt x="34" y="25"/>
                    <a:pt x="34" y="25"/>
                    <a:pt x="34"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88789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46C6BF-0DAE-4F5C-AD3F-3FDB1C2B44B9}"/>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References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D8E0751-C48B-455E-B5E6-EF48FCCC7B24}"/>
              </a:ext>
            </a:extLst>
          </p:cNvPr>
          <p:cNvSpPr>
            <a:spLocks noGrp="1"/>
          </p:cNvSpPr>
          <p:nvPr>
            <p:ph idx="1"/>
          </p:nvPr>
        </p:nvSpPr>
        <p:spPr>
          <a:xfrm>
            <a:off x="4407613" y="605896"/>
            <a:ext cx="7292017" cy="5646208"/>
          </a:xfrm>
        </p:spPr>
        <p:txBody>
          <a:bodyPr anchor="ctr">
            <a:normAutofit/>
          </a:bodyPr>
          <a:lstStyle/>
          <a:p>
            <a:pPr marL="0" indent="0">
              <a:buNone/>
            </a:pPr>
            <a:endParaRPr lang="en-US" sz="1300" dirty="0"/>
          </a:p>
          <a:p>
            <a:pPr marL="0" marR="0" indent="0">
              <a:spcBef>
                <a:spcPts val="0"/>
              </a:spcBef>
              <a:spcAft>
                <a:spcPts val="800"/>
              </a:spcAft>
              <a:buNone/>
              <a:tabLst>
                <a:tab pos="2105025" algn="l"/>
              </a:tabLst>
            </a:pPr>
            <a:r>
              <a:rPr lang="en-US" sz="1300" dirty="0">
                <a:effectLst/>
                <a:ea typeface="Times New Roman" panose="02020603050405020304" pitchFamily="18" charset="0"/>
                <a:cs typeface="Times New Roman" panose="02020603050405020304" pitchFamily="18" charset="0"/>
              </a:rPr>
              <a:t>Kaur, P., </a:t>
            </a:r>
            <a:r>
              <a:rPr lang="en-US" sz="1300" dirty="0" err="1">
                <a:effectLst/>
                <a:ea typeface="Times New Roman" panose="02020603050405020304" pitchFamily="18" charset="0"/>
                <a:cs typeface="Times New Roman" panose="02020603050405020304" pitchFamily="18" charset="0"/>
              </a:rPr>
              <a:t>Stoltzful</a:t>
            </a:r>
            <a:r>
              <a:rPr lang="en-US" sz="1300" dirty="0">
                <a:effectLst/>
                <a:ea typeface="Times New Roman" panose="02020603050405020304" pitchFamily="18" charset="0"/>
                <a:cs typeface="Times New Roman" panose="02020603050405020304" pitchFamily="18" charset="0"/>
              </a:rPr>
              <a:t>, J., &amp; </a:t>
            </a:r>
            <a:r>
              <a:rPr lang="en-US" sz="1300" dirty="0" err="1">
                <a:effectLst/>
                <a:ea typeface="Times New Roman" panose="02020603050405020304" pitchFamily="18" charset="0"/>
                <a:cs typeface="Times New Roman" panose="02020603050405020304" pitchFamily="18" charset="0"/>
              </a:rPr>
              <a:t>Yellapu</a:t>
            </a:r>
            <a:r>
              <a:rPr lang="en-US" sz="1300" dirty="0">
                <a:effectLst/>
                <a:ea typeface="Times New Roman" panose="02020603050405020304" pitchFamily="18" charset="0"/>
                <a:cs typeface="Times New Roman" panose="02020603050405020304" pitchFamily="18" charset="0"/>
              </a:rPr>
              <a:t>, V. (2018). Descriptive Statistics. </a:t>
            </a:r>
            <a:r>
              <a:rPr lang="en-US" sz="1300" i="1" dirty="0">
                <a:effectLst/>
                <a:ea typeface="Times New Roman" panose="02020603050405020304" pitchFamily="18" charset="0"/>
                <a:cs typeface="Times New Roman" panose="02020603050405020304" pitchFamily="18" charset="0"/>
              </a:rPr>
              <a:t>International Journal of Academic Medicine. </a:t>
            </a:r>
          </a:p>
          <a:p>
            <a:pPr marL="0" marR="0" indent="0">
              <a:spcBef>
                <a:spcPts val="0"/>
              </a:spcBef>
              <a:spcAft>
                <a:spcPts val="800"/>
              </a:spcAft>
              <a:buNone/>
              <a:tabLst>
                <a:tab pos="2105025" algn="l"/>
              </a:tabLst>
            </a:pPr>
            <a:endParaRPr lang="en-US" sz="1300" i="1" dirty="0">
              <a:effectLst/>
              <a:ea typeface="Times New Roman" panose="02020603050405020304" pitchFamily="18" charset="0"/>
              <a:cs typeface="Times New Roman" panose="02020603050405020304" pitchFamily="18" charset="0"/>
            </a:endParaRPr>
          </a:p>
          <a:p>
            <a:pPr marL="0" marR="0" indent="0">
              <a:spcBef>
                <a:spcPts val="0"/>
              </a:spcBef>
              <a:spcAft>
                <a:spcPts val="800"/>
              </a:spcAft>
              <a:buNone/>
              <a:tabLst>
                <a:tab pos="2105025" algn="l"/>
              </a:tabLst>
            </a:pPr>
            <a:r>
              <a:rPr lang="en-US" sz="1300" dirty="0" err="1">
                <a:effectLst/>
                <a:ea typeface="Times New Roman" panose="02020603050405020304" pitchFamily="18" charset="0"/>
                <a:cs typeface="Times New Roman" panose="02020603050405020304" pitchFamily="18" charset="0"/>
              </a:rPr>
              <a:t>Lamkhede</a:t>
            </a:r>
            <a:r>
              <a:rPr lang="en-US" sz="1300" dirty="0">
                <a:effectLst/>
                <a:ea typeface="Times New Roman" panose="02020603050405020304" pitchFamily="18" charset="0"/>
                <a:cs typeface="Times New Roman" panose="02020603050405020304" pitchFamily="18" charset="0"/>
              </a:rPr>
              <a:t>, S. &amp; Das, S. (2019). Challenges in Search on Streaming Services: Netflix Case Study</a:t>
            </a:r>
            <a:r>
              <a:rPr lang="en-US" sz="1300" dirty="0">
                <a:ea typeface="Times New Roman" panose="02020603050405020304" pitchFamily="18" charset="0"/>
                <a:cs typeface="Times New Roman" panose="02020603050405020304" pitchFamily="18" charset="0"/>
              </a:rPr>
              <a:t> </a:t>
            </a:r>
            <a:r>
              <a:rPr lang="en-GB" sz="1300" i="1" dirty="0">
                <a:effectLst/>
                <a:ea typeface="Calibri" panose="020F0502020204030204" pitchFamily="34" charset="0"/>
                <a:cs typeface="Times New Roman" panose="02020603050405020304" pitchFamily="18" charset="0"/>
              </a:rPr>
              <a:t>Proceedings of </a:t>
            </a:r>
          </a:p>
          <a:p>
            <a:pPr marL="0" marR="0" indent="0">
              <a:spcBef>
                <a:spcPts val="0"/>
              </a:spcBef>
              <a:spcAft>
                <a:spcPts val="800"/>
              </a:spcAft>
              <a:buNone/>
              <a:tabLst>
                <a:tab pos="2105025" algn="l"/>
              </a:tabLst>
            </a:pPr>
            <a:r>
              <a:rPr lang="en-GB" sz="1300" i="1" dirty="0">
                <a:effectLst/>
                <a:ea typeface="Calibri" panose="020F0502020204030204" pitchFamily="34" charset="0"/>
                <a:cs typeface="Times New Roman" panose="02020603050405020304" pitchFamily="18" charset="0"/>
              </a:rPr>
              <a:t>           the 42</a:t>
            </a:r>
            <a:r>
              <a:rPr lang="en-GB" sz="1300" i="1" baseline="30000" dirty="0">
                <a:effectLst/>
                <a:ea typeface="Calibri" panose="020F0502020204030204" pitchFamily="34" charset="0"/>
                <a:cs typeface="Times New Roman" panose="02020603050405020304" pitchFamily="18" charset="0"/>
              </a:rPr>
              <a:t>nd</a:t>
            </a:r>
            <a:r>
              <a:rPr lang="en-GB" sz="1300" i="1" baseline="30000" dirty="0">
                <a:ea typeface="Calibri" panose="020F0502020204030204" pitchFamily="34" charset="0"/>
                <a:cs typeface="Times New Roman" panose="02020603050405020304" pitchFamily="18" charset="0"/>
              </a:rPr>
              <a:t> </a:t>
            </a:r>
            <a:r>
              <a:rPr lang="en-GB" sz="1300" i="1" dirty="0">
                <a:effectLst/>
                <a:ea typeface="Calibri" panose="020F0502020204030204" pitchFamily="34" charset="0"/>
                <a:cs typeface="Times New Roman" panose="02020603050405020304" pitchFamily="18" charset="0"/>
              </a:rPr>
              <a:t>International ACM SIGIR Conference on Research and Development Retrieval. </a:t>
            </a:r>
          </a:p>
          <a:p>
            <a:pPr marL="0" marR="0" indent="0">
              <a:spcBef>
                <a:spcPts val="0"/>
              </a:spcBef>
              <a:spcAft>
                <a:spcPts val="800"/>
              </a:spcAft>
              <a:buNone/>
              <a:tabLst>
                <a:tab pos="2105025" algn="l"/>
              </a:tabLst>
            </a:pPr>
            <a:endParaRPr lang="en-GB" sz="1300" i="1" dirty="0">
              <a:effectLst/>
              <a:ea typeface="Calibri" panose="020F0502020204030204" pitchFamily="34" charset="0"/>
              <a:cs typeface="Times New Roman" panose="02020603050405020304" pitchFamily="18" charset="0"/>
            </a:endParaRPr>
          </a:p>
          <a:p>
            <a:pPr marL="0" marR="0" indent="0">
              <a:spcBef>
                <a:spcPts val="0"/>
              </a:spcBef>
              <a:spcAft>
                <a:spcPts val="800"/>
              </a:spcAft>
              <a:buNone/>
            </a:pPr>
            <a:r>
              <a:rPr lang="en-GB" sz="1300" dirty="0">
                <a:ea typeface="Calibri" panose="020F0502020204030204" pitchFamily="34" charset="0"/>
                <a:cs typeface="Times New Roman" panose="02020603050405020304" pitchFamily="18" charset="0"/>
              </a:rPr>
              <a:t> </a:t>
            </a:r>
            <a:r>
              <a:rPr lang="en-GB" sz="1300" dirty="0">
                <a:effectLst/>
                <a:ea typeface="Calibri" panose="020F0502020204030204" pitchFamily="34" charset="0"/>
                <a:cs typeface="Times New Roman" panose="02020603050405020304" pitchFamily="18" charset="0"/>
              </a:rPr>
              <a:t>Matrix, S. (2014). The Netflix Effect: Teens, Bing Watching, and On-Demand Digital Marketing Trends.</a:t>
            </a:r>
          </a:p>
          <a:p>
            <a:pPr marL="0" marR="0" indent="0">
              <a:spcBef>
                <a:spcPts val="0"/>
              </a:spcBef>
              <a:spcAft>
                <a:spcPts val="800"/>
              </a:spcAft>
              <a:buNone/>
            </a:pPr>
            <a:r>
              <a:rPr lang="en-GB" sz="1300" dirty="0">
                <a:effectLst/>
                <a:ea typeface="Calibri" panose="020F0502020204030204" pitchFamily="34" charset="0"/>
                <a:cs typeface="Times New Roman" panose="02020603050405020304" pitchFamily="18" charset="0"/>
              </a:rPr>
              <a:t>           </a:t>
            </a:r>
            <a:r>
              <a:rPr lang="en-GB" sz="1300" i="1" dirty="0">
                <a:effectLst/>
                <a:ea typeface="Calibri" panose="020F0502020204030204" pitchFamily="34" charset="0"/>
                <a:cs typeface="Times New Roman" panose="02020603050405020304" pitchFamily="18" charset="0"/>
              </a:rPr>
              <a:t>Jeunesse: Young People, Texts, Cultures 119-138.</a:t>
            </a:r>
          </a:p>
          <a:p>
            <a:pPr marL="0" marR="0" indent="0">
              <a:spcBef>
                <a:spcPts val="0"/>
              </a:spcBef>
              <a:spcAft>
                <a:spcPts val="800"/>
              </a:spcAft>
              <a:buNone/>
            </a:pPr>
            <a:endParaRPr lang="en-GB" sz="1300" dirty="0">
              <a:effectLst/>
              <a:ea typeface="Calibri" panose="020F0502020204030204" pitchFamily="34" charset="0"/>
              <a:cs typeface="Times New Roman" panose="02020603050405020304" pitchFamily="18" charset="0"/>
            </a:endParaRPr>
          </a:p>
          <a:p>
            <a:pPr marL="0" indent="0">
              <a:buNone/>
            </a:pPr>
            <a:r>
              <a:rPr lang="en-GB" sz="1300" dirty="0">
                <a:effectLst/>
                <a:ea typeface="Calibri" panose="020F0502020204030204" pitchFamily="34" charset="0"/>
                <a:cs typeface="Times New Roman" panose="02020603050405020304" pitchFamily="18" charset="0"/>
              </a:rPr>
              <a:t>Oat, E. (2013). Analysis of Netflix Architecture and Business Model. </a:t>
            </a:r>
            <a:r>
              <a:rPr lang="en-GB" sz="1300" i="1" dirty="0" err="1">
                <a:effectLst/>
                <a:ea typeface="Calibri" panose="020F0502020204030204" pitchFamily="34" charset="0"/>
                <a:cs typeface="Times New Roman" panose="02020603050405020304" pitchFamily="18" charset="0"/>
              </a:rPr>
              <a:t>Dostupno</a:t>
            </a:r>
            <a:endParaRPr lang="en-GB" sz="1300" i="1" dirty="0">
              <a:effectLst/>
              <a:ea typeface="Calibri" panose="020F0502020204030204" pitchFamily="34" charset="0"/>
              <a:cs typeface="Times New Roman" panose="02020603050405020304" pitchFamily="18" charset="0"/>
            </a:endParaRPr>
          </a:p>
          <a:p>
            <a:pPr marL="0" indent="0">
              <a:buNone/>
            </a:pPr>
            <a:endParaRPr lang="en-US" sz="1300" dirty="0"/>
          </a:p>
          <a:p>
            <a:pPr marL="0" indent="0">
              <a:buNone/>
            </a:pPr>
            <a:r>
              <a:rPr lang="en-US" sz="1300" dirty="0" err="1"/>
              <a:t>Osur</a:t>
            </a:r>
            <a:r>
              <a:rPr lang="en-US" sz="1300" dirty="0"/>
              <a:t>, L. (2016). Netflix and the Development of the Internet Television Network. </a:t>
            </a:r>
            <a:r>
              <a:rPr lang="en-US" sz="1300" i="1" dirty="0"/>
              <a:t>Surface.</a:t>
            </a:r>
          </a:p>
          <a:p>
            <a:pPr marL="0" indent="0">
              <a:buNone/>
            </a:pPr>
            <a:endParaRPr lang="en-US" sz="1300" i="1" dirty="0"/>
          </a:p>
          <a:p>
            <a:pPr marL="0" indent="0">
              <a:buNone/>
            </a:pPr>
            <a:r>
              <a:rPr lang="en-US" sz="1300" dirty="0">
                <a:effectLst/>
                <a:ea typeface="Times New Roman" panose="02020603050405020304" pitchFamily="18" charset="0"/>
                <a:cs typeface="Times New Roman" panose="02020603050405020304" pitchFamily="18" charset="0"/>
              </a:rPr>
              <a:t>Roy, D., Srivastava, R., Jat, M., &amp; </a:t>
            </a:r>
            <a:r>
              <a:rPr lang="en-US" sz="1300" dirty="0" err="1">
                <a:effectLst/>
                <a:ea typeface="Times New Roman" panose="02020603050405020304" pitchFamily="18" charset="0"/>
                <a:cs typeface="Times New Roman" panose="02020603050405020304" pitchFamily="18" charset="0"/>
              </a:rPr>
              <a:t>Karaca</a:t>
            </a:r>
            <a:r>
              <a:rPr lang="en-US" sz="1300" dirty="0">
                <a:effectLst/>
                <a:ea typeface="Times New Roman" panose="02020603050405020304" pitchFamily="18" charset="0"/>
                <a:cs typeface="Times New Roman" panose="02020603050405020304" pitchFamily="18" charset="0"/>
              </a:rPr>
              <a:t>, M.S. (2022). A Complete Overview of Analytics    Techniques: </a:t>
            </a:r>
          </a:p>
          <a:p>
            <a:pPr marL="0" indent="0">
              <a:buNone/>
            </a:pPr>
            <a:r>
              <a:rPr lang="en-US" sz="1300" dirty="0">
                <a:effectLst/>
                <a:ea typeface="Times New Roman" panose="02020603050405020304" pitchFamily="18" charset="0"/>
                <a:cs typeface="Times New Roman" panose="02020603050405020304" pitchFamily="18" charset="0"/>
              </a:rPr>
              <a:t>          Descriptive, Predictive, and Prescriptive. </a:t>
            </a:r>
            <a:r>
              <a:rPr lang="en-US" sz="1300" i="1" dirty="0">
                <a:effectLst/>
                <a:ea typeface="Times New Roman" panose="02020603050405020304" pitchFamily="18" charset="0"/>
                <a:cs typeface="Times New Roman" panose="02020603050405020304" pitchFamily="18" charset="0"/>
              </a:rPr>
              <a:t>Decision Intelligence Analytics and The Implementation of    </a:t>
            </a:r>
          </a:p>
          <a:p>
            <a:pPr marL="0" indent="0">
              <a:buNone/>
            </a:pPr>
            <a:r>
              <a:rPr lang="en-US" sz="1300" i="1" dirty="0">
                <a:effectLst/>
                <a:ea typeface="Times New Roman" panose="02020603050405020304" pitchFamily="18" charset="0"/>
                <a:cs typeface="Times New Roman" panose="02020603050405020304" pitchFamily="18" charset="0"/>
              </a:rPr>
              <a:t>          Strategic Business Management 15-30</a:t>
            </a:r>
            <a:r>
              <a:rPr lang="en-US" sz="1300" dirty="0">
                <a:effectLst/>
                <a:ea typeface="Times New Roman" panose="02020603050405020304" pitchFamily="18" charset="0"/>
                <a:cs typeface="Times New Roman" panose="02020603050405020304" pitchFamily="18" charset="0"/>
              </a:rPr>
              <a:t>.</a:t>
            </a:r>
            <a:endParaRPr lang="en-US" sz="1300" dirty="0">
              <a:effectLst/>
              <a:ea typeface="Calibri" panose="020F0502020204030204" pitchFamily="34" charset="0"/>
              <a:cs typeface="Times New Roman" panose="02020603050405020304" pitchFamily="18" charset="0"/>
            </a:endParaRPr>
          </a:p>
          <a:p>
            <a:pPr marL="0" indent="0">
              <a:buNone/>
            </a:pPr>
            <a:endParaRPr lang="en-US" sz="1300" i="1" dirty="0"/>
          </a:p>
        </p:txBody>
      </p:sp>
    </p:spTree>
    <p:extLst>
      <p:ext uri="{BB962C8B-B14F-4D97-AF65-F5344CB8AC3E}">
        <p14:creationId xmlns:p14="http://schemas.microsoft.com/office/powerpoint/2010/main" val="116062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94E7065-5B5D-F408-318B-92B1BE3F644D}"/>
              </a:ext>
            </a:extLst>
          </p:cNvPr>
          <p:cNvSpPr/>
          <p:nvPr/>
        </p:nvSpPr>
        <p:spPr>
          <a:xfrm>
            <a:off x="0" y="5681866"/>
            <a:ext cx="12192000" cy="1176134"/>
          </a:xfrm>
          <a:prstGeom prst="rect">
            <a:avLst/>
          </a:prstGeom>
          <a:solidFill>
            <a:srgbClr val="9B2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9D62C-05CC-05CE-84FB-5C66E880DB60}"/>
              </a:ext>
            </a:extLst>
          </p:cNvPr>
          <p:cNvSpPr>
            <a:spLocks noGrp="1"/>
          </p:cNvSpPr>
          <p:nvPr>
            <p:ph type="title"/>
          </p:nvPr>
        </p:nvSpPr>
        <p:spPr/>
        <p:txBody>
          <a:bodyPr/>
          <a:lstStyle/>
          <a:p>
            <a:r>
              <a:rPr lang="en-US" dirty="0"/>
              <a:t>Netflix’s Successful Innovation</a:t>
            </a:r>
          </a:p>
        </p:txBody>
      </p:sp>
      <p:sp>
        <p:nvSpPr>
          <p:cNvPr id="3" name="Content Placeholder 2">
            <a:extLst>
              <a:ext uri="{FF2B5EF4-FFF2-40B4-BE49-F238E27FC236}">
                <a16:creationId xmlns:a16="http://schemas.microsoft.com/office/drawing/2014/main" id="{6EC88A6D-9319-C677-E8B2-100365DEC37B}"/>
              </a:ext>
            </a:extLst>
          </p:cNvPr>
          <p:cNvSpPr>
            <a:spLocks noGrp="1"/>
          </p:cNvSpPr>
          <p:nvPr>
            <p:ph idx="1"/>
          </p:nvPr>
        </p:nvSpPr>
        <p:spPr>
          <a:xfrm>
            <a:off x="958024" y="6078943"/>
            <a:ext cx="10799320" cy="447013"/>
          </a:xfrm>
        </p:spPr>
        <p:txBody>
          <a:bodyPr>
            <a:normAutofit/>
          </a:bodyPr>
          <a:lstStyle/>
          <a:p>
            <a:pPr marL="0" indent="0" algn="ctr">
              <a:buNone/>
            </a:pPr>
            <a:r>
              <a:rPr lang="en-US" sz="2400" dirty="0">
                <a:solidFill>
                  <a:schemeClr val="bg1"/>
                </a:solidFill>
                <a:effectLst/>
                <a:latin typeface="Times New Roman" panose="02020603050405020304" pitchFamily="18" charset="0"/>
                <a:ea typeface="Times New Roman" panose="02020603050405020304" pitchFamily="18" charset="0"/>
              </a:rPr>
              <a:t>Netflix has since gained a wide market share and transformed into an online platform</a:t>
            </a:r>
          </a:p>
          <a:p>
            <a:pPr algn="ctr"/>
            <a:endParaRPr lang="en-US" sz="2400" dirty="0">
              <a:solidFill>
                <a:schemeClr val="bg1"/>
              </a:solidFill>
            </a:endParaRPr>
          </a:p>
        </p:txBody>
      </p:sp>
      <p:cxnSp>
        <p:nvCxnSpPr>
          <p:cNvPr id="5" name="Straight Connector 4">
            <a:extLst>
              <a:ext uri="{FF2B5EF4-FFF2-40B4-BE49-F238E27FC236}">
                <a16:creationId xmlns:a16="http://schemas.microsoft.com/office/drawing/2014/main" id="{BE215D24-B3FE-813F-55C8-B6781745A35D}"/>
              </a:ext>
            </a:extLst>
          </p:cNvPr>
          <p:cNvCxnSpPr>
            <a:cxnSpLocks/>
          </p:cNvCxnSpPr>
          <p:nvPr/>
        </p:nvCxnSpPr>
        <p:spPr>
          <a:xfrm>
            <a:off x="838200" y="2705043"/>
            <a:ext cx="1021461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59E3B00-6474-C4DC-FC6F-12DF30709D8E}"/>
              </a:ext>
            </a:extLst>
          </p:cNvPr>
          <p:cNvSpPr/>
          <p:nvPr/>
        </p:nvSpPr>
        <p:spPr>
          <a:xfrm>
            <a:off x="1184710" y="2496899"/>
            <a:ext cx="416287" cy="416287"/>
          </a:xfrm>
          <a:prstGeom prst="ellipse">
            <a:avLst/>
          </a:prstGeom>
          <a:solidFill>
            <a:srgbClr val="B6352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7FFFC46-8FFF-0252-2D16-2FB9E1E02D9B}"/>
              </a:ext>
            </a:extLst>
          </p:cNvPr>
          <p:cNvSpPr/>
          <p:nvPr/>
        </p:nvSpPr>
        <p:spPr>
          <a:xfrm>
            <a:off x="3417777" y="2496894"/>
            <a:ext cx="416287" cy="416287"/>
          </a:xfrm>
          <a:prstGeom prst="ellipse">
            <a:avLst/>
          </a:prstGeom>
          <a:solidFill>
            <a:srgbClr val="B6352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F4AA381-CAD0-222A-17CE-82C3F536C7FE}"/>
              </a:ext>
            </a:extLst>
          </p:cNvPr>
          <p:cNvSpPr/>
          <p:nvPr/>
        </p:nvSpPr>
        <p:spPr>
          <a:xfrm>
            <a:off x="5737157" y="2496893"/>
            <a:ext cx="416287" cy="416287"/>
          </a:xfrm>
          <a:prstGeom prst="ellipse">
            <a:avLst/>
          </a:prstGeom>
          <a:solidFill>
            <a:srgbClr val="B6352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84FE7B-05F6-38E9-84B4-86944ED72DC7}"/>
              </a:ext>
            </a:extLst>
          </p:cNvPr>
          <p:cNvSpPr txBox="1"/>
          <p:nvPr/>
        </p:nvSpPr>
        <p:spPr>
          <a:xfrm>
            <a:off x="978967" y="1932607"/>
            <a:ext cx="827772" cy="461665"/>
          </a:xfrm>
          <a:prstGeom prst="rect">
            <a:avLst/>
          </a:prstGeom>
          <a:noFill/>
        </p:spPr>
        <p:txBody>
          <a:bodyPr wrap="square" rtlCol="0">
            <a:spAutoFit/>
          </a:bodyPr>
          <a:lstStyle/>
          <a:p>
            <a:pPr algn="ctr"/>
            <a:r>
              <a:rPr lang="en-US" sz="2400" dirty="0"/>
              <a:t>1998</a:t>
            </a:r>
          </a:p>
        </p:txBody>
      </p:sp>
      <p:sp>
        <p:nvSpPr>
          <p:cNvPr id="10" name="TextBox 9">
            <a:extLst>
              <a:ext uri="{FF2B5EF4-FFF2-40B4-BE49-F238E27FC236}">
                <a16:creationId xmlns:a16="http://schemas.microsoft.com/office/drawing/2014/main" id="{3EB238FD-41A8-91B3-D622-62EE063CAE5B}"/>
              </a:ext>
            </a:extLst>
          </p:cNvPr>
          <p:cNvSpPr txBox="1"/>
          <p:nvPr/>
        </p:nvSpPr>
        <p:spPr>
          <a:xfrm>
            <a:off x="803312" y="3316292"/>
            <a:ext cx="1901387" cy="1754326"/>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Disrupted the DVD market by providing an at home mailing system</a:t>
            </a:r>
          </a:p>
          <a:p>
            <a:endParaRPr lang="en-US" dirty="0"/>
          </a:p>
        </p:txBody>
      </p:sp>
      <p:sp>
        <p:nvSpPr>
          <p:cNvPr id="11" name="TextBox 10">
            <a:extLst>
              <a:ext uri="{FF2B5EF4-FFF2-40B4-BE49-F238E27FC236}">
                <a16:creationId xmlns:a16="http://schemas.microsoft.com/office/drawing/2014/main" id="{735967BE-DEB4-8DF5-DFAB-5E2A93357558}"/>
              </a:ext>
            </a:extLst>
          </p:cNvPr>
          <p:cNvSpPr txBox="1"/>
          <p:nvPr/>
        </p:nvSpPr>
        <p:spPr>
          <a:xfrm>
            <a:off x="3212034" y="1929843"/>
            <a:ext cx="827772" cy="461665"/>
          </a:xfrm>
          <a:prstGeom prst="rect">
            <a:avLst/>
          </a:prstGeom>
          <a:noFill/>
        </p:spPr>
        <p:txBody>
          <a:bodyPr wrap="square" rtlCol="0">
            <a:spAutoFit/>
          </a:bodyPr>
          <a:lstStyle/>
          <a:p>
            <a:pPr algn="ctr"/>
            <a:r>
              <a:rPr lang="en-US" sz="2400" dirty="0"/>
              <a:t>1999</a:t>
            </a:r>
          </a:p>
        </p:txBody>
      </p:sp>
      <p:sp>
        <p:nvSpPr>
          <p:cNvPr id="12" name="TextBox 11">
            <a:extLst>
              <a:ext uri="{FF2B5EF4-FFF2-40B4-BE49-F238E27FC236}">
                <a16:creationId xmlns:a16="http://schemas.microsoft.com/office/drawing/2014/main" id="{11B3675D-4CBB-1EBB-A866-289B42EECA37}"/>
              </a:ext>
            </a:extLst>
          </p:cNvPr>
          <p:cNvSpPr txBox="1"/>
          <p:nvPr/>
        </p:nvSpPr>
        <p:spPr>
          <a:xfrm>
            <a:off x="2883370" y="3316292"/>
            <a:ext cx="1901387" cy="923330"/>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Began a subscription service</a:t>
            </a:r>
          </a:p>
        </p:txBody>
      </p:sp>
      <p:sp>
        <p:nvSpPr>
          <p:cNvPr id="13" name="TextBox 12">
            <a:extLst>
              <a:ext uri="{FF2B5EF4-FFF2-40B4-BE49-F238E27FC236}">
                <a16:creationId xmlns:a16="http://schemas.microsoft.com/office/drawing/2014/main" id="{00841284-D3AA-A8C2-6AFC-F7B8387EF004}"/>
              </a:ext>
            </a:extLst>
          </p:cNvPr>
          <p:cNvSpPr txBox="1"/>
          <p:nvPr/>
        </p:nvSpPr>
        <p:spPr>
          <a:xfrm>
            <a:off x="5073212" y="3270125"/>
            <a:ext cx="1901387" cy="1477328"/>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Started creating Algorithms to help gage what the customer is watching</a:t>
            </a:r>
          </a:p>
        </p:txBody>
      </p:sp>
      <p:sp>
        <p:nvSpPr>
          <p:cNvPr id="14" name="TextBox 13">
            <a:extLst>
              <a:ext uri="{FF2B5EF4-FFF2-40B4-BE49-F238E27FC236}">
                <a16:creationId xmlns:a16="http://schemas.microsoft.com/office/drawing/2014/main" id="{40563A44-4A81-6830-A4A9-9959107C2293}"/>
              </a:ext>
            </a:extLst>
          </p:cNvPr>
          <p:cNvSpPr txBox="1"/>
          <p:nvPr/>
        </p:nvSpPr>
        <p:spPr>
          <a:xfrm>
            <a:off x="5529912" y="1929843"/>
            <a:ext cx="827772" cy="461665"/>
          </a:xfrm>
          <a:prstGeom prst="rect">
            <a:avLst/>
          </a:prstGeom>
          <a:noFill/>
        </p:spPr>
        <p:txBody>
          <a:bodyPr wrap="square" rtlCol="0">
            <a:spAutoFit/>
          </a:bodyPr>
          <a:lstStyle/>
          <a:p>
            <a:pPr algn="ctr"/>
            <a:r>
              <a:rPr lang="en-US" sz="2400" dirty="0"/>
              <a:t>2000</a:t>
            </a:r>
          </a:p>
        </p:txBody>
      </p:sp>
      <p:sp>
        <p:nvSpPr>
          <p:cNvPr id="15" name="TextBox 14">
            <a:extLst>
              <a:ext uri="{FF2B5EF4-FFF2-40B4-BE49-F238E27FC236}">
                <a16:creationId xmlns:a16="http://schemas.microsoft.com/office/drawing/2014/main" id="{079C0253-3A42-EE5D-0E3A-8139F9142001}"/>
              </a:ext>
            </a:extLst>
          </p:cNvPr>
          <p:cNvSpPr txBox="1"/>
          <p:nvPr/>
        </p:nvSpPr>
        <p:spPr>
          <a:xfrm>
            <a:off x="7847996" y="1930547"/>
            <a:ext cx="827772" cy="461665"/>
          </a:xfrm>
          <a:prstGeom prst="rect">
            <a:avLst/>
          </a:prstGeom>
          <a:noFill/>
        </p:spPr>
        <p:txBody>
          <a:bodyPr wrap="square" rtlCol="0">
            <a:spAutoFit/>
          </a:bodyPr>
          <a:lstStyle/>
          <a:p>
            <a:pPr algn="ctr"/>
            <a:r>
              <a:rPr lang="en-US" sz="2400" dirty="0"/>
              <a:t>2007</a:t>
            </a:r>
          </a:p>
        </p:txBody>
      </p:sp>
      <p:sp>
        <p:nvSpPr>
          <p:cNvPr id="16" name="Oval 15">
            <a:extLst>
              <a:ext uri="{FF2B5EF4-FFF2-40B4-BE49-F238E27FC236}">
                <a16:creationId xmlns:a16="http://schemas.microsoft.com/office/drawing/2014/main" id="{78477AAF-ED58-EF67-47BA-01B633EA5C9F}"/>
              </a:ext>
            </a:extLst>
          </p:cNvPr>
          <p:cNvSpPr/>
          <p:nvPr/>
        </p:nvSpPr>
        <p:spPr>
          <a:xfrm>
            <a:off x="8053739" y="2496894"/>
            <a:ext cx="416287" cy="416287"/>
          </a:xfrm>
          <a:prstGeom prst="ellipse">
            <a:avLst/>
          </a:prstGeom>
          <a:solidFill>
            <a:srgbClr val="B6352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606FDE7-B649-1E99-E0C3-41F710EEA634}"/>
              </a:ext>
            </a:extLst>
          </p:cNvPr>
          <p:cNvSpPr txBox="1"/>
          <p:nvPr/>
        </p:nvSpPr>
        <p:spPr>
          <a:xfrm>
            <a:off x="7519332" y="3270125"/>
            <a:ext cx="1901387" cy="646331"/>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Introduced streaming </a:t>
            </a:r>
          </a:p>
        </p:txBody>
      </p:sp>
      <p:sp>
        <p:nvSpPr>
          <p:cNvPr id="18" name="TextBox 17">
            <a:extLst>
              <a:ext uri="{FF2B5EF4-FFF2-40B4-BE49-F238E27FC236}">
                <a16:creationId xmlns:a16="http://schemas.microsoft.com/office/drawing/2014/main" id="{614F2D52-7EF1-F7CE-5A77-8804FF0F42D2}"/>
              </a:ext>
            </a:extLst>
          </p:cNvPr>
          <p:cNvSpPr txBox="1"/>
          <p:nvPr/>
        </p:nvSpPr>
        <p:spPr>
          <a:xfrm>
            <a:off x="9957526" y="1930547"/>
            <a:ext cx="827772" cy="461665"/>
          </a:xfrm>
          <a:prstGeom prst="rect">
            <a:avLst/>
          </a:prstGeom>
          <a:noFill/>
        </p:spPr>
        <p:txBody>
          <a:bodyPr wrap="square" rtlCol="0">
            <a:spAutoFit/>
          </a:bodyPr>
          <a:lstStyle/>
          <a:p>
            <a:pPr algn="ctr"/>
            <a:r>
              <a:rPr lang="en-US" sz="2400" dirty="0"/>
              <a:t>2013</a:t>
            </a:r>
          </a:p>
        </p:txBody>
      </p:sp>
      <p:sp>
        <p:nvSpPr>
          <p:cNvPr id="19" name="Oval 18">
            <a:extLst>
              <a:ext uri="{FF2B5EF4-FFF2-40B4-BE49-F238E27FC236}">
                <a16:creationId xmlns:a16="http://schemas.microsoft.com/office/drawing/2014/main" id="{A92442C4-B5C7-3BB2-68B6-659A1FEA233D}"/>
              </a:ext>
            </a:extLst>
          </p:cNvPr>
          <p:cNvSpPr/>
          <p:nvPr/>
        </p:nvSpPr>
        <p:spPr>
          <a:xfrm>
            <a:off x="10240875" y="2494273"/>
            <a:ext cx="416287" cy="416287"/>
          </a:xfrm>
          <a:prstGeom prst="ellipse">
            <a:avLst/>
          </a:prstGeom>
          <a:solidFill>
            <a:srgbClr val="B6352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CBD095B-62CB-DC21-5874-E4E54E4076E4}"/>
              </a:ext>
            </a:extLst>
          </p:cNvPr>
          <p:cNvSpPr txBox="1"/>
          <p:nvPr/>
        </p:nvSpPr>
        <p:spPr>
          <a:xfrm>
            <a:off x="9628862" y="3270125"/>
            <a:ext cx="1901387" cy="923330"/>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Started creating their own movies and TV shows</a:t>
            </a:r>
          </a:p>
        </p:txBody>
      </p:sp>
    </p:spTree>
    <p:extLst>
      <p:ext uri="{BB962C8B-B14F-4D97-AF65-F5344CB8AC3E}">
        <p14:creationId xmlns:p14="http://schemas.microsoft.com/office/powerpoint/2010/main" val="350044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Problem Statement</a:t>
            </a:r>
          </a:p>
        </p:txBody>
      </p:sp>
      <p:grpSp>
        <p:nvGrpSpPr>
          <p:cNvPr id="33" name="Group 32">
            <a:extLst>
              <a:ext uri="{FF2B5EF4-FFF2-40B4-BE49-F238E27FC236}">
                <a16:creationId xmlns:a16="http://schemas.microsoft.com/office/drawing/2014/main" id="{D872EB3C-8E49-C175-6A38-6DADE81D079A}"/>
              </a:ext>
            </a:extLst>
          </p:cNvPr>
          <p:cNvGrpSpPr/>
          <p:nvPr/>
        </p:nvGrpSpPr>
        <p:grpSpPr>
          <a:xfrm>
            <a:off x="1097280" y="1966667"/>
            <a:ext cx="10058400" cy="1145116"/>
            <a:chOff x="1097280" y="1966667"/>
            <a:chExt cx="10058400" cy="1145116"/>
          </a:xfrm>
        </p:grpSpPr>
        <p:grpSp>
          <p:nvGrpSpPr>
            <p:cNvPr id="7" name="Group 6">
              <a:extLst>
                <a:ext uri="{FF2B5EF4-FFF2-40B4-BE49-F238E27FC236}">
                  <a16:creationId xmlns:a16="http://schemas.microsoft.com/office/drawing/2014/main" id="{2059A3C8-A8C6-9ADF-9433-0FE35CA8A3B0}"/>
                </a:ext>
              </a:extLst>
            </p:cNvPr>
            <p:cNvGrpSpPr/>
            <p:nvPr/>
          </p:nvGrpSpPr>
          <p:grpSpPr>
            <a:xfrm>
              <a:off x="1097280" y="1966667"/>
              <a:ext cx="10058400" cy="1145116"/>
              <a:chOff x="1352974" y="2526666"/>
              <a:chExt cx="10058400" cy="1145116"/>
            </a:xfrm>
          </p:grpSpPr>
          <p:sp>
            <p:nvSpPr>
              <p:cNvPr id="14" name="Rectangle: Rounded Corners 13">
                <a:extLst>
                  <a:ext uri="{FF2B5EF4-FFF2-40B4-BE49-F238E27FC236}">
                    <a16:creationId xmlns:a16="http://schemas.microsoft.com/office/drawing/2014/main" id="{284A8440-8510-EE8B-6504-D702252DF98C}"/>
                  </a:ext>
                </a:extLst>
              </p:cNvPr>
              <p:cNvSpPr/>
              <p:nvPr/>
            </p:nvSpPr>
            <p:spPr>
              <a:xfrm>
                <a:off x="1352974" y="2526666"/>
                <a:ext cx="10058400" cy="1145116"/>
              </a:xfrm>
              <a:prstGeom prst="roundRect">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6D3BCBE-4531-465D-0534-701E309F9B09}"/>
                  </a:ext>
                </a:extLst>
              </p:cNvPr>
              <p:cNvSpPr txBox="1"/>
              <p:nvPr/>
            </p:nvSpPr>
            <p:spPr>
              <a:xfrm>
                <a:off x="2639100" y="2929947"/>
                <a:ext cx="7895559" cy="338554"/>
              </a:xfrm>
              <a:prstGeom prst="rect">
                <a:avLst/>
              </a:prstGeom>
              <a:noFill/>
            </p:spPr>
            <p:txBody>
              <a:bodyPr wrap="none" rtlCol="0">
                <a:spAutoFit/>
              </a:bodyPr>
              <a:lstStyle/>
              <a:p>
                <a:r>
                  <a:rPr lang="en-US" sz="1600" dirty="0">
                    <a:solidFill>
                      <a:schemeClr val="tx1">
                        <a:lumMod val="85000"/>
                        <a:lumOff val="15000"/>
                      </a:schemeClr>
                    </a:solidFill>
                  </a:rPr>
                  <a:t>The company has adapted its business strategy to meet the changing demands of the market</a:t>
                </a:r>
              </a:p>
            </p:txBody>
          </p:sp>
        </p:grpSp>
        <p:grpSp>
          <p:nvGrpSpPr>
            <p:cNvPr id="8" name="Group 7">
              <a:extLst>
                <a:ext uri="{FF2B5EF4-FFF2-40B4-BE49-F238E27FC236}">
                  <a16:creationId xmlns:a16="http://schemas.microsoft.com/office/drawing/2014/main" id="{9DD05CAF-3907-1E67-D3CA-773C3D1DFEBC}"/>
                </a:ext>
              </a:extLst>
            </p:cNvPr>
            <p:cNvGrpSpPr/>
            <p:nvPr/>
          </p:nvGrpSpPr>
          <p:grpSpPr>
            <a:xfrm>
              <a:off x="1506690" y="2212733"/>
              <a:ext cx="440267" cy="560917"/>
              <a:chOff x="3238501" y="3913188"/>
              <a:chExt cx="330200" cy="420688"/>
            </a:xfrm>
            <a:solidFill>
              <a:srgbClr val="D34817"/>
            </a:solidFill>
          </p:grpSpPr>
          <p:sp>
            <p:nvSpPr>
              <p:cNvPr id="10" name="Freeform 437">
                <a:extLst>
                  <a:ext uri="{FF2B5EF4-FFF2-40B4-BE49-F238E27FC236}">
                    <a16:creationId xmlns:a16="http://schemas.microsoft.com/office/drawing/2014/main" id="{0D56CF4D-7231-9592-8234-362FA7AEC645}"/>
                  </a:ext>
                </a:extLst>
              </p:cNvPr>
              <p:cNvSpPr>
                <a:spLocks noEditPoints="1"/>
              </p:cNvSpPr>
              <p:nvPr/>
            </p:nvSpPr>
            <p:spPr bwMode="auto">
              <a:xfrm>
                <a:off x="3238501" y="3913188"/>
                <a:ext cx="330200" cy="420688"/>
              </a:xfrm>
              <a:custGeom>
                <a:avLst/>
                <a:gdLst>
                  <a:gd name="T0" fmla="*/ 79 w 88"/>
                  <a:gd name="T1" fmla="*/ 7 h 112"/>
                  <a:gd name="T2" fmla="*/ 62 w 88"/>
                  <a:gd name="T3" fmla="*/ 7 h 112"/>
                  <a:gd name="T4" fmla="*/ 61 w 88"/>
                  <a:gd name="T5" fmla="*/ 7 h 112"/>
                  <a:gd name="T6" fmla="*/ 54 w 88"/>
                  <a:gd name="T7" fmla="*/ 3 h 112"/>
                  <a:gd name="T8" fmla="*/ 50 w 88"/>
                  <a:gd name="T9" fmla="*/ 3 h 112"/>
                  <a:gd name="T10" fmla="*/ 44 w 88"/>
                  <a:gd name="T11" fmla="*/ 0 h 112"/>
                  <a:gd name="T12" fmla="*/ 38 w 88"/>
                  <a:gd name="T13" fmla="*/ 3 h 112"/>
                  <a:gd name="T14" fmla="*/ 33 w 88"/>
                  <a:gd name="T15" fmla="*/ 3 h 112"/>
                  <a:gd name="T16" fmla="*/ 26 w 88"/>
                  <a:gd name="T17" fmla="*/ 7 h 112"/>
                  <a:gd name="T18" fmla="*/ 26 w 88"/>
                  <a:gd name="T19" fmla="*/ 7 h 112"/>
                  <a:gd name="T20" fmla="*/ 9 w 88"/>
                  <a:gd name="T21" fmla="*/ 7 h 112"/>
                  <a:gd name="T22" fmla="*/ 0 w 88"/>
                  <a:gd name="T23" fmla="*/ 15 h 112"/>
                  <a:gd name="T24" fmla="*/ 0 w 88"/>
                  <a:gd name="T25" fmla="*/ 103 h 112"/>
                  <a:gd name="T26" fmla="*/ 9 w 88"/>
                  <a:gd name="T27" fmla="*/ 112 h 112"/>
                  <a:gd name="T28" fmla="*/ 79 w 88"/>
                  <a:gd name="T29" fmla="*/ 112 h 112"/>
                  <a:gd name="T30" fmla="*/ 88 w 88"/>
                  <a:gd name="T31" fmla="*/ 103 h 112"/>
                  <a:gd name="T32" fmla="*/ 88 w 88"/>
                  <a:gd name="T33" fmla="*/ 15 h 112"/>
                  <a:gd name="T34" fmla="*/ 79 w 88"/>
                  <a:gd name="T35" fmla="*/ 7 h 112"/>
                  <a:gd name="T36" fmla="*/ 28 w 88"/>
                  <a:gd name="T37" fmla="*/ 12 h 112"/>
                  <a:gd name="T38" fmla="*/ 33 w 88"/>
                  <a:gd name="T39" fmla="*/ 6 h 112"/>
                  <a:gd name="T40" fmla="*/ 39 w 88"/>
                  <a:gd name="T41" fmla="*/ 6 h 112"/>
                  <a:gd name="T42" fmla="*/ 41 w 88"/>
                  <a:gd name="T43" fmla="*/ 5 h 112"/>
                  <a:gd name="T44" fmla="*/ 44 w 88"/>
                  <a:gd name="T45" fmla="*/ 3 h 112"/>
                  <a:gd name="T46" fmla="*/ 47 w 88"/>
                  <a:gd name="T47" fmla="*/ 5 h 112"/>
                  <a:gd name="T48" fmla="*/ 49 w 88"/>
                  <a:gd name="T49" fmla="*/ 6 h 112"/>
                  <a:gd name="T50" fmla="*/ 54 w 88"/>
                  <a:gd name="T51" fmla="*/ 6 h 112"/>
                  <a:gd name="T52" fmla="*/ 60 w 88"/>
                  <a:gd name="T53" fmla="*/ 12 h 112"/>
                  <a:gd name="T54" fmla="*/ 60 w 88"/>
                  <a:gd name="T55" fmla="*/ 17 h 112"/>
                  <a:gd name="T56" fmla="*/ 28 w 88"/>
                  <a:gd name="T57" fmla="*/ 17 h 112"/>
                  <a:gd name="T58" fmla="*/ 28 w 88"/>
                  <a:gd name="T59" fmla="*/ 12 h 112"/>
                  <a:gd name="T60" fmla="*/ 84 w 88"/>
                  <a:gd name="T61" fmla="*/ 103 h 112"/>
                  <a:gd name="T62" fmla="*/ 79 w 88"/>
                  <a:gd name="T63" fmla="*/ 109 h 112"/>
                  <a:gd name="T64" fmla="*/ 9 w 88"/>
                  <a:gd name="T65" fmla="*/ 109 h 112"/>
                  <a:gd name="T66" fmla="*/ 3 w 88"/>
                  <a:gd name="T67" fmla="*/ 103 h 112"/>
                  <a:gd name="T68" fmla="*/ 3 w 88"/>
                  <a:gd name="T69" fmla="*/ 15 h 112"/>
                  <a:gd name="T70" fmla="*/ 9 w 88"/>
                  <a:gd name="T71" fmla="*/ 10 h 112"/>
                  <a:gd name="T72" fmla="*/ 25 w 88"/>
                  <a:gd name="T73" fmla="*/ 10 h 112"/>
                  <a:gd name="T74" fmla="*/ 25 w 88"/>
                  <a:gd name="T75" fmla="*/ 12 h 112"/>
                  <a:gd name="T76" fmla="*/ 25 w 88"/>
                  <a:gd name="T77" fmla="*/ 19 h 112"/>
                  <a:gd name="T78" fmla="*/ 26 w 88"/>
                  <a:gd name="T79" fmla="*/ 21 h 112"/>
                  <a:gd name="T80" fmla="*/ 62 w 88"/>
                  <a:gd name="T81" fmla="*/ 21 h 112"/>
                  <a:gd name="T82" fmla="*/ 63 w 88"/>
                  <a:gd name="T83" fmla="*/ 19 h 112"/>
                  <a:gd name="T84" fmla="*/ 63 w 88"/>
                  <a:gd name="T85" fmla="*/ 12 h 112"/>
                  <a:gd name="T86" fmla="*/ 63 w 88"/>
                  <a:gd name="T87" fmla="*/ 10 h 112"/>
                  <a:gd name="T88" fmla="*/ 79 w 88"/>
                  <a:gd name="T89" fmla="*/ 10 h 112"/>
                  <a:gd name="T90" fmla="*/ 84 w 88"/>
                  <a:gd name="T91" fmla="*/ 15 h 112"/>
                  <a:gd name="T92" fmla="*/ 84 w 88"/>
                  <a:gd name="T93" fmla="*/ 103 h 112"/>
                  <a:gd name="T94" fmla="*/ 84 w 88"/>
                  <a:gd name="T95" fmla="*/ 103 h 112"/>
                  <a:gd name="T96" fmla="*/ 84 w 88"/>
                  <a:gd name="T97" fmla="*/ 10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112">
                    <a:moveTo>
                      <a:pt x="79" y="7"/>
                    </a:moveTo>
                    <a:cubicBezTo>
                      <a:pt x="62" y="7"/>
                      <a:pt x="62" y="7"/>
                      <a:pt x="62" y="7"/>
                    </a:cubicBezTo>
                    <a:cubicBezTo>
                      <a:pt x="62" y="7"/>
                      <a:pt x="61" y="7"/>
                      <a:pt x="61" y="7"/>
                    </a:cubicBezTo>
                    <a:cubicBezTo>
                      <a:pt x="60" y="5"/>
                      <a:pt x="57" y="3"/>
                      <a:pt x="54" y="3"/>
                    </a:cubicBezTo>
                    <a:cubicBezTo>
                      <a:pt x="50" y="3"/>
                      <a:pt x="50" y="3"/>
                      <a:pt x="50" y="3"/>
                    </a:cubicBezTo>
                    <a:cubicBezTo>
                      <a:pt x="49" y="1"/>
                      <a:pt x="46" y="0"/>
                      <a:pt x="44" y="0"/>
                    </a:cubicBezTo>
                    <a:cubicBezTo>
                      <a:pt x="41" y="0"/>
                      <a:pt x="39" y="1"/>
                      <a:pt x="38" y="3"/>
                    </a:cubicBezTo>
                    <a:cubicBezTo>
                      <a:pt x="33" y="3"/>
                      <a:pt x="33" y="3"/>
                      <a:pt x="33" y="3"/>
                    </a:cubicBezTo>
                    <a:cubicBezTo>
                      <a:pt x="31" y="3"/>
                      <a:pt x="28" y="5"/>
                      <a:pt x="26" y="7"/>
                    </a:cubicBezTo>
                    <a:cubicBezTo>
                      <a:pt x="26" y="7"/>
                      <a:pt x="26" y="7"/>
                      <a:pt x="26" y="7"/>
                    </a:cubicBezTo>
                    <a:cubicBezTo>
                      <a:pt x="9" y="7"/>
                      <a:pt x="9" y="7"/>
                      <a:pt x="9" y="7"/>
                    </a:cubicBezTo>
                    <a:cubicBezTo>
                      <a:pt x="4" y="7"/>
                      <a:pt x="0" y="11"/>
                      <a:pt x="0" y="15"/>
                    </a:cubicBezTo>
                    <a:cubicBezTo>
                      <a:pt x="0" y="103"/>
                      <a:pt x="0" y="103"/>
                      <a:pt x="0" y="103"/>
                    </a:cubicBezTo>
                    <a:cubicBezTo>
                      <a:pt x="0" y="108"/>
                      <a:pt x="4" y="112"/>
                      <a:pt x="9" y="112"/>
                    </a:cubicBezTo>
                    <a:cubicBezTo>
                      <a:pt x="79" y="112"/>
                      <a:pt x="79" y="112"/>
                      <a:pt x="79" y="112"/>
                    </a:cubicBezTo>
                    <a:cubicBezTo>
                      <a:pt x="84" y="112"/>
                      <a:pt x="88" y="108"/>
                      <a:pt x="88" y="103"/>
                    </a:cubicBezTo>
                    <a:cubicBezTo>
                      <a:pt x="88" y="15"/>
                      <a:pt x="88" y="15"/>
                      <a:pt x="88" y="15"/>
                    </a:cubicBezTo>
                    <a:cubicBezTo>
                      <a:pt x="88" y="11"/>
                      <a:pt x="84" y="7"/>
                      <a:pt x="79" y="7"/>
                    </a:cubicBezTo>
                    <a:close/>
                    <a:moveTo>
                      <a:pt x="28" y="12"/>
                    </a:moveTo>
                    <a:cubicBezTo>
                      <a:pt x="28" y="9"/>
                      <a:pt x="30" y="6"/>
                      <a:pt x="33" y="6"/>
                    </a:cubicBezTo>
                    <a:cubicBezTo>
                      <a:pt x="39" y="6"/>
                      <a:pt x="39" y="6"/>
                      <a:pt x="39" y="6"/>
                    </a:cubicBezTo>
                    <a:cubicBezTo>
                      <a:pt x="40" y="6"/>
                      <a:pt x="40" y="6"/>
                      <a:pt x="41" y="5"/>
                    </a:cubicBezTo>
                    <a:cubicBezTo>
                      <a:pt x="41" y="4"/>
                      <a:pt x="42" y="3"/>
                      <a:pt x="44" y="3"/>
                    </a:cubicBezTo>
                    <a:cubicBezTo>
                      <a:pt x="45" y="3"/>
                      <a:pt x="47" y="4"/>
                      <a:pt x="47" y="5"/>
                    </a:cubicBezTo>
                    <a:cubicBezTo>
                      <a:pt x="48" y="6"/>
                      <a:pt x="48" y="6"/>
                      <a:pt x="49" y="6"/>
                    </a:cubicBezTo>
                    <a:cubicBezTo>
                      <a:pt x="54" y="6"/>
                      <a:pt x="54" y="6"/>
                      <a:pt x="54" y="6"/>
                    </a:cubicBezTo>
                    <a:cubicBezTo>
                      <a:pt x="57" y="6"/>
                      <a:pt x="60" y="9"/>
                      <a:pt x="60" y="12"/>
                    </a:cubicBezTo>
                    <a:cubicBezTo>
                      <a:pt x="60" y="17"/>
                      <a:pt x="60" y="17"/>
                      <a:pt x="60" y="17"/>
                    </a:cubicBezTo>
                    <a:cubicBezTo>
                      <a:pt x="28" y="17"/>
                      <a:pt x="28" y="17"/>
                      <a:pt x="28" y="17"/>
                    </a:cubicBezTo>
                    <a:lnTo>
                      <a:pt x="28" y="12"/>
                    </a:lnTo>
                    <a:close/>
                    <a:moveTo>
                      <a:pt x="84" y="103"/>
                    </a:moveTo>
                    <a:cubicBezTo>
                      <a:pt x="84" y="106"/>
                      <a:pt x="82" y="109"/>
                      <a:pt x="79" y="109"/>
                    </a:cubicBezTo>
                    <a:cubicBezTo>
                      <a:pt x="9" y="109"/>
                      <a:pt x="9" y="109"/>
                      <a:pt x="9" y="109"/>
                    </a:cubicBezTo>
                    <a:cubicBezTo>
                      <a:pt x="6" y="109"/>
                      <a:pt x="3" y="106"/>
                      <a:pt x="3" y="103"/>
                    </a:cubicBezTo>
                    <a:cubicBezTo>
                      <a:pt x="3" y="15"/>
                      <a:pt x="3" y="15"/>
                      <a:pt x="3" y="15"/>
                    </a:cubicBezTo>
                    <a:cubicBezTo>
                      <a:pt x="3" y="12"/>
                      <a:pt x="6" y="10"/>
                      <a:pt x="9" y="10"/>
                    </a:cubicBezTo>
                    <a:cubicBezTo>
                      <a:pt x="25" y="10"/>
                      <a:pt x="25" y="10"/>
                      <a:pt x="25" y="10"/>
                    </a:cubicBezTo>
                    <a:cubicBezTo>
                      <a:pt x="25" y="11"/>
                      <a:pt x="25" y="11"/>
                      <a:pt x="25" y="12"/>
                    </a:cubicBezTo>
                    <a:cubicBezTo>
                      <a:pt x="25" y="19"/>
                      <a:pt x="25" y="19"/>
                      <a:pt x="25" y="19"/>
                    </a:cubicBezTo>
                    <a:cubicBezTo>
                      <a:pt x="25" y="20"/>
                      <a:pt x="25" y="21"/>
                      <a:pt x="26" y="21"/>
                    </a:cubicBezTo>
                    <a:cubicBezTo>
                      <a:pt x="62" y="21"/>
                      <a:pt x="62" y="21"/>
                      <a:pt x="62" y="21"/>
                    </a:cubicBezTo>
                    <a:cubicBezTo>
                      <a:pt x="62" y="21"/>
                      <a:pt x="63" y="20"/>
                      <a:pt x="63" y="19"/>
                    </a:cubicBezTo>
                    <a:cubicBezTo>
                      <a:pt x="63" y="12"/>
                      <a:pt x="63" y="12"/>
                      <a:pt x="63" y="12"/>
                    </a:cubicBezTo>
                    <a:cubicBezTo>
                      <a:pt x="63" y="11"/>
                      <a:pt x="63" y="11"/>
                      <a:pt x="63" y="10"/>
                    </a:cubicBezTo>
                    <a:cubicBezTo>
                      <a:pt x="79" y="10"/>
                      <a:pt x="79" y="10"/>
                      <a:pt x="79" y="10"/>
                    </a:cubicBezTo>
                    <a:cubicBezTo>
                      <a:pt x="82" y="10"/>
                      <a:pt x="84" y="12"/>
                      <a:pt x="84" y="15"/>
                    </a:cubicBezTo>
                    <a:lnTo>
                      <a:pt x="84" y="103"/>
                    </a:lnTo>
                    <a:close/>
                    <a:moveTo>
                      <a:pt x="84" y="103"/>
                    </a:moveTo>
                    <a:cubicBezTo>
                      <a:pt x="84" y="103"/>
                      <a:pt x="84" y="103"/>
                      <a:pt x="84" y="1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1" name="Freeform 438">
                <a:extLst>
                  <a:ext uri="{FF2B5EF4-FFF2-40B4-BE49-F238E27FC236}">
                    <a16:creationId xmlns:a16="http://schemas.microsoft.com/office/drawing/2014/main" id="{C16744C0-9C78-3121-26C4-780D0B5089DB}"/>
                  </a:ext>
                </a:extLst>
              </p:cNvPr>
              <p:cNvSpPr>
                <a:spLocks noEditPoints="1"/>
              </p:cNvSpPr>
              <p:nvPr/>
            </p:nvSpPr>
            <p:spPr bwMode="auto">
              <a:xfrm>
                <a:off x="3265488" y="3965576"/>
                <a:ext cx="277813" cy="341313"/>
              </a:xfrm>
              <a:custGeom>
                <a:avLst/>
                <a:gdLst>
                  <a:gd name="T0" fmla="*/ 72 w 74"/>
                  <a:gd name="T1" fmla="*/ 0 h 91"/>
                  <a:gd name="T2" fmla="*/ 62 w 74"/>
                  <a:gd name="T3" fmla="*/ 0 h 91"/>
                  <a:gd name="T4" fmla="*/ 60 w 74"/>
                  <a:gd name="T5" fmla="*/ 1 h 91"/>
                  <a:gd name="T6" fmla="*/ 62 w 74"/>
                  <a:gd name="T7" fmla="*/ 3 h 91"/>
                  <a:gd name="T8" fmla="*/ 70 w 74"/>
                  <a:gd name="T9" fmla="*/ 3 h 91"/>
                  <a:gd name="T10" fmla="*/ 70 w 74"/>
                  <a:gd name="T11" fmla="*/ 88 h 91"/>
                  <a:gd name="T12" fmla="*/ 3 w 74"/>
                  <a:gd name="T13" fmla="*/ 88 h 91"/>
                  <a:gd name="T14" fmla="*/ 3 w 74"/>
                  <a:gd name="T15" fmla="*/ 3 h 91"/>
                  <a:gd name="T16" fmla="*/ 12 w 74"/>
                  <a:gd name="T17" fmla="*/ 3 h 91"/>
                  <a:gd name="T18" fmla="*/ 14 w 74"/>
                  <a:gd name="T19" fmla="*/ 1 h 91"/>
                  <a:gd name="T20" fmla="*/ 12 w 74"/>
                  <a:gd name="T21" fmla="*/ 0 h 91"/>
                  <a:gd name="T22" fmla="*/ 2 w 74"/>
                  <a:gd name="T23" fmla="*/ 0 h 91"/>
                  <a:gd name="T24" fmla="*/ 0 w 74"/>
                  <a:gd name="T25" fmla="*/ 1 h 91"/>
                  <a:gd name="T26" fmla="*/ 0 w 74"/>
                  <a:gd name="T27" fmla="*/ 89 h 91"/>
                  <a:gd name="T28" fmla="*/ 2 w 74"/>
                  <a:gd name="T29" fmla="*/ 91 h 91"/>
                  <a:gd name="T30" fmla="*/ 72 w 74"/>
                  <a:gd name="T31" fmla="*/ 91 h 91"/>
                  <a:gd name="T32" fmla="*/ 74 w 74"/>
                  <a:gd name="T33" fmla="*/ 89 h 91"/>
                  <a:gd name="T34" fmla="*/ 74 w 74"/>
                  <a:gd name="T35" fmla="*/ 1 h 91"/>
                  <a:gd name="T36" fmla="*/ 72 w 74"/>
                  <a:gd name="T37" fmla="*/ 0 h 91"/>
                  <a:gd name="T38" fmla="*/ 72 w 74"/>
                  <a:gd name="T39" fmla="*/ 0 h 91"/>
                  <a:gd name="T40" fmla="*/ 72 w 74"/>
                  <a:gd name="T4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91">
                    <a:moveTo>
                      <a:pt x="72" y="0"/>
                    </a:moveTo>
                    <a:cubicBezTo>
                      <a:pt x="62" y="0"/>
                      <a:pt x="62" y="0"/>
                      <a:pt x="62" y="0"/>
                    </a:cubicBezTo>
                    <a:cubicBezTo>
                      <a:pt x="61" y="0"/>
                      <a:pt x="60" y="0"/>
                      <a:pt x="60" y="1"/>
                    </a:cubicBezTo>
                    <a:cubicBezTo>
                      <a:pt x="60" y="2"/>
                      <a:pt x="61" y="3"/>
                      <a:pt x="62" y="3"/>
                    </a:cubicBezTo>
                    <a:cubicBezTo>
                      <a:pt x="70" y="3"/>
                      <a:pt x="70" y="3"/>
                      <a:pt x="70" y="3"/>
                    </a:cubicBezTo>
                    <a:cubicBezTo>
                      <a:pt x="70" y="88"/>
                      <a:pt x="70" y="88"/>
                      <a:pt x="70" y="88"/>
                    </a:cubicBezTo>
                    <a:cubicBezTo>
                      <a:pt x="3" y="88"/>
                      <a:pt x="3" y="88"/>
                      <a:pt x="3" y="88"/>
                    </a:cubicBezTo>
                    <a:cubicBezTo>
                      <a:pt x="3" y="3"/>
                      <a:pt x="3" y="3"/>
                      <a:pt x="3" y="3"/>
                    </a:cubicBez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89"/>
                      <a:pt x="0" y="89"/>
                      <a:pt x="0" y="89"/>
                    </a:cubicBezTo>
                    <a:cubicBezTo>
                      <a:pt x="0" y="90"/>
                      <a:pt x="1" y="91"/>
                      <a:pt x="2" y="91"/>
                    </a:cubicBezTo>
                    <a:cubicBezTo>
                      <a:pt x="72" y="91"/>
                      <a:pt x="72" y="91"/>
                      <a:pt x="72" y="91"/>
                    </a:cubicBezTo>
                    <a:cubicBezTo>
                      <a:pt x="73" y="91"/>
                      <a:pt x="74" y="90"/>
                      <a:pt x="74" y="89"/>
                    </a:cubicBezTo>
                    <a:cubicBezTo>
                      <a:pt x="74" y="1"/>
                      <a:pt x="74" y="1"/>
                      <a:pt x="74" y="1"/>
                    </a:cubicBezTo>
                    <a:cubicBezTo>
                      <a:pt x="74" y="0"/>
                      <a:pt x="73" y="0"/>
                      <a:pt x="72" y="0"/>
                    </a:cubicBezTo>
                    <a:close/>
                    <a:moveTo>
                      <a:pt x="72" y="0"/>
                    </a:moveTo>
                    <a:cubicBezTo>
                      <a:pt x="72" y="0"/>
                      <a:pt x="72" y="0"/>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2" name="Freeform 439">
                <a:extLst>
                  <a:ext uri="{FF2B5EF4-FFF2-40B4-BE49-F238E27FC236}">
                    <a16:creationId xmlns:a16="http://schemas.microsoft.com/office/drawing/2014/main" id="{E5CE1981-5E57-B910-76A7-79BB7C70BF34}"/>
                  </a:ext>
                </a:extLst>
              </p:cNvPr>
              <p:cNvSpPr>
                <a:spLocks noEditPoints="1"/>
              </p:cNvSpPr>
              <p:nvPr/>
            </p:nvSpPr>
            <p:spPr bwMode="auto">
              <a:xfrm>
                <a:off x="3397251" y="3938588"/>
                <a:ext cx="14288" cy="11113"/>
              </a:xfrm>
              <a:custGeom>
                <a:avLst/>
                <a:gdLst>
                  <a:gd name="T0" fmla="*/ 2 w 4"/>
                  <a:gd name="T1" fmla="*/ 0 h 3"/>
                  <a:gd name="T2" fmla="*/ 1 w 4"/>
                  <a:gd name="T3" fmla="*/ 0 h 3"/>
                  <a:gd name="T4" fmla="*/ 0 w 4"/>
                  <a:gd name="T5" fmla="*/ 1 h 3"/>
                  <a:gd name="T6" fmla="*/ 1 w 4"/>
                  <a:gd name="T7" fmla="*/ 2 h 3"/>
                  <a:gd name="T8" fmla="*/ 2 w 4"/>
                  <a:gd name="T9" fmla="*/ 3 h 3"/>
                  <a:gd name="T10" fmla="*/ 3 w 4"/>
                  <a:gd name="T11" fmla="*/ 2 h 3"/>
                  <a:gd name="T12" fmla="*/ 4 w 4"/>
                  <a:gd name="T13" fmla="*/ 1 h 3"/>
                  <a:gd name="T14" fmla="*/ 3 w 4"/>
                  <a:gd name="T15" fmla="*/ 0 h 3"/>
                  <a:gd name="T16" fmla="*/ 2 w 4"/>
                  <a:gd name="T17" fmla="*/ 0 h 3"/>
                  <a:gd name="T18" fmla="*/ 2 w 4"/>
                  <a:gd name="T19" fmla="*/ 0 h 3"/>
                  <a:gd name="T20" fmla="*/ 2 w 4"/>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3">
                    <a:moveTo>
                      <a:pt x="2" y="0"/>
                    </a:moveTo>
                    <a:cubicBezTo>
                      <a:pt x="2" y="0"/>
                      <a:pt x="1" y="0"/>
                      <a:pt x="1" y="0"/>
                    </a:cubicBezTo>
                    <a:cubicBezTo>
                      <a:pt x="0" y="0"/>
                      <a:pt x="0" y="1"/>
                      <a:pt x="0" y="1"/>
                    </a:cubicBezTo>
                    <a:cubicBezTo>
                      <a:pt x="0" y="2"/>
                      <a:pt x="0" y="2"/>
                      <a:pt x="1" y="2"/>
                    </a:cubicBezTo>
                    <a:cubicBezTo>
                      <a:pt x="1" y="3"/>
                      <a:pt x="2" y="3"/>
                      <a:pt x="2" y="3"/>
                    </a:cubicBezTo>
                    <a:cubicBezTo>
                      <a:pt x="2" y="3"/>
                      <a:pt x="3" y="3"/>
                      <a:pt x="3" y="2"/>
                    </a:cubicBezTo>
                    <a:cubicBezTo>
                      <a:pt x="3" y="2"/>
                      <a:pt x="4" y="2"/>
                      <a:pt x="4" y="1"/>
                    </a:cubicBezTo>
                    <a:cubicBezTo>
                      <a:pt x="4" y="1"/>
                      <a:pt x="3" y="0"/>
                      <a:pt x="3" y="0"/>
                    </a:cubicBezTo>
                    <a:cubicBezTo>
                      <a:pt x="3" y="0"/>
                      <a:pt x="2" y="0"/>
                      <a:pt x="2" y="0"/>
                    </a:cubicBezTo>
                    <a:close/>
                    <a:moveTo>
                      <a:pt x="2" y="0"/>
                    </a:move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3" name="Freeform 440">
                <a:extLst>
                  <a:ext uri="{FF2B5EF4-FFF2-40B4-BE49-F238E27FC236}">
                    <a16:creationId xmlns:a16="http://schemas.microsoft.com/office/drawing/2014/main" id="{5F30F195-E447-18C2-E289-9B83057E1394}"/>
                  </a:ext>
                </a:extLst>
              </p:cNvPr>
              <p:cNvSpPr>
                <a:spLocks noEditPoints="1"/>
              </p:cNvSpPr>
              <p:nvPr/>
            </p:nvSpPr>
            <p:spPr bwMode="auto">
              <a:xfrm>
                <a:off x="3298826" y="4051301"/>
                <a:ext cx="211138" cy="176213"/>
              </a:xfrm>
              <a:custGeom>
                <a:avLst/>
                <a:gdLst>
                  <a:gd name="T0" fmla="*/ 0 w 56"/>
                  <a:gd name="T1" fmla="*/ 42 h 47"/>
                  <a:gd name="T2" fmla="*/ 5 w 56"/>
                  <a:gd name="T3" fmla="*/ 47 h 47"/>
                  <a:gd name="T4" fmla="*/ 10 w 56"/>
                  <a:gd name="T5" fmla="*/ 42 h 47"/>
                  <a:gd name="T6" fmla="*/ 10 w 56"/>
                  <a:gd name="T7" fmla="*/ 39 h 47"/>
                  <a:gd name="T8" fmla="*/ 17 w 56"/>
                  <a:gd name="T9" fmla="*/ 31 h 47"/>
                  <a:gd name="T10" fmla="*/ 19 w 56"/>
                  <a:gd name="T11" fmla="*/ 31 h 47"/>
                  <a:gd name="T12" fmla="*/ 23 w 56"/>
                  <a:gd name="T13" fmla="*/ 29 h 47"/>
                  <a:gd name="T14" fmla="*/ 33 w 56"/>
                  <a:gd name="T15" fmla="*/ 34 h 47"/>
                  <a:gd name="T16" fmla="*/ 33 w 56"/>
                  <a:gd name="T17" fmla="*/ 35 h 47"/>
                  <a:gd name="T18" fmla="*/ 38 w 56"/>
                  <a:gd name="T19" fmla="*/ 40 h 47"/>
                  <a:gd name="T20" fmla="*/ 44 w 56"/>
                  <a:gd name="T21" fmla="*/ 35 h 47"/>
                  <a:gd name="T22" fmla="*/ 42 w 56"/>
                  <a:gd name="T23" fmla="*/ 31 h 47"/>
                  <a:gd name="T24" fmla="*/ 50 w 56"/>
                  <a:gd name="T25" fmla="*/ 10 h 47"/>
                  <a:gd name="T26" fmla="*/ 51 w 56"/>
                  <a:gd name="T27" fmla="*/ 10 h 47"/>
                  <a:gd name="T28" fmla="*/ 56 w 56"/>
                  <a:gd name="T29" fmla="*/ 5 h 47"/>
                  <a:gd name="T30" fmla="*/ 51 w 56"/>
                  <a:gd name="T31" fmla="*/ 0 h 47"/>
                  <a:gd name="T32" fmla="*/ 46 w 56"/>
                  <a:gd name="T33" fmla="*/ 5 h 47"/>
                  <a:gd name="T34" fmla="*/ 47 w 56"/>
                  <a:gd name="T35" fmla="*/ 9 h 47"/>
                  <a:gd name="T36" fmla="*/ 39 w 56"/>
                  <a:gd name="T37" fmla="*/ 29 h 47"/>
                  <a:gd name="T38" fmla="*/ 38 w 56"/>
                  <a:gd name="T39" fmla="*/ 29 h 47"/>
                  <a:gd name="T40" fmla="*/ 35 w 56"/>
                  <a:gd name="T41" fmla="*/ 31 h 47"/>
                  <a:gd name="T42" fmla="*/ 24 w 56"/>
                  <a:gd name="T43" fmla="*/ 26 h 47"/>
                  <a:gd name="T44" fmla="*/ 24 w 56"/>
                  <a:gd name="T45" fmla="*/ 26 h 47"/>
                  <a:gd name="T46" fmla="*/ 19 w 56"/>
                  <a:gd name="T47" fmla="*/ 21 h 47"/>
                  <a:gd name="T48" fmla="*/ 14 w 56"/>
                  <a:gd name="T49" fmla="*/ 26 h 47"/>
                  <a:gd name="T50" fmla="*/ 15 w 56"/>
                  <a:gd name="T51" fmla="*/ 28 h 47"/>
                  <a:gd name="T52" fmla="*/ 7 w 56"/>
                  <a:gd name="T53" fmla="*/ 37 h 47"/>
                  <a:gd name="T54" fmla="*/ 5 w 56"/>
                  <a:gd name="T55" fmla="*/ 36 h 47"/>
                  <a:gd name="T56" fmla="*/ 0 w 56"/>
                  <a:gd name="T57" fmla="*/ 42 h 47"/>
                  <a:gd name="T58" fmla="*/ 51 w 56"/>
                  <a:gd name="T59" fmla="*/ 3 h 47"/>
                  <a:gd name="T60" fmla="*/ 53 w 56"/>
                  <a:gd name="T61" fmla="*/ 5 h 47"/>
                  <a:gd name="T62" fmla="*/ 51 w 56"/>
                  <a:gd name="T63" fmla="*/ 7 h 47"/>
                  <a:gd name="T64" fmla="*/ 49 w 56"/>
                  <a:gd name="T65" fmla="*/ 5 h 47"/>
                  <a:gd name="T66" fmla="*/ 51 w 56"/>
                  <a:gd name="T67" fmla="*/ 3 h 47"/>
                  <a:gd name="T68" fmla="*/ 38 w 56"/>
                  <a:gd name="T69" fmla="*/ 33 h 47"/>
                  <a:gd name="T70" fmla="*/ 40 w 56"/>
                  <a:gd name="T71" fmla="*/ 35 h 47"/>
                  <a:gd name="T72" fmla="*/ 38 w 56"/>
                  <a:gd name="T73" fmla="*/ 36 h 47"/>
                  <a:gd name="T74" fmla="*/ 37 w 56"/>
                  <a:gd name="T75" fmla="*/ 35 h 47"/>
                  <a:gd name="T76" fmla="*/ 38 w 56"/>
                  <a:gd name="T77" fmla="*/ 33 h 47"/>
                  <a:gd name="T78" fmla="*/ 19 w 56"/>
                  <a:gd name="T79" fmla="*/ 24 h 47"/>
                  <a:gd name="T80" fmla="*/ 21 w 56"/>
                  <a:gd name="T81" fmla="*/ 26 h 47"/>
                  <a:gd name="T82" fmla="*/ 19 w 56"/>
                  <a:gd name="T83" fmla="*/ 28 h 47"/>
                  <a:gd name="T84" fmla="*/ 17 w 56"/>
                  <a:gd name="T85" fmla="*/ 26 h 47"/>
                  <a:gd name="T86" fmla="*/ 19 w 56"/>
                  <a:gd name="T87" fmla="*/ 24 h 47"/>
                  <a:gd name="T88" fmla="*/ 7 w 56"/>
                  <a:gd name="T89" fmla="*/ 42 h 47"/>
                  <a:gd name="T90" fmla="*/ 5 w 56"/>
                  <a:gd name="T91" fmla="*/ 44 h 47"/>
                  <a:gd name="T92" fmla="*/ 3 w 56"/>
                  <a:gd name="T93" fmla="*/ 42 h 47"/>
                  <a:gd name="T94" fmla="*/ 5 w 56"/>
                  <a:gd name="T95" fmla="*/ 40 h 47"/>
                  <a:gd name="T96" fmla="*/ 7 w 56"/>
                  <a:gd name="T97" fmla="*/ 42 h 47"/>
                  <a:gd name="T98" fmla="*/ 7 w 56"/>
                  <a:gd name="T99" fmla="*/ 42 h 47"/>
                  <a:gd name="T100" fmla="*/ 7 w 56"/>
                  <a:gd name="T101"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 h="47">
                    <a:moveTo>
                      <a:pt x="0" y="42"/>
                    </a:moveTo>
                    <a:cubicBezTo>
                      <a:pt x="0" y="44"/>
                      <a:pt x="2" y="47"/>
                      <a:pt x="5" y="47"/>
                    </a:cubicBezTo>
                    <a:cubicBezTo>
                      <a:pt x="8" y="47"/>
                      <a:pt x="10" y="44"/>
                      <a:pt x="10" y="42"/>
                    </a:cubicBezTo>
                    <a:cubicBezTo>
                      <a:pt x="10" y="41"/>
                      <a:pt x="10" y="40"/>
                      <a:pt x="10" y="39"/>
                    </a:cubicBezTo>
                    <a:cubicBezTo>
                      <a:pt x="17" y="31"/>
                      <a:pt x="17" y="31"/>
                      <a:pt x="17" y="31"/>
                    </a:cubicBezTo>
                    <a:cubicBezTo>
                      <a:pt x="18" y="31"/>
                      <a:pt x="18" y="31"/>
                      <a:pt x="19" y="31"/>
                    </a:cubicBezTo>
                    <a:cubicBezTo>
                      <a:pt x="21" y="31"/>
                      <a:pt x="22" y="30"/>
                      <a:pt x="23" y="29"/>
                    </a:cubicBezTo>
                    <a:cubicBezTo>
                      <a:pt x="33" y="34"/>
                      <a:pt x="33" y="34"/>
                      <a:pt x="33" y="34"/>
                    </a:cubicBezTo>
                    <a:cubicBezTo>
                      <a:pt x="33" y="34"/>
                      <a:pt x="33" y="34"/>
                      <a:pt x="33" y="35"/>
                    </a:cubicBezTo>
                    <a:cubicBezTo>
                      <a:pt x="33" y="37"/>
                      <a:pt x="36" y="40"/>
                      <a:pt x="38" y="40"/>
                    </a:cubicBezTo>
                    <a:cubicBezTo>
                      <a:pt x="41" y="40"/>
                      <a:pt x="44" y="37"/>
                      <a:pt x="44" y="35"/>
                    </a:cubicBezTo>
                    <a:cubicBezTo>
                      <a:pt x="44" y="33"/>
                      <a:pt x="43" y="32"/>
                      <a:pt x="42" y="31"/>
                    </a:cubicBezTo>
                    <a:cubicBezTo>
                      <a:pt x="50" y="10"/>
                      <a:pt x="50" y="10"/>
                      <a:pt x="50" y="10"/>
                    </a:cubicBezTo>
                    <a:cubicBezTo>
                      <a:pt x="51" y="10"/>
                      <a:pt x="51" y="10"/>
                      <a:pt x="51" y="10"/>
                    </a:cubicBezTo>
                    <a:cubicBezTo>
                      <a:pt x="54" y="10"/>
                      <a:pt x="56" y="8"/>
                      <a:pt x="56" y="5"/>
                    </a:cubicBezTo>
                    <a:cubicBezTo>
                      <a:pt x="56" y="2"/>
                      <a:pt x="54" y="0"/>
                      <a:pt x="51" y="0"/>
                    </a:cubicBezTo>
                    <a:cubicBezTo>
                      <a:pt x="48" y="0"/>
                      <a:pt x="46" y="2"/>
                      <a:pt x="46" y="5"/>
                    </a:cubicBezTo>
                    <a:cubicBezTo>
                      <a:pt x="46" y="6"/>
                      <a:pt x="46" y="8"/>
                      <a:pt x="47" y="9"/>
                    </a:cubicBezTo>
                    <a:cubicBezTo>
                      <a:pt x="39" y="29"/>
                      <a:pt x="39" y="29"/>
                      <a:pt x="39" y="29"/>
                    </a:cubicBezTo>
                    <a:cubicBezTo>
                      <a:pt x="39" y="29"/>
                      <a:pt x="39" y="29"/>
                      <a:pt x="38" y="29"/>
                    </a:cubicBezTo>
                    <a:cubicBezTo>
                      <a:pt x="37" y="29"/>
                      <a:pt x="36" y="30"/>
                      <a:pt x="35" y="31"/>
                    </a:cubicBezTo>
                    <a:cubicBezTo>
                      <a:pt x="24" y="26"/>
                      <a:pt x="24" y="26"/>
                      <a:pt x="24" y="26"/>
                    </a:cubicBezTo>
                    <a:cubicBezTo>
                      <a:pt x="24" y="26"/>
                      <a:pt x="24" y="26"/>
                      <a:pt x="24" y="26"/>
                    </a:cubicBezTo>
                    <a:cubicBezTo>
                      <a:pt x="24" y="23"/>
                      <a:pt x="22" y="21"/>
                      <a:pt x="19" y="21"/>
                    </a:cubicBezTo>
                    <a:cubicBezTo>
                      <a:pt x="16" y="21"/>
                      <a:pt x="14" y="23"/>
                      <a:pt x="14" y="26"/>
                    </a:cubicBezTo>
                    <a:cubicBezTo>
                      <a:pt x="14" y="27"/>
                      <a:pt x="14" y="28"/>
                      <a:pt x="15" y="28"/>
                    </a:cubicBezTo>
                    <a:cubicBezTo>
                      <a:pt x="7" y="37"/>
                      <a:pt x="7" y="37"/>
                      <a:pt x="7" y="37"/>
                    </a:cubicBezTo>
                    <a:cubicBezTo>
                      <a:pt x="6" y="37"/>
                      <a:pt x="6" y="36"/>
                      <a:pt x="5" y="36"/>
                    </a:cubicBezTo>
                    <a:cubicBezTo>
                      <a:pt x="2" y="36"/>
                      <a:pt x="0" y="39"/>
                      <a:pt x="0" y="42"/>
                    </a:cubicBezTo>
                    <a:close/>
                    <a:moveTo>
                      <a:pt x="51" y="3"/>
                    </a:moveTo>
                    <a:cubicBezTo>
                      <a:pt x="52" y="3"/>
                      <a:pt x="53" y="4"/>
                      <a:pt x="53" y="5"/>
                    </a:cubicBezTo>
                    <a:cubicBezTo>
                      <a:pt x="53" y="6"/>
                      <a:pt x="52" y="7"/>
                      <a:pt x="51" y="7"/>
                    </a:cubicBezTo>
                    <a:cubicBezTo>
                      <a:pt x="50" y="7"/>
                      <a:pt x="49" y="6"/>
                      <a:pt x="49" y="5"/>
                    </a:cubicBezTo>
                    <a:cubicBezTo>
                      <a:pt x="49" y="4"/>
                      <a:pt x="50" y="3"/>
                      <a:pt x="51" y="3"/>
                    </a:cubicBezTo>
                    <a:close/>
                    <a:moveTo>
                      <a:pt x="38" y="33"/>
                    </a:moveTo>
                    <a:cubicBezTo>
                      <a:pt x="40" y="33"/>
                      <a:pt x="40" y="34"/>
                      <a:pt x="40" y="35"/>
                    </a:cubicBezTo>
                    <a:cubicBezTo>
                      <a:pt x="40" y="36"/>
                      <a:pt x="40" y="36"/>
                      <a:pt x="38" y="36"/>
                    </a:cubicBezTo>
                    <a:cubicBezTo>
                      <a:pt x="37" y="36"/>
                      <a:pt x="37" y="36"/>
                      <a:pt x="37" y="35"/>
                    </a:cubicBezTo>
                    <a:cubicBezTo>
                      <a:pt x="37" y="34"/>
                      <a:pt x="37" y="33"/>
                      <a:pt x="38" y="33"/>
                    </a:cubicBezTo>
                    <a:close/>
                    <a:moveTo>
                      <a:pt x="19" y="24"/>
                    </a:moveTo>
                    <a:cubicBezTo>
                      <a:pt x="20" y="24"/>
                      <a:pt x="21" y="25"/>
                      <a:pt x="21" y="26"/>
                    </a:cubicBezTo>
                    <a:cubicBezTo>
                      <a:pt x="21" y="27"/>
                      <a:pt x="20" y="28"/>
                      <a:pt x="19" y="28"/>
                    </a:cubicBezTo>
                    <a:cubicBezTo>
                      <a:pt x="18" y="28"/>
                      <a:pt x="17" y="27"/>
                      <a:pt x="17" y="26"/>
                    </a:cubicBezTo>
                    <a:cubicBezTo>
                      <a:pt x="17" y="25"/>
                      <a:pt x="18" y="24"/>
                      <a:pt x="19" y="24"/>
                    </a:cubicBezTo>
                    <a:close/>
                    <a:moveTo>
                      <a:pt x="7" y="42"/>
                    </a:moveTo>
                    <a:cubicBezTo>
                      <a:pt x="7" y="43"/>
                      <a:pt x="6" y="44"/>
                      <a:pt x="5" y="44"/>
                    </a:cubicBezTo>
                    <a:cubicBezTo>
                      <a:pt x="4" y="44"/>
                      <a:pt x="3" y="43"/>
                      <a:pt x="3" y="42"/>
                    </a:cubicBezTo>
                    <a:cubicBezTo>
                      <a:pt x="3" y="41"/>
                      <a:pt x="4" y="40"/>
                      <a:pt x="5" y="40"/>
                    </a:cubicBezTo>
                    <a:cubicBezTo>
                      <a:pt x="6" y="40"/>
                      <a:pt x="7" y="41"/>
                      <a:pt x="7" y="42"/>
                    </a:cubicBezTo>
                    <a:close/>
                    <a:moveTo>
                      <a:pt x="7" y="42"/>
                    </a:moveTo>
                    <a:cubicBezTo>
                      <a:pt x="7" y="42"/>
                      <a:pt x="7" y="42"/>
                      <a:pt x="7" y="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grpSp>
        <p:nvGrpSpPr>
          <p:cNvPr id="16" name="Group 15">
            <a:extLst>
              <a:ext uri="{FF2B5EF4-FFF2-40B4-BE49-F238E27FC236}">
                <a16:creationId xmlns:a16="http://schemas.microsoft.com/office/drawing/2014/main" id="{CE4C1025-929A-C61D-5D4F-7E5F49D0AF78}"/>
              </a:ext>
            </a:extLst>
          </p:cNvPr>
          <p:cNvGrpSpPr/>
          <p:nvPr/>
        </p:nvGrpSpPr>
        <p:grpSpPr>
          <a:xfrm>
            <a:off x="1097280" y="3288777"/>
            <a:ext cx="10058400" cy="1145116"/>
            <a:chOff x="-2352464" y="2120377"/>
            <a:chExt cx="10058400" cy="1145116"/>
          </a:xfrm>
        </p:grpSpPr>
        <p:grpSp>
          <p:nvGrpSpPr>
            <p:cNvPr id="17" name="Group 16">
              <a:extLst>
                <a:ext uri="{FF2B5EF4-FFF2-40B4-BE49-F238E27FC236}">
                  <a16:creationId xmlns:a16="http://schemas.microsoft.com/office/drawing/2014/main" id="{B5DABA31-869B-2CF8-7F18-D309363180D6}"/>
                </a:ext>
              </a:extLst>
            </p:cNvPr>
            <p:cNvGrpSpPr/>
            <p:nvPr/>
          </p:nvGrpSpPr>
          <p:grpSpPr>
            <a:xfrm>
              <a:off x="-2352464" y="2120377"/>
              <a:ext cx="10058400" cy="1145116"/>
              <a:chOff x="1352974" y="2526666"/>
              <a:chExt cx="10058400" cy="1145116"/>
            </a:xfrm>
          </p:grpSpPr>
          <p:sp>
            <p:nvSpPr>
              <p:cNvPr id="20" name="Rectangle: Rounded Corners 19">
                <a:extLst>
                  <a:ext uri="{FF2B5EF4-FFF2-40B4-BE49-F238E27FC236}">
                    <a16:creationId xmlns:a16="http://schemas.microsoft.com/office/drawing/2014/main" id="{E9739654-252E-6B47-6FB1-DA0015752188}"/>
                  </a:ext>
                </a:extLst>
              </p:cNvPr>
              <p:cNvSpPr/>
              <p:nvPr/>
            </p:nvSpPr>
            <p:spPr>
              <a:xfrm>
                <a:off x="1352974" y="2526666"/>
                <a:ext cx="10058400" cy="1145116"/>
              </a:xfrm>
              <a:prstGeom prst="roundRect">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9FD927D7-1197-F774-445F-55B4EC7A2CAC}"/>
                  </a:ext>
                </a:extLst>
              </p:cNvPr>
              <p:cNvSpPr txBox="1"/>
              <p:nvPr/>
            </p:nvSpPr>
            <p:spPr>
              <a:xfrm>
                <a:off x="2639100" y="2929947"/>
                <a:ext cx="5833585" cy="338554"/>
              </a:xfrm>
              <a:prstGeom prst="rect">
                <a:avLst/>
              </a:prstGeom>
              <a:noFill/>
            </p:spPr>
            <p:txBody>
              <a:bodyPr wrap="none" rtlCol="0">
                <a:spAutoFit/>
              </a:bodyPr>
              <a:lstStyle/>
              <a:p>
                <a:pPr lvl="0">
                  <a:lnSpc>
                    <a:spcPct val="100000"/>
                  </a:lnSpc>
                </a:pPr>
                <a:r>
                  <a:rPr lang="en-US" sz="1600" dirty="0">
                    <a:solidFill>
                      <a:schemeClr val="tx1">
                        <a:lumMod val="85000"/>
                        <a:lumOff val="15000"/>
                      </a:schemeClr>
                    </a:solidFill>
                  </a:rPr>
                  <a:t>They need to adapt their strategy to stay ahead of their competitors</a:t>
                </a:r>
              </a:p>
            </p:txBody>
          </p:sp>
        </p:grpSp>
        <p:sp>
          <p:nvSpPr>
            <p:cNvPr id="18" name="Freeform 432">
              <a:extLst>
                <a:ext uri="{FF2B5EF4-FFF2-40B4-BE49-F238E27FC236}">
                  <a16:creationId xmlns:a16="http://schemas.microsoft.com/office/drawing/2014/main" id="{E91306C7-CB3E-17E2-0D61-52B8B1D6F028}"/>
                </a:ext>
              </a:extLst>
            </p:cNvPr>
            <p:cNvSpPr>
              <a:spLocks noEditPoints="1"/>
            </p:cNvSpPr>
            <p:nvPr/>
          </p:nvSpPr>
          <p:spPr bwMode="auto">
            <a:xfrm>
              <a:off x="-1982521" y="2394283"/>
              <a:ext cx="560917" cy="567267"/>
            </a:xfrm>
            <a:custGeom>
              <a:avLst/>
              <a:gdLst>
                <a:gd name="T0" fmla="*/ 111 w 112"/>
                <a:gd name="T1" fmla="*/ 13 h 113"/>
                <a:gd name="T2" fmla="*/ 100 w 112"/>
                <a:gd name="T3" fmla="*/ 2 h 113"/>
                <a:gd name="T4" fmla="*/ 97 w 112"/>
                <a:gd name="T5" fmla="*/ 1 h 113"/>
                <a:gd name="T6" fmla="*/ 84 w 112"/>
                <a:gd name="T7" fmla="*/ 14 h 113"/>
                <a:gd name="T8" fmla="*/ 48 w 112"/>
                <a:gd name="T9" fmla="*/ 62 h 113"/>
                <a:gd name="T10" fmla="*/ 49 w 112"/>
                <a:gd name="T11" fmla="*/ 65 h 113"/>
                <a:gd name="T12" fmla="*/ 52 w 112"/>
                <a:gd name="T13" fmla="*/ 62 h 113"/>
                <a:gd name="T14" fmla="*/ 49 w 112"/>
                <a:gd name="T15" fmla="*/ 67 h 113"/>
                <a:gd name="T16" fmla="*/ 44 w 112"/>
                <a:gd name="T17" fmla="*/ 62 h 113"/>
                <a:gd name="T18" fmla="*/ 49 w 112"/>
                <a:gd name="T19" fmla="*/ 70 h 113"/>
                <a:gd name="T20" fmla="*/ 55 w 112"/>
                <a:gd name="T21" fmla="*/ 60 h 113"/>
                <a:gd name="T22" fmla="*/ 60 w 112"/>
                <a:gd name="T23" fmla="*/ 64 h 113"/>
                <a:gd name="T24" fmla="*/ 38 w 112"/>
                <a:gd name="T25" fmla="*/ 64 h 113"/>
                <a:gd name="T26" fmla="*/ 51 w 112"/>
                <a:gd name="T27" fmla="*/ 53 h 113"/>
                <a:gd name="T28" fmla="*/ 52 w 112"/>
                <a:gd name="T29" fmla="*/ 50 h 113"/>
                <a:gd name="T30" fmla="*/ 35 w 112"/>
                <a:gd name="T31" fmla="*/ 64 h 113"/>
                <a:gd name="T32" fmla="*/ 63 w 112"/>
                <a:gd name="T33" fmla="*/ 64 h 113"/>
                <a:gd name="T34" fmla="*/ 65 w 112"/>
                <a:gd name="T35" fmla="*/ 50 h 113"/>
                <a:gd name="T36" fmla="*/ 49 w 112"/>
                <a:gd name="T37" fmla="*/ 85 h 113"/>
                <a:gd name="T38" fmla="*/ 49 w 112"/>
                <a:gd name="T39" fmla="*/ 42 h 113"/>
                <a:gd name="T40" fmla="*/ 62 w 112"/>
                <a:gd name="T41" fmla="*/ 44 h 113"/>
                <a:gd name="T42" fmla="*/ 49 w 112"/>
                <a:gd name="T43" fmla="*/ 39 h 113"/>
                <a:gd name="T44" fmla="*/ 49 w 112"/>
                <a:gd name="T45" fmla="*/ 88 h 113"/>
                <a:gd name="T46" fmla="*/ 67 w 112"/>
                <a:gd name="T47" fmla="*/ 47 h 113"/>
                <a:gd name="T48" fmla="*/ 77 w 112"/>
                <a:gd name="T49" fmla="*/ 64 h 113"/>
                <a:gd name="T50" fmla="*/ 21 w 112"/>
                <a:gd name="T51" fmla="*/ 64 h 113"/>
                <a:gd name="T52" fmla="*/ 64 w 112"/>
                <a:gd name="T53" fmla="*/ 40 h 113"/>
                <a:gd name="T54" fmla="*/ 66 w 112"/>
                <a:gd name="T55" fmla="*/ 37 h 113"/>
                <a:gd name="T56" fmla="*/ 17 w 112"/>
                <a:gd name="T57" fmla="*/ 64 h 113"/>
                <a:gd name="T58" fmla="*/ 81 w 112"/>
                <a:gd name="T59" fmla="*/ 64 h 113"/>
                <a:gd name="T60" fmla="*/ 78 w 112"/>
                <a:gd name="T61" fmla="*/ 37 h 113"/>
                <a:gd name="T62" fmla="*/ 49 w 112"/>
                <a:gd name="T63" fmla="*/ 102 h 113"/>
                <a:gd name="T64" fmla="*/ 49 w 112"/>
                <a:gd name="T65" fmla="*/ 25 h 113"/>
                <a:gd name="T66" fmla="*/ 73 w 112"/>
                <a:gd name="T67" fmla="*/ 31 h 113"/>
                <a:gd name="T68" fmla="*/ 49 w 112"/>
                <a:gd name="T69" fmla="*/ 21 h 113"/>
                <a:gd name="T70" fmla="*/ 49 w 112"/>
                <a:gd name="T71" fmla="*/ 106 h 113"/>
                <a:gd name="T72" fmla="*/ 80 w 112"/>
                <a:gd name="T73" fmla="*/ 35 h 113"/>
                <a:gd name="T74" fmla="*/ 95 w 112"/>
                <a:gd name="T75" fmla="*/ 64 h 113"/>
                <a:gd name="T76" fmla="*/ 3 w 112"/>
                <a:gd name="T77" fmla="*/ 64 h 113"/>
                <a:gd name="T78" fmla="*/ 76 w 112"/>
                <a:gd name="T79" fmla="*/ 27 h 113"/>
                <a:gd name="T80" fmla="*/ 78 w 112"/>
                <a:gd name="T81" fmla="*/ 24 h 113"/>
                <a:gd name="T82" fmla="*/ 14 w 112"/>
                <a:gd name="T83" fmla="*/ 29 h 113"/>
                <a:gd name="T84" fmla="*/ 14 w 112"/>
                <a:gd name="T85" fmla="*/ 98 h 113"/>
                <a:gd name="T86" fmla="*/ 84 w 112"/>
                <a:gd name="T87" fmla="*/ 98 h 113"/>
                <a:gd name="T88" fmla="*/ 85 w 112"/>
                <a:gd name="T89" fmla="*/ 30 h 113"/>
                <a:gd name="T90" fmla="*/ 98 w 112"/>
                <a:gd name="T91" fmla="*/ 28 h 113"/>
                <a:gd name="T92" fmla="*/ 112 w 112"/>
                <a:gd name="T93" fmla="*/ 15 h 113"/>
                <a:gd name="T94" fmla="*/ 98 w 112"/>
                <a:gd name="T95" fmla="*/ 25 h 113"/>
                <a:gd name="T96" fmla="*/ 94 w 112"/>
                <a:gd name="T97" fmla="*/ 21 h 113"/>
                <a:gd name="T98" fmla="*/ 92 w 112"/>
                <a:gd name="T99" fmla="*/ 18 h 113"/>
                <a:gd name="T100" fmla="*/ 88 w 112"/>
                <a:gd name="T101" fmla="*/ 15 h 113"/>
                <a:gd name="T102" fmla="*/ 97 w 112"/>
                <a:gd name="T103" fmla="*/ 14 h 113"/>
                <a:gd name="T104" fmla="*/ 107 w 112"/>
                <a:gd name="T105" fmla="*/ 16 h 113"/>
                <a:gd name="T106" fmla="*/ 98 w 112"/>
                <a:gd name="T107" fmla="*/ 2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13">
                  <a:moveTo>
                    <a:pt x="112" y="14"/>
                  </a:moveTo>
                  <a:cubicBezTo>
                    <a:pt x="112" y="13"/>
                    <a:pt x="111" y="13"/>
                    <a:pt x="111" y="13"/>
                  </a:cubicBezTo>
                  <a:cubicBezTo>
                    <a:pt x="100" y="13"/>
                    <a:pt x="100" y="13"/>
                    <a:pt x="100" y="13"/>
                  </a:cubicBezTo>
                  <a:cubicBezTo>
                    <a:pt x="100" y="2"/>
                    <a:pt x="100" y="2"/>
                    <a:pt x="100" y="2"/>
                  </a:cubicBezTo>
                  <a:cubicBezTo>
                    <a:pt x="100" y="1"/>
                    <a:pt x="99" y="1"/>
                    <a:pt x="99" y="0"/>
                  </a:cubicBezTo>
                  <a:cubicBezTo>
                    <a:pt x="98" y="0"/>
                    <a:pt x="98" y="0"/>
                    <a:pt x="97" y="1"/>
                  </a:cubicBezTo>
                  <a:cubicBezTo>
                    <a:pt x="85" y="13"/>
                    <a:pt x="85" y="13"/>
                    <a:pt x="85" y="13"/>
                  </a:cubicBezTo>
                  <a:cubicBezTo>
                    <a:pt x="84" y="13"/>
                    <a:pt x="84" y="14"/>
                    <a:pt x="84" y="14"/>
                  </a:cubicBezTo>
                  <a:cubicBezTo>
                    <a:pt x="84" y="26"/>
                    <a:pt x="84" y="26"/>
                    <a:pt x="84" y="26"/>
                  </a:cubicBezTo>
                  <a:cubicBezTo>
                    <a:pt x="48" y="62"/>
                    <a:pt x="48" y="62"/>
                    <a:pt x="48" y="62"/>
                  </a:cubicBezTo>
                  <a:cubicBezTo>
                    <a:pt x="47" y="63"/>
                    <a:pt x="47" y="64"/>
                    <a:pt x="48" y="65"/>
                  </a:cubicBezTo>
                  <a:cubicBezTo>
                    <a:pt x="48" y="65"/>
                    <a:pt x="49" y="65"/>
                    <a:pt x="49" y="65"/>
                  </a:cubicBezTo>
                  <a:cubicBezTo>
                    <a:pt x="49" y="65"/>
                    <a:pt x="50" y="65"/>
                    <a:pt x="50" y="65"/>
                  </a:cubicBezTo>
                  <a:cubicBezTo>
                    <a:pt x="52" y="62"/>
                    <a:pt x="52" y="62"/>
                    <a:pt x="52" y="62"/>
                  </a:cubicBezTo>
                  <a:cubicBezTo>
                    <a:pt x="53" y="63"/>
                    <a:pt x="53" y="63"/>
                    <a:pt x="53" y="64"/>
                  </a:cubicBezTo>
                  <a:cubicBezTo>
                    <a:pt x="53" y="66"/>
                    <a:pt x="51" y="67"/>
                    <a:pt x="49" y="67"/>
                  </a:cubicBezTo>
                  <a:cubicBezTo>
                    <a:pt x="47" y="67"/>
                    <a:pt x="45" y="66"/>
                    <a:pt x="45" y="64"/>
                  </a:cubicBezTo>
                  <a:cubicBezTo>
                    <a:pt x="45" y="63"/>
                    <a:pt x="45" y="62"/>
                    <a:pt x="44" y="62"/>
                  </a:cubicBezTo>
                  <a:cubicBezTo>
                    <a:pt x="43" y="62"/>
                    <a:pt x="42" y="63"/>
                    <a:pt x="42" y="64"/>
                  </a:cubicBezTo>
                  <a:cubicBezTo>
                    <a:pt x="42" y="67"/>
                    <a:pt x="45" y="70"/>
                    <a:pt x="49" y="70"/>
                  </a:cubicBezTo>
                  <a:cubicBezTo>
                    <a:pt x="53" y="70"/>
                    <a:pt x="56" y="67"/>
                    <a:pt x="56" y="64"/>
                  </a:cubicBezTo>
                  <a:cubicBezTo>
                    <a:pt x="56" y="62"/>
                    <a:pt x="56" y="61"/>
                    <a:pt x="55" y="60"/>
                  </a:cubicBezTo>
                  <a:cubicBezTo>
                    <a:pt x="58" y="57"/>
                    <a:pt x="58" y="57"/>
                    <a:pt x="58" y="57"/>
                  </a:cubicBezTo>
                  <a:cubicBezTo>
                    <a:pt x="59" y="59"/>
                    <a:pt x="60" y="61"/>
                    <a:pt x="60" y="64"/>
                  </a:cubicBezTo>
                  <a:cubicBezTo>
                    <a:pt x="60" y="69"/>
                    <a:pt x="55" y="74"/>
                    <a:pt x="49" y="74"/>
                  </a:cubicBezTo>
                  <a:cubicBezTo>
                    <a:pt x="43" y="74"/>
                    <a:pt x="38" y="69"/>
                    <a:pt x="38" y="64"/>
                  </a:cubicBezTo>
                  <a:cubicBezTo>
                    <a:pt x="38" y="58"/>
                    <a:pt x="43" y="53"/>
                    <a:pt x="49" y="53"/>
                  </a:cubicBezTo>
                  <a:cubicBezTo>
                    <a:pt x="50" y="53"/>
                    <a:pt x="51" y="53"/>
                    <a:pt x="51" y="53"/>
                  </a:cubicBezTo>
                  <a:cubicBezTo>
                    <a:pt x="52" y="53"/>
                    <a:pt x="53" y="53"/>
                    <a:pt x="53" y="52"/>
                  </a:cubicBezTo>
                  <a:cubicBezTo>
                    <a:pt x="54" y="51"/>
                    <a:pt x="53" y="50"/>
                    <a:pt x="52" y="50"/>
                  </a:cubicBezTo>
                  <a:cubicBezTo>
                    <a:pt x="51" y="50"/>
                    <a:pt x="50" y="50"/>
                    <a:pt x="49" y="50"/>
                  </a:cubicBezTo>
                  <a:cubicBezTo>
                    <a:pt x="41" y="50"/>
                    <a:pt x="35" y="56"/>
                    <a:pt x="35" y="64"/>
                  </a:cubicBezTo>
                  <a:cubicBezTo>
                    <a:pt x="35" y="71"/>
                    <a:pt x="41" y="77"/>
                    <a:pt x="49" y="77"/>
                  </a:cubicBezTo>
                  <a:cubicBezTo>
                    <a:pt x="57" y="77"/>
                    <a:pt x="63" y="71"/>
                    <a:pt x="63" y="64"/>
                  </a:cubicBezTo>
                  <a:cubicBezTo>
                    <a:pt x="63" y="60"/>
                    <a:pt x="62" y="57"/>
                    <a:pt x="60" y="55"/>
                  </a:cubicBezTo>
                  <a:cubicBezTo>
                    <a:pt x="65" y="50"/>
                    <a:pt x="65" y="50"/>
                    <a:pt x="65" y="50"/>
                  </a:cubicBezTo>
                  <a:cubicBezTo>
                    <a:pt x="68" y="54"/>
                    <a:pt x="70" y="58"/>
                    <a:pt x="70" y="64"/>
                  </a:cubicBezTo>
                  <a:cubicBezTo>
                    <a:pt x="70" y="75"/>
                    <a:pt x="61" y="85"/>
                    <a:pt x="49" y="85"/>
                  </a:cubicBezTo>
                  <a:cubicBezTo>
                    <a:pt x="37" y="85"/>
                    <a:pt x="28" y="75"/>
                    <a:pt x="28" y="64"/>
                  </a:cubicBezTo>
                  <a:cubicBezTo>
                    <a:pt x="28" y="52"/>
                    <a:pt x="37" y="42"/>
                    <a:pt x="49" y="42"/>
                  </a:cubicBezTo>
                  <a:cubicBezTo>
                    <a:pt x="53" y="42"/>
                    <a:pt x="56" y="43"/>
                    <a:pt x="59" y="45"/>
                  </a:cubicBezTo>
                  <a:cubicBezTo>
                    <a:pt x="60" y="45"/>
                    <a:pt x="61" y="45"/>
                    <a:pt x="62" y="44"/>
                  </a:cubicBezTo>
                  <a:cubicBezTo>
                    <a:pt x="62" y="44"/>
                    <a:pt x="62" y="43"/>
                    <a:pt x="61" y="42"/>
                  </a:cubicBezTo>
                  <a:cubicBezTo>
                    <a:pt x="57" y="40"/>
                    <a:pt x="53" y="39"/>
                    <a:pt x="49" y="39"/>
                  </a:cubicBezTo>
                  <a:cubicBezTo>
                    <a:pt x="35" y="39"/>
                    <a:pt x="24" y="50"/>
                    <a:pt x="24" y="64"/>
                  </a:cubicBezTo>
                  <a:cubicBezTo>
                    <a:pt x="24" y="77"/>
                    <a:pt x="35" y="88"/>
                    <a:pt x="49" y="88"/>
                  </a:cubicBezTo>
                  <a:cubicBezTo>
                    <a:pt x="62" y="88"/>
                    <a:pt x="73" y="77"/>
                    <a:pt x="73" y="64"/>
                  </a:cubicBezTo>
                  <a:cubicBezTo>
                    <a:pt x="73" y="58"/>
                    <a:pt x="71" y="52"/>
                    <a:pt x="67" y="47"/>
                  </a:cubicBezTo>
                  <a:cubicBezTo>
                    <a:pt x="70" y="45"/>
                    <a:pt x="70" y="45"/>
                    <a:pt x="70" y="45"/>
                  </a:cubicBezTo>
                  <a:cubicBezTo>
                    <a:pt x="75" y="50"/>
                    <a:pt x="77" y="57"/>
                    <a:pt x="77" y="64"/>
                  </a:cubicBezTo>
                  <a:cubicBezTo>
                    <a:pt x="77" y="79"/>
                    <a:pt x="65" y="92"/>
                    <a:pt x="49" y="92"/>
                  </a:cubicBezTo>
                  <a:cubicBezTo>
                    <a:pt x="33" y="92"/>
                    <a:pt x="21" y="79"/>
                    <a:pt x="21" y="64"/>
                  </a:cubicBezTo>
                  <a:cubicBezTo>
                    <a:pt x="21" y="48"/>
                    <a:pt x="33" y="35"/>
                    <a:pt x="49" y="35"/>
                  </a:cubicBezTo>
                  <a:cubicBezTo>
                    <a:pt x="54" y="35"/>
                    <a:pt x="59" y="37"/>
                    <a:pt x="64" y="40"/>
                  </a:cubicBezTo>
                  <a:cubicBezTo>
                    <a:pt x="65" y="40"/>
                    <a:pt x="66" y="40"/>
                    <a:pt x="66" y="39"/>
                  </a:cubicBezTo>
                  <a:cubicBezTo>
                    <a:pt x="67" y="38"/>
                    <a:pt x="66" y="37"/>
                    <a:pt x="66" y="37"/>
                  </a:cubicBezTo>
                  <a:cubicBezTo>
                    <a:pt x="61" y="34"/>
                    <a:pt x="55" y="32"/>
                    <a:pt x="49" y="32"/>
                  </a:cubicBezTo>
                  <a:cubicBezTo>
                    <a:pt x="32" y="32"/>
                    <a:pt x="17" y="46"/>
                    <a:pt x="17" y="64"/>
                  </a:cubicBezTo>
                  <a:cubicBezTo>
                    <a:pt x="17" y="81"/>
                    <a:pt x="32" y="95"/>
                    <a:pt x="49" y="95"/>
                  </a:cubicBezTo>
                  <a:cubicBezTo>
                    <a:pt x="66" y="95"/>
                    <a:pt x="81" y="81"/>
                    <a:pt x="81" y="64"/>
                  </a:cubicBezTo>
                  <a:cubicBezTo>
                    <a:pt x="81" y="56"/>
                    <a:pt x="78" y="48"/>
                    <a:pt x="72" y="42"/>
                  </a:cubicBezTo>
                  <a:cubicBezTo>
                    <a:pt x="78" y="37"/>
                    <a:pt x="78" y="37"/>
                    <a:pt x="78" y="37"/>
                  </a:cubicBezTo>
                  <a:cubicBezTo>
                    <a:pt x="84" y="44"/>
                    <a:pt x="88" y="54"/>
                    <a:pt x="88" y="64"/>
                  </a:cubicBezTo>
                  <a:cubicBezTo>
                    <a:pt x="88" y="85"/>
                    <a:pt x="70" y="102"/>
                    <a:pt x="49" y="102"/>
                  </a:cubicBezTo>
                  <a:cubicBezTo>
                    <a:pt x="28" y="102"/>
                    <a:pt x="10" y="85"/>
                    <a:pt x="10" y="64"/>
                  </a:cubicBezTo>
                  <a:cubicBezTo>
                    <a:pt x="10" y="42"/>
                    <a:pt x="28" y="25"/>
                    <a:pt x="49" y="25"/>
                  </a:cubicBezTo>
                  <a:cubicBezTo>
                    <a:pt x="57" y="25"/>
                    <a:pt x="64" y="27"/>
                    <a:pt x="71" y="31"/>
                  </a:cubicBezTo>
                  <a:cubicBezTo>
                    <a:pt x="72" y="32"/>
                    <a:pt x="73" y="32"/>
                    <a:pt x="73" y="31"/>
                  </a:cubicBezTo>
                  <a:cubicBezTo>
                    <a:pt x="74" y="30"/>
                    <a:pt x="73" y="29"/>
                    <a:pt x="73" y="29"/>
                  </a:cubicBezTo>
                  <a:cubicBezTo>
                    <a:pt x="66" y="24"/>
                    <a:pt x="57" y="21"/>
                    <a:pt x="49" y="21"/>
                  </a:cubicBezTo>
                  <a:cubicBezTo>
                    <a:pt x="26" y="21"/>
                    <a:pt x="7" y="40"/>
                    <a:pt x="7" y="64"/>
                  </a:cubicBezTo>
                  <a:cubicBezTo>
                    <a:pt x="7" y="87"/>
                    <a:pt x="26" y="106"/>
                    <a:pt x="49" y="106"/>
                  </a:cubicBezTo>
                  <a:cubicBezTo>
                    <a:pt x="72" y="106"/>
                    <a:pt x="91" y="87"/>
                    <a:pt x="91" y="64"/>
                  </a:cubicBezTo>
                  <a:cubicBezTo>
                    <a:pt x="91" y="53"/>
                    <a:pt x="87" y="43"/>
                    <a:pt x="80" y="35"/>
                  </a:cubicBezTo>
                  <a:cubicBezTo>
                    <a:pt x="83" y="32"/>
                    <a:pt x="83" y="32"/>
                    <a:pt x="83" y="32"/>
                  </a:cubicBezTo>
                  <a:cubicBezTo>
                    <a:pt x="90" y="41"/>
                    <a:pt x="95" y="52"/>
                    <a:pt x="95" y="64"/>
                  </a:cubicBezTo>
                  <a:cubicBezTo>
                    <a:pt x="95" y="89"/>
                    <a:pt x="74" y="109"/>
                    <a:pt x="49" y="109"/>
                  </a:cubicBezTo>
                  <a:cubicBezTo>
                    <a:pt x="24" y="109"/>
                    <a:pt x="3" y="89"/>
                    <a:pt x="3" y="64"/>
                  </a:cubicBezTo>
                  <a:cubicBezTo>
                    <a:pt x="3" y="38"/>
                    <a:pt x="24" y="18"/>
                    <a:pt x="49" y="18"/>
                  </a:cubicBezTo>
                  <a:cubicBezTo>
                    <a:pt x="59" y="18"/>
                    <a:pt x="68" y="21"/>
                    <a:pt x="76" y="27"/>
                  </a:cubicBezTo>
                  <a:cubicBezTo>
                    <a:pt x="77" y="27"/>
                    <a:pt x="78" y="27"/>
                    <a:pt x="78" y="26"/>
                  </a:cubicBezTo>
                  <a:cubicBezTo>
                    <a:pt x="79" y="26"/>
                    <a:pt x="79" y="24"/>
                    <a:pt x="78" y="24"/>
                  </a:cubicBezTo>
                  <a:cubicBezTo>
                    <a:pt x="70" y="18"/>
                    <a:pt x="60" y="14"/>
                    <a:pt x="49" y="14"/>
                  </a:cubicBezTo>
                  <a:cubicBezTo>
                    <a:pt x="36" y="14"/>
                    <a:pt x="24" y="20"/>
                    <a:pt x="14" y="29"/>
                  </a:cubicBezTo>
                  <a:cubicBezTo>
                    <a:pt x="5" y="38"/>
                    <a:pt x="0" y="50"/>
                    <a:pt x="0" y="64"/>
                  </a:cubicBezTo>
                  <a:cubicBezTo>
                    <a:pt x="0" y="77"/>
                    <a:pt x="5" y="89"/>
                    <a:pt x="14" y="98"/>
                  </a:cubicBezTo>
                  <a:cubicBezTo>
                    <a:pt x="24" y="108"/>
                    <a:pt x="36" y="113"/>
                    <a:pt x="49" y="113"/>
                  </a:cubicBezTo>
                  <a:cubicBezTo>
                    <a:pt x="62" y="113"/>
                    <a:pt x="74" y="108"/>
                    <a:pt x="84" y="98"/>
                  </a:cubicBezTo>
                  <a:cubicBezTo>
                    <a:pt x="93" y="89"/>
                    <a:pt x="98" y="77"/>
                    <a:pt x="98" y="64"/>
                  </a:cubicBezTo>
                  <a:cubicBezTo>
                    <a:pt x="98" y="51"/>
                    <a:pt x="93" y="39"/>
                    <a:pt x="85" y="30"/>
                  </a:cubicBezTo>
                  <a:cubicBezTo>
                    <a:pt x="87" y="28"/>
                    <a:pt x="87" y="28"/>
                    <a:pt x="87" y="28"/>
                  </a:cubicBezTo>
                  <a:cubicBezTo>
                    <a:pt x="98" y="28"/>
                    <a:pt x="98" y="28"/>
                    <a:pt x="98" y="28"/>
                  </a:cubicBezTo>
                  <a:cubicBezTo>
                    <a:pt x="99" y="28"/>
                    <a:pt x="99" y="28"/>
                    <a:pt x="99" y="28"/>
                  </a:cubicBezTo>
                  <a:cubicBezTo>
                    <a:pt x="112" y="15"/>
                    <a:pt x="112" y="15"/>
                    <a:pt x="112" y="15"/>
                  </a:cubicBezTo>
                  <a:cubicBezTo>
                    <a:pt x="112" y="15"/>
                    <a:pt x="112" y="14"/>
                    <a:pt x="112" y="14"/>
                  </a:cubicBezTo>
                  <a:close/>
                  <a:moveTo>
                    <a:pt x="98" y="25"/>
                  </a:moveTo>
                  <a:cubicBezTo>
                    <a:pt x="90" y="25"/>
                    <a:pt x="90" y="25"/>
                    <a:pt x="90" y="25"/>
                  </a:cubicBezTo>
                  <a:cubicBezTo>
                    <a:pt x="94" y="21"/>
                    <a:pt x="94" y="21"/>
                    <a:pt x="94" y="21"/>
                  </a:cubicBezTo>
                  <a:cubicBezTo>
                    <a:pt x="95" y="20"/>
                    <a:pt x="95" y="19"/>
                    <a:pt x="94" y="18"/>
                  </a:cubicBezTo>
                  <a:cubicBezTo>
                    <a:pt x="93" y="18"/>
                    <a:pt x="92" y="18"/>
                    <a:pt x="92" y="18"/>
                  </a:cubicBezTo>
                  <a:cubicBezTo>
                    <a:pt x="88" y="23"/>
                    <a:pt x="88" y="23"/>
                    <a:pt x="88" y="23"/>
                  </a:cubicBezTo>
                  <a:cubicBezTo>
                    <a:pt x="88" y="15"/>
                    <a:pt x="88" y="15"/>
                    <a:pt x="88" y="15"/>
                  </a:cubicBezTo>
                  <a:cubicBezTo>
                    <a:pt x="97" y="6"/>
                    <a:pt x="97" y="6"/>
                    <a:pt x="97" y="6"/>
                  </a:cubicBezTo>
                  <a:cubicBezTo>
                    <a:pt x="97" y="14"/>
                    <a:pt x="97" y="14"/>
                    <a:pt x="97" y="14"/>
                  </a:cubicBezTo>
                  <a:cubicBezTo>
                    <a:pt x="97" y="15"/>
                    <a:pt x="97" y="16"/>
                    <a:pt x="98" y="16"/>
                  </a:cubicBezTo>
                  <a:cubicBezTo>
                    <a:pt x="107" y="16"/>
                    <a:pt x="107" y="16"/>
                    <a:pt x="107" y="16"/>
                  </a:cubicBezTo>
                  <a:lnTo>
                    <a:pt x="98" y="25"/>
                  </a:lnTo>
                  <a:close/>
                  <a:moveTo>
                    <a:pt x="98" y="25"/>
                  </a:moveTo>
                  <a:cubicBezTo>
                    <a:pt x="98" y="25"/>
                    <a:pt x="98" y="25"/>
                    <a:pt x="98" y="25"/>
                  </a:cubicBezTo>
                </a:path>
              </a:pathLst>
            </a:custGeom>
            <a:solidFill>
              <a:srgbClr val="D34817"/>
            </a:solidFill>
            <a:ln>
              <a:noFill/>
            </a:ln>
          </p:spPr>
          <p:txBody>
            <a:bodyPr vert="horz" wrap="square" lIns="121920" tIns="60960" rIns="121920" bIns="60960" numCol="1" anchor="t" anchorCtr="0" compatLnSpc="1">
              <a:prstTxWarp prst="textNoShape">
                <a:avLst/>
              </a:prstTxWarp>
            </a:bodyPr>
            <a:lstStyle/>
            <a:p>
              <a:endParaRPr lang="en-US" sz="2400"/>
            </a:p>
          </p:txBody>
        </p:sp>
      </p:grpSp>
      <p:grpSp>
        <p:nvGrpSpPr>
          <p:cNvPr id="34" name="Group 33">
            <a:extLst>
              <a:ext uri="{FF2B5EF4-FFF2-40B4-BE49-F238E27FC236}">
                <a16:creationId xmlns:a16="http://schemas.microsoft.com/office/drawing/2014/main" id="{7B15E312-ED59-28A1-D2A3-31DADB45E8A3}"/>
              </a:ext>
            </a:extLst>
          </p:cNvPr>
          <p:cNvGrpSpPr/>
          <p:nvPr/>
        </p:nvGrpSpPr>
        <p:grpSpPr>
          <a:xfrm>
            <a:off x="1097280" y="4610887"/>
            <a:ext cx="10058400" cy="1145116"/>
            <a:chOff x="1097280" y="4610887"/>
            <a:chExt cx="10058400" cy="1145116"/>
          </a:xfrm>
        </p:grpSpPr>
        <p:grpSp>
          <p:nvGrpSpPr>
            <p:cNvPr id="29" name="Group 28">
              <a:extLst>
                <a:ext uri="{FF2B5EF4-FFF2-40B4-BE49-F238E27FC236}">
                  <a16:creationId xmlns:a16="http://schemas.microsoft.com/office/drawing/2014/main" id="{24D2AB23-9B31-1BD9-AA3F-9E0A8360A425}"/>
                </a:ext>
              </a:extLst>
            </p:cNvPr>
            <p:cNvGrpSpPr/>
            <p:nvPr/>
          </p:nvGrpSpPr>
          <p:grpSpPr>
            <a:xfrm>
              <a:off x="1097280" y="4610887"/>
              <a:ext cx="10058400" cy="1145116"/>
              <a:chOff x="1352974" y="2526666"/>
              <a:chExt cx="10058400" cy="1145116"/>
            </a:xfrm>
          </p:grpSpPr>
          <p:sp>
            <p:nvSpPr>
              <p:cNvPr id="31" name="Rectangle: Rounded Corners 30">
                <a:extLst>
                  <a:ext uri="{FF2B5EF4-FFF2-40B4-BE49-F238E27FC236}">
                    <a16:creationId xmlns:a16="http://schemas.microsoft.com/office/drawing/2014/main" id="{7F3699C8-E0B1-B2AA-98BF-B105E6C1DB21}"/>
                  </a:ext>
                </a:extLst>
              </p:cNvPr>
              <p:cNvSpPr/>
              <p:nvPr/>
            </p:nvSpPr>
            <p:spPr>
              <a:xfrm>
                <a:off x="1352974" y="2526666"/>
                <a:ext cx="10058400" cy="1145116"/>
              </a:xfrm>
              <a:prstGeom prst="roundRect">
                <a:avLst/>
              </a:prstGeom>
              <a:solidFill>
                <a:srgbClr val="EF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F237CDCA-BE49-9140-43F4-6559F33050D4}"/>
                  </a:ext>
                </a:extLst>
              </p:cNvPr>
              <p:cNvSpPr txBox="1"/>
              <p:nvPr/>
            </p:nvSpPr>
            <p:spPr>
              <a:xfrm>
                <a:off x="2639100" y="2683725"/>
                <a:ext cx="8538023" cy="830997"/>
              </a:xfrm>
              <a:prstGeom prst="rect">
                <a:avLst/>
              </a:prstGeom>
              <a:noFill/>
            </p:spPr>
            <p:txBody>
              <a:bodyPr wrap="square" rtlCol="0">
                <a:spAutoFit/>
              </a:bodyPr>
              <a:lstStyle/>
              <a:p>
                <a:pPr lvl="0">
                  <a:lnSpc>
                    <a:spcPct val="100000"/>
                  </a:lnSpc>
                </a:pPr>
                <a:r>
                  <a:rPr lang="en-GB" sz="1600" dirty="0">
                    <a:solidFill>
                      <a:schemeClr val="tx1">
                        <a:lumMod val="85000"/>
                        <a:lumOff val="15000"/>
                      </a:schemeClr>
                    </a:solidFill>
                  </a:rPr>
                  <a:t>The overall goal is to determine whether Netflix can offer “more” to their customers for “less” by examining the relationships between different variables of Netflix content to see if they have an affect on one another and therefore affect Netflix’s profit and subscription rate. </a:t>
                </a:r>
                <a:endParaRPr lang="en-US" sz="1600" dirty="0">
                  <a:solidFill>
                    <a:schemeClr val="tx1">
                      <a:lumMod val="85000"/>
                      <a:lumOff val="15000"/>
                    </a:schemeClr>
                  </a:solidFill>
                </a:endParaRPr>
              </a:p>
            </p:txBody>
          </p:sp>
        </p:grpSp>
        <p:grpSp>
          <p:nvGrpSpPr>
            <p:cNvPr id="24" name="Group 23">
              <a:extLst>
                <a:ext uri="{FF2B5EF4-FFF2-40B4-BE49-F238E27FC236}">
                  <a16:creationId xmlns:a16="http://schemas.microsoft.com/office/drawing/2014/main" id="{C88C98A3-3188-0C26-2C25-57E282E2D3AC}"/>
                </a:ext>
              </a:extLst>
            </p:cNvPr>
            <p:cNvGrpSpPr/>
            <p:nvPr/>
          </p:nvGrpSpPr>
          <p:grpSpPr>
            <a:xfrm>
              <a:off x="1506690" y="4873887"/>
              <a:ext cx="459317" cy="560917"/>
              <a:chOff x="2454276" y="3913188"/>
              <a:chExt cx="344488" cy="420688"/>
            </a:xfrm>
            <a:solidFill>
              <a:srgbClr val="D34817"/>
            </a:solidFill>
          </p:grpSpPr>
          <p:sp>
            <p:nvSpPr>
              <p:cNvPr id="25" name="Freeform 488">
                <a:extLst>
                  <a:ext uri="{FF2B5EF4-FFF2-40B4-BE49-F238E27FC236}">
                    <a16:creationId xmlns:a16="http://schemas.microsoft.com/office/drawing/2014/main" id="{50F75C04-965C-711C-0ADA-7532A5980EF9}"/>
                  </a:ext>
                </a:extLst>
              </p:cNvPr>
              <p:cNvSpPr>
                <a:spLocks noEditPoints="1"/>
              </p:cNvSpPr>
              <p:nvPr/>
            </p:nvSpPr>
            <p:spPr bwMode="auto">
              <a:xfrm>
                <a:off x="2454276" y="3913188"/>
                <a:ext cx="344488" cy="420688"/>
              </a:xfrm>
              <a:custGeom>
                <a:avLst/>
                <a:gdLst>
                  <a:gd name="T0" fmla="*/ 78 w 92"/>
                  <a:gd name="T1" fmla="*/ 77 h 112"/>
                  <a:gd name="T2" fmla="*/ 82 w 92"/>
                  <a:gd name="T3" fmla="*/ 60 h 112"/>
                  <a:gd name="T4" fmla="*/ 92 w 92"/>
                  <a:gd name="T5" fmla="*/ 45 h 112"/>
                  <a:gd name="T6" fmla="*/ 82 w 92"/>
                  <a:gd name="T7" fmla="*/ 30 h 112"/>
                  <a:gd name="T8" fmla="*/ 78 w 92"/>
                  <a:gd name="T9" fmla="*/ 13 h 112"/>
                  <a:gd name="T10" fmla="*/ 61 w 92"/>
                  <a:gd name="T11" fmla="*/ 9 h 112"/>
                  <a:gd name="T12" fmla="*/ 46 w 92"/>
                  <a:gd name="T13" fmla="*/ 0 h 112"/>
                  <a:gd name="T14" fmla="*/ 31 w 92"/>
                  <a:gd name="T15" fmla="*/ 9 h 112"/>
                  <a:gd name="T16" fmla="*/ 14 w 92"/>
                  <a:gd name="T17" fmla="*/ 13 h 112"/>
                  <a:gd name="T18" fmla="*/ 10 w 92"/>
                  <a:gd name="T19" fmla="*/ 30 h 112"/>
                  <a:gd name="T20" fmla="*/ 0 w 92"/>
                  <a:gd name="T21" fmla="*/ 45 h 112"/>
                  <a:gd name="T22" fmla="*/ 10 w 92"/>
                  <a:gd name="T23" fmla="*/ 60 h 112"/>
                  <a:gd name="T24" fmla="*/ 14 w 92"/>
                  <a:gd name="T25" fmla="*/ 77 h 112"/>
                  <a:gd name="T26" fmla="*/ 5 w 92"/>
                  <a:gd name="T27" fmla="*/ 97 h 112"/>
                  <a:gd name="T28" fmla="*/ 6 w 92"/>
                  <a:gd name="T29" fmla="*/ 99 h 112"/>
                  <a:gd name="T30" fmla="*/ 26 w 92"/>
                  <a:gd name="T31" fmla="*/ 111 h 112"/>
                  <a:gd name="T32" fmla="*/ 28 w 92"/>
                  <a:gd name="T33" fmla="*/ 112 h 112"/>
                  <a:gd name="T34" fmla="*/ 41 w 92"/>
                  <a:gd name="T35" fmla="*/ 89 h 112"/>
                  <a:gd name="T36" fmla="*/ 51 w 92"/>
                  <a:gd name="T37" fmla="*/ 89 h 112"/>
                  <a:gd name="T38" fmla="*/ 64 w 92"/>
                  <a:gd name="T39" fmla="*/ 112 h 112"/>
                  <a:gd name="T40" fmla="*/ 66 w 92"/>
                  <a:gd name="T41" fmla="*/ 111 h 112"/>
                  <a:gd name="T42" fmla="*/ 86 w 92"/>
                  <a:gd name="T43" fmla="*/ 99 h 112"/>
                  <a:gd name="T44" fmla="*/ 87 w 92"/>
                  <a:gd name="T45" fmla="*/ 97 h 112"/>
                  <a:gd name="T46" fmla="*/ 27 w 92"/>
                  <a:gd name="T47" fmla="*/ 107 h 112"/>
                  <a:gd name="T48" fmla="*/ 20 w 92"/>
                  <a:gd name="T49" fmla="*/ 98 h 112"/>
                  <a:gd name="T50" fmla="*/ 18 w 92"/>
                  <a:gd name="T51" fmla="*/ 80 h 112"/>
                  <a:gd name="T52" fmla="*/ 29 w 92"/>
                  <a:gd name="T53" fmla="*/ 80 h 112"/>
                  <a:gd name="T54" fmla="*/ 23 w 92"/>
                  <a:gd name="T55" fmla="*/ 94 h 112"/>
                  <a:gd name="T56" fmla="*/ 25 w 92"/>
                  <a:gd name="T57" fmla="*/ 94 h 112"/>
                  <a:gd name="T58" fmla="*/ 32 w 92"/>
                  <a:gd name="T59" fmla="*/ 81 h 112"/>
                  <a:gd name="T60" fmla="*/ 39 w 92"/>
                  <a:gd name="T61" fmla="*/ 87 h 112"/>
                  <a:gd name="T62" fmla="*/ 39 w 92"/>
                  <a:gd name="T63" fmla="*/ 83 h 112"/>
                  <a:gd name="T64" fmla="*/ 24 w 92"/>
                  <a:gd name="T65" fmla="*/ 77 h 112"/>
                  <a:gd name="T66" fmla="*/ 14 w 92"/>
                  <a:gd name="T67" fmla="*/ 67 h 112"/>
                  <a:gd name="T68" fmla="*/ 8 w 92"/>
                  <a:gd name="T69" fmla="*/ 52 h 112"/>
                  <a:gd name="T70" fmla="*/ 8 w 92"/>
                  <a:gd name="T71" fmla="*/ 38 h 112"/>
                  <a:gd name="T72" fmla="*/ 14 w 92"/>
                  <a:gd name="T73" fmla="*/ 24 h 112"/>
                  <a:gd name="T74" fmla="*/ 24 w 92"/>
                  <a:gd name="T75" fmla="*/ 14 h 112"/>
                  <a:gd name="T76" fmla="*/ 39 w 92"/>
                  <a:gd name="T77" fmla="*/ 8 h 112"/>
                  <a:gd name="T78" fmla="*/ 53 w 92"/>
                  <a:gd name="T79" fmla="*/ 8 h 112"/>
                  <a:gd name="T80" fmla="*/ 68 w 92"/>
                  <a:gd name="T81" fmla="*/ 14 h 112"/>
                  <a:gd name="T82" fmla="*/ 78 w 92"/>
                  <a:gd name="T83" fmla="*/ 24 h 112"/>
                  <a:gd name="T84" fmla="*/ 83 w 92"/>
                  <a:gd name="T85" fmla="*/ 38 h 112"/>
                  <a:gd name="T86" fmla="*/ 83 w 92"/>
                  <a:gd name="T87" fmla="*/ 52 h 112"/>
                  <a:gd name="T88" fmla="*/ 78 w 92"/>
                  <a:gd name="T89" fmla="*/ 67 h 112"/>
                  <a:gd name="T90" fmla="*/ 68 w 92"/>
                  <a:gd name="T91" fmla="*/ 77 h 112"/>
                  <a:gd name="T92" fmla="*/ 53 w 92"/>
                  <a:gd name="T93" fmla="*/ 83 h 112"/>
                  <a:gd name="T94" fmla="*/ 39 w 92"/>
                  <a:gd name="T95" fmla="*/ 83 h 112"/>
                  <a:gd name="T96" fmla="*/ 71 w 92"/>
                  <a:gd name="T97" fmla="*/ 98 h 112"/>
                  <a:gd name="T98" fmla="*/ 53 w 92"/>
                  <a:gd name="T99" fmla="*/ 87 h 112"/>
                  <a:gd name="T100" fmla="*/ 60 w 92"/>
                  <a:gd name="T101" fmla="*/ 81 h 112"/>
                  <a:gd name="T102" fmla="*/ 67 w 92"/>
                  <a:gd name="T103" fmla="*/ 94 h 112"/>
                  <a:gd name="T104" fmla="*/ 70 w 92"/>
                  <a:gd name="T105" fmla="*/ 94 h 112"/>
                  <a:gd name="T106" fmla="*/ 63 w 92"/>
                  <a:gd name="T107" fmla="*/ 80 h 112"/>
                  <a:gd name="T108" fmla="*/ 73 w 92"/>
                  <a:gd name="T109" fmla="*/ 80 h 112"/>
                  <a:gd name="T110" fmla="*/ 72 w 92"/>
                  <a:gd name="T111" fmla="*/ 98 h 112"/>
                  <a:gd name="T112" fmla="*/ 72 w 92"/>
                  <a:gd name="T113" fmla="*/ 9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 h="112">
                    <a:moveTo>
                      <a:pt x="77" y="79"/>
                    </a:moveTo>
                    <a:cubicBezTo>
                      <a:pt x="77" y="78"/>
                      <a:pt x="78" y="78"/>
                      <a:pt x="78" y="77"/>
                    </a:cubicBezTo>
                    <a:cubicBezTo>
                      <a:pt x="81" y="75"/>
                      <a:pt x="81" y="71"/>
                      <a:pt x="81" y="67"/>
                    </a:cubicBezTo>
                    <a:cubicBezTo>
                      <a:pt x="81" y="64"/>
                      <a:pt x="81" y="62"/>
                      <a:pt x="82" y="60"/>
                    </a:cubicBezTo>
                    <a:cubicBezTo>
                      <a:pt x="82" y="58"/>
                      <a:pt x="84" y="57"/>
                      <a:pt x="86" y="55"/>
                    </a:cubicBezTo>
                    <a:cubicBezTo>
                      <a:pt x="89" y="52"/>
                      <a:pt x="92" y="49"/>
                      <a:pt x="92" y="45"/>
                    </a:cubicBezTo>
                    <a:cubicBezTo>
                      <a:pt x="92" y="41"/>
                      <a:pt x="89" y="38"/>
                      <a:pt x="86" y="36"/>
                    </a:cubicBezTo>
                    <a:cubicBezTo>
                      <a:pt x="84" y="34"/>
                      <a:pt x="82" y="32"/>
                      <a:pt x="82" y="30"/>
                    </a:cubicBezTo>
                    <a:cubicBezTo>
                      <a:pt x="81" y="29"/>
                      <a:pt x="81" y="26"/>
                      <a:pt x="81" y="23"/>
                    </a:cubicBezTo>
                    <a:cubicBezTo>
                      <a:pt x="81" y="20"/>
                      <a:pt x="81" y="16"/>
                      <a:pt x="78" y="13"/>
                    </a:cubicBezTo>
                    <a:cubicBezTo>
                      <a:pt x="76" y="10"/>
                      <a:pt x="71" y="10"/>
                      <a:pt x="68" y="10"/>
                    </a:cubicBezTo>
                    <a:cubicBezTo>
                      <a:pt x="65" y="10"/>
                      <a:pt x="62" y="10"/>
                      <a:pt x="61" y="9"/>
                    </a:cubicBezTo>
                    <a:cubicBezTo>
                      <a:pt x="59" y="9"/>
                      <a:pt x="57" y="7"/>
                      <a:pt x="56" y="5"/>
                    </a:cubicBezTo>
                    <a:cubicBezTo>
                      <a:pt x="53" y="2"/>
                      <a:pt x="50" y="0"/>
                      <a:pt x="46" y="0"/>
                    </a:cubicBezTo>
                    <a:cubicBezTo>
                      <a:pt x="42" y="0"/>
                      <a:pt x="39" y="2"/>
                      <a:pt x="36" y="5"/>
                    </a:cubicBezTo>
                    <a:cubicBezTo>
                      <a:pt x="35" y="7"/>
                      <a:pt x="33" y="9"/>
                      <a:pt x="31" y="9"/>
                    </a:cubicBezTo>
                    <a:cubicBezTo>
                      <a:pt x="29" y="10"/>
                      <a:pt x="27" y="10"/>
                      <a:pt x="24" y="10"/>
                    </a:cubicBezTo>
                    <a:cubicBezTo>
                      <a:pt x="20" y="10"/>
                      <a:pt x="16" y="10"/>
                      <a:pt x="14" y="13"/>
                    </a:cubicBezTo>
                    <a:cubicBezTo>
                      <a:pt x="11" y="16"/>
                      <a:pt x="11" y="20"/>
                      <a:pt x="11" y="23"/>
                    </a:cubicBezTo>
                    <a:cubicBezTo>
                      <a:pt x="11" y="26"/>
                      <a:pt x="11" y="29"/>
                      <a:pt x="10" y="30"/>
                    </a:cubicBezTo>
                    <a:cubicBezTo>
                      <a:pt x="10" y="32"/>
                      <a:pt x="8" y="34"/>
                      <a:pt x="6" y="36"/>
                    </a:cubicBezTo>
                    <a:cubicBezTo>
                      <a:pt x="3" y="38"/>
                      <a:pt x="0" y="41"/>
                      <a:pt x="0" y="45"/>
                    </a:cubicBezTo>
                    <a:cubicBezTo>
                      <a:pt x="0" y="49"/>
                      <a:pt x="3" y="52"/>
                      <a:pt x="6" y="55"/>
                    </a:cubicBezTo>
                    <a:cubicBezTo>
                      <a:pt x="8" y="57"/>
                      <a:pt x="10" y="58"/>
                      <a:pt x="10" y="60"/>
                    </a:cubicBezTo>
                    <a:cubicBezTo>
                      <a:pt x="11" y="62"/>
                      <a:pt x="11" y="64"/>
                      <a:pt x="11" y="67"/>
                    </a:cubicBezTo>
                    <a:cubicBezTo>
                      <a:pt x="11" y="71"/>
                      <a:pt x="11" y="75"/>
                      <a:pt x="14" y="77"/>
                    </a:cubicBezTo>
                    <a:cubicBezTo>
                      <a:pt x="14" y="78"/>
                      <a:pt x="15" y="78"/>
                      <a:pt x="15" y="79"/>
                    </a:cubicBezTo>
                    <a:cubicBezTo>
                      <a:pt x="5" y="97"/>
                      <a:pt x="5" y="97"/>
                      <a:pt x="5" y="97"/>
                    </a:cubicBezTo>
                    <a:cubicBezTo>
                      <a:pt x="4" y="97"/>
                      <a:pt x="4" y="98"/>
                      <a:pt x="5" y="99"/>
                    </a:cubicBezTo>
                    <a:cubicBezTo>
                      <a:pt x="5" y="99"/>
                      <a:pt x="5" y="99"/>
                      <a:pt x="6" y="99"/>
                    </a:cubicBezTo>
                    <a:cubicBezTo>
                      <a:pt x="19" y="101"/>
                      <a:pt x="19" y="101"/>
                      <a:pt x="19" y="101"/>
                    </a:cubicBezTo>
                    <a:cubicBezTo>
                      <a:pt x="26" y="111"/>
                      <a:pt x="26" y="111"/>
                      <a:pt x="26" y="111"/>
                    </a:cubicBezTo>
                    <a:cubicBezTo>
                      <a:pt x="26" y="111"/>
                      <a:pt x="27" y="112"/>
                      <a:pt x="27" y="112"/>
                    </a:cubicBezTo>
                    <a:cubicBezTo>
                      <a:pt x="27" y="112"/>
                      <a:pt x="28" y="112"/>
                      <a:pt x="28" y="112"/>
                    </a:cubicBezTo>
                    <a:cubicBezTo>
                      <a:pt x="28" y="112"/>
                      <a:pt x="29" y="111"/>
                      <a:pt x="29" y="111"/>
                    </a:cubicBezTo>
                    <a:cubicBezTo>
                      <a:pt x="41" y="89"/>
                      <a:pt x="41" y="89"/>
                      <a:pt x="41" y="89"/>
                    </a:cubicBezTo>
                    <a:cubicBezTo>
                      <a:pt x="43" y="90"/>
                      <a:pt x="44" y="91"/>
                      <a:pt x="46" y="91"/>
                    </a:cubicBezTo>
                    <a:cubicBezTo>
                      <a:pt x="48" y="91"/>
                      <a:pt x="49" y="90"/>
                      <a:pt x="51" y="89"/>
                    </a:cubicBezTo>
                    <a:cubicBezTo>
                      <a:pt x="63" y="111"/>
                      <a:pt x="63" y="111"/>
                      <a:pt x="63" y="111"/>
                    </a:cubicBezTo>
                    <a:cubicBezTo>
                      <a:pt x="63" y="111"/>
                      <a:pt x="64" y="112"/>
                      <a:pt x="64" y="112"/>
                    </a:cubicBezTo>
                    <a:cubicBezTo>
                      <a:pt x="64" y="112"/>
                      <a:pt x="64" y="112"/>
                      <a:pt x="64" y="112"/>
                    </a:cubicBezTo>
                    <a:cubicBezTo>
                      <a:pt x="65" y="112"/>
                      <a:pt x="65" y="111"/>
                      <a:pt x="66" y="111"/>
                    </a:cubicBezTo>
                    <a:cubicBezTo>
                      <a:pt x="73" y="101"/>
                      <a:pt x="73" y="101"/>
                      <a:pt x="73" y="101"/>
                    </a:cubicBezTo>
                    <a:cubicBezTo>
                      <a:pt x="86" y="99"/>
                      <a:pt x="86" y="99"/>
                      <a:pt x="86" y="99"/>
                    </a:cubicBezTo>
                    <a:cubicBezTo>
                      <a:pt x="86" y="99"/>
                      <a:pt x="87" y="99"/>
                      <a:pt x="87" y="99"/>
                    </a:cubicBezTo>
                    <a:cubicBezTo>
                      <a:pt x="87" y="98"/>
                      <a:pt x="87" y="97"/>
                      <a:pt x="87" y="97"/>
                    </a:cubicBezTo>
                    <a:lnTo>
                      <a:pt x="77" y="79"/>
                    </a:lnTo>
                    <a:close/>
                    <a:moveTo>
                      <a:pt x="27" y="107"/>
                    </a:moveTo>
                    <a:cubicBezTo>
                      <a:pt x="21" y="98"/>
                      <a:pt x="21" y="98"/>
                      <a:pt x="21" y="98"/>
                    </a:cubicBezTo>
                    <a:cubicBezTo>
                      <a:pt x="20" y="98"/>
                      <a:pt x="20" y="98"/>
                      <a:pt x="20" y="98"/>
                    </a:cubicBezTo>
                    <a:cubicBezTo>
                      <a:pt x="9" y="96"/>
                      <a:pt x="9" y="96"/>
                      <a:pt x="9" y="96"/>
                    </a:cubicBezTo>
                    <a:cubicBezTo>
                      <a:pt x="18" y="80"/>
                      <a:pt x="18" y="80"/>
                      <a:pt x="18" y="80"/>
                    </a:cubicBezTo>
                    <a:cubicBezTo>
                      <a:pt x="20" y="80"/>
                      <a:pt x="22" y="80"/>
                      <a:pt x="24" y="80"/>
                    </a:cubicBezTo>
                    <a:cubicBezTo>
                      <a:pt x="26" y="80"/>
                      <a:pt x="27" y="80"/>
                      <a:pt x="29" y="80"/>
                    </a:cubicBezTo>
                    <a:cubicBezTo>
                      <a:pt x="22" y="92"/>
                      <a:pt x="22" y="92"/>
                      <a:pt x="22" y="92"/>
                    </a:cubicBezTo>
                    <a:cubicBezTo>
                      <a:pt x="22" y="93"/>
                      <a:pt x="22" y="94"/>
                      <a:pt x="23" y="94"/>
                    </a:cubicBezTo>
                    <a:cubicBezTo>
                      <a:pt x="23" y="94"/>
                      <a:pt x="23" y="95"/>
                      <a:pt x="23" y="95"/>
                    </a:cubicBezTo>
                    <a:cubicBezTo>
                      <a:pt x="24" y="95"/>
                      <a:pt x="25" y="94"/>
                      <a:pt x="25" y="94"/>
                    </a:cubicBezTo>
                    <a:cubicBezTo>
                      <a:pt x="32" y="81"/>
                      <a:pt x="32" y="81"/>
                      <a:pt x="32" y="81"/>
                    </a:cubicBezTo>
                    <a:cubicBezTo>
                      <a:pt x="32" y="81"/>
                      <a:pt x="32" y="81"/>
                      <a:pt x="32" y="81"/>
                    </a:cubicBezTo>
                    <a:cubicBezTo>
                      <a:pt x="33" y="82"/>
                      <a:pt x="35" y="84"/>
                      <a:pt x="36" y="85"/>
                    </a:cubicBezTo>
                    <a:cubicBezTo>
                      <a:pt x="37" y="86"/>
                      <a:pt x="38" y="87"/>
                      <a:pt x="39" y="87"/>
                    </a:cubicBezTo>
                    <a:lnTo>
                      <a:pt x="27" y="107"/>
                    </a:lnTo>
                    <a:close/>
                    <a:moveTo>
                      <a:pt x="39" y="83"/>
                    </a:moveTo>
                    <a:cubicBezTo>
                      <a:pt x="37" y="81"/>
                      <a:pt x="35" y="79"/>
                      <a:pt x="32" y="78"/>
                    </a:cubicBezTo>
                    <a:cubicBezTo>
                      <a:pt x="30" y="77"/>
                      <a:pt x="27" y="77"/>
                      <a:pt x="24" y="77"/>
                    </a:cubicBezTo>
                    <a:cubicBezTo>
                      <a:pt x="21" y="77"/>
                      <a:pt x="18" y="77"/>
                      <a:pt x="16" y="75"/>
                    </a:cubicBezTo>
                    <a:cubicBezTo>
                      <a:pt x="14" y="73"/>
                      <a:pt x="14" y="70"/>
                      <a:pt x="14" y="67"/>
                    </a:cubicBezTo>
                    <a:cubicBezTo>
                      <a:pt x="14" y="64"/>
                      <a:pt x="14" y="61"/>
                      <a:pt x="13" y="59"/>
                    </a:cubicBezTo>
                    <a:cubicBezTo>
                      <a:pt x="12" y="56"/>
                      <a:pt x="10" y="54"/>
                      <a:pt x="8" y="52"/>
                    </a:cubicBezTo>
                    <a:cubicBezTo>
                      <a:pt x="6" y="50"/>
                      <a:pt x="4" y="48"/>
                      <a:pt x="4" y="45"/>
                    </a:cubicBezTo>
                    <a:cubicBezTo>
                      <a:pt x="4" y="43"/>
                      <a:pt x="6" y="40"/>
                      <a:pt x="8" y="38"/>
                    </a:cubicBezTo>
                    <a:cubicBezTo>
                      <a:pt x="10" y="36"/>
                      <a:pt x="12" y="34"/>
                      <a:pt x="13" y="32"/>
                    </a:cubicBezTo>
                    <a:cubicBezTo>
                      <a:pt x="14" y="29"/>
                      <a:pt x="14" y="26"/>
                      <a:pt x="14" y="24"/>
                    </a:cubicBezTo>
                    <a:cubicBezTo>
                      <a:pt x="14" y="20"/>
                      <a:pt x="14" y="17"/>
                      <a:pt x="16" y="15"/>
                    </a:cubicBezTo>
                    <a:cubicBezTo>
                      <a:pt x="18" y="14"/>
                      <a:pt x="21" y="14"/>
                      <a:pt x="24" y="14"/>
                    </a:cubicBezTo>
                    <a:cubicBezTo>
                      <a:pt x="27" y="14"/>
                      <a:pt x="30" y="14"/>
                      <a:pt x="32" y="13"/>
                    </a:cubicBezTo>
                    <a:cubicBezTo>
                      <a:pt x="35" y="12"/>
                      <a:pt x="37" y="10"/>
                      <a:pt x="39" y="8"/>
                    </a:cubicBezTo>
                    <a:cubicBezTo>
                      <a:pt x="41" y="5"/>
                      <a:pt x="43" y="3"/>
                      <a:pt x="46" y="3"/>
                    </a:cubicBezTo>
                    <a:cubicBezTo>
                      <a:pt x="48" y="3"/>
                      <a:pt x="51" y="5"/>
                      <a:pt x="53" y="8"/>
                    </a:cubicBezTo>
                    <a:cubicBezTo>
                      <a:pt x="55" y="10"/>
                      <a:pt x="57" y="12"/>
                      <a:pt x="59" y="13"/>
                    </a:cubicBezTo>
                    <a:cubicBezTo>
                      <a:pt x="62" y="14"/>
                      <a:pt x="65" y="14"/>
                      <a:pt x="68" y="14"/>
                    </a:cubicBezTo>
                    <a:cubicBezTo>
                      <a:pt x="71" y="14"/>
                      <a:pt x="74" y="14"/>
                      <a:pt x="76" y="15"/>
                    </a:cubicBezTo>
                    <a:cubicBezTo>
                      <a:pt x="78" y="17"/>
                      <a:pt x="78" y="20"/>
                      <a:pt x="78" y="24"/>
                    </a:cubicBezTo>
                    <a:cubicBezTo>
                      <a:pt x="78" y="26"/>
                      <a:pt x="78" y="29"/>
                      <a:pt x="79" y="32"/>
                    </a:cubicBezTo>
                    <a:cubicBezTo>
                      <a:pt x="79" y="34"/>
                      <a:pt x="81" y="36"/>
                      <a:pt x="83" y="38"/>
                    </a:cubicBezTo>
                    <a:cubicBezTo>
                      <a:pt x="86" y="40"/>
                      <a:pt x="88" y="43"/>
                      <a:pt x="88" y="45"/>
                    </a:cubicBezTo>
                    <a:cubicBezTo>
                      <a:pt x="88" y="48"/>
                      <a:pt x="86" y="50"/>
                      <a:pt x="83" y="52"/>
                    </a:cubicBezTo>
                    <a:cubicBezTo>
                      <a:pt x="81" y="54"/>
                      <a:pt x="79" y="56"/>
                      <a:pt x="79" y="59"/>
                    </a:cubicBezTo>
                    <a:cubicBezTo>
                      <a:pt x="78" y="61"/>
                      <a:pt x="78" y="64"/>
                      <a:pt x="78" y="67"/>
                    </a:cubicBezTo>
                    <a:cubicBezTo>
                      <a:pt x="78" y="70"/>
                      <a:pt x="78" y="73"/>
                      <a:pt x="76" y="75"/>
                    </a:cubicBezTo>
                    <a:cubicBezTo>
                      <a:pt x="74" y="77"/>
                      <a:pt x="71" y="77"/>
                      <a:pt x="68" y="77"/>
                    </a:cubicBezTo>
                    <a:cubicBezTo>
                      <a:pt x="65" y="77"/>
                      <a:pt x="62" y="77"/>
                      <a:pt x="59" y="78"/>
                    </a:cubicBezTo>
                    <a:cubicBezTo>
                      <a:pt x="57" y="79"/>
                      <a:pt x="55" y="81"/>
                      <a:pt x="53" y="83"/>
                    </a:cubicBezTo>
                    <a:cubicBezTo>
                      <a:pt x="51" y="85"/>
                      <a:pt x="48" y="87"/>
                      <a:pt x="46" y="87"/>
                    </a:cubicBezTo>
                    <a:cubicBezTo>
                      <a:pt x="43" y="87"/>
                      <a:pt x="41" y="85"/>
                      <a:pt x="39" y="83"/>
                    </a:cubicBezTo>
                    <a:close/>
                    <a:moveTo>
                      <a:pt x="72" y="98"/>
                    </a:moveTo>
                    <a:cubicBezTo>
                      <a:pt x="72" y="98"/>
                      <a:pt x="71" y="98"/>
                      <a:pt x="71" y="98"/>
                    </a:cubicBezTo>
                    <a:cubicBezTo>
                      <a:pt x="65" y="107"/>
                      <a:pt x="65" y="107"/>
                      <a:pt x="65" y="107"/>
                    </a:cubicBezTo>
                    <a:cubicBezTo>
                      <a:pt x="53" y="87"/>
                      <a:pt x="53" y="87"/>
                      <a:pt x="53" y="87"/>
                    </a:cubicBezTo>
                    <a:cubicBezTo>
                      <a:pt x="54" y="87"/>
                      <a:pt x="55" y="86"/>
                      <a:pt x="56" y="85"/>
                    </a:cubicBezTo>
                    <a:cubicBezTo>
                      <a:pt x="57" y="83"/>
                      <a:pt x="59" y="82"/>
                      <a:pt x="60" y="81"/>
                    </a:cubicBezTo>
                    <a:cubicBezTo>
                      <a:pt x="60" y="81"/>
                      <a:pt x="60" y="81"/>
                      <a:pt x="60" y="81"/>
                    </a:cubicBezTo>
                    <a:cubicBezTo>
                      <a:pt x="67" y="94"/>
                      <a:pt x="67" y="94"/>
                      <a:pt x="67" y="94"/>
                    </a:cubicBezTo>
                    <a:cubicBezTo>
                      <a:pt x="68" y="94"/>
                      <a:pt x="68" y="95"/>
                      <a:pt x="69" y="95"/>
                    </a:cubicBezTo>
                    <a:cubicBezTo>
                      <a:pt x="69" y="95"/>
                      <a:pt x="69" y="94"/>
                      <a:pt x="70" y="94"/>
                    </a:cubicBezTo>
                    <a:cubicBezTo>
                      <a:pt x="70" y="94"/>
                      <a:pt x="71" y="93"/>
                      <a:pt x="70" y="92"/>
                    </a:cubicBezTo>
                    <a:cubicBezTo>
                      <a:pt x="63" y="80"/>
                      <a:pt x="63" y="80"/>
                      <a:pt x="63" y="80"/>
                    </a:cubicBezTo>
                    <a:cubicBezTo>
                      <a:pt x="65" y="80"/>
                      <a:pt x="66" y="80"/>
                      <a:pt x="68" y="80"/>
                    </a:cubicBezTo>
                    <a:cubicBezTo>
                      <a:pt x="70" y="80"/>
                      <a:pt x="72" y="80"/>
                      <a:pt x="73" y="80"/>
                    </a:cubicBezTo>
                    <a:cubicBezTo>
                      <a:pt x="83" y="96"/>
                      <a:pt x="83" y="96"/>
                      <a:pt x="83" y="96"/>
                    </a:cubicBezTo>
                    <a:lnTo>
                      <a:pt x="72" y="98"/>
                    </a:lnTo>
                    <a:close/>
                    <a:moveTo>
                      <a:pt x="72" y="98"/>
                    </a:moveTo>
                    <a:cubicBezTo>
                      <a:pt x="72" y="98"/>
                      <a:pt x="72" y="98"/>
                      <a:pt x="72"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489">
                <a:extLst>
                  <a:ext uri="{FF2B5EF4-FFF2-40B4-BE49-F238E27FC236}">
                    <a16:creationId xmlns:a16="http://schemas.microsoft.com/office/drawing/2014/main" id="{F517CB7A-7B9D-6807-BC7A-55493A57985F}"/>
                  </a:ext>
                </a:extLst>
              </p:cNvPr>
              <p:cNvSpPr>
                <a:spLocks noEditPoints="1"/>
              </p:cNvSpPr>
              <p:nvPr/>
            </p:nvSpPr>
            <p:spPr bwMode="auto">
              <a:xfrm>
                <a:off x="2514601" y="3968751"/>
                <a:ext cx="225425" cy="225425"/>
              </a:xfrm>
              <a:custGeom>
                <a:avLst/>
                <a:gdLst>
                  <a:gd name="T0" fmla="*/ 60 w 60"/>
                  <a:gd name="T1" fmla="*/ 30 h 60"/>
                  <a:gd name="T2" fmla="*/ 30 w 60"/>
                  <a:gd name="T3" fmla="*/ 0 h 60"/>
                  <a:gd name="T4" fmla="*/ 0 w 60"/>
                  <a:gd name="T5" fmla="*/ 30 h 60"/>
                  <a:gd name="T6" fmla="*/ 30 w 60"/>
                  <a:gd name="T7" fmla="*/ 60 h 60"/>
                  <a:gd name="T8" fmla="*/ 60 w 60"/>
                  <a:gd name="T9" fmla="*/ 30 h 60"/>
                  <a:gd name="T10" fmla="*/ 30 w 60"/>
                  <a:gd name="T11" fmla="*/ 57 h 60"/>
                  <a:gd name="T12" fmla="*/ 3 w 60"/>
                  <a:gd name="T13" fmla="*/ 30 h 60"/>
                  <a:gd name="T14" fmla="*/ 30 w 60"/>
                  <a:gd name="T15" fmla="*/ 4 h 60"/>
                  <a:gd name="T16" fmla="*/ 56 w 60"/>
                  <a:gd name="T17" fmla="*/ 30 h 60"/>
                  <a:gd name="T18" fmla="*/ 30 w 60"/>
                  <a:gd name="T19" fmla="*/ 57 h 60"/>
                  <a:gd name="T20" fmla="*/ 30 w 60"/>
                  <a:gd name="T21" fmla="*/ 57 h 60"/>
                  <a:gd name="T22" fmla="*/ 30 w 60"/>
                  <a:gd name="T23"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0">
                    <a:moveTo>
                      <a:pt x="60" y="30"/>
                    </a:moveTo>
                    <a:cubicBezTo>
                      <a:pt x="60" y="14"/>
                      <a:pt x="46" y="0"/>
                      <a:pt x="30" y="0"/>
                    </a:cubicBezTo>
                    <a:cubicBezTo>
                      <a:pt x="13" y="0"/>
                      <a:pt x="0" y="14"/>
                      <a:pt x="0" y="30"/>
                    </a:cubicBezTo>
                    <a:cubicBezTo>
                      <a:pt x="0" y="47"/>
                      <a:pt x="13" y="60"/>
                      <a:pt x="30" y="60"/>
                    </a:cubicBezTo>
                    <a:cubicBezTo>
                      <a:pt x="46" y="60"/>
                      <a:pt x="60" y="47"/>
                      <a:pt x="60" y="30"/>
                    </a:cubicBezTo>
                    <a:close/>
                    <a:moveTo>
                      <a:pt x="30" y="57"/>
                    </a:moveTo>
                    <a:cubicBezTo>
                      <a:pt x="15" y="57"/>
                      <a:pt x="3" y="45"/>
                      <a:pt x="3" y="30"/>
                    </a:cubicBezTo>
                    <a:cubicBezTo>
                      <a:pt x="3" y="16"/>
                      <a:pt x="15" y="4"/>
                      <a:pt x="30" y="4"/>
                    </a:cubicBezTo>
                    <a:cubicBezTo>
                      <a:pt x="45" y="4"/>
                      <a:pt x="56" y="16"/>
                      <a:pt x="56" y="30"/>
                    </a:cubicBezTo>
                    <a:cubicBezTo>
                      <a:pt x="56" y="45"/>
                      <a:pt x="45" y="57"/>
                      <a:pt x="30" y="57"/>
                    </a:cubicBezTo>
                    <a:close/>
                    <a:moveTo>
                      <a:pt x="30" y="57"/>
                    </a:moveTo>
                    <a:cubicBezTo>
                      <a:pt x="30" y="57"/>
                      <a:pt x="30" y="57"/>
                      <a:pt x="30" y="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7" name="Freeform 490">
                <a:extLst>
                  <a:ext uri="{FF2B5EF4-FFF2-40B4-BE49-F238E27FC236}">
                    <a16:creationId xmlns:a16="http://schemas.microsoft.com/office/drawing/2014/main" id="{440E150D-8185-8D34-4B19-B76E73DFE6C1}"/>
                  </a:ext>
                </a:extLst>
              </p:cNvPr>
              <p:cNvSpPr>
                <a:spLocks noEditPoints="1"/>
              </p:cNvSpPr>
              <p:nvPr/>
            </p:nvSpPr>
            <p:spPr bwMode="auto">
              <a:xfrm>
                <a:off x="2540001" y="3995738"/>
                <a:ext cx="173038" cy="173038"/>
              </a:xfrm>
              <a:custGeom>
                <a:avLst/>
                <a:gdLst>
                  <a:gd name="T0" fmla="*/ 23 w 46"/>
                  <a:gd name="T1" fmla="*/ 0 h 46"/>
                  <a:gd name="T2" fmla="*/ 0 w 46"/>
                  <a:gd name="T3" fmla="*/ 23 h 46"/>
                  <a:gd name="T4" fmla="*/ 4 w 46"/>
                  <a:gd name="T5" fmla="*/ 36 h 46"/>
                  <a:gd name="T6" fmla="*/ 7 w 46"/>
                  <a:gd name="T7" fmla="*/ 37 h 46"/>
                  <a:gd name="T8" fmla="*/ 7 w 46"/>
                  <a:gd name="T9" fmla="*/ 35 h 46"/>
                  <a:gd name="T10" fmla="*/ 3 w 46"/>
                  <a:gd name="T11" fmla="*/ 23 h 46"/>
                  <a:gd name="T12" fmla="*/ 23 w 46"/>
                  <a:gd name="T13" fmla="*/ 4 h 46"/>
                  <a:gd name="T14" fmla="*/ 42 w 46"/>
                  <a:gd name="T15" fmla="*/ 23 h 46"/>
                  <a:gd name="T16" fmla="*/ 23 w 46"/>
                  <a:gd name="T17" fmla="*/ 43 h 46"/>
                  <a:gd name="T18" fmla="*/ 13 w 46"/>
                  <a:gd name="T19" fmla="*/ 40 h 46"/>
                  <a:gd name="T20" fmla="*/ 11 w 46"/>
                  <a:gd name="T21" fmla="*/ 41 h 46"/>
                  <a:gd name="T22" fmla="*/ 12 w 46"/>
                  <a:gd name="T23" fmla="*/ 43 h 46"/>
                  <a:gd name="T24" fmla="*/ 23 w 46"/>
                  <a:gd name="T25" fmla="*/ 46 h 46"/>
                  <a:gd name="T26" fmla="*/ 46 w 46"/>
                  <a:gd name="T27" fmla="*/ 23 h 46"/>
                  <a:gd name="T28" fmla="*/ 23 w 46"/>
                  <a:gd name="T29" fmla="*/ 0 h 46"/>
                  <a:gd name="T30" fmla="*/ 23 w 46"/>
                  <a:gd name="T31" fmla="*/ 0 h 46"/>
                  <a:gd name="T32" fmla="*/ 23 w 46"/>
                  <a:gd name="T3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46">
                    <a:moveTo>
                      <a:pt x="23" y="0"/>
                    </a:moveTo>
                    <a:cubicBezTo>
                      <a:pt x="10" y="0"/>
                      <a:pt x="0" y="11"/>
                      <a:pt x="0" y="23"/>
                    </a:cubicBezTo>
                    <a:cubicBezTo>
                      <a:pt x="0" y="28"/>
                      <a:pt x="2" y="33"/>
                      <a:pt x="4" y="36"/>
                    </a:cubicBezTo>
                    <a:cubicBezTo>
                      <a:pt x="5" y="37"/>
                      <a:pt x="6" y="37"/>
                      <a:pt x="7" y="37"/>
                    </a:cubicBezTo>
                    <a:cubicBezTo>
                      <a:pt x="7" y="36"/>
                      <a:pt x="8" y="35"/>
                      <a:pt x="7" y="35"/>
                    </a:cubicBezTo>
                    <a:cubicBezTo>
                      <a:pt x="5" y="31"/>
                      <a:pt x="3" y="27"/>
                      <a:pt x="3" y="23"/>
                    </a:cubicBezTo>
                    <a:cubicBezTo>
                      <a:pt x="3" y="12"/>
                      <a:pt x="12" y="4"/>
                      <a:pt x="23" y="4"/>
                    </a:cubicBezTo>
                    <a:cubicBezTo>
                      <a:pt x="34" y="4"/>
                      <a:pt x="42" y="12"/>
                      <a:pt x="42" y="23"/>
                    </a:cubicBezTo>
                    <a:cubicBezTo>
                      <a:pt x="42" y="34"/>
                      <a:pt x="34" y="43"/>
                      <a:pt x="23" y="43"/>
                    </a:cubicBezTo>
                    <a:cubicBezTo>
                      <a:pt x="20" y="43"/>
                      <a:pt x="16" y="42"/>
                      <a:pt x="13" y="40"/>
                    </a:cubicBezTo>
                    <a:cubicBezTo>
                      <a:pt x="12" y="40"/>
                      <a:pt x="11" y="40"/>
                      <a:pt x="11" y="41"/>
                    </a:cubicBezTo>
                    <a:cubicBezTo>
                      <a:pt x="10" y="41"/>
                      <a:pt x="11" y="42"/>
                      <a:pt x="12" y="43"/>
                    </a:cubicBezTo>
                    <a:cubicBezTo>
                      <a:pt x="15" y="45"/>
                      <a:pt x="19" y="46"/>
                      <a:pt x="23" y="46"/>
                    </a:cubicBezTo>
                    <a:cubicBezTo>
                      <a:pt x="35" y="46"/>
                      <a:pt x="46" y="36"/>
                      <a:pt x="46" y="23"/>
                    </a:cubicBezTo>
                    <a:cubicBezTo>
                      <a:pt x="46" y="11"/>
                      <a:pt x="35" y="0"/>
                      <a:pt x="23" y="0"/>
                    </a:cubicBezTo>
                    <a:close/>
                    <a:moveTo>
                      <a:pt x="23" y="0"/>
                    </a:moveTo>
                    <a:cubicBezTo>
                      <a:pt x="23" y="0"/>
                      <a:pt x="23"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8" name="Freeform 491">
                <a:extLst>
                  <a:ext uri="{FF2B5EF4-FFF2-40B4-BE49-F238E27FC236}">
                    <a16:creationId xmlns:a16="http://schemas.microsoft.com/office/drawing/2014/main" id="{EDE3F2B3-850C-DE29-380D-0ADEAFBE5CC1}"/>
                  </a:ext>
                </a:extLst>
              </p:cNvPr>
              <p:cNvSpPr>
                <a:spLocks noEditPoints="1"/>
              </p:cNvSpPr>
              <p:nvPr/>
            </p:nvSpPr>
            <p:spPr bwMode="auto">
              <a:xfrm>
                <a:off x="2619376" y="4021138"/>
                <a:ext cx="66675" cy="68263"/>
              </a:xfrm>
              <a:custGeom>
                <a:avLst/>
                <a:gdLst>
                  <a:gd name="T0" fmla="*/ 14 w 18"/>
                  <a:gd name="T1" fmla="*/ 16 h 18"/>
                  <a:gd name="T2" fmla="*/ 16 w 18"/>
                  <a:gd name="T3" fmla="*/ 18 h 18"/>
                  <a:gd name="T4" fmla="*/ 18 w 18"/>
                  <a:gd name="T5" fmla="*/ 16 h 18"/>
                  <a:gd name="T6" fmla="*/ 2 w 18"/>
                  <a:gd name="T7" fmla="*/ 0 h 18"/>
                  <a:gd name="T8" fmla="*/ 0 w 18"/>
                  <a:gd name="T9" fmla="*/ 2 h 18"/>
                  <a:gd name="T10" fmla="*/ 2 w 18"/>
                  <a:gd name="T11" fmla="*/ 4 h 18"/>
                  <a:gd name="T12" fmla="*/ 14 w 18"/>
                  <a:gd name="T13" fmla="*/ 16 h 18"/>
                  <a:gd name="T14" fmla="*/ 14 w 18"/>
                  <a:gd name="T15" fmla="*/ 16 h 18"/>
                  <a:gd name="T16" fmla="*/ 14 w 18"/>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4" y="16"/>
                    </a:moveTo>
                    <a:cubicBezTo>
                      <a:pt x="14" y="17"/>
                      <a:pt x="15" y="18"/>
                      <a:pt x="16" y="18"/>
                    </a:cubicBezTo>
                    <a:cubicBezTo>
                      <a:pt x="17" y="18"/>
                      <a:pt x="18" y="17"/>
                      <a:pt x="18" y="16"/>
                    </a:cubicBezTo>
                    <a:cubicBezTo>
                      <a:pt x="18" y="7"/>
                      <a:pt x="11" y="0"/>
                      <a:pt x="2" y="0"/>
                    </a:cubicBezTo>
                    <a:cubicBezTo>
                      <a:pt x="1" y="0"/>
                      <a:pt x="0" y="1"/>
                      <a:pt x="0" y="2"/>
                    </a:cubicBezTo>
                    <a:cubicBezTo>
                      <a:pt x="0" y="3"/>
                      <a:pt x="1" y="4"/>
                      <a:pt x="2" y="4"/>
                    </a:cubicBezTo>
                    <a:cubicBezTo>
                      <a:pt x="9" y="4"/>
                      <a:pt x="14" y="9"/>
                      <a:pt x="14" y="16"/>
                    </a:cubicBezTo>
                    <a:close/>
                    <a:moveTo>
                      <a:pt x="14" y="16"/>
                    </a:moveTo>
                    <a:cubicBezTo>
                      <a:pt x="14" y="16"/>
                      <a:pt x="14" y="16"/>
                      <a:pt x="14"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spTree>
    <p:extLst>
      <p:ext uri="{BB962C8B-B14F-4D97-AF65-F5344CB8AC3E}">
        <p14:creationId xmlns:p14="http://schemas.microsoft.com/office/powerpoint/2010/main" val="13082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Goals and Objectives</a:t>
            </a:r>
          </a:p>
        </p:txBody>
      </p:sp>
      <p:pic>
        <p:nvPicPr>
          <p:cNvPr id="6" name="Graphic 5" descr="Television outline">
            <a:extLst>
              <a:ext uri="{FF2B5EF4-FFF2-40B4-BE49-F238E27FC236}">
                <a16:creationId xmlns:a16="http://schemas.microsoft.com/office/drawing/2014/main" id="{D2BEBA74-D4DA-F7EE-DB5A-DD28F17FD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96609" y="2086100"/>
            <a:ext cx="2118531" cy="2118531"/>
          </a:xfrm>
          <a:prstGeom prst="rect">
            <a:avLst/>
          </a:prstGeom>
        </p:spPr>
      </p:pic>
      <p:sp>
        <p:nvSpPr>
          <p:cNvPr id="8" name="TextBox 7">
            <a:extLst>
              <a:ext uri="{FF2B5EF4-FFF2-40B4-BE49-F238E27FC236}">
                <a16:creationId xmlns:a16="http://schemas.microsoft.com/office/drawing/2014/main" id="{769FF9B8-273A-B813-755C-AE706BF42626}"/>
              </a:ext>
            </a:extLst>
          </p:cNvPr>
          <p:cNvSpPr txBox="1"/>
          <p:nvPr/>
        </p:nvSpPr>
        <p:spPr>
          <a:xfrm>
            <a:off x="1189584" y="4553369"/>
            <a:ext cx="4132579" cy="954107"/>
          </a:xfrm>
          <a:prstGeom prst="rect">
            <a:avLst/>
          </a:prstGeom>
          <a:noFill/>
        </p:spPr>
        <p:txBody>
          <a:bodyPr wrap="square">
            <a:spAutoFit/>
          </a:bodyPr>
          <a:lstStyle/>
          <a:p>
            <a:pPr lvl="0" algn="ctr">
              <a:lnSpc>
                <a:spcPct val="100000"/>
              </a:lnSpc>
            </a:pPr>
            <a:r>
              <a:rPr lang="en-US" sz="1400" dirty="0"/>
              <a:t>Summarize streaming data that Netflix has available on its platform, so that recommendations can be made on how Netflix can continue to build its brand and customer basis</a:t>
            </a:r>
          </a:p>
        </p:txBody>
      </p:sp>
      <p:sp>
        <p:nvSpPr>
          <p:cNvPr id="9" name="Freeform 432">
            <a:extLst>
              <a:ext uri="{FF2B5EF4-FFF2-40B4-BE49-F238E27FC236}">
                <a16:creationId xmlns:a16="http://schemas.microsoft.com/office/drawing/2014/main" id="{DFA96001-0B5B-7767-7F60-C144337A734B}"/>
              </a:ext>
            </a:extLst>
          </p:cNvPr>
          <p:cNvSpPr>
            <a:spLocks noEditPoints="1"/>
          </p:cNvSpPr>
          <p:nvPr/>
        </p:nvSpPr>
        <p:spPr bwMode="auto">
          <a:xfrm>
            <a:off x="7876861" y="2306880"/>
            <a:ext cx="1658197" cy="1676969"/>
          </a:xfrm>
          <a:custGeom>
            <a:avLst/>
            <a:gdLst>
              <a:gd name="T0" fmla="*/ 111 w 112"/>
              <a:gd name="T1" fmla="*/ 13 h 113"/>
              <a:gd name="T2" fmla="*/ 100 w 112"/>
              <a:gd name="T3" fmla="*/ 2 h 113"/>
              <a:gd name="T4" fmla="*/ 97 w 112"/>
              <a:gd name="T5" fmla="*/ 1 h 113"/>
              <a:gd name="T6" fmla="*/ 84 w 112"/>
              <a:gd name="T7" fmla="*/ 14 h 113"/>
              <a:gd name="T8" fmla="*/ 48 w 112"/>
              <a:gd name="T9" fmla="*/ 62 h 113"/>
              <a:gd name="T10" fmla="*/ 49 w 112"/>
              <a:gd name="T11" fmla="*/ 65 h 113"/>
              <a:gd name="T12" fmla="*/ 52 w 112"/>
              <a:gd name="T13" fmla="*/ 62 h 113"/>
              <a:gd name="T14" fmla="*/ 49 w 112"/>
              <a:gd name="T15" fmla="*/ 67 h 113"/>
              <a:gd name="T16" fmla="*/ 44 w 112"/>
              <a:gd name="T17" fmla="*/ 62 h 113"/>
              <a:gd name="T18" fmla="*/ 49 w 112"/>
              <a:gd name="T19" fmla="*/ 70 h 113"/>
              <a:gd name="T20" fmla="*/ 55 w 112"/>
              <a:gd name="T21" fmla="*/ 60 h 113"/>
              <a:gd name="T22" fmla="*/ 60 w 112"/>
              <a:gd name="T23" fmla="*/ 64 h 113"/>
              <a:gd name="T24" fmla="*/ 38 w 112"/>
              <a:gd name="T25" fmla="*/ 64 h 113"/>
              <a:gd name="T26" fmla="*/ 51 w 112"/>
              <a:gd name="T27" fmla="*/ 53 h 113"/>
              <a:gd name="T28" fmla="*/ 52 w 112"/>
              <a:gd name="T29" fmla="*/ 50 h 113"/>
              <a:gd name="T30" fmla="*/ 35 w 112"/>
              <a:gd name="T31" fmla="*/ 64 h 113"/>
              <a:gd name="T32" fmla="*/ 63 w 112"/>
              <a:gd name="T33" fmla="*/ 64 h 113"/>
              <a:gd name="T34" fmla="*/ 65 w 112"/>
              <a:gd name="T35" fmla="*/ 50 h 113"/>
              <a:gd name="T36" fmla="*/ 49 w 112"/>
              <a:gd name="T37" fmla="*/ 85 h 113"/>
              <a:gd name="T38" fmla="*/ 49 w 112"/>
              <a:gd name="T39" fmla="*/ 42 h 113"/>
              <a:gd name="T40" fmla="*/ 62 w 112"/>
              <a:gd name="T41" fmla="*/ 44 h 113"/>
              <a:gd name="T42" fmla="*/ 49 w 112"/>
              <a:gd name="T43" fmla="*/ 39 h 113"/>
              <a:gd name="T44" fmla="*/ 49 w 112"/>
              <a:gd name="T45" fmla="*/ 88 h 113"/>
              <a:gd name="T46" fmla="*/ 67 w 112"/>
              <a:gd name="T47" fmla="*/ 47 h 113"/>
              <a:gd name="T48" fmla="*/ 77 w 112"/>
              <a:gd name="T49" fmla="*/ 64 h 113"/>
              <a:gd name="T50" fmla="*/ 21 w 112"/>
              <a:gd name="T51" fmla="*/ 64 h 113"/>
              <a:gd name="T52" fmla="*/ 64 w 112"/>
              <a:gd name="T53" fmla="*/ 40 h 113"/>
              <a:gd name="T54" fmla="*/ 66 w 112"/>
              <a:gd name="T55" fmla="*/ 37 h 113"/>
              <a:gd name="T56" fmla="*/ 17 w 112"/>
              <a:gd name="T57" fmla="*/ 64 h 113"/>
              <a:gd name="T58" fmla="*/ 81 w 112"/>
              <a:gd name="T59" fmla="*/ 64 h 113"/>
              <a:gd name="T60" fmla="*/ 78 w 112"/>
              <a:gd name="T61" fmla="*/ 37 h 113"/>
              <a:gd name="T62" fmla="*/ 49 w 112"/>
              <a:gd name="T63" fmla="*/ 102 h 113"/>
              <a:gd name="T64" fmla="*/ 49 w 112"/>
              <a:gd name="T65" fmla="*/ 25 h 113"/>
              <a:gd name="T66" fmla="*/ 73 w 112"/>
              <a:gd name="T67" fmla="*/ 31 h 113"/>
              <a:gd name="T68" fmla="*/ 49 w 112"/>
              <a:gd name="T69" fmla="*/ 21 h 113"/>
              <a:gd name="T70" fmla="*/ 49 w 112"/>
              <a:gd name="T71" fmla="*/ 106 h 113"/>
              <a:gd name="T72" fmla="*/ 80 w 112"/>
              <a:gd name="T73" fmla="*/ 35 h 113"/>
              <a:gd name="T74" fmla="*/ 95 w 112"/>
              <a:gd name="T75" fmla="*/ 64 h 113"/>
              <a:gd name="T76" fmla="*/ 3 w 112"/>
              <a:gd name="T77" fmla="*/ 64 h 113"/>
              <a:gd name="T78" fmla="*/ 76 w 112"/>
              <a:gd name="T79" fmla="*/ 27 h 113"/>
              <a:gd name="T80" fmla="*/ 78 w 112"/>
              <a:gd name="T81" fmla="*/ 24 h 113"/>
              <a:gd name="T82" fmla="*/ 14 w 112"/>
              <a:gd name="T83" fmla="*/ 29 h 113"/>
              <a:gd name="T84" fmla="*/ 14 w 112"/>
              <a:gd name="T85" fmla="*/ 98 h 113"/>
              <a:gd name="T86" fmla="*/ 84 w 112"/>
              <a:gd name="T87" fmla="*/ 98 h 113"/>
              <a:gd name="T88" fmla="*/ 85 w 112"/>
              <a:gd name="T89" fmla="*/ 30 h 113"/>
              <a:gd name="T90" fmla="*/ 98 w 112"/>
              <a:gd name="T91" fmla="*/ 28 h 113"/>
              <a:gd name="T92" fmla="*/ 112 w 112"/>
              <a:gd name="T93" fmla="*/ 15 h 113"/>
              <a:gd name="T94" fmla="*/ 98 w 112"/>
              <a:gd name="T95" fmla="*/ 25 h 113"/>
              <a:gd name="T96" fmla="*/ 94 w 112"/>
              <a:gd name="T97" fmla="*/ 21 h 113"/>
              <a:gd name="T98" fmla="*/ 92 w 112"/>
              <a:gd name="T99" fmla="*/ 18 h 113"/>
              <a:gd name="T100" fmla="*/ 88 w 112"/>
              <a:gd name="T101" fmla="*/ 15 h 113"/>
              <a:gd name="T102" fmla="*/ 97 w 112"/>
              <a:gd name="T103" fmla="*/ 14 h 113"/>
              <a:gd name="T104" fmla="*/ 107 w 112"/>
              <a:gd name="T105" fmla="*/ 16 h 113"/>
              <a:gd name="T106" fmla="*/ 98 w 112"/>
              <a:gd name="T107" fmla="*/ 2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13">
                <a:moveTo>
                  <a:pt x="112" y="14"/>
                </a:moveTo>
                <a:cubicBezTo>
                  <a:pt x="112" y="13"/>
                  <a:pt x="111" y="13"/>
                  <a:pt x="111" y="13"/>
                </a:cubicBezTo>
                <a:cubicBezTo>
                  <a:pt x="100" y="13"/>
                  <a:pt x="100" y="13"/>
                  <a:pt x="100" y="13"/>
                </a:cubicBezTo>
                <a:cubicBezTo>
                  <a:pt x="100" y="2"/>
                  <a:pt x="100" y="2"/>
                  <a:pt x="100" y="2"/>
                </a:cubicBezTo>
                <a:cubicBezTo>
                  <a:pt x="100" y="1"/>
                  <a:pt x="99" y="1"/>
                  <a:pt x="99" y="0"/>
                </a:cubicBezTo>
                <a:cubicBezTo>
                  <a:pt x="98" y="0"/>
                  <a:pt x="98" y="0"/>
                  <a:pt x="97" y="1"/>
                </a:cubicBezTo>
                <a:cubicBezTo>
                  <a:pt x="85" y="13"/>
                  <a:pt x="85" y="13"/>
                  <a:pt x="85" y="13"/>
                </a:cubicBezTo>
                <a:cubicBezTo>
                  <a:pt x="84" y="13"/>
                  <a:pt x="84" y="14"/>
                  <a:pt x="84" y="14"/>
                </a:cubicBezTo>
                <a:cubicBezTo>
                  <a:pt x="84" y="26"/>
                  <a:pt x="84" y="26"/>
                  <a:pt x="84" y="26"/>
                </a:cubicBezTo>
                <a:cubicBezTo>
                  <a:pt x="48" y="62"/>
                  <a:pt x="48" y="62"/>
                  <a:pt x="48" y="62"/>
                </a:cubicBezTo>
                <a:cubicBezTo>
                  <a:pt x="47" y="63"/>
                  <a:pt x="47" y="64"/>
                  <a:pt x="48" y="65"/>
                </a:cubicBezTo>
                <a:cubicBezTo>
                  <a:pt x="48" y="65"/>
                  <a:pt x="49" y="65"/>
                  <a:pt x="49" y="65"/>
                </a:cubicBezTo>
                <a:cubicBezTo>
                  <a:pt x="49" y="65"/>
                  <a:pt x="50" y="65"/>
                  <a:pt x="50" y="65"/>
                </a:cubicBezTo>
                <a:cubicBezTo>
                  <a:pt x="52" y="62"/>
                  <a:pt x="52" y="62"/>
                  <a:pt x="52" y="62"/>
                </a:cubicBezTo>
                <a:cubicBezTo>
                  <a:pt x="53" y="63"/>
                  <a:pt x="53" y="63"/>
                  <a:pt x="53" y="64"/>
                </a:cubicBezTo>
                <a:cubicBezTo>
                  <a:pt x="53" y="66"/>
                  <a:pt x="51" y="67"/>
                  <a:pt x="49" y="67"/>
                </a:cubicBezTo>
                <a:cubicBezTo>
                  <a:pt x="47" y="67"/>
                  <a:pt x="45" y="66"/>
                  <a:pt x="45" y="64"/>
                </a:cubicBezTo>
                <a:cubicBezTo>
                  <a:pt x="45" y="63"/>
                  <a:pt x="45" y="62"/>
                  <a:pt x="44" y="62"/>
                </a:cubicBezTo>
                <a:cubicBezTo>
                  <a:pt x="43" y="62"/>
                  <a:pt x="42" y="63"/>
                  <a:pt x="42" y="64"/>
                </a:cubicBezTo>
                <a:cubicBezTo>
                  <a:pt x="42" y="67"/>
                  <a:pt x="45" y="70"/>
                  <a:pt x="49" y="70"/>
                </a:cubicBezTo>
                <a:cubicBezTo>
                  <a:pt x="53" y="70"/>
                  <a:pt x="56" y="67"/>
                  <a:pt x="56" y="64"/>
                </a:cubicBezTo>
                <a:cubicBezTo>
                  <a:pt x="56" y="62"/>
                  <a:pt x="56" y="61"/>
                  <a:pt x="55" y="60"/>
                </a:cubicBezTo>
                <a:cubicBezTo>
                  <a:pt x="58" y="57"/>
                  <a:pt x="58" y="57"/>
                  <a:pt x="58" y="57"/>
                </a:cubicBezTo>
                <a:cubicBezTo>
                  <a:pt x="59" y="59"/>
                  <a:pt x="60" y="61"/>
                  <a:pt x="60" y="64"/>
                </a:cubicBezTo>
                <a:cubicBezTo>
                  <a:pt x="60" y="69"/>
                  <a:pt x="55" y="74"/>
                  <a:pt x="49" y="74"/>
                </a:cubicBezTo>
                <a:cubicBezTo>
                  <a:pt x="43" y="74"/>
                  <a:pt x="38" y="69"/>
                  <a:pt x="38" y="64"/>
                </a:cubicBezTo>
                <a:cubicBezTo>
                  <a:pt x="38" y="58"/>
                  <a:pt x="43" y="53"/>
                  <a:pt x="49" y="53"/>
                </a:cubicBezTo>
                <a:cubicBezTo>
                  <a:pt x="50" y="53"/>
                  <a:pt x="51" y="53"/>
                  <a:pt x="51" y="53"/>
                </a:cubicBezTo>
                <a:cubicBezTo>
                  <a:pt x="52" y="53"/>
                  <a:pt x="53" y="53"/>
                  <a:pt x="53" y="52"/>
                </a:cubicBezTo>
                <a:cubicBezTo>
                  <a:pt x="54" y="51"/>
                  <a:pt x="53" y="50"/>
                  <a:pt x="52" y="50"/>
                </a:cubicBezTo>
                <a:cubicBezTo>
                  <a:pt x="51" y="50"/>
                  <a:pt x="50" y="50"/>
                  <a:pt x="49" y="50"/>
                </a:cubicBezTo>
                <a:cubicBezTo>
                  <a:pt x="41" y="50"/>
                  <a:pt x="35" y="56"/>
                  <a:pt x="35" y="64"/>
                </a:cubicBezTo>
                <a:cubicBezTo>
                  <a:pt x="35" y="71"/>
                  <a:pt x="41" y="77"/>
                  <a:pt x="49" y="77"/>
                </a:cubicBezTo>
                <a:cubicBezTo>
                  <a:pt x="57" y="77"/>
                  <a:pt x="63" y="71"/>
                  <a:pt x="63" y="64"/>
                </a:cubicBezTo>
                <a:cubicBezTo>
                  <a:pt x="63" y="60"/>
                  <a:pt x="62" y="57"/>
                  <a:pt x="60" y="55"/>
                </a:cubicBezTo>
                <a:cubicBezTo>
                  <a:pt x="65" y="50"/>
                  <a:pt x="65" y="50"/>
                  <a:pt x="65" y="50"/>
                </a:cubicBezTo>
                <a:cubicBezTo>
                  <a:pt x="68" y="54"/>
                  <a:pt x="70" y="58"/>
                  <a:pt x="70" y="64"/>
                </a:cubicBezTo>
                <a:cubicBezTo>
                  <a:pt x="70" y="75"/>
                  <a:pt x="61" y="85"/>
                  <a:pt x="49" y="85"/>
                </a:cubicBezTo>
                <a:cubicBezTo>
                  <a:pt x="37" y="85"/>
                  <a:pt x="28" y="75"/>
                  <a:pt x="28" y="64"/>
                </a:cubicBezTo>
                <a:cubicBezTo>
                  <a:pt x="28" y="52"/>
                  <a:pt x="37" y="42"/>
                  <a:pt x="49" y="42"/>
                </a:cubicBezTo>
                <a:cubicBezTo>
                  <a:pt x="53" y="42"/>
                  <a:pt x="56" y="43"/>
                  <a:pt x="59" y="45"/>
                </a:cubicBezTo>
                <a:cubicBezTo>
                  <a:pt x="60" y="45"/>
                  <a:pt x="61" y="45"/>
                  <a:pt x="62" y="44"/>
                </a:cubicBezTo>
                <a:cubicBezTo>
                  <a:pt x="62" y="44"/>
                  <a:pt x="62" y="43"/>
                  <a:pt x="61" y="42"/>
                </a:cubicBezTo>
                <a:cubicBezTo>
                  <a:pt x="57" y="40"/>
                  <a:pt x="53" y="39"/>
                  <a:pt x="49" y="39"/>
                </a:cubicBezTo>
                <a:cubicBezTo>
                  <a:pt x="35" y="39"/>
                  <a:pt x="24" y="50"/>
                  <a:pt x="24" y="64"/>
                </a:cubicBezTo>
                <a:cubicBezTo>
                  <a:pt x="24" y="77"/>
                  <a:pt x="35" y="88"/>
                  <a:pt x="49" y="88"/>
                </a:cubicBezTo>
                <a:cubicBezTo>
                  <a:pt x="62" y="88"/>
                  <a:pt x="73" y="77"/>
                  <a:pt x="73" y="64"/>
                </a:cubicBezTo>
                <a:cubicBezTo>
                  <a:pt x="73" y="58"/>
                  <a:pt x="71" y="52"/>
                  <a:pt x="67" y="47"/>
                </a:cubicBezTo>
                <a:cubicBezTo>
                  <a:pt x="70" y="45"/>
                  <a:pt x="70" y="45"/>
                  <a:pt x="70" y="45"/>
                </a:cubicBezTo>
                <a:cubicBezTo>
                  <a:pt x="75" y="50"/>
                  <a:pt x="77" y="57"/>
                  <a:pt x="77" y="64"/>
                </a:cubicBezTo>
                <a:cubicBezTo>
                  <a:pt x="77" y="79"/>
                  <a:pt x="65" y="92"/>
                  <a:pt x="49" y="92"/>
                </a:cubicBezTo>
                <a:cubicBezTo>
                  <a:pt x="33" y="92"/>
                  <a:pt x="21" y="79"/>
                  <a:pt x="21" y="64"/>
                </a:cubicBezTo>
                <a:cubicBezTo>
                  <a:pt x="21" y="48"/>
                  <a:pt x="33" y="35"/>
                  <a:pt x="49" y="35"/>
                </a:cubicBezTo>
                <a:cubicBezTo>
                  <a:pt x="54" y="35"/>
                  <a:pt x="59" y="37"/>
                  <a:pt x="64" y="40"/>
                </a:cubicBezTo>
                <a:cubicBezTo>
                  <a:pt x="65" y="40"/>
                  <a:pt x="66" y="40"/>
                  <a:pt x="66" y="39"/>
                </a:cubicBezTo>
                <a:cubicBezTo>
                  <a:pt x="67" y="38"/>
                  <a:pt x="66" y="37"/>
                  <a:pt x="66" y="37"/>
                </a:cubicBezTo>
                <a:cubicBezTo>
                  <a:pt x="61" y="34"/>
                  <a:pt x="55" y="32"/>
                  <a:pt x="49" y="32"/>
                </a:cubicBezTo>
                <a:cubicBezTo>
                  <a:pt x="32" y="32"/>
                  <a:pt x="17" y="46"/>
                  <a:pt x="17" y="64"/>
                </a:cubicBezTo>
                <a:cubicBezTo>
                  <a:pt x="17" y="81"/>
                  <a:pt x="32" y="95"/>
                  <a:pt x="49" y="95"/>
                </a:cubicBezTo>
                <a:cubicBezTo>
                  <a:pt x="66" y="95"/>
                  <a:pt x="81" y="81"/>
                  <a:pt x="81" y="64"/>
                </a:cubicBezTo>
                <a:cubicBezTo>
                  <a:pt x="81" y="56"/>
                  <a:pt x="78" y="48"/>
                  <a:pt x="72" y="42"/>
                </a:cubicBezTo>
                <a:cubicBezTo>
                  <a:pt x="78" y="37"/>
                  <a:pt x="78" y="37"/>
                  <a:pt x="78" y="37"/>
                </a:cubicBezTo>
                <a:cubicBezTo>
                  <a:pt x="84" y="44"/>
                  <a:pt x="88" y="54"/>
                  <a:pt x="88" y="64"/>
                </a:cubicBezTo>
                <a:cubicBezTo>
                  <a:pt x="88" y="85"/>
                  <a:pt x="70" y="102"/>
                  <a:pt x="49" y="102"/>
                </a:cubicBezTo>
                <a:cubicBezTo>
                  <a:pt x="28" y="102"/>
                  <a:pt x="10" y="85"/>
                  <a:pt x="10" y="64"/>
                </a:cubicBezTo>
                <a:cubicBezTo>
                  <a:pt x="10" y="42"/>
                  <a:pt x="28" y="25"/>
                  <a:pt x="49" y="25"/>
                </a:cubicBezTo>
                <a:cubicBezTo>
                  <a:pt x="57" y="25"/>
                  <a:pt x="64" y="27"/>
                  <a:pt x="71" y="31"/>
                </a:cubicBezTo>
                <a:cubicBezTo>
                  <a:pt x="72" y="32"/>
                  <a:pt x="73" y="32"/>
                  <a:pt x="73" y="31"/>
                </a:cubicBezTo>
                <a:cubicBezTo>
                  <a:pt x="74" y="30"/>
                  <a:pt x="73" y="29"/>
                  <a:pt x="73" y="29"/>
                </a:cubicBezTo>
                <a:cubicBezTo>
                  <a:pt x="66" y="24"/>
                  <a:pt x="57" y="21"/>
                  <a:pt x="49" y="21"/>
                </a:cubicBezTo>
                <a:cubicBezTo>
                  <a:pt x="26" y="21"/>
                  <a:pt x="7" y="40"/>
                  <a:pt x="7" y="64"/>
                </a:cubicBezTo>
                <a:cubicBezTo>
                  <a:pt x="7" y="87"/>
                  <a:pt x="26" y="106"/>
                  <a:pt x="49" y="106"/>
                </a:cubicBezTo>
                <a:cubicBezTo>
                  <a:pt x="72" y="106"/>
                  <a:pt x="91" y="87"/>
                  <a:pt x="91" y="64"/>
                </a:cubicBezTo>
                <a:cubicBezTo>
                  <a:pt x="91" y="53"/>
                  <a:pt x="87" y="43"/>
                  <a:pt x="80" y="35"/>
                </a:cubicBezTo>
                <a:cubicBezTo>
                  <a:pt x="83" y="32"/>
                  <a:pt x="83" y="32"/>
                  <a:pt x="83" y="32"/>
                </a:cubicBezTo>
                <a:cubicBezTo>
                  <a:pt x="90" y="41"/>
                  <a:pt x="95" y="52"/>
                  <a:pt x="95" y="64"/>
                </a:cubicBezTo>
                <a:cubicBezTo>
                  <a:pt x="95" y="89"/>
                  <a:pt x="74" y="109"/>
                  <a:pt x="49" y="109"/>
                </a:cubicBezTo>
                <a:cubicBezTo>
                  <a:pt x="24" y="109"/>
                  <a:pt x="3" y="89"/>
                  <a:pt x="3" y="64"/>
                </a:cubicBezTo>
                <a:cubicBezTo>
                  <a:pt x="3" y="38"/>
                  <a:pt x="24" y="18"/>
                  <a:pt x="49" y="18"/>
                </a:cubicBezTo>
                <a:cubicBezTo>
                  <a:pt x="59" y="18"/>
                  <a:pt x="68" y="21"/>
                  <a:pt x="76" y="27"/>
                </a:cubicBezTo>
                <a:cubicBezTo>
                  <a:pt x="77" y="27"/>
                  <a:pt x="78" y="27"/>
                  <a:pt x="78" y="26"/>
                </a:cubicBezTo>
                <a:cubicBezTo>
                  <a:pt x="79" y="26"/>
                  <a:pt x="79" y="24"/>
                  <a:pt x="78" y="24"/>
                </a:cubicBezTo>
                <a:cubicBezTo>
                  <a:pt x="70" y="18"/>
                  <a:pt x="60" y="14"/>
                  <a:pt x="49" y="14"/>
                </a:cubicBezTo>
                <a:cubicBezTo>
                  <a:pt x="36" y="14"/>
                  <a:pt x="24" y="20"/>
                  <a:pt x="14" y="29"/>
                </a:cubicBezTo>
                <a:cubicBezTo>
                  <a:pt x="5" y="38"/>
                  <a:pt x="0" y="50"/>
                  <a:pt x="0" y="64"/>
                </a:cubicBezTo>
                <a:cubicBezTo>
                  <a:pt x="0" y="77"/>
                  <a:pt x="5" y="89"/>
                  <a:pt x="14" y="98"/>
                </a:cubicBezTo>
                <a:cubicBezTo>
                  <a:pt x="24" y="108"/>
                  <a:pt x="36" y="113"/>
                  <a:pt x="49" y="113"/>
                </a:cubicBezTo>
                <a:cubicBezTo>
                  <a:pt x="62" y="113"/>
                  <a:pt x="74" y="108"/>
                  <a:pt x="84" y="98"/>
                </a:cubicBezTo>
                <a:cubicBezTo>
                  <a:pt x="93" y="89"/>
                  <a:pt x="98" y="77"/>
                  <a:pt x="98" y="64"/>
                </a:cubicBezTo>
                <a:cubicBezTo>
                  <a:pt x="98" y="51"/>
                  <a:pt x="93" y="39"/>
                  <a:pt x="85" y="30"/>
                </a:cubicBezTo>
                <a:cubicBezTo>
                  <a:pt x="87" y="28"/>
                  <a:pt x="87" y="28"/>
                  <a:pt x="87" y="28"/>
                </a:cubicBezTo>
                <a:cubicBezTo>
                  <a:pt x="98" y="28"/>
                  <a:pt x="98" y="28"/>
                  <a:pt x="98" y="28"/>
                </a:cubicBezTo>
                <a:cubicBezTo>
                  <a:pt x="99" y="28"/>
                  <a:pt x="99" y="28"/>
                  <a:pt x="99" y="28"/>
                </a:cubicBezTo>
                <a:cubicBezTo>
                  <a:pt x="112" y="15"/>
                  <a:pt x="112" y="15"/>
                  <a:pt x="112" y="15"/>
                </a:cubicBezTo>
                <a:cubicBezTo>
                  <a:pt x="112" y="15"/>
                  <a:pt x="112" y="14"/>
                  <a:pt x="112" y="14"/>
                </a:cubicBezTo>
                <a:close/>
                <a:moveTo>
                  <a:pt x="98" y="25"/>
                </a:moveTo>
                <a:cubicBezTo>
                  <a:pt x="90" y="25"/>
                  <a:pt x="90" y="25"/>
                  <a:pt x="90" y="25"/>
                </a:cubicBezTo>
                <a:cubicBezTo>
                  <a:pt x="94" y="21"/>
                  <a:pt x="94" y="21"/>
                  <a:pt x="94" y="21"/>
                </a:cubicBezTo>
                <a:cubicBezTo>
                  <a:pt x="95" y="20"/>
                  <a:pt x="95" y="19"/>
                  <a:pt x="94" y="18"/>
                </a:cubicBezTo>
                <a:cubicBezTo>
                  <a:pt x="93" y="18"/>
                  <a:pt x="92" y="18"/>
                  <a:pt x="92" y="18"/>
                </a:cubicBezTo>
                <a:cubicBezTo>
                  <a:pt x="88" y="23"/>
                  <a:pt x="88" y="23"/>
                  <a:pt x="88" y="23"/>
                </a:cubicBezTo>
                <a:cubicBezTo>
                  <a:pt x="88" y="15"/>
                  <a:pt x="88" y="15"/>
                  <a:pt x="88" y="15"/>
                </a:cubicBezTo>
                <a:cubicBezTo>
                  <a:pt x="97" y="6"/>
                  <a:pt x="97" y="6"/>
                  <a:pt x="97" y="6"/>
                </a:cubicBezTo>
                <a:cubicBezTo>
                  <a:pt x="97" y="14"/>
                  <a:pt x="97" y="14"/>
                  <a:pt x="97" y="14"/>
                </a:cubicBezTo>
                <a:cubicBezTo>
                  <a:pt x="97" y="15"/>
                  <a:pt x="97" y="16"/>
                  <a:pt x="98" y="16"/>
                </a:cubicBezTo>
                <a:cubicBezTo>
                  <a:pt x="107" y="16"/>
                  <a:pt x="107" y="16"/>
                  <a:pt x="107" y="16"/>
                </a:cubicBezTo>
                <a:lnTo>
                  <a:pt x="98" y="25"/>
                </a:lnTo>
                <a:close/>
                <a:moveTo>
                  <a:pt x="98" y="25"/>
                </a:moveTo>
                <a:cubicBezTo>
                  <a:pt x="98" y="25"/>
                  <a:pt x="98" y="25"/>
                  <a:pt x="98" y="25"/>
                </a:cubicBezTo>
              </a:path>
            </a:pathLst>
          </a:custGeom>
          <a:solidFill>
            <a:srgbClr val="9B2D1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TextBox 12">
            <a:extLst>
              <a:ext uri="{FF2B5EF4-FFF2-40B4-BE49-F238E27FC236}">
                <a16:creationId xmlns:a16="http://schemas.microsoft.com/office/drawing/2014/main" id="{6162FB16-1A27-8775-8C10-0BBE9047F7EC}"/>
              </a:ext>
            </a:extLst>
          </p:cNvPr>
          <p:cNvSpPr txBox="1"/>
          <p:nvPr/>
        </p:nvSpPr>
        <p:spPr>
          <a:xfrm>
            <a:off x="6719193" y="4553369"/>
            <a:ext cx="3973531" cy="523220"/>
          </a:xfrm>
          <a:prstGeom prst="rect">
            <a:avLst/>
          </a:prstGeom>
          <a:noFill/>
        </p:spPr>
        <p:txBody>
          <a:bodyPr wrap="square">
            <a:spAutoFit/>
          </a:bodyPr>
          <a:lstStyle/>
          <a:p>
            <a:pPr lvl="0" algn="ctr">
              <a:lnSpc>
                <a:spcPct val="100000"/>
              </a:lnSpc>
            </a:pPr>
            <a:r>
              <a:rPr lang="en-GB" sz="1400" dirty="0"/>
              <a:t>The goal is to understand the how Netflix can maintain subscriber relationships. </a:t>
            </a:r>
            <a:endParaRPr lang="en-US" sz="1400" dirty="0"/>
          </a:p>
        </p:txBody>
      </p:sp>
    </p:spTree>
    <p:extLst>
      <p:ext uri="{BB962C8B-B14F-4D97-AF65-F5344CB8AC3E}">
        <p14:creationId xmlns:p14="http://schemas.microsoft.com/office/powerpoint/2010/main" val="355202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Overview of the Study </a:t>
            </a:r>
          </a:p>
        </p:txBody>
      </p:sp>
      <p:graphicFrame>
        <p:nvGraphicFramePr>
          <p:cNvPr id="5" name="Content Placeholder 2">
            <a:extLst>
              <a:ext uri="{FF2B5EF4-FFF2-40B4-BE49-F238E27FC236}">
                <a16:creationId xmlns:a16="http://schemas.microsoft.com/office/drawing/2014/main" id="{ABCAC244-BEE8-1CCF-4BAD-65CA9CED13BF}"/>
              </a:ext>
            </a:extLst>
          </p:cNvPr>
          <p:cNvGraphicFramePr>
            <a:graphicFrameLocks noGrp="1"/>
          </p:cNvGraphicFramePr>
          <p:nvPr>
            <p:ph idx="1"/>
            <p:extLst>
              <p:ext uri="{D42A27DB-BD31-4B8C-83A1-F6EECF244321}">
                <p14:modId xmlns:p14="http://schemas.microsoft.com/office/powerpoint/2010/main" val="321268880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617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Research Questions</a:t>
            </a:r>
          </a:p>
        </p:txBody>
      </p:sp>
      <p:sp>
        <p:nvSpPr>
          <p:cNvPr id="3" name="Content Placeholder 2">
            <a:extLst>
              <a:ext uri="{FF2B5EF4-FFF2-40B4-BE49-F238E27FC236}">
                <a16:creationId xmlns:a16="http://schemas.microsoft.com/office/drawing/2014/main" id="{15C38ADA-CADF-307E-EC29-DBB7D27503A6}"/>
              </a:ext>
            </a:extLst>
          </p:cNvPr>
          <p:cNvSpPr>
            <a:spLocks noGrp="1"/>
          </p:cNvSpPr>
          <p:nvPr>
            <p:ph idx="1"/>
          </p:nvPr>
        </p:nvSpPr>
        <p:spPr>
          <a:xfrm>
            <a:off x="1097280" y="2064520"/>
            <a:ext cx="10637520" cy="518342"/>
          </a:xfrm>
        </p:spPr>
        <p:txBody>
          <a:bodyPr>
            <a:normAutofit/>
          </a:bodyPr>
          <a:lstStyle/>
          <a:p>
            <a:r>
              <a:rPr lang="en-GB" dirty="0">
                <a:solidFill>
                  <a:schemeClr val="tx1"/>
                </a:solidFill>
                <a:effectLst/>
                <a:ea typeface="Calibri" panose="020F0502020204030204" pitchFamily="34" charset="0"/>
                <a:cs typeface="Times New Roman" panose="02020603050405020304" pitchFamily="18" charset="0"/>
              </a:rPr>
              <a:t>The research questions that will be aimed to answer include:</a:t>
            </a:r>
            <a:endParaRPr lang="en-US" dirty="0">
              <a:solidFill>
                <a:schemeClr val="tx1"/>
              </a:solidFill>
            </a:endParaRPr>
          </a:p>
        </p:txBody>
      </p:sp>
      <p:grpSp>
        <p:nvGrpSpPr>
          <p:cNvPr id="4" name="Group 3">
            <a:extLst>
              <a:ext uri="{FF2B5EF4-FFF2-40B4-BE49-F238E27FC236}">
                <a16:creationId xmlns:a16="http://schemas.microsoft.com/office/drawing/2014/main" id="{848C70F7-4A61-F1D5-7281-2CB4EC56D7A6}"/>
              </a:ext>
            </a:extLst>
          </p:cNvPr>
          <p:cNvGrpSpPr/>
          <p:nvPr/>
        </p:nvGrpSpPr>
        <p:grpSpPr>
          <a:xfrm>
            <a:off x="1504983" y="2730066"/>
            <a:ext cx="9188417" cy="1020295"/>
            <a:chOff x="1263112" y="1413012"/>
            <a:chExt cx="6891314" cy="765221"/>
          </a:xfrm>
          <a:solidFill>
            <a:srgbClr val="EFCFCC"/>
          </a:solidFill>
        </p:grpSpPr>
        <p:sp>
          <p:nvSpPr>
            <p:cNvPr id="6" name="Rectangle 5">
              <a:extLst>
                <a:ext uri="{FF2B5EF4-FFF2-40B4-BE49-F238E27FC236}">
                  <a16:creationId xmlns:a16="http://schemas.microsoft.com/office/drawing/2014/main" id="{0DC8EA69-089D-2D2F-8584-948DCDA0F0B8}"/>
                </a:ext>
              </a:extLst>
            </p:cNvPr>
            <p:cNvSpPr/>
            <p:nvPr/>
          </p:nvSpPr>
          <p:spPr>
            <a:xfrm>
              <a:off x="1263112" y="1413012"/>
              <a:ext cx="6891314" cy="76522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Rectangle 6">
              <a:extLst>
                <a:ext uri="{FF2B5EF4-FFF2-40B4-BE49-F238E27FC236}">
                  <a16:creationId xmlns:a16="http://schemas.microsoft.com/office/drawing/2014/main" id="{BFB47053-6AD0-E6B2-0E9A-9C55C58B6478}"/>
                </a:ext>
              </a:extLst>
            </p:cNvPr>
            <p:cNvSpPr/>
            <p:nvPr/>
          </p:nvSpPr>
          <p:spPr>
            <a:xfrm>
              <a:off x="1382796" y="1564789"/>
              <a:ext cx="515854" cy="392415"/>
            </a:xfrm>
            <a:prstGeom prst="rect">
              <a:avLst/>
            </a:prstGeom>
            <a:grpFill/>
            <a:ln w="28575">
              <a:solidFill>
                <a:srgbClr val="D34817"/>
              </a:solidFill>
            </a:ln>
          </p:spPr>
          <p:txBody>
            <a:bodyPr wrap="square">
              <a:spAutoFit/>
            </a:bodyPr>
            <a:lstStyle/>
            <a:p>
              <a:pPr algn="ctr"/>
              <a:r>
                <a:rPr lang="en-US" sz="2800" b="1" dirty="0">
                  <a:solidFill>
                    <a:srgbClr val="9B2D1F"/>
                  </a:solidFill>
                  <a:latin typeface="Encode Sans" panose="02000000000000000000" pitchFamily="2" charset="0"/>
                </a:rPr>
                <a:t>1</a:t>
              </a:r>
              <a:endParaRPr lang="en-US" sz="3200" dirty="0">
                <a:solidFill>
                  <a:srgbClr val="9B2D1F"/>
                </a:solidFill>
              </a:endParaRPr>
            </a:p>
          </p:txBody>
        </p:sp>
        <p:sp>
          <p:nvSpPr>
            <p:cNvPr id="8" name="Rectangle 7">
              <a:extLst>
                <a:ext uri="{FF2B5EF4-FFF2-40B4-BE49-F238E27FC236}">
                  <a16:creationId xmlns:a16="http://schemas.microsoft.com/office/drawing/2014/main" id="{63115384-E977-E283-5BDB-87B44F636A70}"/>
                </a:ext>
              </a:extLst>
            </p:cNvPr>
            <p:cNvSpPr/>
            <p:nvPr/>
          </p:nvSpPr>
          <p:spPr>
            <a:xfrm>
              <a:off x="2018334" y="1622497"/>
              <a:ext cx="4197880" cy="276999"/>
            </a:xfrm>
            <a:prstGeom prst="rect">
              <a:avLst/>
            </a:prstGeom>
            <a:grpFill/>
          </p:spPr>
          <p:txBody>
            <a:bodyPr wrap="none">
              <a:spAutoFit/>
            </a:bodyPr>
            <a:lstStyle/>
            <a:p>
              <a:r>
                <a:rPr lang="en-US" b="1" dirty="0">
                  <a:solidFill>
                    <a:schemeClr val="tx1">
                      <a:lumMod val="85000"/>
                      <a:lumOff val="15000"/>
                    </a:schemeClr>
                  </a:solidFill>
                  <a:latin typeface="Encode Sans" panose="02000000000000000000" pitchFamily="2" charset="0"/>
                </a:rPr>
                <a:t>Are more TV shows or movies provided on the platform?</a:t>
              </a:r>
              <a:endParaRPr lang="en-US" dirty="0">
                <a:solidFill>
                  <a:schemeClr val="tx1">
                    <a:lumMod val="85000"/>
                    <a:lumOff val="15000"/>
                  </a:schemeClr>
                </a:solidFill>
                <a:latin typeface="Encode Sans" panose="02000000000000000000" pitchFamily="2" charset="0"/>
              </a:endParaRPr>
            </a:p>
          </p:txBody>
        </p:sp>
      </p:grpSp>
      <p:grpSp>
        <p:nvGrpSpPr>
          <p:cNvPr id="9" name="Group 8">
            <a:extLst>
              <a:ext uri="{FF2B5EF4-FFF2-40B4-BE49-F238E27FC236}">
                <a16:creationId xmlns:a16="http://schemas.microsoft.com/office/drawing/2014/main" id="{D43EEBBE-124B-7CE3-AF50-896A9A80B11D}"/>
              </a:ext>
            </a:extLst>
          </p:cNvPr>
          <p:cNvGrpSpPr/>
          <p:nvPr/>
        </p:nvGrpSpPr>
        <p:grpSpPr>
          <a:xfrm>
            <a:off x="1501791" y="3800664"/>
            <a:ext cx="9188417" cy="1020295"/>
            <a:chOff x="1263111" y="1413012"/>
            <a:chExt cx="6891313" cy="765221"/>
          </a:xfrm>
        </p:grpSpPr>
        <p:sp>
          <p:nvSpPr>
            <p:cNvPr id="11" name="Rectangle 10">
              <a:extLst>
                <a:ext uri="{FF2B5EF4-FFF2-40B4-BE49-F238E27FC236}">
                  <a16:creationId xmlns:a16="http://schemas.microsoft.com/office/drawing/2014/main" id="{7A85B2BA-4971-3E3F-59AB-A82A96ED32FE}"/>
                </a:ext>
              </a:extLst>
            </p:cNvPr>
            <p:cNvSpPr/>
            <p:nvPr/>
          </p:nvSpPr>
          <p:spPr>
            <a:xfrm>
              <a:off x="1263111" y="1413012"/>
              <a:ext cx="6891313" cy="765221"/>
            </a:xfrm>
            <a:prstGeom prst="rect">
              <a:avLst/>
            </a:prstGeom>
            <a:solidFill>
              <a:srgbClr val="EFC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Rectangle 11">
              <a:extLst>
                <a:ext uri="{FF2B5EF4-FFF2-40B4-BE49-F238E27FC236}">
                  <a16:creationId xmlns:a16="http://schemas.microsoft.com/office/drawing/2014/main" id="{F4C6FFBF-DCB7-8179-5B39-9D539BAE6416}"/>
                </a:ext>
              </a:extLst>
            </p:cNvPr>
            <p:cNvSpPr/>
            <p:nvPr/>
          </p:nvSpPr>
          <p:spPr>
            <a:xfrm>
              <a:off x="1382796" y="1564789"/>
              <a:ext cx="515854" cy="392415"/>
            </a:xfrm>
            <a:prstGeom prst="rect">
              <a:avLst/>
            </a:prstGeom>
            <a:ln w="28575">
              <a:solidFill>
                <a:srgbClr val="D34817"/>
              </a:solidFill>
            </a:ln>
          </p:spPr>
          <p:txBody>
            <a:bodyPr wrap="square">
              <a:spAutoFit/>
            </a:bodyPr>
            <a:lstStyle/>
            <a:p>
              <a:pPr algn="ctr"/>
              <a:r>
                <a:rPr lang="en-US" sz="2800" b="1" dirty="0">
                  <a:solidFill>
                    <a:srgbClr val="9B2D1F"/>
                  </a:solidFill>
                  <a:latin typeface="Encode Sans" panose="02000000000000000000" pitchFamily="2" charset="0"/>
                </a:rPr>
                <a:t>2</a:t>
              </a:r>
              <a:endParaRPr lang="en-US" sz="2800" dirty="0">
                <a:solidFill>
                  <a:srgbClr val="9B2D1F"/>
                </a:solidFill>
              </a:endParaRPr>
            </a:p>
          </p:txBody>
        </p:sp>
        <p:sp>
          <p:nvSpPr>
            <p:cNvPr id="13" name="Rectangle 12">
              <a:extLst>
                <a:ext uri="{FF2B5EF4-FFF2-40B4-BE49-F238E27FC236}">
                  <a16:creationId xmlns:a16="http://schemas.microsoft.com/office/drawing/2014/main" id="{A0CBFC5A-ADD1-F9EE-F823-C84D7452CC1B}"/>
                </a:ext>
              </a:extLst>
            </p:cNvPr>
            <p:cNvSpPr/>
            <p:nvPr/>
          </p:nvSpPr>
          <p:spPr>
            <a:xfrm>
              <a:off x="2018333" y="1622497"/>
              <a:ext cx="5670879" cy="276999"/>
            </a:xfrm>
            <a:prstGeom prst="rect">
              <a:avLst/>
            </a:prstGeom>
          </p:spPr>
          <p:txBody>
            <a:bodyPr wrap="none">
              <a:spAutoFit/>
            </a:bodyPr>
            <a:lstStyle/>
            <a:p>
              <a:r>
                <a:rPr lang="en-US" b="1" dirty="0">
                  <a:solidFill>
                    <a:schemeClr val="tx1">
                      <a:lumMod val="85000"/>
                      <a:lumOff val="15000"/>
                    </a:schemeClr>
                  </a:solidFill>
                  <a:latin typeface="Encode Sans" panose="02000000000000000000" pitchFamily="2" charset="0"/>
                </a:rPr>
                <a:t>Is the date added dependent upon the release year of the TV show or movie?</a:t>
              </a:r>
              <a:endParaRPr lang="en-US" dirty="0">
                <a:solidFill>
                  <a:schemeClr val="tx1">
                    <a:lumMod val="85000"/>
                    <a:lumOff val="15000"/>
                  </a:schemeClr>
                </a:solidFill>
                <a:latin typeface="Encode Sans" panose="02000000000000000000" pitchFamily="2" charset="0"/>
              </a:endParaRPr>
            </a:p>
          </p:txBody>
        </p:sp>
      </p:grpSp>
      <p:grpSp>
        <p:nvGrpSpPr>
          <p:cNvPr id="14" name="Group 13">
            <a:extLst>
              <a:ext uri="{FF2B5EF4-FFF2-40B4-BE49-F238E27FC236}">
                <a16:creationId xmlns:a16="http://schemas.microsoft.com/office/drawing/2014/main" id="{772D7621-0EF5-B674-B5FF-75B557576AEB}"/>
              </a:ext>
            </a:extLst>
          </p:cNvPr>
          <p:cNvGrpSpPr/>
          <p:nvPr/>
        </p:nvGrpSpPr>
        <p:grpSpPr>
          <a:xfrm>
            <a:off x="1501790" y="4871262"/>
            <a:ext cx="9188417" cy="1020296"/>
            <a:chOff x="1263112" y="1413011"/>
            <a:chExt cx="6891313" cy="765221"/>
          </a:xfrm>
          <a:solidFill>
            <a:srgbClr val="EFCFCC"/>
          </a:solidFill>
        </p:grpSpPr>
        <p:sp>
          <p:nvSpPr>
            <p:cNvPr id="15" name="Rectangle 14">
              <a:extLst>
                <a:ext uri="{FF2B5EF4-FFF2-40B4-BE49-F238E27FC236}">
                  <a16:creationId xmlns:a16="http://schemas.microsoft.com/office/drawing/2014/main" id="{92F7A8B3-0F75-091F-8648-7973D682E6C0}"/>
                </a:ext>
              </a:extLst>
            </p:cNvPr>
            <p:cNvSpPr/>
            <p:nvPr/>
          </p:nvSpPr>
          <p:spPr>
            <a:xfrm>
              <a:off x="1263112" y="1413011"/>
              <a:ext cx="6891313" cy="76522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a:extLst>
                <a:ext uri="{FF2B5EF4-FFF2-40B4-BE49-F238E27FC236}">
                  <a16:creationId xmlns:a16="http://schemas.microsoft.com/office/drawing/2014/main" id="{68245A1E-F474-B7EB-F8A0-21C702081500}"/>
                </a:ext>
              </a:extLst>
            </p:cNvPr>
            <p:cNvSpPr/>
            <p:nvPr/>
          </p:nvSpPr>
          <p:spPr>
            <a:xfrm>
              <a:off x="1382796" y="1564789"/>
              <a:ext cx="515854" cy="392414"/>
            </a:xfrm>
            <a:prstGeom prst="rect">
              <a:avLst/>
            </a:prstGeom>
            <a:grpFill/>
            <a:ln w="28575">
              <a:solidFill>
                <a:srgbClr val="D34817"/>
              </a:solidFill>
            </a:ln>
          </p:spPr>
          <p:txBody>
            <a:bodyPr wrap="square">
              <a:spAutoFit/>
            </a:bodyPr>
            <a:lstStyle/>
            <a:p>
              <a:pPr algn="ctr"/>
              <a:r>
                <a:rPr lang="en-US" sz="2800" b="1" dirty="0">
                  <a:solidFill>
                    <a:srgbClr val="9B2D1F"/>
                  </a:solidFill>
                  <a:latin typeface="Encode Sans" panose="02000000000000000000" pitchFamily="2" charset="0"/>
                </a:rPr>
                <a:t>3</a:t>
              </a:r>
              <a:endParaRPr lang="en-US" sz="2800" dirty="0">
                <a:solidFill>
                  <a:srgbClr val="9B2D1F"/>
                </a:solidFill>
              </a:endParaRPr>
            </a:p>
          </p:txBody>
        </p:sp>
        <p:sp>
          <p:nvSpPr>
            <p:cNvPr id="17" name="Rectangle 16">
              <a:extLst>
                <a:ext uri="{FF2B5EF4-FFF2-40B4-BE49-F238E27FC236}">
                  <a16:creationId xmlns:a16="http://schemas.microsoft.com/office/drawing/2014/main" id="{BA9972F5-36D3-76B6-8827-181D97C060F0}"/>
                </a:ext>
              </a:extLst>
            </p:cNvPr>
            <p:cNvSpPr/>
            <p:nvPr/>
          </p:nvSpPr>
          <p:spPr>
            <a:xfrm>
              <a:off x="2018334" y="1622496"/>
              <a:ext cx="4738773" cy="276999"/>
            </a:xfrm>
            <a:prstGeom prst="rect">
              <a:avLst/>
            </a:prstGeom>
            <a:grpFill/>
          </p:spPr>
          <p:txBody>
            <a:bodyPr wrap="square">
              <a:spAutoFit/>
            </a:bodyPr>
            <a:lstStyle/>
            <a:p>
              <a:r>
                <a:rPr lang="en-US" b="1" dirty="0">
                  <a:solidFill>
                    <a:schemeClr val="tx1">
                      <a:lumMod val="85000"/>
                      <a:lumOff val="15000"/>
                    </a:schemeClr>
                  </a:solidFill>
                  <a:latin typeface="Encode Sans" panose="02000000000000000000" pitchFamily="2" charset="0"/>
                </a:rPr>
                <a:t>What rating does the most TV shows and movies fall into?</a:t>
              </a:r>
              <a:endParaRPr lang="en-US" dirty="0">
                <a:solidFill>
                  <a:schemeClr val="tx1">
                    <a:lumMod val="85000"/>
                    <a:lumOff val="15000"/>
                  </a:schemeClr>
                </a:solidFill>
                <a:latin typeface="Encode Sans" panose="02000000000000000000" pitchFamily="2" charset="0"/>
              </a:endParaRPr>
            </a:p>
          </p:txBody>
        </p:sp>
      </p:grpSp>
    </p:spTree>
    <p:extLst>
      <p:ext uri="{BB962C8B-B14F-4D97-AF65-F5344CB8AC3E}">
        <p14:creationId xmlns:p14="http://schemas.microsoft.com/office/powerpoint/2010/main" val="393306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a:xfrm>
            <a:off x="1097280" y="286603"/>
            <a:ext cx="10058400" cy="1450757"/>
          </a:xfrm>
        </p:spPr>
        <p:txBody>
          <a:bodyPr>
            <a:normAutofit/>
          </a:bodyPr>
          <a:lstStyle/>
          <a:p>
            <a:r>
              <a:rPr lang="en-US"/>
              <a:t>Methodology</a:t>
            </a:r>
          </a:p>
        </p:txBody>
      </p:sp>
      <p:sp>
        <p:nvSpPr>
          <p:cNvPr id="3" name="Content Placeholder 2">
            <a:extLst>
              <a:ext uri="{FF2B5EF4-FFF2-40B4-BE49-F238E27FC236}">
                <a16:creationId xmlns:a16="http://schemas.microsoft.com/office/drawing/2014/main" id="{15C38ADA-CADF-307E-EC29-DBB7D27503A6}"/>
              </a:ext>
            </a:extLst>
          </p:cNvPr>
          <p:cNvSpPr>
            <a:spLocks noGrp="1"/>
          </p:cNvSpPr>
          <p:nvPr>
            <p:ph idx="1"/>
          </p:nvPr>
        </p:nvSpPr>
        <p:spPr>
          <a:xfrm>
            <a:off x="4639733" y="2926444"/>
            <a:ext cx="6515947" cy="1450757"/>
          </a:xfrm>
        </p:spPr>
        <p:txBody>
          <a:bodyPr>
            <a:normAutofit fontScale="92500" lnSpcReduction="10000"/>
          </a:bodyPr>
          <a:lstStyle/>
          <a:p>
            <a:r>
              <a:rPr lang="en-GB" dirty="0">
                <a:effectLst/>
                <a:ea typeface="Calibri" panose="020F0502020204030204" pitchFamily="34" charset="0"/>
              </a:rPr>
              <a:t>The Netflix dataset provides data on over eight thousand TV shows and movies that can be streamed on Netflix</a:t>
            </a:r>
          </a:p>
          <a:p>
            <a:endParaRPr lang="en-GB" dirty="0">
              <a:effectLst/>
              <a:ea typeface="Calibri" panose="020F0502020204030204" pitchFamily="34" charset="0"/>
            </a:endParaRPr>
          </a:p>
          <a:p>
            <a:r>
              <a:rPr lang="en-GB" dirty="0">
                <a:ea typeface="Calibri" panose="020F0502020204030204" pitchFamily="34" charset="0"/>
              </a:rPr>
              <a:t>A</a:t>
            </a:r>
            <a:r>
              <a:rPr lang="en-GB" dirty="0">
                <a:effectLst/>
                <a:ea typeface="Calibri" panose="020F0502020204030204" pitchFamily="34" charset="0"/>
              </a:rPr>
              <a:t> quantitative approach was used to analyze the dataset</a:t>
            </a:r>
            <a:endParaRPr lang="en-US" dirty="0"/>
          </a:p>
        </p:txBody>
      </p:sp>
      <p:pic>
        <p:nvPicPr>
          <p:cNvPr id="5" name="Graphic 4" descr="Film reel outline">
            <a:extLst>
              <a:ext uri="{FF2B5EF4-FFF2-40B4-BE49-F238E27FC236}">
                <a16:creationId xmlns:a16="http://schemas.microsoft.com/office/drawing/2014/main" id="{65EB7A72-B202-B166-AA11-E2DE154977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10296" y="2376799"/>
            <a:ext cx="2550046" cy="2550046"/>
          </a:xfrm>
          <a:prstGeom prst="rect">
            <a:avLst/>
          </a:prstGeom>
        </p:spPr>
      </p:pic>
    </p:spTree>
    <p:extLst>
      <p:ext uri="{BB962C8B-B14F-4D97-AF65-F5344CB8AC3E}">
        <p14:creationId xmlns:p14="http://schemas.microsoft.com/office/powerpoint/2010/main" val="252092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Methods</a:t>
            </a:r>
          </a:p>
        </p:txBody>
      </p:sp>
      <p:sp>
        <p:nvSpPr>
          <p:cNvPr id="3" name="Content Placeholder 2">
            <a:extLst>
              <a:ext uri="{FF2B5EF4-FFF2-40B4-BE49-F238E27FC236}">
                <a16:creationId xmlns:a16="http://schemas.microsoft.com/office/drawing/2014/main" id="{15C38ADA-CADF-307E-EC29-DBB7D27503A6}"/>
              </a:ext>
            </a:extLst>
          </p:cNvPr>
          <p:cNvSpPr>
            <a:spLocks noGrp="1"/>
          </p:cNvSpPr>
          <p:nvPr>
            <p:ph idx="1"/>
          </p:nvPr>
        </p:nvSpPr>
        <p:spPr>
          <a:xfrm>
            <a:off x="1097280" y="1969022"/>
            <a:ext cx="10058400" cy="4023360"/>
          </a:xfrm>
        </p:spPr>
        <p:txBody>
          <a:bodyPr>
            <a:normAutofit/>
          </a:bodyPr>
          <a:lstStyle/>
          <a:p>
            <a:pPr marL="274320" indent="-274320">
              <a:spcAft>
                <a:spcPts val="1200"/>
              </a:spcAft>
              <a:buClrTx/>
              <a:buFont typeface="Wingdings" panose="05000000000000000000" pitchFamily="2" charset="2"/>
              <a:buChar char="§"/>
            </a:pPr>
            <a:r>
              <a:rPr lang="en-US" sz="1600" dirty="0">
                <a:solidFill>
                  <a:schemeClr val="tx1"/>
                </a:solidFill>
                <a:effectLst/>
                <a:ea typeface="Times New Roman" panose="02020603050405020304" pitchFamily="18" charset="0"/>
                <a:cs typeface="Times New Roman" panose="02020603050405020304" pitchFamily="18" charset="0"/>
              </a:rPr>
              <a:t>SAS Studio </a:t>
            </a:r>
            <a:r>
              <a:rPr lang="en-US" sz="1600" dirty="0">
                <a:solidFill>
                  <a:schemeClr val="tx1"/>
                </a:solidFill>
                <a:ea typeface="Times New Roman" panose="02020603050405020304" pitchFamily="18" charset="0"/>
                <a:cs typeface="Times New Roman" panose="02020603050405020304" pitchFamily="18" charset="0"/>
              </a:rPr>
              <a:t>was utilized </a:t>
            </a:r>
            <a:r>
              <a:rPr lang="en-US" sz="1600" dirty="0">
                <a:solidFill>
                  <a:schemeClr val="tx1"/>
                </a:solidFill>
                <a:effectLst/>
                <a:ea typeface="Times New Roman" panose="02020603050405020304" pitchFamily="18" charset="0"/>
                <a:cs typeface="Times New Roman" panose="02020603050405020304" pitchFamily="18" charset="0"/>
              </a:rPr>
              <a:t>to perform the summary statistics analysis on the Netflix dataset. The summary statistics will give an overall view of the variables the author chooses to analyze.</a:t>
            </a:r>
          </a:p>
          <a:p>
            <a:pPr marL="274320" indent="-274320">
              <a:spcAft>
                <a:spcPts val="1200"/>
              </a:spcAft>
              <a:buClrTx/>
              <a:buFont typeface="Wingdings" panose="05000000000000000000" pitchFamily="2" charset="2"/>
              <a:buChar char="§"/>
            </a:pPr>
            <a:r>
              <a:rPr lang="en-US" sz="1600" dirty="0">
                <a:solidFill>
                  <a:schemeClr val="tx1"/>
                </a:solidFill>
                <a:effectLst/>
                <a:ea typeface="Times New Roman" panose="02020603050405020304" pitchFamily="18" charset="0"/>
                <a:cs typeface="Times New Roman" panose="02020603050405020304" pitchFamily="18" charset="0"/>
              </a:rPr>
              <a:t>Jupyter Notebook was used to create visualizations of the frequency of variables to help to visualize the answers to the research questions. </a:t>
            </a:r>
          </a:p>
          <a:p>
            <a:pPr marL="274320" indent="-274320">
              <a:spcAft>
                <a:spcPts val="1200"/>
              </a:spcAft>
              <a:buClrTx/>
              <a:buFont typeface="Wingdings" panose="05000000000000000000" pitchFamily="2" charset="2"/>
              <a:buChar char="§"/>
            </a:pPr>
            <a:r>
              <a:rPr lang="en-GB" sz="1600" dirty="0">
                <a:solidFill>
                  <a:schemeClr val="tx1"/>
                </a:solidFill>
                <a:effectLst/>
                <a:ea typeface="Calibri" panose="020F0502020204030204" pitchFamily="34" charset="0"/>
              </a:rPr>
              <a:t>SAS Studio was used to perform correlation analysis between the variables in the Netflix dataset. This analysis will determine if there is a high correlation between variables within the dataset, which can show how reliable the variables are on one another. </a:t>
            </a:r>
          </a:p>
          <a:p>
            <a:pPr marL="274320" indent="-274320">
              <a:spcAft>
                <a:spcPts val="1200"/>
              </a:spcAft>
              <a:buClrTx/>
              <a:buFont typeface="Wingdings" panose="05000000000000000000" pitchFamily="2" charset="2"/>
              <a:buChar char="§"/>
            </a:pPr>
            <a:r>
              <a:rPr lang="en-GB" sz="1600" dirty="0">
                <a:solidFill>
                  <a:schemeClr val="tx1"/>
                </a:solidFill>
                <a:ea typeface="Calibri" panose="020F0502020204030204" pitchFamily="34" charset="0"/>
              </a:rPr>
              <a:t>Linear </a:t>
            </a:r>
            <a:r>
              <a:rPr lang="en-GB" sz="1600" dirty="0">
                <a:solidFill>
                  <a:schemeClr val="tx1"/>
                </a:solidFill>
                <a:effectLst/>
                <a:ea typeface="Calibri" panose="020F0502020204030204" pitchFamily="34" charset="0"/>
              </a:rPr>
              <a:t>regression along with a t-test evaluation was used to analyze the relationship between the variables in the Netflix dataset. </a:t>
            </a:r>
            <a:endParaRPr lang="en-US" sz="16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471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7B04-C3F4-8C76-97EC-55E797611D2E}"/>
              </a:ext>
            </a:extLst>
          </p:cNvPr>
          <p:cNvSpPr>
            <a:spLocks noGrp="1"/>
          </p:cNvSpPr>
          <p:nvPr>
            <p:ph type="title"/>
          </p:nvPr>
        </p:nvSpPr>
        <p:spPr/>
        <p:txBody>
          <a:bodyPr/>
          <a:lstStyle/>
          <a:p>
            <a:r>
              <a:rPr lang="en-US" dirty="0">
                <a:solidFill>
                  <a:schemeClr val="tx1"/>
                </a:solidFill>
              </a:rPr>
              <a:t>Limitations</a:t>
            </a:r>
          </a:p>
        </p:txBody>
      </p:sp>
      <p:grpSp>
        <p:nvGrpSpPr>
          <p:cNvPr id="29" name="Group 28">
            <a:extLst>
              <a:ext uri="{FF2B5EF4-FFF2-40B4-BE49-F238E27FC236}">
                <a16:creationId xmlns:a16="http://schemas.microsoft.com/office/drawing/2014/main" id="{B5B02F72-7C71-FF36-F878-6DFE5510AD59}"/>
              </a:ext>
            </a:extLst>
          </p:cNvPr>
          <p:cNvGrpSpPr/>
          <p:nvPr/>
        </p:nvGrpSpPr>
        <p:grpSpPr>
          <a:xfrm>
            <a:off x="1435089" y="2198858"/>
            <a:ext cx="9136886" cy="3450186"/>
            <a:chOff x="1527557" y="2763937"/>
            <a:chExt cx="9136886" cy="3450186"/>
          </a:xfrm>
        </p:grpSpPr>
        <p:grpSp>
          <p:nvGrpSpPr>
            <p:cNvPr id="4" name="Group 3">
              <a:extLst>
                <a:ext uri="{FF2B5EF4-FFF2-40B4-BE49-F238E27FC236}">
                  <a16:creationId xmlns:a16="http://schemas.microsoft.com/office/drawing/2014/main" id="{1C80354D-9233-185F-148B-A6206D8726B4}"/>
                </a:ext>
              </a:extLst>
            </p:cNvPr>
            <p:cNvGrpSpPr/>
            <p:nvPr/>
          </p:nvGrpSpPr>
          <p:grpSpPr>
            <a:xfrm>
              <a:off x="1527557" y="2763937"/>
              <a:ext cx="9136886" cy="1655064"/>
              <a:chOff x="-1280665" y="2416638"/>
              <a:chExt cx="7580376" cy="1655064"/>
            </a:xfrm>
          </p:grpSpPr>
          <p:sp>
            <p:nvSpPr>
              <p:cNvPr id="5" name="Parallelogram 4">
                <a:extLst>
                  <a:ext uri="{FF2B5EF4-FFF2-40B4-BE49-F238E27FC236}">
                    <a16:creationId xmlns:a16="http://schemas.microsoft.com/office/drawing/2014/main" id="{ED3E0D17-3607-FD38-3C55-666491E9018A}"/>
                  </a:ext>
                </a:extLst>
              </p:cNvPr>
              <p:cNvSpPr/>
              <p:nvPr/>
            </p:nvSpPr>
            <p:spPr>
              <a:xfrm>
                <a:off x="-1280665" y="2416638"/>
                <a:ext cx="7580376" cy="1655064"/>
              </a:xfrm>
              <a:prstGeom prst="parallelogram">
                <a:avLst/>
              </a:prstGeom>
              <a:solidFill>
                <a:srgbClr val="B63524"/>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EB4E6BC-3F23-67B9-C2A6-1A80F3D299AC}"/>
                  </a:ext>
                </a:extLst>
              </p:cNvPr>
              <p:cNvSpPr txBox="1"/>
              <p:nvPr/>
            </p:nvSpPr>
            <p:spPr>
              <a:xfrm>
                <a:off x="910922" y="2978567"/>
                <a:ext cx="4685708" cy="400110"/>
              </a:xfrm>
              <a:prstGeom prst="rect">
                <a:avLst/>
              </a:prstGeom>
              <a:noFill/>
            </p:spPr>
            <p:txBody>
              <a:bodyPr wrap="square" rtlCol="0">
                <a:spAutoFit/>
              </a:bodyPr>
              <a:lstStyle/>
              <a:p>
                <a:pPr lvl="0"/>
                <a:r>
                  <a:rPr lang="en-US" sz="2000" dirty="0">
                    <a:solidFill>
                      <a:schemeClr val="bg1"/>
                    </a:solidFill>
                  </a:rPr>
                  <a:t>It is difficult to gain access to Netflix’s data</a:t>
                </a:r>
              </a:p>
            </p:txBody>
          </p:sp>
        </p:grpSp>
        <p:grpSp>
          <p:nvGrpSpPr>
            <p:cNvPr id="7" name="Group 6">
              <a:extLst>
                <a:ext uri="{FF2B5EF4-FFF2-40B4-BE49-F238E27FC236}">
                  <a16:creationId xmlns:a16="http://schemas.microsoft.com/office/drawing/2014/main" id="{A4B41048-7D04-24A9-525E-6DBDF2EB8C52}"/>
                </a:ext>
              </a:extLst>
            </p:cNvPr>
            <p:cNvGrpSpPr/>
            <p:nvPr/>
          </p:nvGrpSpPr>
          <p:grpSpPr>
            <a:xfrm>
              <a:off x="1527557" y="4559059"/>
              <a:ext cx="8990309" cy="1655064"/>
              <a:chOff x="4482352" y="2416638"/>
              <a:chExt cx="8990309" cy="1655064"/>
            </a:xfrm>
          </p:grpSpPr>
          <p:sp>
            <p:nvSpPr>
              <p:cNvPr id="8" name="Parallelogram 7">
                <a:extLst>
                  <a:ext uri="{FF2B5EF4-FFF2-40B4-BE49-F238E27FC236}">
                    <a16:creationId xmlns:a16="http://schemas.microsoft.com/office/drawing/2014/main" id="{AC14C846-04F3-CF44-FDFB-03E5914B5B09}"/>
                  </a:ext>
                </a:extLst>
              </p:cNvPr>
              <p:cNvSpPr/>
              <p:nvPr/>
            </p:nvSpPr>
            <p:spPr>
              <a:xfrm>
                <a:off x="4482352" y="2416638"/>
                <a:ext cx="8990309" cy="1655064"/>
              </a:xfrm>
              <a:prstGeom prst="parallelogram">
                <a:avLst/>
              </a:prstGeom>
              <a:solidFill>
                <a:srgbClr val="9B2D1F"/>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83D2E88-80D0-C0C9-0229-9D95EBA374B3}"/>
                  </a:ext>
                </a:extLst>
              </p:cNvPr>
              <p:cNvSpPr txBox="1"/>
              <p:nvPr/>
            </p:nvSpPr>
            <p:spPr>
              <a:xfrm>
                <a:off x="7123947" y="3038313"/>
                <a:ext cx="4887961" cy="400110"/>
              </a:xfrm>
              <a:prstGeom prst="rect">
                <a:avLst/>
              </a:prstGeom>
              <a:noFill/>
            </p:spPr>
            <p:txBody>
              <a:bodyPr wrap="square" rtlCol="0">
                <a:spAutoFit/>
              </a:bodyPr>
              <a:lstStyle/>
              <a:p>
                <a:pPr lvl="0"/>
                <a:r>
                  <a:rPr lang="en-US" sz="2000" dirty="0">
                    <a:solidFill>
                      <a:schemeClr val="bg1"/>
                    </a:solidFill>
                  </a:rPr>
                  <a:t>All the data provided is only through 2021</a:t>
                </a:r>
              </a:p>
            </p:txBody>
          </p:sp>
        </p:grpSp>
        <p:grpSp>
          <p:nvGrpSpPr>
            <p:cNvPr id="10" name="Group 9">
              <a:extLst>
                <a:ext uri="{FF2B5EF4-FFF2-40B4-BE49-F238E27FC236}">
                  <a16:creationId xmlns:a16="http://schemas.microsoft.com/office/drawing/2014/main" id="{904625CC-4DAC-9CB6-D5CE-021A1E4B5CBE}"/>
                </a:ext>
              </a:extLst>
            </p:cNvPr>
            <p:cNvGrpSpPr/>
            <p:nvPr/>
          </p:nvGrpSpPr>
          <p:grpSpPr>
            <a:xfrm>
              <a:off x="5888216" y="4144245"/>
              <a:ext cx="726968" cy="658368"/>
              <a:chOff x="5778544" y="2907072"/>
              <a:chExt cx="726968" cy="658368"/>
            </a:xfrm>
          </p:grpSpPr>
          <p:sp>
            <p:nvSpPr>
              <p:cNvPr id="11" name="Oval 10">
                <a:extLst>
                  <a:ext uri="{FF2B5EF4-FFF2-40B4-BE49-F238E27FC236}">
                    <a16:creationId xmlns:a16="http://schemas.microsoft.com/office/drawing/2014/main" id="{67C4F559-55AD-FFB0-413D-0356DF217EC7}"/>
                  </a:ext>
                </a:extLst>
              </p:cNvPr>
              <p:cNvSpPr/>
              <p:nvPr/>
            </p:nvSpPr>
            <p:spPr>
              <a:xfrm>
                <a:off x="5778544" y="2907072"/>
                <a:ext cx="658368" cy="658368"/>
              </a:xfrm>
              <a:prstGeom prst="ellipse">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12" name="TextBox 11">
                <a:extLst>
                  <a:ext uri="{FF2B5EF4-FFF2-40B4-BE49-F238E27FC236}">
                    <a16:creationId xmlns:a16="http://schemas.microsoft.com/office/drawing/2014/main" id="{FD1FDD38-B793-8062-FE0E-3293146981C6}"/>
                  </a:ext>
                </a:extLst>
              </p:cNvPr>
              <p:cNvSpPr txBox="1"/>
              <p:nvPr/>
            </p:nvSpPr>
            <p:spPr>
              <a:xfrm>
                <a:off x="5855634" y="3066979"/>
                <a:ext cx="649878" cy="338554"/>
              </a:xfrm>
              <a:prstGeom prst="rect">
                <a:avLst/>
              </a:prstGeom>
              <a:noFill/>
              <a:ln>
                <a:noFill/>
              </a:ln>
            </p:spPr>
            <p:txBody>
              <a:bodyPr wrap="square" rtlCol="0">
                <a:spAutoFit/>
              </a:bodyPr>
              <a:lstStyle/>
              <a:p>
                <a:r>
                  <a:rPr lang="en-US" sz="1600" i="1" dirty="0">
                    <a:solidFill>
                      <a:schemeClr val="tx1">
                        <a:lumMod val="85000"/>
                        <a:lumOff val="15000"/>
                      </a:schemeClr>
                    </a:solidFill>
                    <a:latin typeface="Encode Sans Condensed" charset="0"/>
                    <a:ea typeface="Encode Sans Condensed" charset="0"/>
                    <a:cs typeface="Encode Sans Condensed" charset="0"/>
                  </a:rPr>
                  <a:t>and</a:t>
                </a:r>
              </a:p>
            </p:txBody>
          </p:sp>
        </p:grpSp>
        <p:pic>
          <p:nvPicPr>
            <p:cNvPr id="26" name="Graphic 25" descr="Daily calendar outline">
              <a:extLst>
                <a:ext uri="{FF2B5EF4-FFF2-40B4-BE49-F238E27FC236}">
                  <a16:creationId xmlns:a16="http://schemas.microsoft.com/office/drawing/2014/main" id="{07E6B949-4A73-AD0C-B1E5-FB37B698FB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96427" y="4750414"/>
              <a:ext cx="1173579" cy="1173579"/>
            </a:xfrm>
            <a:prstGeom prst="rect">
              <a:avLst/>
            </a:prstGeom>
          </p:spPr>
        </p:pic>
        <p:pic>
          <p:nvPicPr>
            <p:cNvPr id="28" name="Graphic 27" descr="Folder Search outline">
              <a:extLst>
                <a:ext uri="{FF2B5EF4-FFF2-40B4-BE49-F238E27FC236}">
                  <a16:creationId xmlns:a16="http://schemas.microsoft.com/office/drawing/2014/main" id="{61134153-208E-8D3E-2370-4FBEE69C86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3944" y="2993678"/>
              <a:ext cx="1064485" cy="1064485"/>
            </a:xfrm>
            <a:prstGeom prst="rect">
              <a:avLst/>
            </a:prstGeom>
          </p:spPr>
        </p:pic>
      </p:grpSp>
    </p:spTree>
    <p:extLst>
      <p:ext uri="{BB962C8B-B14F-4D97-AF65-F5344CB8AC3E}">
        <p14:creationId xmlns:p14="http://schemas.microsoft.com/office/powerpoint/2010/main" val="324013595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8941</TotalTime>
  <Words>2831</Words>
  <Application>Microsoft Office PowerPoint</Application>
  <PresentationFormat>Widescreen</PresentationFormat>
  <Paragraphs>131</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Encode Sans</vt:lpstr>
      <vt:lpstr>Encode Sans Condensed</vt:lpstr>
      <vt:lpstr>Times New Roman</vt:lpstr>
      <vt:lpstr>Wingdings</vt:lpstr>
      <vt:lpstr>Retrospect</vt:lpstr>
      <vt:lpstr>Module 8 Portfolio Project Oral and PowerPoint Presentation - Netflix </vt:lpstr>
      <vt:lpstr>Netflix’s Successful Innovation</vt:lpstr>
      <vt:lpstr>Problem Statement</vt:lpstr>
      <vt:lpstr>Goals and Objectives</vt:lpstr>
      <vt:lpstr>Overview of the Study </vt:lpstr>
      <vt:lpstr>Research Questions</vt:lpstr>
      <vt:lpstr>Methodology</vt:lpstr>
      <vt:lpstr>Methods</vt:lpstr>
      <vt:lpstr>Limitations</vt:lpstr>
      <vt:lpstr>Ethics</vt:lpstr>
      <vt:lpstr>Findings</vt:lpstr>
      <vt:lpstr>Findings </vt:lpstr>
      <vt:lpstr>Findings</vt:lpstr>
      <vt:lpstr>Findings</vt:lpstr>
      <vt:lpstr>Recommendations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Critical Thinking Assignment  Option #1: Data Manipulation of Orders Data </dc:title>
  <dc:creator>Dietrich, Brooke</dc:creator>
  <cp:lastModifiedBy>Keller Foster</cp:lastModifiedBy>
  <cp:revision>112</cp:revision>
  <dcterms:created xsi:type="dcterms:W3CDTF">2022-08-18T00:43:30Z</dcterms:created>
  <dcterms:modified xsi:type="dcterms:W3CDTF">2023-05-13T19:48:42Z</dcterms:modified>
</cp:coreProperties>
</file>