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6"/>
  </p:notesMasterIdLst>
  <p:sldIdLst>
    <p:sldId id="256" r:id="rId2"/>
    <p:sldId id="258" r:id="rId3"/>
    <p:sldId id="276" r:id="rId4"/>
    <p:sldId id="277" r:id="rId5"/>
    <p:sldId id="260" r:id="rId6"/>
    <p:sldId id="261" r:id="rId7"/>
    <p:sldId id="266" r:id="rId8"/>
    <p:sldId id="259" r:id="rId9"/>
    <p:sldId id="265" r:id="rId10"/>
    <p:sldId id="262" r:id="rId11"/>
    <p:sldId id="268" r:id="rId12"/>
    <p:sldId id="291" r:id="rId13"/>
    <p:sldId id="307" r:id="rId14"/>
    <p:sldId id="289" r:id="rId15"/>
    <p:sldId id="278" r:id="rId16"/>
    <p:sldId id="269" r:id="rId17"/>
    <p:sldId id="279" r:id="rId18"/>
    <p:sldId id="280" r:id="rId19"/>
    <p:sldId id="281" r:id="rId20"/>
    <p:sldId id="282" r:id="rId21"/>
    <p:sldId id="283" r:id="rId22"/>
    <p:sldId id="284" r:id="rId23"/>
    <p:sldId id="285" r:id="rId24"/>
    <p:sldId id="290" r:id="rId25"/>
    <p:sldId id="292" r:id="rId26"/>
    <p:sldId id="287" r:id="rId27"/>
    <p:sldId id="267" r:id="rId28"/>
    <p:sldId id="293" r:id="rId29"/>
    <p:sldId id="295" r:id="rId30"/>
    <p:sldId id="296" r:id="rId31"/>
    <p:sldId id="257" r:id="rId32"/>
    <p:sldId id="297" r:id="rId33"/>
    <p:sldId id="300" r:id="rId34"/>
    <p:sldId id="299" r:id="rId35"/>
    <p:sldId id="309" r:id="rId36"/>
    <p:sldId id="303" r:id="rId37"/>
    <p:sldId id="310" r:id="rId38"/>
    <p:sldId id="311" r:id="rId39"/>
    <p:sldId id="313" r:id="rId40"/>
    <p:sldId id="312" r:id="rId41"/>
    <p:sldId id="315" r:id="rId42"/>
    <p:sldId id="306" r:id="rId43"/>
    <p:sldId id="304"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oke Jackson" initials="BJ" lastIdx="1" clrIdx="0">
    <p:extLst>
      <p:ext uri="{19B8F6BF-5375-455C-9EA6-DF929625EA0E}">
        <p15:presenceInfo xmlns:p15="http://schemas.microsoft.com/office/powerpoint/2012/main" userId="ab11bfd81211b1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C9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7"/>
    <p:restoredTop sz="94721"/>
  </p:normalViewPr>
  <p:slideViewPr>
    <p:cSldViewPr snapToGrid="0" snapToObjects="1">
      <p:cViewPr varScale="1">
        <p:scale>
          <a:sx n="108" d="100"/>
          <a:sy n="108" d="100"/>
        </p:scale>
        <p:origin x="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7BA72-AC47-D949-A5A8-7D1854EF24DF}"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B2E96-DA0C-864F-9326-B813209ABDF9}" type="slidenum">
              <a:rPr lang="en-US" smtClean="0"/>
              <a:t>‹#›</a:t>
            </a:fld>
            <a:endParaRPr lang="en-US"/>
          </a:p>
        </p:txBody>
      </p:sp>
    </p:spTree>
    <p:extLst>
      <p:ext uri="{BB962C8B-B14F-4D97-AF65-F5344CB8AC3E}">
        <p14:creationId xmlns:p14="http://schemas.microsoft.com/office/powerpoint/2010/main" val="235440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B2E96-DA0C-864F-9326-B813209ABDF9}" type="slidenum">
              <a:rPr lang="en-US" smtClean="0"/>
              <a:t>38</a:t>
            </a:fld>
            <a:endParaRPr lang="en-US"/>
          </a:p>
        </p:txBody>
      </p:sp>
    </p:spTree>
    <p:extLst>
      <p:ext uri="{BB962C8B-B14F-4D97-AF65-F5344CB8AC3E}">
        <p14:creationId xmlns:p14="http://schemas.microsoft.com/office/powerpoint/2010/main" val="131178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6/16/20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48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6/16/20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088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6/16/20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591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6/16/20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000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6/16/20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2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6/16/20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079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6/16/20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008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6/16/20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64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6/16/20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83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6/16/20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883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6/16/20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312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6/16/20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153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tists.spotify.com/blog/share-new-music-for-playlist-consider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9.png"/><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36.png"/><Relationship Id="rId21" Type="http://schemas.openxmlformats.org/officeDocument/2006/relationships/image" Target="../media/image24.png"/><Relationship Id="rId7" Type="http://schemas.openxmlformats.org/officeDocument/2006/relationships/image" Target="../media/image42.png"/><Relationship Id="rId12" Type="http://schemas.openxmlformats.org/officeDocument/2006/relationships/image" Target="../media/image31.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1.jpeg"/><Relationship Id="rId16" Type="http://schemas.openxmlformats.org/officeDocument/2006/relationships/image" Target="../media/image13.svg"/><Relationship Id="rId20"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0.png"/><Relationship Id="rId24" Type="http://schemas.openxmlformats.org/officeDocument/2006/relationships/image" Target="../media/image19.svg"/><Relationship Id="rId5" Type="http://schemas.openxmlformats.org/officeDocument/2006/relationships/image" Target="../media/image33.png"/><Relationship Id="rId15" Type="http://schemas.openxmlformats.org/officeDocument/2006/relationships/image" Target="../media/image12.png"/><Relationship Id="rId23" Type="http://schemas.openxmlformats.org/officeDocument/2006/relationships/image" Target="../media/image18.png"/><Relationship Id="rId10" Type="http://schemas.openxmlformats.org/officeDocument/2006/relationships/image" Target="../media/image40.svg"/><Relationship Id="rId19" Type="http://schemas.openxmlformats.org/officeDocument/2006/relationships/image" Target="../media/image27.png"/><Relationship Id="rId4" Type="http://schemas.openxmlformats.org/officeDocument/2006/relationships/image" Target="../media/image37.svg"/><Relationship Id="rId9" Type="http://schemas.openxmlformats.org/officeDocument/2006/relationships/image" Target="../media/image39.png"/><Relationship Id="rId14" Type="http://schemas.openxmlformats.org/officeDocument/2006/relationships/image" Target="../media/image10.svg"/><Relationship Id="rId22" Type="http://schemas.openxmlformats.org/officeDocument/2006/relationships/image" Target="../media/image25.sv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potify.com/" TargetMode="External"/><Relationship Id="rId2" Type="http://schemas.openxmlformats.org/officeDocument/2006/relationships/hyperlink" Target="https://www.chartmetric.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AAAD99-9832-4C28-867E-B9EE7B77A8CC}"/>
              </a:ext>
            </a:extLst>
          </p:cNvPr>
          <p:cNvPicPr>
            <a:picLocks noChangeAspect="1"/>
          </p:cNvPicPr>
          <p:nvPr/>
        </p:nvPicPr>
        <p:blipFill rotWithShape="1">
          <a:blip r:embed="rId2"/>
          <a:srcRect t="4983" b="10747"/>
          <a:stretch/>
        </p:blipFill>
        <p:spPr>
          <a:xfrm>
            <a:off x="-1" y="0"/>
            <a:ext cx="12191980" cy="6858000"/>
          </a:xfrm>
          <a:prstGeom prst="rect">
            <a:avLst/>
          </a:prstGeom>
        </p:spPr>
      </p:pic>
      <p:sp>
        <p:nvSpPr>
          <p:cNvPr id="39" name="Rectangle 3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2D28F-BA82-2C45-9839-A25A567EC7B0}"/>
              </a:ext>
            </a:extLst>
          </p:cNvPr>
          <p:cNvSpPr>
            <a:spLocks noGrp="1"/>
          </p:cNvSpPr>
          <p:nvPr>
            <p:ph type="ctrTitle"/>
          </p:nvPr>
        </p:nvSpPr>
        <p:spPr>
          <a:xfrm>
            <a:off x="735791" y="2474881"/>
            <a:ext cx="6801912" cy="2260918"/>
          </a:xfrm>
        </p:spPr>
        <p:txBody>
          <a:bodyPr>
            <a:noAutofit/>
          </a:bodyPr>
          <a:lstStyle/>
          <a:p>
            <a:r>
              <a:rPr lang="en-US" sz="3800" dirty="0">
                <a:solidFill>
                  <a:schemeClr val="tx1"/>
                </a:solidFill>
                <a:latin typeface="+mn-lt"/>
              </a:rPr>
              <a:t>What factors influence inclusion in Spotify’s </a:t>
            </a:r>
            <a:br>
              <a:rPr lang="en-US" sz="3800" dirty="0">
                <a:solidFill>
                  <a:schemeClr val="tx1"/>
                </a:solidFill>
                <a:latin typeface="+mn-lt"/>
              </a:rPr>
            </a:br>
            <a:r>
              <a:rPr lang="en-US" sz="3800" dirty="0">
                <a:solidFill>
                  <a:schemeClr val="tx1"/>
                </a:solidFill>
                <a:latin typeface="+mn-lt"/>
              </a:rPr>
              <a:t>top- curated playlists? </a:t>
            </a:r>
          </a:p>
        </p:txBody>
      </p:sp>
      <p:sp>
        <p:nvSpPr>
          <p:cNvPr id="3" name="Subtitle 2">
            <a:extLst>
              <a:ext uri="{FF2B5EF4-FFF2-40B4-BE49-F238E27FC236}">
                <a16:creationId xmlns:a16="http://schemas.microsoft.com/office/drawing/2014/main" id="{12E6D287-BDBC-D742-87D0-73F3976AF6AC}"/>
              </a:ext>
            </a:extLst>
          </p:cNvPr>
          <p:cNvSpPr>
            <a:spLocks noGrp="1"/>
          </p:cNvSpPr>
          <p:nvPr>
            <p:ph type="subTitle" idx="1"/>
          </p:nvPr>
        </p:nvSpPr>
        <p:spPr>
          <a:xfrm>
            <a:off x="735791" y="4735799"/>
            <a:ext cx="6470693" cy="605256"/>
          </a:xfrm>
        </p:spPr>
        <p:txBody>
          <a:bodyPr>
            <a:normAutofit fontScale="47500" lnSpcReduction="20000"/>
          </a:bodyPr>
          <a:lstStyle/>
          <a:p>
            <a:r>
              <a:rPr lang="en-US" dirty="0"/>
              <a:t>AN ANALYSIS By Brooke Jackson </a:t>
            </a:r>
          </a:p>
          <a:p>
            <a:r>
              <a:rPr lang="en-US" dirty="0"/>
              <a:t>June 2020</a:t>
            </a:r>
          </a:p>
        </p:txBody>
      </p:sp>
      <p:cxnSp>
        <p:nvCxnSpPr>
          <p:cNvPr id="40" name="Straight Connector 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3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drawing&#10;&#10;Description automatically generated">
            <a:extLst>
              <a:ext uri="{FF2B5EF4-FFF2-40B4-BE49-F238E27FC236}">
                <a16:creationId xmlns:a16="http://schemas.microsoft.com/office/drawing/2014/main" id="{5319852E-A97D-9040-97D8-72895429037F}"/>
              </a:ext>
            </a:extLst>
          </p:cNvPr>
          <p:cNvPicPr>
            <a:picLocks noChangeAspect="1"/>
          </p:cNvPicPr>
          <p:nvPr/>
        </p:nvPicPr>
        <p:blipFill>
          <a:blip r:embed="rId3"/>
          <a:stretch>
            <a:fillRect/>
          </a:stretch>
        </p:blipFill>
        <p:spPr>
          <a:xfrm>
            <a:off x="8777190" y="3752893"/>
            <a:ext cx="2642381" cy="1194845"/>
          </a:xfrm>
          <a:prstGeom prst="rect">
            <a:avLst/>
          </a:prstGeom>
        </p:spPr>
      </p:pic>
    </p:spTree>
    <p:extLst>
      <p:ext uri="{BB962C8B-B14F-4D97-AF65-F5344CB8AC3E}">
        <p14:creationId xmlns:p14="http://schemas.microsoft.com/office/powerpoint/2010/main" val="41773253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43140A-332F-194E-9808-C90EC9B9D53A}"/>
              </a:ext>
            </a:extLst>
          </p:cNvPr>
          <p:cNvSpPr>
            <a:spLocks noGrp="1"/>
          </p:cNvSpPr>
          <p:nvPr>
            <p:ph type="title"/>
          </p:nvPr>
        </p:nvSpPr>
        <p:spPr>
          <a:xfrm>
            <a:off x="3836504" y="758952"/>
            <a:ext cx="7319175" cy="3355814"/>
          </a:xfrm>
        </p:spPr>
        <p:txBody>
          <a:bodyPr vert="horz" lIns="91440" tIns="45720" rIns="91440" bIns="45720" rtlCol="0" anchor="b">
            <a:normAutofit/>
          </a:bodyPr>
          <a:lstStyle/>
          <a:p>
            <a:br>
              <a:rPr lang="en-US" sz="3000" dirty="0">
                <a:solidFill>
                  <a:schemeClr val="tx1">
                    <a:lumMod val="85000"/>
                    <a:lumOff val="15000"/>
                  </a:schemeClr>
                </a:solidFill>
              </a:rPr>
            </a:br>
            <a:r>
              <a:rPr lang="en-US" sz="3000" dirty="0">
                <a:solidFill>
                  <a:schemeClr val="tx1">
                    <a:lumMod val="85000"/>
                    <a:lumOff val="15000"/>
                  </a:schemeClr>
                </a:solidFill>
              </a:rPr>
              <a:t>Visualizing  the playlists</a:t>
            </a:r>
          </a:p>
        </p:txBody>
      </p:sp>
      <p:pic>
        <p:nvPicPr>
          <p:cNvPr id="9" name="Graphic 8" descr="Headphones">
            <a:extLst>
              <a:ext uri="{FF2B5EF4-FFF2-40B4-BE49-F238E27FC236}">
                <a16:creationId xmlns:a16="http://schemas.microsoft.com/office/drawing/2014/main" id="{E5840427-732B-409B-B417-592389C06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51529A7E-9677-7E48-8171-18E1B5079072}"/>
              </a:ext>
            </a:extLst>
          </p:cNvPr>
          <p:cNvSpPr/>
          <p:nvPr/>
        </p:nvSpPr>
        <p:spPr>
          <a:xfrm>
            <a:off x="3836504" y="2717115"/>
            <a:ext cx="1667572" cy="830997"/>
          </a:xfrm>
          <a:prstGeom prst="rect">
            <a:avLst/>
          </a:prstGeom>
        </p:spPr>
        <p:txBody>
          <a:bodyPr wrap="none">
            <a:spAutoFit/>
          </a:bodyPr>
          <a:lstStyle/>
          <a:p>
            <a:pPr>
              <a:spcAft>
                <a:spcPts val="600"/>
              </a:spcAft>
            </a:pPr>
            <a:r>
              <a:rPr lang="en-US" sz="4800" dirty="0">
                <a:solidFill>
                  <a:srgbClr val="82C93C"/>
                </a:solidFill>
              </a:rPr>
              <a:t>EDA:</a:t>
            </a:r>
          </a:p>
        </p:txBody>
      </p:sp>
    </p:spTree>
    <p:extLst>
      <p:ext uri="{BB962C8B-B14F-4D97-AF65-F5344CB8AC3E}">
        <p14:creationId xmlns:p14="http://schemas.microsoft.com/office/powerpoint/2010/main" val="391782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5332F9-B85F-B54F-8AAB-37A09AEAC2D8}"/>
              </a:ext>
            </a:extLst>
          </p:cNvPr>
          <p:cNvSpPr/>
          <p:nvPr/>
        </p:nvSpPr>
        <p:spPr>
          <a:xfrm>
            <a:off x="3838630" y="337363"/>
            <a:ext cx="4514739" cy="461665"/>
          </a:xfrm>
          <a:prstGeom prst="rect">
            <a:avLst/>
          </a:prstGeom>
        </p:spPr>
        <p:txBody>
          <a:bodyPr wrap="square">
            <a:spAutoFit/>
          </a:bodyPr>
          <a:lstStyle/>
          <a:p>
            <a:pPr algn="ctr"/>
            <a:r>
              <a:rPr lang="en-US" sz="2400" dirty="0">
                <a:solidFill>
                  <a:schemeClr val="tx1">
                    <a:lumMod val="75000"/>
                    <a:lumOff val="25000"/>
                  </a:schemeClr>
                </a:solidFill>
              </a:rPr>
              <a:t>Playlist  Follower Numbers</a:t>
            </a:r>
          </a:p>
        </p:txBody>
      </p:sp>
      <p:pic>
        <p:nvPicPr>
          <p:cNvPr id="10" name="Picture 9" descr="A picture containing comb&#10;&#10;Description automatically generated">
            <a:extLst>
              <a:ext uri="{FF2B5EF4-FFF2-40B4-BE49-F238E27FC236}">
                <a16:creationId xmlns:a16="http://schemas.microsoft.com/office/drawing/2014/main" id="{E6DAE8F3-A5F8-B641-981D-BEAA6F9EA776}"/>
              </a:ext>
            </a:extLst>
          </p:cNvPr>
          <p:cNvPicPr>
            <a:picLocks noChangeAspect="1"/>
          </p:cNvPicPr>
          <p:nvPr/>
        </p:nvPicPr>
        <p:blipFill rotWithShape="1">
          <a:blip r:embed="rId2"/>
          <a:srcRect t="5227"/>
          <a:stretch/>
        </p:blipFill>
        <p:spPr>
          <a:xfrm>
            <a:off x="207086" y="1042988"/>
            <a:ext cx="11731837" cy="5200650"/>
          </a:xfrm>
          <a:prstGeom prst="rect">
            <a:avLst/>
          </a:prstGeom>
        </p:spPr>
      </p:pic>
      <p:sp>
        <p:nvSpPr>
          <p:cNvPr id="11" name="TextBox 10">
            <a:extLst>
              <a:ext uri="{FF2B5EF4-FFF2-40B4-BE49-F238E27FC236}">
                <a16:creationId xmlns:a16="http://schemas.microsoft.com/office/drawing/2014/main" id="{2334CF4A-37F1-404A-A4E7-21C53CC42A7F}"/>
              </a:ext>
            </a:extLst>
          </p:cNvPr>
          <p:cNvSpPr txBox="1"/>
          <p:nvPr/>
        </p:nvSpPr>
        <p:spPr>
          <a:xfrm>
            <a:off x="8373237" y="1477153"/>
            <a:ext cx="3454516" cy="338554"/>
          </a:xfrm>
          <a:prstGeom prst="rect">
            <a:avLst/>
          </a:prstGeom>
          <a:noFill/>
        </p:spPr>
        <p:txBody>
          <a:bodyPr wrap="square" rtlCol="0">
            <a:spAutoFit/>
          </a:bodyPr>
          <a:lstStyle/>
          <a:p>
            <a:r>
              <a:rPr lang="en-US" sz="1600" dirty="0" err="1">
                <a:solidFill>
                  <a:srgbClr val="00B0F0"/>
                </a:solidFill>
                <a:latin typeface="Helvetica" pitchFamily="2" charset="0"/>
              </a:rPr>
              <a:t>RapCaviar</a:t>
            </a:r>
            <a:r>
              <a:rPr lang="en-US" sz="1600" dirty="0">
                <a:solidFill>
                  <a:srgbClr val="00B0F0"/>
                </a:solidFill>
                <a:latin typeface="Helvetica" pitchFamily="2" charset="0"/>
              </a:rPr>
              <a:t> most followed by far!</a:t>
            </a:r>
          </a:p>
        </p:txBody>
      </p:sp>
      <p:sp>
        <p:nvSpPr>
          <p:cNvPr id="12" name="TextBox 11">
            <a:extLst>
              <a:ext uri="{FF2B5EF4-FFF2-40B4-BE49-F238E27FC236}">
                <a16:creationId xmlns:a16="http://schemas.microsoft.com/office/drawing/2014/main" id="{D7B586A1-2DF1-4940-9C56-819A31A788FF}"/>
              </a:ext>
            </a:extLst>
          </p:cNvPr>
          <p:cNvSpPr txBox="1"/>
          <p:nvPr/>
        </p:nvSpPr>
        <p:spPr>
          <a:xfrm>
            <a:off x="4626140" y="3327289"/>
            <a:ext cx="6703138" cy="338554"/>
          </a:xfrm>
          <a:prstGeom prst="rect">
            <a:avLst/>
          </a:prstGeom>
          <a:noFill/>
        </p:spPr>
        <p:txBody>
          <a:bodyPr wrap="square" rtlCol="0">
            <a:spAutoFit/>
          </a:bodyPr>
          <a:lstStyle/>
          <a:p>
            <a:r>
              <a:rPr lang="en-US" sz="1600" dirty="0">
                <a:solidFill>
                  <a:srgbClr val="00B0F0"/>
                </a:solidFill>
                <a:latin typeface="Helvetica" pitchFamily="2" charset="0"/>
              </a:rPr>
              <a:t> Many artists try for New Music Friday </a:t>
            </a:r>
          </a:p>
        </p:txBody>
      </p:sp>
      <p:sp>
        <p:nvSpPr>
          <p:cNvPr id="13" name="TextBox 12">
            <a:extLst>
              <a:ext uri="{FF2B5EF4-FFF2-40B4-BE49-F238E27FC236}">
                <a16:creationId xmlns:a16="http://schemas.microsoft.com/office/drawing/2014/main" id="{B5401F97-EB2F-204C-873E-2284B9C649CF}"/>
              </a:ext>
            </a:extLst>
          </p:cNvPr>
          <p:cNvSpPr txBox="1"/>
          <p:nvPr/>
        </p:nvSpPr>
        <p:spPr>
          <a:xfrm>
            <a:off x="2070619" y="5224757"/>
            <a:ext cx="7773467" cy="338554"/>
          </a:xfrm>
          <a:prstGeom prst="rect">
            <a:avLst/>
          </a:prstGeom>
          <a:noFill/>
        </p:spPr>
        <p:txBody>
          <a:bodyPr wrap="square" rtlCol="0">
            <a:spAutoFit/>
          </a:bodyPr>
          <a:lstStyle/>
          <a:p>
            <a:r>
              <a:rPr lang="en-US" sz="1600" dirty="0">
                <a:solidFill>
                  <a:srgbClr val="00B0F0"/>
                </a:solidFill>
                <a:latin typeface="Helvetica" pitchFamily="2" charset="0"/>
              </a:rPr>
              <a:t>Least-popular playlists may give us some insights </a:t>
            </a:r>
          </a:p>
        </p:txBody>
      </p:sp>
      <p:cxnSp>
        <p:nvCxnSpPr>
          <p:cNvPr id="15" name="Straight Arrow Connector 14">
            <a:extLst>
              <a:ext uri="{FF2B5EF4-FFF2-40B4-BE49-F238E27FC236}">
                <a16:creationId xmlns:a16="http://schemas.microsoft.com/office/drawing/2014/main" id="{65E81833-E01A-9942-8C91-68D818443C6F}"/>
              </a:ext>
            </a:extLst>
          </p:cNvPr>
          <p:cNvCxnSpPr>
            <a:cxnSpLocks/>
          </p:cNvCxnSpPr>
          <p:nvPr/>
        </p:nvCxnSpPr>
        <p:spPr>
          <a:xfrm flipH="1">
            <a:off x="4305104" y="3499902"/>
            <a:ext cx="442041"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8D349DF-4694-5B47-96F0-791AB85641D1}"/>
              </a:ext>
            </a:extLst>
          </p:cNvPr>
          <p:cNvCxnSpPr>
            <a:cxnSpLocks/>
          </p:cNvCxnSpPr>
          <p:nvPr/>
        </p:nvCxnSpPr>
        <p:spPr>
          <a:xfrm flipH="1">
            <a:off x="1628579" y="5404126"/>
            <a:ext cx="442041"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2D29B7-8F6F-7640-8DAC-83A475A3DE70}"/>
              </a:ext>
            </a:extLst>
          </p:cNvPr>
          <p:cNvCxnSpPr>
            <a:cxnSpLocks/>
          </p:cNvCxnSpPr>
          <p:nvPr/>
        </p:nvCxnSpPr>
        <p:spPr>
          <a:xfrm flipH="1" flipV="1">
            <a:off x="8101013" y="1448577"/>
            <a:ext cx="318738" cy="19365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19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DE8F2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16207C-05B2-A842-B642-ED77B9FEE6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Playlist Genres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5B28F2FD-A0CA-744A-876C-120C374D006A}"/>
              </a:ext>
            </a:extLst>
          </p:cNvPr>
          <p:cNvPicPr>
            <a:picLocks noGrp="1" noChangeAspect="1"/>
          </p:cNvPicPr>
          <p:nvPr>
            <p:ph idx="1"/>
          </p:nvPr>
        </p:nvPicPr>
        <p:blipFill>
          <a:blip r:embed="rId2"/>
          <a:stretch>
            <a:fillRect/>
          </a:stretch>
        </p:blipFill>
        <p:spPr>
          <a:xfrm>
            <a:off x="5683137" y="337879"/>
            <a:ext cx="5301205" cy="6329800"/>
          </a:xfrm>
          <a:prstGeom prst="rect">
            <a:avLst/>
          </a:prstGeom>
        </p:spPr>
      </p:pic>
    </p:spTree>
    <p:extLst>
      <p:ext uri="{BB962C8B-B14F-4D97-AF65-F5344CB8AC3E}">
        <p14:creationId xmlns:p14="http://schemas.microsoft.com/office/powerpoint/2010/main" val="9325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comb&#10;&#10;Description automatically generated">
            <a:extLst>
              <a:ext uri="{FF2B5EF4-FFF2-40B4-BE49-F238E27FC236}">
                <a16:creationId xmlns:a16="http://schemas.microsoft.com/office/drawing/2014/main" id="{4048A66B-7CF5-6A49-B523-40AB13BF196F}"/>
              </a:ext>
            </a:extLst>
          </p:cNvPr>
          <p:cNvPicPr>
            <a:picLocks noGrp="1" noChangeAspect="1"/>
          </p:cNvPicPr>
          <p:nvPr>
            <p:ph idx="1"/>
          </p:nvPr>
        </p:nvPicPr>
        <p:blipFill>
          <a:blip r:embed="rId2"/>
          <a:stretch>
            <a:fillRect/>
          </a:stretch>
        </p:blipFill>
        <p:spPr>
          <a:xfrm>
            <a:off x="342714" y="416689"/>
            <a:ext cx="10106586" cy="5463874"/>
          </a:xfrm>
        </p:spPr>
      </p:pic>
    </p:spTree>
    <p:extLst>
      <p:ext uri="{BB962C8B-B14F-4D97-AF65-F5344CB8AC3E}">
        <p14:creationId xmlns:p14="http://schemas.microsoft.com/office/powerpoint/2010/main" val="304624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43140A-332F-194E-9808-C90EC9B9D53A}"/>
              </a:ext>
            </a:extLst>
          </p:cNvPr>
          <p:cNvSpPr>
            <a:spLocks noGrp="1"/>
          </p:cNvSpPr>
          <p:nvPr>
            <p:ph type="title"/>
          </p:nvPr>
        </p:nvSpPr>
        <p:spPr>
          <a:xfrm>
            <a:off x="3836504" y="758952"/>
            <a:ext cx="7319175" cy="3188016"/>
          </a:xfrm>
        </p:spPr>
        <p:txBody>
          <a:bodyPr vert="horz" lIns="91440" tIns="45720" rIns="91440" bIns="45720" rtlCol="0" anchor="b">
            <a:normAutofit/>
          </a:bodyPr>
          <a:lstStyle/>
          <a:p>
            <a:r>
              <a:rPr lang="en-US" sz="3000" dirty="0">
                <a:solidFill>
                  <a:schemeClr val="tx1">
                    <a:lumMod val="85000"/>
                    <a:lumOff val="15000"/>
                  </a:schemeClr>
                </a:solidFill>
              </a:rPr>
              <a:t>Understanding  each playlist </a:t>
            </a:r>
            <a:br>
              <a:rPr lang="en-US" sz="3000" dirty="0">
                <a:solidFill>
                  <a:schemeClr val="tx1">
                    <a:lumMod val="85000"/>
                    <a:lumOff val="15000"/>
                  </a:schemeClr>
                </a:solidFill>
              </a:rPr>
            </a:br>
            <a:r>
              <a:rPr lang="en-US" sz="3000" dirty="0">
                <a:solidFill>
                  <a:schemeClr val="tx1">
                    <a:lumMod val="85000"/>
                    <a:lumOff val="15000"/>
                  </a:schemeClr>
                </a:solidFill>
              </a:rPr>
              <a:t>by audio features</a:t>
            </a:r>
          </a:p>
        </p:txBody>
      </p:sp>
      <p:pic>
        <p:nvPicPr>
          <p:cNvPr id="9" name="Graphic 8" descr="Headphones">
            <a:extLst>
              <a:ext uri="{FF2B5EF4-FFF2-40B4-BE49-F238E27FC236}">
                <a16:creationId xmlns:a16="http://schemas.microsoft.com/office/drawing/2014/main" id="{E5840427-732B-409B-B417-592389C06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DD7A2052-1BAA-6F44-8D73-F4E68CD04530}"/>
              </a:ext>
            </a:extLst>
          </p:cNvPr>
          <p:cNvSpPr txBox="1"/>
          <p:nvPr/>
        </p:nvSpPr>
        <p:spPr>
          <a:xfrm>
            <a:off x="3854180" y="4364150"/>
            <a:ext cx="7026091" cy="369332"/>
          </a:xfrm>
          <a:prstGeom prst="rect">
            <a:avLst/>
          </a:prstGeom>
          <a:noFill/>
        </p:spPr>
        <p:txBody>
          <a:bodyPr wrap="square" rtlCol="0">
            <a:spAutoFit/>
          </a:bodyPr>
          <a:lstStyle/>
          <a:p>
            <a:r>
              <a:rPr lang="en-US" dirty="0">
                <a:solidFill>
                  <a:srgbClr val="82C93C"/>
                </a:solidFill>
                <a:latin typeface="Helvetica" pitchFamily="2" charset="0"/>
              </a:rPr>
              <a:t>Method: Calculate the mean and mode features across playlists</a:t>
            </a:r>
          </a:p>
        </p:txBody>
      </p:sp>
    </p:spTree>
    <p:extLst>
      <p:ext uri="{BB962C8B-B14F-4D97-AF65-F5344CB8AC3E}">
        <p14:creationId xmlns:p14="http://schemas.microsoft.com/office/powerpoint/2010/main" val="379543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picture containing screenshot, comb&#10;&#10;Description automatically generated">
            <a:extLst>
              <a:ext uri="{FF2B5EF4-FFF2-40B4-BE49-F238E27FC236}">
                <a16:creationId xmlns:a16="http://schemas.microsoft.com/office/drawing/2014/main" id="{8152BF63-BD11-474C-A30D-CED1DD77E5EC}"/>
              </a:ext>
            </a:extLst>
          </p:cNvPr>
          <p:cNvPicPr>
            <a:picLocks noChangeAspect="1"/>
          </p:cNvPicPr>
          <p:nvPr/>
        </p:nvPicPr>
        <p:blipFill>
          <a:blip r:embed="rId2"/>
          <a:stretch>
            <a:fillRect/>
          </a:stretch>
        </p:blipFill>
        <p:spPr>
          <a:xfrm>
            <a:off x="611633" y="461350"/>
            <a:ext cx="10152823" cy="6396650"/>
          </a:xfrm>
          <a:prstGeom prst="rect">
            <a:avLst/>
          </a:prstGeom>
        </p:spPr>
      </p:pic>
      <p:sp>
        <p:nvSpPr>
          <p:cNvPr id="2" name="Rectangle 1">
            <a:extLst>
              <a:ext uri="{FF2B5EF4-FFF2-40B4-BE49-F238E27FC236}">
                <a16:creationId xmlns:a16="http://schemas.microsoft.com/office/drawing/2014/main" id="{71ADCE2E-B5E6-B44C-8F44-13609C80C2AF}"/>
              </a:ext>
            </a:extLst>
          </p:cNvPr>
          <p:cNvSpPr/>
          <p:nvPr/>
        </p:nvSpPr>
        <p:spPr>
          <a:xfrm>
            <a:off x="4291090" y="215384"/>
            <a:ext cx="3609834" cy="369332"/>
          </a:xfrm>
          <a:prstGeom prst="rect">
            <a:avLst/>
          </a:prstGeom>
        </p:spPr>
        <p:txBody>
          <a:bodyPr wrap="none">
            <a:spAutoFit/>
          </a:bodyPr>
          <a:lstStyle/>
          <a:p>
            <a:pPr algn="ctr"/>
            <a:r>
              <a:rPr lang="en-US" dirty="0">
                <a:solidFill>
                  <a:schemeClr val="tx1">
                    <a:lumMod val="75000"/>
                    <a:lumOff val="25000"/>
                  </a:schemeClr>
                </a:solidFill>
              </a:rPr>
              <a:t>Playlist  Features | Danceability</a:t>
            </a:r>
          </a:p>
        </p:txBody>
      </p:sp>
      <p:pic>
        <p:nvPicPr>
          <p:cNvPr id="5" name="Graphic 4" descr="Dance">
            <a:extLst>
              <a:ext uri="{FF2B5EF4-FFF2-40B4-BE49-F238E27FC236}">
                <a16:creationId xmlns:a16="http://schemas.microsoft.com/office/drawing/2014/main" id="{40DD718D-DFF5-9845-96FA-43E992E1F2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6111" y="0"/>
            <a:ext cx="1313623" cy="1313623"/>
          </a:xfrm>
          <a:prstGeom prst="rect">
            <a:avLst/>
          </a:prstGeom>
        </p:spPr>
      </p:pic>
    </p:spTree>
    <p:extLst>
      <p:ext uri="{BB962C8B-B14F-4D97-AF65-F5344CB8AC3E}">
        <p14:creationId xmlns:p14="http://schemas.microsoft.com/office/powerpoint/2010/main" val="305945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508423" y="215384"/>
            <a:ext cx="3175165" cy="369332"/>
          </a:xfrm>
          <a:prstGeom prst="rect">
            <a:avLst/>
          </a:prstGeom>
        </p:spPr>
        <p:txBody>
          <a:bodyPr wrap="none">
            <a:spAutoFit/>
          </a:bodyPr>
          <a:lstStyle/>
          <a:p>
            <a:pPr algn="ctr"/>
            <a:r>
              <a:rPr lang="en-US" dirty="0">
                <a:solidFill>
                  <a:schemeClr val="tx1">
                    <a:lumMod val="75000"/>
                    <a:lumOff val="25000"/>
                  </a:schemeClr>
                </a:solidFill>
              </a:rPr>
              <a:t>Playlist  Features | Duration</a:t>
            </a:r>
          </a:p>
        </p:txBody>
      </p:sp>
      <p:pic>
        <p:nvPicPr>
          <p:cNvPr id="4" name="Picture 3" descr="A screenshot of a cell phone&#10;&#10;Description automatically generated">
            <a:extLst>
              <a:ext uri="{FF2B5EF4-FFF2-40B4-BE49-F238E27FC236}">
                <a16:creationId xmlns:a16="http://schemas.microsoft.com/office/drawing/2014/main" id="{946CE01B-6B1E-7549-9061-CCF086BF2C17}"/>
              </a:ext>
            </a:extLst>
          </p:cNvPr>
          <p:cNvPicPr>
            <a:picLocks noChangeAspect="1"/>
          </p:cNvPicPr>
          <p:nvPr/>
        </p:nvPicPr>
        <p:blipFill>
          <a:blip r:embed="rId2"/>
          <a:stretch>
            <a:fillRect/>
          </a:stretch>
        </p:blipFill>
        <p:spPr>
          <a:xfrm>
            <a:off x="890371" y="492958"/>
            <a:ext cx="9702393" cy="6149658"/>
          </a:xfrm>
          <a:prstGeom prst="rect">
            <a:avLst/>
          </a:prstGeom>
        </p:spPr>
      </p:pic>
      <p:pic>
        <p:nvPicPr>
          <p:cNvPr id="7" name="Graphic 6" descr="Stopwatch">
            <a:extLst>
              <a:ext uri="{FF2B5EF4-FFF2-40B4-BE49-F238E27FC236}">
                <a16:creationId xmlns:a16="http://schemas.microsoft.com/office/drawing/2014/main" id="{7B718F76-7095-AB48-9B37-CBA4D0C1A2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3787" y="175067"/>
            <a:ext cx="914400" cy="914400"/>
          </a:xfrm>
          <a:prstGeom prst="rect">
            <a:avLst/>
          </a:prstGeom>
        </p:spPr>
      </p:pic>
    </p:spTree>
    <p:extLst>
      <p:ext uri="{BB962C8B-B14F-4D97-AF65-F5344CB8AC3E}">
        <p14:creationId xmlns:p14="http://schemas.microsoft.com/office/powerpoint/2010/main" val="324507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320486" y="215384"/>
            <a:ext cx="3551037" cy="369332"/>
          </a:xfrm>
          <a:prstGeom prst="rect">
            <a:avLst/>
          </a:prstGeom>
        </p:spPr>
        <p:txBody>
          <a:bodyPr wrap="none">
            <a:spAutoFit/>
          </a:bodyPr>
          <a:lstStyle/>
          <a:p>
            <a:pPr algn="ctr"/>
            <a:r>
              <a:rPr lang="en-US" dirty="0">
                <a:solidFill>
                  <a:schemeClr val="tx1">
                    <a:lumMod val="75000"/>
                    <a:lumOff val="25000"/>
                  </a:schemeClr>
                </a:solidFill>
              </a:rPr>
              <a:t>Playlist  Features | </a:t>
            </a:r>
            <a:r>
              <a:rPr lang="en-US" dirty="0" err="1">
                <a:solidFill>
                  <a:schemeClr val="tx1">
                    <a:lumMod val="75000"/>
                    <a:lumOff val="25000"/>
                  </a:schemeClr>
                </a:solidFill>
              </a:rPr>
              <a:t>Speechiness</a:t>
            </a:r>
            <a:endParaRPr lang="en-US" dirty="0">
              <a:solidFill>
                <a:schemeClr val="tx1">
                  <a:lumMod val="75000"/>
                  <a:lumOff val="25000"/>
                </a:schemeClr>
              </a:solidFill>
            </a:endParaRPr>
          </a:p>
        </p:txBody>
      </p:sp>
      <p:pic>
        <p:nvPicPr>
          <p:cNvPr id="4" name="Picture 3" descr="A picture containing comb&#10;&#10;Description automatically generated">
            <a:extLst>
              <a:ext uri="{FF2B5EF4-FFF2-40B4-BE49-F238E27FC236}">
                <a16:creationId xmlns:a16="http://schemas.microsoft.com/office/drawing/2014/main" id="{DE17E5E5-1D8F-034E-BF68-038F23E87A0D}"/>
              </a:ext>
            </a:extLst>
          </p:cNvPr>
          <p:cNvPicPr>
            <a:picLocks noChangeAspect="1"/>
          </p:cNvPicPr>
          <p:nvPr/>
        </p:nvPicPr>
        <p:blipFill>
          <a:blip r:embed="rId2"/>
          <a:stretch>
            <a:fillRect/>
          </a:stretch>
        </p:blipFill>
        <p:spPr>
          <a:xfrm>
            <a:off x="951052" y="545222"/>
            <a:ext cx="10012103" cy="6312778"/>
          </a:xfrm>
          <a:prstGeom prst="rect">
            <a:avLst/>
          </a:prstGeom>
        </p:spPr>
      </p:pic>
      <p:pic>
        <p:nvPicPr>
          <p:cNvPr id="6" name="Graphic 5" descr="Call center">
            <a:extLst>
              <a:ext uri="{FF2B5EF4-FFF2-40B4-BE49-F238E27FC236}">
                <a16:creationId xmlns:a16="http://schemas.microsoft.com/office/drawing/2014/main" id="{B80F8BF8-B7EA-5748-BC7A-8DF6711DB0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22329" y="88022"/>
            <a:ext cx="914400" cy="914400"/>
          </a:xfrm>
          <a:prstGeom prst="rect">
            <a:avLst/>
          </a:prstGeom>
        </p:spPr>
      </p:pic>
    </p:spTree>
    <p:extLst>
      <p:ext uri="{BB962C8B-B14F-4D97-AF65-F5344CB8AC3E}">
        <p14:creationId xmlns:p14="http://schemas.microsoft.com/office/powerpoint/2010/main" val="67084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570907" y="215384"/>
            <a:ext cx="3050195" cy="369332"/>
          </a:xfrm>
          <a:prstGeom prst="rect">
            <a:avLst/>
          </a:prstGeom>
        </p:spPr>
        <p:txBody>
          <a:bodyPr wrap="none">
            <a:spAutoFit/>
          </a:bodyPr>
          <a:lstStyle/>
          <a:p>
            <a:pPr algn="ctr"/>
            <a:r>
              <a:rPr lang="en-US" dirty="0">
                <a:solidFill>
                  <a:schemeClr val="tx1">
                    <a:lumMod val="75000"/>
                    <a:lumOff val="25000"/>
                  </a:schemeClr>
                </a:solidFill>
              </a:rPr>
              <a:t>Playlist  Features | Valence</a:t>
            </a:r>
          </a:p>
        </p:txBody>
      </p:sp>
      <p:pic>
        <p:nvPicPr>
          <p:cNvPr id="4" name="Picture 3" descr="A picture containing screenshot, comb&#10;&#10;Description automatically generated">
            <a:extLst>
              <a:ext uri="{FF2B5EF4-FFF2-40B4-BE49-F238E27FC236}">
                <a16:creationId xmlns:a16="http://schemas.microsoft.com/office/drawing/2014/main" id="{BCA8CB2D-BF07-7E43-9711-1C1AD62C2BEC}"/>
              </a:ext>
            </a:extLst>
          </p:cNvPr>
          <p:cNvPicPr>
            <a:picLocks noChangeAspect="1"/>
          </p:cNvPicPr>
          <p:nvPr/>
        </p:nvPicPr>
        <p:blipFill>
          <a:blip r:embed="rId2"/>
          <a:stretch>
            <a:fillRect/>
          </a:stretch>
        </p:blipFill>
        <p:spPr>
          <a:xfrm>
            <a:off x="1103896" y="584716"/>
            <a:ext cx="9664216" cy="6057900"/>
          </a:xfrm>
          <a:prstGeom prst="rect">
            <a:avLst/>
          </a:prstGeom>
        </p:spPr>
      </p:pic>
      <p:pic>
        <p:nvPicPr>
          <p:cNvPr id="6" name="Graphic 5" descr="Grinning face with solid fill">
            <a:extLst>
              <a:ext uri="{FF2B5EF4-FFF2-40B4-BE49-F238E27FC236}">
                <a16:creationId xmlns:a16="http://schemas.microsoft.com/office/drawing/2014/main" id="{732DB1B9-C3AB-6F46-9294-A100F66710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8112" y="127516"/>
            <a:ext cx="914400" cy="914400"/>
          </a:xfrm>
          <a:prstGeom prst="rect">
            <a:avLst/>
          </a:prstGeom>
        </p:spPr>
      </p:pic>
    </p:spTree>
    <p:extLst>
      <p:ext uri="{BB962C8B-B14F-4D97-AF65-F5344CB8AC3E}">
        <p14:creationId xmlns:p14="http://schemas.microsoft.com/office/powerpoint/2010/main" val="12530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3898297" y="203758"/>
            <a:ext cx="3234412" cy="369332"/>
          </a:xfrm>
          <a:prstGeom prst="rect">
            <a:avLst/>
          </a:prstGeom>
        </p:spPr>
        <p:txBody>
          <a:bodyPr wrap="none">
            <a:spAutoFit/>
          </a:bodyPr>
          <a:lstStyle/>
          <a:p>
            <a:pPr algn="ctr"/>
            <a:r>
              <a:rPr lang="en-US" dirty="0">
                <a:solidFill>
                  <a:schemeClr val="tx1">
                    <a:lumMod val="75000"/>
                    <a:lumOff val="25000"/>
                  </a:schemeClr>
                </a:solidFill>
              </a:rPr>
              <a:t>Playlist  Features | Loudness</a:t>
            </a:r>
          </a:p>
        </p:txBody>
      </p:sp>
      <p:pic>
        <p:nvPicPr>
          <p:cNvPr id="4" name="Picture 3" descr="A picture containing comb, table&#10;&#10;Description automatically generated">
            <a:extLst>
              <a:ext uri="{FF2B5EF4-FFF2-40B4-BE49-F238E27FC236}">
                <a16:creationId xmlns:a16="http://schemas.microsoft.com/office/drawing/2014/main" id="{68B3B2C2-3AED-1B4D-ACF6-D4C445C4911C}"/>
              </a:ext>
            </a:extLst>
          </p:cNvPr>
          <p:cNvPicPr>
            <a:picLocks noChangeAspect="1"/>
          </p:cNvPicPr>
          <p:nvPr/>
        </p:nvPicPr>
        <p:blipFill>
          <a:blip r:embed="rId2"/>
          <a:stretch>
            <a:fillRect/>
          </a:stretch>
        </p:blipFill>
        <p:spPr>
          <a:xfrm>
            <a:off x="682905" y="506536"/>
            <a:ext cx="10185721" cy="6069526"/>
          </a:xfrm>
          <a:prstGeom prst="rect">
            <a:avLst/>
          </a:prstGeom>
        </p:spPr>
      </p:pic>
      <p:sp>
        <p:nvSpPr>
          <p:cNvPr id="5" name="TextBox 4">
            <a:extLst>
              <a:ext uri="{FF2B5EF4-FFF2-40B4-BE49-F238E27FC236}">
                <a16:creationId xmlns:a16="http://schemas.microsoft.com/office/drawing/2014/main" id="{D0861FBA-D63E-B84D-A859-CC586050CA82}"/>
              </a:ext>
            </a:extLst>
          </p:cNvPr>
          <p:cNvSpPr txBox="1"/>
          <p:nvPr/>
        </p:nvSpPr>
        <p:spPr>
          <a:xfrm>
            <a:off x="1628297" y="6303478"/>
            <a:ext cx="1161201" cy="369332"/>
          </a:xfrm>
          <a:prstGeom prst="rect">
            <a:avLst/>
          </a:prstGeom>
          <a:noFill/>
        </p:spPr>
        <p:txBody>
          <a:bodyPr wrap="square" rtlCol="0">
            <a:spAutoFit/>
          </a:bodyPr>
          <a:lstStyle/>
          <a:p>
            <a:r>
              <a:rPr lang="en-US" dirty="0">
                <a:solidFill>
                  <a:srgbClr val="00B0F0"/>
                </a:solidFill>
                <a:latin typeface="Helvetica" pitchFamily="2" charset="0"/>
              </a:rPr>
              <a:t>Softer</a:t>
            </a:r>
          </a:p>
        </p:txBody>
      </p:sp>
      <p:sp>
        <p:nvSpPr>
          <p:cNvPr id="6" name="TextBox 5">
            <a:extLst>
              <a:ext uri="{FF2B5EF4-FFF2-40B4-BE49-F238E27FC236}">
                <a16:creationId xmlns:a16="http://schemas.microsoft.com/office/drawing/2014/main" id="{5AA35DB0-3922-4046-83E0-7DF5C79126CD}"/>
              </a:ext>
            </a:extLst>
          </p:cNvPr>
          <p:cNvSpPr txBox="1"/>
          <p:nvPr/>
        </p:nvSpPr>
        <p:spPr>
          <a:xfrm>
            <a:off x="9983102" y="6325277"/>
            <a:ext cx="1161201" cy="369332"/>
          </a:xfrm>
          <a:prstGeom prst="rect">
            <a:avLst/>
          </a:prstGeom>
          <a:noFill/>
        </p:spPr>
        <p:txBody>
          <a:bodyPr wrap="square" rtlCol="0">
            <a:spAutoFit/>
          </a:bodyPr>
          <a:lstStyle/>
          <a:p>
            <a:r>
              <a:rPr lang="en-US" dirty="0">
                <a:solidFill>
                  <a:srgbClr val="C00000"/>
                </a:solidFill>
                <a:latin typeface="Helvetica" pitchFamily="2" charset="0"/>
              </a:rPr>
              <a:t>Louder</a:t>
            </a:r>
          </a:p>
        </p:txBody>
      </p:sp>
      <p:pic>
        <p:nvPicPr>
          <p:cNvPr id="8" name="Graphic 7" descr="Volume">
            <a:extLst>
              <a:ext uri="{FF2B5EF4-FFF2-40B4-BE49-F238E27FC236}">
                <a16:creationId xmlns:a16="http://schemas.microsoft.com/office/drawing/2014/main" id="{6A17372F-680B-B145-93F1-BD296D91DC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68627" y="115890"/>
            <a:ext cx="914400" cy="914400"/>
          </a:xfrm>
          <a:prstGeom prst="rect">
            <a:avLst/>
          </a:prstGeom>
        </p:spPr>
      </p:pic>
    </p:spTree>
    <p:extLst>
      <p:ext uri="{BB962C8B-B14F-4D97-AF65-F5344CB8AC3E}">
        <p14:creationId xmlns:p14="http://schemas.microsoft.com/office/powerpoint/2010/main" val="29219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FEE11-968F-864A-93EB-FA832F6F3CAB}"/>
              </a:ext>
            </a:extLst>
          </p:cNvPr>
          <p:cNvSpPr>
            <a:spLocks noGrp="1"/>
          </p:cNvSpPr>
          <p:nvPr>
            <p:ph type="title"/>
          </p:nvPr>
        </p:nvSpPr>
        <p:spPr>
          <a:xfrm>
            <a:off x="7676088" y="901996"/>
            <a:ext cx="4495416" cy="5054008"/>
          </a:xfrm>
        </p:spPr>
        <p:txBody>
          <a:bodyPr vert="horz" lIns="91440" tIns="45720" rIns="91440" bIns="45720" rtlCol="0" anchor="ctr">
            <a:normAutofit/>
          </a:bodyPr>
          <a:lstStyle/>
          <a:p>
            <a:r>
              <a:rPr lang="en-US" sz="6800" dirty="0">
                <a:solidFill>
                  <a:schemeClr val="tx1">
                    <a:lumMod val="85000"/>
                    <a:lumOff val="15000"/>
                  </a:schemeClr>
                </a:solidFill>
              </a:rPr>
              <a:t>Why this matters</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3B97449-9519-A549-965D-A70322389017}"/>
              </a:ext>
            </a:extLst>
          </p:cNvPr>
          <p:cNvSpPr/>
          <p:nvPr/>
        </p:nvSpPr>
        <p:spPr>
          <a:xfrm>
            <a:off x="628191" y="889843"/>
            <a:ext cx="6548248" cy="5632311"/>
          </a:xfrm>
          <a:prstGeom prst="rect">
            <a:avLst/>
          </a:prstGeom>
        </p:spPr>
        <p:txBody>
          <a:bodyPr wrap="square">
            <a:spAutoFit/>
          </a:bodyPr>
          <a:lstStyle/>
          <a:p>
            <a:r>
              <a:rPr lang="en-US" u="sng" dirty="0">
                <a:latin typeface="AppleSystemUIFont"/>
                <a:ea typeface="Times New Roman" panose="02020603050405020304" pitchFamily="18" charset="0"/>
                <a:cs typeface="AppleSystemUIFont"/>
              </a:rPr>
              <a:t>HIGH IMPACT: </a:t>
            </a:r>
          </a:p>
          <a:p>
            <a:r>
              <a:rPr lang="en-US" dirty="0">
                <a:latin typeface="AppleSystemUIFont"/>
                <a:ea typeface="Times New Roman" panose="02020603050405020304" pitchFamily="18" charset="0"/>
                <a:cs typeface="AppleSystemUIFont"/>
              </a:rPr>
              <a:t>Spotify is the #1 Music Streaming Platform in the world with nearly 150 million paid subscribers worldwide. </a:t>
            </a:r>
          </a:p>
          <a:p>
            <a:r>
              <a:rPr lang="en-US" dirty="0">
                <a:latin typeface="AppleSystemUIFont"/>
                <a:ea typeface="Times New Roman" panose="02020603050405020304" pitchFamily="18" charset="0"/>
                <a:cs typeface="AppleSystemUIFont"/>
              </a:rPr>
              <a:t>Spotify Playlists are the </a:t>
            </a:r>
            <a:r>
              <a:rPr lang="en-US" u="sng" dirty="0">
                <a:latin typeface="AppleSystemUIFont"/>
                <a:ea typeface="Times New Roman" panose="02020603050405020304" pitchFamily="18" charset="0"/>
                <a:cs typeface="AppleSystemUIFont"/>
              </a:rPr>
              <a:t>best</a:t>
            </a:r>
            <a:r>
              <a:rPr lang="en-US" dirty="0">
                <a:latin typeface="AppleSystemUIFont"/>
                <a:ea typeface="Times New Roman" panose="02020603050405020304" pitchFamily="18" charset="0"/>
                <a:cs typeface="AppleSystemUIFont"/>
              </a:rPr>
              <a:t> place to build a fanbase for music right now. An artist can put the least amount of effort for the biggest reward. </a:t>
            </a:r>
          </a:p>
          <a:p>
            <a:endParaRPr lang="en-US" dirty="0">
              <a:latin typeface="AppleSystemUIFont"/>
            </a:endParaRPr>
          </a:p>
          <a:p>
            <a:r>
              <a:rPr lang="en-US" u="sng" dirty="0">
                <a:latin typeface="AppleSystemUIFont"/>
              </a:rPr>
              <a:t>FIERCE COMPETITION:</a:t>
            </a:r>
          </a:p>
          <a:p>
            <a:r>
              <a:rPr lang="en-US" dirty="0">
                <a:latin typeface="AppleSystemUIFont"/>
              </a:rPr>
              <a:t>Around 40,000 tracks are released on Spotify </a:t>
            </a:r>
            <a:r>
              <a:rPr lang="en-US" i="1" dirty="0">
                <a:latin typeface="AppleSystemUIFont"/>
              </a:rPr>
              <a:t>every day</a:t>
            </a:r>
            <a:r>
              <a:rPr lang="en-US" dirty="0">
                <a:latin typeface="AppleSystemUIFont"/>
              </a:rPr>
              <a:t>. </a:t>
            </a:r>
          </a:p>
          <a:p>
            <a:endParaRPr lang="en-US" dirty="0">
              <a:latin typeface="AppleSystemUIFont"/>
            </a:endParaRPr>
          </a:p>
          <a:p>
            <a:r>
              <a:rPr lang="en-US" u="sng" dirty="0">
                <a:latin typeface="AppleSystemUIFont"/>
              </a:rPr>
              <a:t>ENGAGEMENT</a:t>
            </a:r>
            <a:r>
              <a:rPr lang="en-US" dirty="0">
                <a:latin typeface="AppleSystemUIFont"/>
              </a:rPr>
              <a:t>: </a:t>
            </a:r>
          </a:p>
          <a:p>
            <a:r>
              <a:rPr lang="en-US" dirty="0">
                <a:latin typeface="AppleSystemUIFont"/>
              </a:rPr>
              <a:t>Spotify users follow curated playlists to discover new music. It guarantees streams for a track. </a:t>
            </a:r>
          </a:p>
          <a:p>
            <a:endParaRPr lang="en-US" dirty="0">
              <a:latin typeface="AppleSystemUIFont"/>
            </a:endParaRPr>
          </a:p>
          <a:p>
            <a:r>
              <a:rPr lang="en-US" u="sng" dirty="0">
                <a:latin typeface="AppleSystemUIFont"/>
              </a:rPr>
              <a:t>OBSCURE METHODS</a:t>
            </a:r>
            <a:r>
              <a:rPr lang="en-US" dirty="0">
                <a:latin typeface="AppleSystemUIFont"/>
              </a:rPr>
              <a:t>: </a:t>
            </a:r>
          </a:p>
          <a:p>
            <a:r>
              <a:rPr lang="en-US" dirty="0">
                <a:latin typeface="AppleSystemUIFont"/>
              </a:rPr>
              <a:t>Spotify staff curates these playlists from songs that are submitted through an online portal. Talent management companies often pay $100K+ salaries to staff to call/network/influence inclusion in the playlists, with mixed results, and “Playlisting” company scams are rampant and ineffective. </a:t>
            </a:r>
          </a:p>
        </p:txBody>
      </p:sp>
      <p:pic>
        <p:nvPicPr>
          <p:cNvPr id="9" name="Picture 8" descr="A picture containing drawing&#10;&#10;Description automatically generated">
            <a:extLst>
              <a:ext uri="{FF2B5EF4-FFF2-40B4-BE49-F238E27FC236}">
                <a16:creationId xmlns:a16="http://schemas.microsoft.com/office/drawing/2014/main" id="{CDC69A99-1FB0-6E48-9986-EB7B4F00D03A}"/>
              </a:ext>
            </a:extLst>
          </p:cNvPr>
          <p:cNvPicPr>
            <a:picLocks noChangeAspect="1"/>
          </p:cNvPicPr>
          <p:nvPr/>
        </p:nvPicPr>
        <p:blipFill rotWithShape="1">
          <a:blip r:embed="rId2"/>
          <a:srcRect r="63203"/>
          <a:stretch/>
        </p:blipFill>
        <p:spPr>
          <a:xfrm>
            <a:off x="8530542" y="0"/>
            <a:ext cx="1828800" cy="2247341"/>
          </a:xfrm>
          <a:prstGeom prst="rect">
            <a:avLst/>
          </a:prstGeom>
        </p:spPr>
      </p:pic>
    </p:spTree>
    <p:extLst>
      <p:ext uri="{BB962C8B-B14F-4D97-AF65-F5344CB8AC3E}">
        <p14:creationId xmlns:p14="http://schemas.microsoft.com/office/powerpoint/2010/main" val="18565190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526055" y="215384"/>
            <a:ext cx="3139899" cy="369332"/>
          </a:xfrm>
          <a:prstGeom prst="rect">
            <a:avLst/>
          </a:prstGeom>
        </p:spPr>
        <p:txBody>
          <a:bodyPr wrap="none">
            <a:spAutoFit/>
          </a:bodyPr>
          <a:lstStyle/>
          <a:p>
            <a:pPr algn="ctr"/>
            <a:r>
              <a:rPr lang="en-US" dirty="0">
                <a:solidFill>
                  <a:schemeClr val="tx1">
                    <a:lumMod val="75000"/>
                    <a:lumOff val="25000"/>
                  </a:schemeClr>
                </a:solidFill>
              </a:rPr>
              <a:t>Playlist  Features | Liveness</a:t>
            </a:r>
          </a:p>
        </p:txBody>
      </p:sp>
      <p:pic>
        <p:nvPicPr>
          <p:cNvPr id="4" name="Picture 3" descr="A picture containing screenshot, comb&#10;&#10;Description automatically generated">
            <a:extLst>
              <a:ext uri="{FF2B5EF4-FFF2-40B4-BE49-F238E27FC236}">
                <a16:creationId xmlns:a16="http://schemas.microsoft.com/office/drawing/2014/main" id="{F8BCA780-71D2-B048-B590-1E81213DA01D}"/>
              </a:ext>
            </a:extLst>
          </p:cNvPr>
          <p:cNvPicPr>
            <a:picLocks noChangeAspect="1"/>
          </p:cNvPicPr>
          <p:nvPr/>
        </p:nvPicPr>
        <p:blipFill>
          <a:blip r:embed="rId2"/>
          <a:stretch>
            <a:fillRect/>
          </a:stretch>
        </p:blipFill>
        <p:spPr>
          <a:xfrm>
            <a:off x="1088021" y="650328"/>
            <a:ext cx="9740095" cy="6112134"/>
          </a:xfrm>
          <a:prstGeom prst="rect">
            <a:avLst/>
          </a:prstGeom>
        </p:spPr>
      </p:pic>
      <p:pic>
        <p:nvPicPr>
          <p:cNvPr id="6" name="Graphic 5" descr="Group success">
            <a:extLst>
              <a:ext uri="{FF2B5EF4-FFF2-40B4-BE49-F238E27FC236}">
                <a16:creationId xmlns:a16="http://schemas.microsoft.com/office/drawing/2014/main" id="{AE872658-8D18-2440-BE66-4B1246B695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28116" y="127516"/>
            <a:ext cx="914400" cy="914400"/>
          </a:xfrm>
          <a:prstGeom prst="rect">
            <a:avLst/>
          </a:prstGeom>
        </p:spPr>
      </p:pic>
    </p:spTree>
    <p:extLst>
      <p:ext uri="{BB962C8B-B14F-4D97-AF65-F5344CB8AC3E}">
        <p14:creationId xmlns:p14="http://schemas.microsoft.com/office/powerpoint/2010/main" val="345814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613451" y="215384"/>
            <a:ext cx="2965107" cy="369332"/>
          </a:xfrm>
          <a:prstGeom prst="rect">
            <a:avLst/>
          </a:prstGeom>
        </p:spPr>
        <p:txBody>
          <a:bodyPr wrap="none">
            <a:spAutoFit/>
          </a:bodyPr>
          <a:lstStyle/>
          <a:p>
            <a:pPr algn="ctr"/>
            <a:r>
              <a:rPr lang="en-US" dirty="0">
                <a:solidFill>
                  <a:schemeClr val="tx1">
                    <a:lumMod val="75000"/>
                    <a:lumOff val="25000"/>
                  </a:schemeClr>
                </a:solidFill>
              </a:rPr>
              <a:t>Playlist  Features | Energy</a:t>
            </a:r>
          </a:p>
        </p:txBody>
      </p:sp>
      <p:pic>
        <p:nvPicPr>
          <p:cNvPr id="4" name="Picture 3" descr="A picture containing comb&#10;&#10;Description automatically generated">
            <a:extLst>
              <a:ext uri="{FF2B5EF4-FFF2-40B4-BE49-F238E27FC236}">
                <a16:creationId xmlns:a16="http://schemas.microsoft.com/office/drawing/2014/main" id="{4A3C8179-BBC4-5D4F-8D44-208D6925C7E1}"/>
              </a:ext>
            </a:extLst>
          </p:cNvPr>
          <p:cNvPicPr>
            <a:picLocks noChangeAspect="1"/>
          </p:cNvPicPr>
          <p:nvPr/>
        </p:nvPicPr>
        <p:blipFill>
          <a:blip r:embed="rId2"/>
          <a:stretch>
            <a:fillRect/>
          </a:stretch>
        </p:blipFill>
        <p:spPr>
          <a:xfrm>
            <a:off x="1041721" y="736332"/>
            <a:ext cx="9566476" cy="6066975"/>
          </a:xfrm>
          <a:prstGeom prst="rect">
            <a:avLst/>
          </a:prstGeom>
        </p:spPr>
      </p:pic>
      <p:pic>
        <p:nvPicPr>
          <p:cNvPr id="6" name="Graphic 5" descr="Battery charging">
            <a:extLst>
              <a:ext uri="{FF2B5EF4-FFF2-40B4-BE49-F238E27FC236}">
                <a16:creationId xmlns:a16="http://schemas.microsoft.com/office/drawing/2014/main" id="{B7B8702A-FB24-004F-8207-1697DA7076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08197" y="279132"/>
            <a:ext cx="914400" cy="914400"/>
          </a:xfrm>
          <a:prstGeom prst="rect">
            <a:avLst/>
          </a:prstGeom>
        </p:spPr>
      </p:pic>
    </p:spTree>
    <p:extLst>
      <p:ext uri="{BB962C8B-B14F-4D97-AF65-F5344CB8AC3E}">
        <p14:creationId xmlns:p14="http://schemas.microsoft.com/office/powerpoint/2010/main" val="727094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279707" y="215384"/>
            <a:ext cx="3632598" cy="369332"/>
          </a:xfrm>
          <a:prstGeom prst="rect">
            <a:avLst/>
          </a:prstGeom>
        </p:spPr>
        <p:txBody>
          <a:bodyPr wrap="none">
            <a:spAutoFit/>
          </a:bodyPr>
          <a:lstStyle/>
          <a:p>
            <a:pPr algn="ctr"/>
            <a:r>
              <a:rPr lang="en-US" dirty="0">
                <a:solidFill>
                  <a:schemeClr val="tx1">
                    <a:lumMod val="75000"/>
                    <a:lumOff val="25000"/>
                  </a:schemeClr>
                </a:solidFill>
              </a:rPr>
              <a:t>Playlist  Features | </a:t>
            </a:r>
            <a:r>
              <a:rPr lang="en-US" dirty="0" err="1">
                <a:solidFill>
                  <a:schemeClr val="tx1">
                    <a:lumMod val="75000"/>
                    <a:lumOff val="25000"/>
                  </a:schemeClr>
                </a:solidFill>
              </a:rPr>
              <a:t>Acousticness</a:t>
            </a:r>
            <a:endParaRPr lang="en-US" dirty="0">
              <a:solidFill>
                <a:schemeClr val="tx1">
                  <a:lumMod val="75000"/>
                  <a:lumOff val="25000"/>
                </a:schemeClr>
              </a:solidFill>
            </a:endParaRPr>
          </a:p>
        </p:txBody>
      </p:sp>
      <p:pic>
        <p:nvPicPr>
          <p:cNvPr id="4" name="Picture 3" descr="A picture containing comb&#10;&#10;Description automatically generated">
            <a:extLst>
              <a:ext uri="{FF2B5EF4-FFF2-40B4-BE49-F238E27FC236}">
                <a16:creationId xmlns:a16="http://schemas.microsoft.com/office/drawing/2014/main" id="{1EBCC9B7-2E0D-D844-B988-E1451EE34BC6}"/>
              </a:ext>
            </a:extLst>
          </p:cNvPr>
          <p:cNvPicPr>
            <a:picLocks noChangeAspect="1"/>
          </p:cNvPicPr>
          <p:nvPr/>
        </p:nvPicPr>
        <p:blipFill>
          <a:blip r:embed="rId2"/>
          <a:stretch>
            <a:fillRect/>
          </a:stretch>
        </p:blipFill>
        <p:spPr>
          <a:xfrm>
            <a:off x="1073851" y="584716"/>
            <a:ext cx="9702180" cy="6110765"/>
          </a:xfrm>
          <a:prstGeom prst="rect">
            <a:avLst/>
          </a:prstGeom>
        </p:spPr>
      </p:pic>
      <p:pic>
        <p:nvPicPr>
          <p:cNvPr id="6" name="Graphic 5" descr="Guitar">
            <a:extLst>
              <a:ext uri="{FF2B5EF4-FFF2-40B4-BE49-F238E27FC236}">
                <a16:creationId xmlns:a16="http://schemas.microsoft.com/office/drawing/2014/main" id="{CAD77AFE-E786-CC49-8C85-27C870A556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67343" y="215384"/>
            <a:ext cx="914400" cy="914400"/>
          </a:xfrm>
          <a:prstGeom prst="rect">
            <a:avLst/>
          </a:prstGeom>
        </p:spPr>
      </p:pic>
    </p:spTree>
    <p:extLst>
      <p:ext uri="{BB962C8B-B14F-4D97-AF65-F5344CB8AC3E}">
        <p14:creationId xmlns:p14="http://schemas.microsoft.com/office/powerpoint/2010/main" val="811872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033327" y="215384"/>
            <a:ext cx="4125360" cy="369332"/>
          </a:xfrm>
          <a:prstGeom prst="rect">
            <a:avLst/>
          </a:prstGeom>
        </p:spPr>
        <p:txBody>
          <a:bodyPr wrap="none">
            <a:spAutoFit/>
          </a:bodyPr>
          <a:lstStyle/>
          <a:p>
            <a:pPr algn="ctr"/>
            <a:r>
              <a:rPr lang="en-US" dirty="0">
                <a:solidFill>
                  <a:schemeClr val="tx1">
                    <a:lumMod val="75000"/>
                    <a:lumOff val="25000"/>
                  </a:schemeClr>
                </a:solidFill>
              </a:rPr>
              <a:t>Playlist  Features | </a:t>
            </a:r>
            <a:r>
              <a:rPr lang="en-US" dirty="0" err="1">
                <a:solidFill>
                  <a:schemeClr val="tx1">
                    <a:lumMod val="75000"/>
                    <a:lumOff val="25000"/>
                  </a:schemeClr>
                </a:solidFill>
              </a:rPr>
              <a:t>Instrumentalness</a:t>
            </a:r>
            <a:endParaRPr lang="en-US" dirty="0">
              <a:solidFill>
                <a:schemeClr val="tx1">
                  <a:lumMod val="75000"/>
                  <a:lumOff val="2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7EEF1B61-CD42-0E43-A5B6-C7AF0AA9DD88}"/>
              </a:ext>
            </a:extLst>
          </p:cNvPr>
          <p:cNvPicPr>
            <a:picLocks noChangeAspect="1"/>
          </p:cNvPicPr>
          <p:nvPr/>
        </p:nvPicPr>
        <p:blipFill>
          <a:blip r:embed="rId2"/>
          <a:stretch>
            <a:fillRect/>
          </a:stretch>
        </p:blipFill>
        <p:spPr>
          <a:xfrm>
            <a:off x="1208160" y="777839"/>
            <a:ext cx="9294471" cy="5864777"/>
          </a:xfrm>
          <a:prstGeom prst="rect">
            <a:avLst/>
          </a:prstGeom>
        </p:spPr>
      </p:pic>
      <p:pic>
        <p:nvPicPr>
          <p:cNvPr id="5" name="Graphic 4" descr="Piano">
            <a:extLst>
              <a:ext uri="{FF2B5EF4-FFF2-40B4-BE49-F238E27FC236}">
                <a16:creationId xmlns:a16="http://schemas.microsoft.com/office/drawing/2014/main" id="{62984DFC-B666-3143-ADAD-DC04D45A9E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97099" y="127516"/>
            <a:ext cx="914400" cy="914400"/>
          </a:xfrm>
          <a:prstGeom prst="rect">
            <a:avLst/>
          </a:prstGeom>
        </p:spPr>
      </p:pic>
    </p:spTree>
    <p:extLst>
      <p:ext uri="{BB962C8B-B14F-4D97-AF65-F5344CB8AC3E}">
        <p14:creationId xmlns:p14="http://schemas.microsoft.com/office/powerpoint/2010/main" val="1437543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700398" y="215384"/>
            <a:ext cx="2791213" cy="369332"/>
          </a:xfrm>
          <a:prstGeom prst="rect">
            <a:avLst/>
          </a:prstGeom>
        </p:spPr>
        <p:txBody>
          <a:bodyPr wrap="none">
            <a:spAutoFit/>
          </a:bodyPr>
          <a:lstStyle/>
          <a:p>
            <a:pPr algn="ctr"/>
            <a:r>
              <a:rPr lang="en-US" dirty="0">
                <a:solidFill>
                  <a:schemeClr val="tx1">
                    <a:lumMod val="75000"/>
                    <a:lumOff val="25000"/>
                  </a:schemeClr>
                </a:solidFill>
              </a:rPr>
              <a:t>Playlist  Features | Mode</a:t>
            </a:r>
          </a:p>
        </p:txBody>
      </p:sp>
      <p:pic>
        <p:nvPicPr>
          <p:cNvPr id="5" name="Picture 4" descr="A screenshot of a social media post&#10;&#10;Description automatically generated">
            <a:extLst>
              <a:ext uri="{FF2B5EF4-FFF2-40B4-BE49-F238E27FC236}">
                <a16:creationId xmlns:a16="http://schemas.microsoft.com/office/drawing/2014/main" id="{AE121AF9-55DE-E64F-9F9A-2A86F392D296}"/>
              </a:ext>
            </a:extLst>
          </p:cNvPr>
          <p:cNvPicPr>
            <a:picLocks noChangeAspect="1"/>
          </p:cNvPicPr>
          <p:nvPr/>
        </p:nvPicPr>
        <p:blipFill>
          <a:blip r:embed="rId2"/>
          <a:stretch>
            <a:fillRect/>
          </a:stretch>
        </p:blipFill>
        <p:spPr>
          <a:xfrm>
            <a:off x="2234880" y="654166"/>
            <a:ext cx="7568878" cy="5881223"/>
          </a:xfrm>
          <a:prstGeom prst="rect">
            <a:avLst/>
          </a:prstGeom>
        </p:spPr>
      </p:pic>
      <p:sp>
        <p:nvSpPr>
          <p:cNvPr id="8" name="Left Brace 7">
            <a:extLst>
              <a:ext uri="{FF2B5EF4-FFF2-40B4-BE49-F238E27FC236}">
                <a16:creationId xmlns:a16="http://schemas.microsoft.com/office/drawing/2014/main" id="{683B643B-DF52-2F4B-B281-311A08FBA445}"/>
              </a:ext>
            </a:extLst>
          </p:cNvPr>
          <p:cNvSpPr/>
          <p:nvPr/>
        </p:nvSpPr>
        <p:spPr>
          <a:xfrm flipH="1">
            <a:off x="9748777" y="1307942"/>
            <a:ext cx="497711" cy="387751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3C79B81-1ED8-2144-8D2F-B897D75EE5F3}"/>
              </a:ext>
            </a:extLst>
          </p:cNvPr>
          <p:cNvSpPr/>
          <p:nvPr/>
        </p:nvSpPr>
        <p:spPr>
          <a:xfrm>
            <a:off x="2103696" y="5185461"/>
            <a:ext cx="453342" cy="754284"/>
          </a:xfrm>
          <a:prstGeom prst="leftBrace">
            <a:avLst>
              <a:gd name="adj1" fmla="val 8333"/>
              <a:gd name="adj2" fmla="val 53069"/>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89DF5C1-16AB-F143-BD61-4EE3D5F76127}"/>
              </a:ext>
            </a:extLst>
          </p:cNvPr>
          <p:cNvSpPr txBox="1"/>
          <p:nvPr/>
        </p:nvSpPr>
        <p:spPr>
          <a:xfrm>
            <a:off x="10417215" y="2969437"/>
            <a:ext cx="1269322" cy="369332"/>
          </a:xfrm>
          <a:prstGeom prst="rect">
            <a:avLst/>
          </a:prstGeom>
          <a:noFill/>
        </p:spPr>
        <p:txBody>
          <a:bodyPr wrap="none" rtlCol="0">
            <a:spAutoFit/>
          </a:bodyPr>
          <a:lstStyle/>
          <a:p>
            <a:r>
              <a:rPr lang="en-US" dirty="0"/>
              <a:t>Major key</a:t>
            </a:r>
          </a:p>
        </p:txBody>
      </p:sp>
      <p:sp>
        <p:nvSpPr>
          <p:cNvPr id="13" name="TextBox 12">
            <a:extLst>
              <a:ext uri="{FF2B5EF4-FFF2-40B4-BE49-F238E27FC236}">
                <a16:creationId xmlns:a16="http://schemas.microsoft.com/office/drawing/2014/main" id="{E0765249-1684-1D49-9410-FD2CA4691B4A}"/>
              </a:ext>
            </a:extLst>
          </p:cNvPr>
          <p:cNvSpPr txBox="1"/>
          <p:nvPr/>
        </p:nvSpPr>
        <p:spPr>
          <a:xfrm>
            <a:off x="736716" y="5377937"/>
            <a:ext cx="1297535" cy="369332"/>
          </a:xfrm>
          <a:prstGeom prst="rect">
            <a:avLst/>
          </a:prstGeom>
          <a:noFill/>
        </p:spPr>
        <p:txBody>
          <a:bodyPr wrap="none" rtlCol="0">
            <a:spAutoFit/>
          </a:bodyPr>
          <a:lstStyle/>
          <a:p>
            <a:r>
              <a:rPr lang="en-US" dirty="0"/>
              <a:t>minor key</a:t>
            </a:r>
          </a:p>
        </p:txBody>
      </p:sp>
      <p:pic>
        <p:nvPicPr>
          <p:cNvPr id="15" name="Graphic 14" descr="Music notation">
            <a:extLst>
              <a:ext uri="{FF2B5EF4-FFF2-40B4-BE49-F238E27FC236}">
                <a16:creationId xmlns:a16="http://schemas.microsoft.com/office/drawing/2014/main" id="{E097B8D5-87EB-8142-8D64-DE1FECE69C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2137" y="49192"/>
            <a:ext cx="914400" cy="914400"/>
          </a:xfrm>
          <a:prstGeom prst="rect">
            <a:avLst/>
          </a:prstGeom>
        </p:spPr>
      </p:pic>
    </p:spTree>
    <p:extLst>
      <p:ext uri="{BB962C8B-B14F-4D97-AF65-F5344CB8AC3E}">
        <p14:creationId xmlns:p14="http://schemas.microsoft.com/office/powerpoint/2010/main" val="387552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D1676C-603D-064C-81B9-D2DA4DD4D577}"/>
              </a:ext>
            </a:extLst>
          </p:cNvPr>
          <p:cNvSpPr/>
          <p:nvPr/>
        </p:nvSpPr>
        <p:spPr>
          <a:xfrm>
            <a:off x="4172626" y="215384"/>
            <a:ext cx="3846759" cy="369332"/>
          </a:xfrm>
          <a:prstGeom prst="rect">
            <a:avLst/>
          </a:prstGeom>
        </p:spPr>
        <p:txBody>
          <a:bodyPr wrap="none">
            <a:spAutoFit/>
          </a:bodyPr>
          <a:lstStyle/>
          <a:p>
            <a:pPr algn="ctr"/>
            <a:r>
              <a:rPr lang="en-US" dirty="0">
                <a:solidFill>
                  <a:schemeClr val="tx1">
                    <a:lumMod val="75000"/>
                    <a:lumOff val="25000"/>
                  </a:schemeClr>
                </a:solidFill>
              </a:rPr>
              <a:t>Playlist  Features | Time Signature</a:t>
            </a:r>
          </a:p>
        </p:txBody>
      </p:sp>
      <p:pic>
        <p:nvPicPr>
          <p:cNvPr id="4" name="Picture 3" descr="A screenshot of a social media post&#10;&#10;Description automatically generated">
            <a:extLst>
              <a:ext uri="{FF2B5EF4-FFF2-40B4-BE49-F238E27FC236}">
                <a16:creationId xmlns:a16="http://schemas.microsoft.com/office/drawing/2014/main" id="{4E3381AB-476E-D041-A65D-2BAC73B95F54}"/>
              </a:ext>
            </a:extLst>
          </p:cNvPr>
          <p:cNvPicPr>
            <a:picLocks noChangeAspect="1"/>
          </p:cNvPicPr>
          <p:nvPr/>
        </p:nvPicPr>
        <p:blipFill>
          <a:blip r:embed="rId2"/>
          <a:stretch>
            <a:fillRect/>
          </a:stretch>
        </p:blipFill>
        <p:spPr>
          <a:xfrm>
            <a:off x="2135388" y="777722"/>
            <a:ext cx="7875916" cy="6080278"/>
          </a:xfrm>
          <a:prstGeom prst="rect">
            <a:avLst/>
          </a:prstGeom>
        </p:spPr>
      </p:pic>
      <p:sp>
        <p:nvSpPr>
          <p:cNvPr id="16" name="Rectangle 15">
            <a:extLst>
              <a:ext uri="{FF2B5EF4-FFF2-40B4-BE49-F238E27FC236}">
                <a16:creationId xmlns:a16="http://schemas.microsoft.com/office/drawing/2014/main" id="{11C33817-739D-1844-B60E-8EB085BE7DCF}"/>
              </a:ext>
            </a:extLst>
          </p:cNvPr>
          <p:cNvSpPr/>
          <p:nvPr/>
        </p:nvSpPr>
        <p:spPr>
          <a:xfrm>
            <a:off x="10011304" y="3537583"/>
            <a:ext cx="1608133" cy="923330"/>
          </a:xfrm>
          <a:prstGeom prst="rect">
            <a:avLst/>
          </a:prstGeom>
        </p:spPr>
        <p:txBody>
          <a:bodyPr wrap="none">
            <a:spAutoFit/>
          </a:bodyPr>
          <a:lstStyle/>
          <a:p>
            <a:r>
              <a:rPr lang="en-US" dirty="0">
                <a:solidFill>
                  <a:srgbClr val="00B0F0"/>
                </a:solidFill>
                <a:latin typeface="Helvetica" pitchFamily="2" charset="0"/>
              </a:rPr>
              <a:t>4/4 time</a:t>
            </a:r>
          </a:p>
          <a:p>
            <a:r>
              <a:rPr lang="en-US" dirty="0">
                <a:solidFill>
                  <a:srgbClr val="00B0F0"/>
                </a:solidFill>
                <a:latin typeface="Helvetica" pitchFamily="2" charset="0"/>
              </a:rPr>
              <a:t>down the line!</a:t>
            </a:r>
          </a:p>
          <a:p>
            <a:pPr algn="ctr"/>
            <a:endParaRPr lang="en-US"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FD7F38F-6131-B44B-A0A3-2E2FC408DCA4}"/>
              </a:ext>
            </a:extLst>
          </p:cNvPr>
          <p:cNvGrpSpPr/>
          <p:nvPr/>
        </p:nvGrpSpPr>
        <p:grpSpPr>
          <a:xfrm>
            <a:off x="10207095" y="127516"/>
            <a:ext cx="1063386" cy="914400"/>
            <a:chOff x="7979069" y="5688691"/>
            <a:chExt cx="1063386" cy="914400"/>
          </a:xfrm>
        </p:grpSpPr>
        <p:sp>
          <p:nvSpPr>
            <p:cNvPr id="19" name="Rectangle 18">
              <a:extLst>
                <a:ext uri="{FF2B5EF4-FFF2-40B4-BE49-F238E27FC236}">
                  <a16:creationId xmlns:a16="http://schemas.microsoft.com/office/drawing/2014/main" id="{553B568B-C33A-494F-B8CA-38FAD0D77F9C}"/>
                </a:ext>
              </a:extLst>
            </p:cNvPr>
            <p:cNvSpPr/>
            <p:nvPr/>
          </p:nvSpPr>
          <p:spPr>
            <a:xfrm>
              <a:off x="8516349" y="5941935"/>
              <a:ext cx="526106" cy="369332"/>
            </a:xfrm>
            <a:prstGeom prst="rect">
              <a:avLst/>
            </a:prstGeom>
          </p:spPr>
          <p:txBody>
            <a:bodyPr wrap="none">
              <a:spAutoFit/>
            </a:bodyPr>
            <a:lstStyle/>
            <a:p>
              <a:r>
                <a:rPr lang="en-US" b="1" dirty="0">
                  <a:latin typeface="Helvetica Neue" panose="02000503000000020004" pitchFamily="2" charset="0"/>
                </a:rPr>
                <a:t>4/4</a:t>
              </a:r>
              <a:endParaRPr lang="en-US" dirty="0"/>
            </a:p>
          </p:txBody>
        </p:sp>
        <p:pic>
          <p:nvPicPr>
            <p:cNvPr id="20" name="Graphic 19" descr="Treble clef">
              <a:extLst>
                <a:ext uri="{FF2B5EF4-FFF2-40B4-BE49-F238E27FC236}">
                  <a16:creationId xmlns:a16="http://schemas.microsoft.com/office/drawing/2014/main" id="{900B65C4-1E51-4B44-982C-52E6B03504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79069" y="5688691"/>
              <a:ext cx="914400" cy="914400"/>
            </a:xfrm>
            <a:prstGeom prst="rect">
              <a:avLst/>
            </a:prstGeom>
          </p:spPr>
        </p:pic>
      </p:grpSp>
      <p:sp>
        <p:nvSpPr>
          <p:cNvPr id="21" name="Left Brace 20">
            <a:extLst>
              <a:ext uri="{FF2B5EF4-FFF2-40B4-BE49-F238E27FC236}">
                <a16:creationId xmlns:a16="http://schemas.microsoft.com/office/drawing/2014/main" id="{34ACBD56-1779-9147-9042-8EA1312B9A5D}"/>
              </a:ext>
            </a:extLst>
          </p:cNvPr>
          <p:cNvSpPr/>
          <p:nvPr/>
        </p:nvSpPr>
        <p:spPr>
          <a:xfrm flipH="1">
            <a:off x="9314240" y="1375604"/>
            <a:ext cx="497711" cy="488451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81132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itle 3">
            <a:extLst>
              <a:ext uri="{FF2B5EF4-FFF2-40B4-BE49-F238E27FC236}">
                <a16:creationId xmlns:a16="http://schemas.microsoft.com/office/drawing/2014/main" id="{E666473A-FCE3-D34F-BCEF-73E1988607CE}"/>
              </a:ext>
            </a:extLst>
          </p:cNvPr>
          <p:cNvSpPr txBox="1">
            <a:spLocks/>
          </p:cNvSpPr>
          <p:nvPr/>
        </p:nvSpPr>
        <p:spPr>
          <a:xfrm>
            <a:off x="142159" y="685783"/>
            <a:ext cx="1195634" cy="457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en-US" sz="1600" dirty="0">
                <a:solidFill>
                  <a:schemeClr val="tx1">
                    <a:lumMod val="85000"/>
                    <a:lumOff val="15000"/>
                  </a:schemeClr>
                </a:solidFill>
              </a:rPr>
              <a:t>Playlists</a:t>
            </a:r>
          </a:p>
          <a:p>
            <a:r>
              <a:rPr lang="en-US" sz="1600" dirty="0">
                <a:solidFill>
                  <a:schemeClr val="tx1">
                    <a:lumMod val="85000"/>
                    <a:lumOff val="15000"/>
                  </a:schemeClr>
                </a:solidFill>
              </a:rPr>
              <a:t>by </a:t>
            </a:r>
            <a:br>
              <a:rPr lang="en-US" sz="1600" dirty="0">
                <a:solidFill>
                  <a:schemeClr val="tx1">
                    <a:lumMod val="85000"/>
                    <a:lumOff val="15000"/>
                  </a:schemeClr>
                </a:solidFill>
              </a:rPr>
            </a:br>
            <a:r>
              <a:rPr lang="en-US" sz="1600" dirty="0">
                <a:solidFill>
                  <a:schemeClr val="tx1">
                    <a:lumMod val="85000"/>
                    <a:lumOff val="15000"/>
                  </a:schemeClr>
                </a:solidFill>
              </a:rPr>
              <a:t>Song </a:t>
            </a:r>
          </a:p>
          <a:p>
            <a:r>
              <a:rPr lang="en-US" sz="1600" dirty="0">
                <a:solidFill>
                  <a:schemeClr val="tx1">
                    <a:lumMod val="85000"/>
                    <a:lumOff val="15000"/>
                  </a:schemeClr>
                </a:solidFill>
              </a:rPr>
              <a:t>Popularity</a:t>
            </a:r>
          </a:p>
        </p:txBody>
      </p:sp>
      <p:pic>
        <p:nvPicPr>
          <p:cNvPr id="15" name="Picture 14">
            <a:extLst>
              <a:ext uri="{FF2B5EF4-FFF2-40B4-BE49-F238E27FC236}">
                <a16:creationId xmlns:a16="http://schemas.microsoft.com/office/drawing/2014/main" id="{ABECBA25-8BE8-9E4D-9316-93E38F5B66C7}"/>
              </a:ext>
            </a:extLst>
          </p:cNvPr>
          <p:cNvPicPr>
            <a:picLocks noChangeAspect="1"/>
          </p:cNvPicPr>
          <p:nvPr/>
        </p:nvPicPr>
        <p:blipFill rotWithShape="1">
          <a:blip r:embed="rId2"/>
          <a:srcRect l="1074"/>
          <a:stretch/>
        </p:blipFill>
        <p:spPr>
          <a:xfrm>
            <a:off x="1574156" y="178860"/>
            <a:ext cx="10063433" cy="6488154"/>
          </a:xfrm>
          <a:prstGeom prst="rect">
            <a:avLst/>
          </a:prstGeom>
        </p:spPr>
      </p:pic>
      <p:cxnSp>
        <p:nvCxnSpPr>
          <p:cNvPr id="6" name="Straight Arrow Connector 5">
            <a:extLst>
              <a:ext uri="{FF2B5EF4-FFF2-40B4-BE49-F238E27FC236}">
                <a16:creationId xmlns:a16="http://schemas.microsoft.com/office/drawing/2014/main" id="{9E9BE5B1-3FC5-B74F-A4B3-A76E8D69B03C}"/>
              </a:ext>
            </a:extLst>
          </p:cNvPr>
          <p:cNvCxnSpPr/>
          <p:nvPr/>
        </p:nvCxnSpPr>
        <p:spPr>
          <a:xfrm>
            <a:off x="1399166" y="353028"/>
            <a:ext cx="2476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4612A8-7498-9C4F-A565-4680FAFBA807}"/>
              </a:ext>
            </a:extLst>
          </p:cNvPr>
          <p:cNvCxnSpPr/>
          <p:nvPr/>
        </p:nvCxnSpPr>
        <p:spPr>
          <a:xfrm>
            <a:off x="1337793" y="1894390"/>
            <a:ext cx="2476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249371-C74C-6241-9A7C-9340A7B2B75F}"/>
              </a:ext>
            </a:extLst>
          </p:cNvPr>
          <p:cNvCxnSpPr/>
          <p:nvPr/>
        </p:nvCxnSpPr>
        <p:spPr>
          <a:xfrm>
            <a:off x="1399166" y="4986759"/>
            <a:ext cx="2476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Graphic 7" descr="Thumbs up sign">
            <a:extLst>
              <a:ext uri="{FF2B5EF4-FFF2-40B4-BE49-F238E27FC236}">
                <a16:creationId xmlns:a16="http://schemas.microsoft.com/office/drawing/2014/main" id="{85B84C14-27B3-234E-B2D6-A7CE96DD84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76" y="2435489"/>
            <a:ext cx="914400" cy="914400"/>
          </a:xfrm>
          <a:prstGeom prst="rect">
            <a:avLst/>
          </a:prstGeom>
        </p:spPr>
      </p:pic>
    </p:spTree>
    <p:extLst>
      <p:ext uri="{BB962C8B-B14F-4D97-AF65-F5344CB8AC3E}">
        <p14:creationId xmlns:p14="http://schemas.microsoft.com/office/powerpoint/2010/main" val="2237974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07142F5D-EA8E-2947-B609-A393804E7E9F}"/>
              </a:ext>
            </a:extLst>
          </p:cNvPr>
          <p:cNvPicPr>
            <a:picLocks noChangeAspect="1"/>
          </p:cNvPicPr>
          <p:nvPr/>
        </p:nvPicPr>
        <p:blipFill>
          <a:blip r:embed="rId2"/>
          <a:stretch>
            <a:fillRect/>
          </a:stretch>
        </p:blipFill>
        <p:spPr>
          <a:xfrm>
            <a:off x="4668209" y="95250"/>
            <a:ext cx="6616700" cy="6667500"/>
          </a:xfrm>
          <a:prstGeom prst="rect">
            <a:avLst/>
          </a:prstGeom>
        </p:spPr>
      </p:pic>
      <p:sp>
        <p:nvSpPr>
          <p:cNvPr id="6" name="Title 1">
            <a:extLst>
              <a:ext uri="{FF2B5EF4-FFF2-40B4-BE49-F238E27FC236}">
                <a16:creationId xmlns:a16="http://schemas.microsoft.com/office/drawing/2014/main" id="{315387FF-4994-184E-B4E5-8787173742B2}"/>
              </a:ext>
            </a:extLst>
          </p:cNvPr>
          <p:cNvSpPr>
            <a:spLocks noGrp="1"/>
          </p:cNvSpPr>
          <p:nvPr>
            <p:ph type="title"/>
          </p:nvPr>
        </p:nvSpPr>
        <p:spPr>
          <a:xfrm>
            <a:off x="493780" y="362828"/>
            <a:ext cx="3642309" cy="3194579"/>
          </a:xfrm>
        </p:spPr>
        <p:txBody>
          <a:bodyPr vert="horz" lIns="91440" tIns="45720" rIns="91440" bIns="45720" rtlCol="0" anchor="ctr">
            <a:normAutofit/>
          </a:bodyPr>
          <a:lstStyle/>
          <a:p>
            <a:r>
              <a:rPr lang="en-US" sz="4000" b="1" dirty="0">
                <a:solidFill>
                  <a:srgbClr val="82C93C"/>
                </a:solidFill>
              </a:rPr>
              <a:t>Correlation </a:t>
            </a:r>
            <a:br>
              <a:rPr lang="en-US" sz="4000" b="1" dirty="0">
                <a:solidFill>
                  <a:srgbClr val="82C93C"/>
                </a:solidFill>
              </a:rPr>
            </a:br>
            <a:r>
              <a:rPr lang="en-US" sz="4000" b="1" dirty="0">
                <a:solidFill>
                  <a:srgbClr val="82C93C"/>
                </a:solidFill>
              </a:rPr>
              <a:t>of </a:t>
            </a:r>
            <a:br>
              <a:rPr lang="en-US" sz="4000" b="1" dirty="0">
                <a:solidFill>
                  <a:srgbClr val="82C93C"/>
                </a:solidFill>
              </a:rPr>
            </a:br>
            <a:r>
              <a:rPr lang="en-US" sz="4000" b="1" dirty="0">
                <a:solidFill>
                  <a:srgbClr val="82C93C"/>
                </a:solidFill>
              </a:rPr>
              <a:t>audio features</a:t>
            </a:r>
          </a:p>
        </p:txBody>
      </p:sp>
      <p:sp>
        <p:nvSpPr>
          <p:cNvPr id="8" name="Oval 7">
            <a:extLst>
              <a:ext uri="{FF2B5EF4-FFF2-40B4-BE49-F238E27FC236}">
                <a16:creationId xmlns:a16="http://schemas.microsoft.com/office/drawing/2014/main" id="{331930B3-942D-0F4E-A6E7-10645C38DAC9}"/>
              </a:ext>
            </a:extLst>
          </p:cNvPr>
          <p:cNvSpPr/>
          <p:nvPr/>
        </p:nvSpPr>
        <p:spPr>
          <a:xfrm rot="5400000">
            <a:off x="6049577" y="1518095"/>
            <a:ext cx="393539" cy="3156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C68DCC4-3D9B-774F-86CA-6CCEAE86556C}"/>
              </a:ext>
            </a:extLst>
          </p:cNvPr>
          <p:cNvSpPr/>
          <p:nvPr/>
        </p:nvSpPr>
        <p:spPr>
          <a:xfrm rot="5400000">
            <a:off x="6570439" y="2088385"/>
            <a:ext cx="393538" cy="419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683DA7B-6471-6C45-98A0-7757AF1CB089}"/>
              </a:ext>
            </a:extLst>
          </p:cNvPr>
          <p:cNvSpPr/>
          <p:nvPr/>
        </p:nvSpPr>
        <p:spPr>
          <a:xfrm rot="5400000">
            <a:off x="6859804" y="2890173"/>
            <a:ext cx="393539" cy="47767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603D91E-B88B-E146-AA0A-2103EC595344}"/>
              </a:ext>
            </a:extLst>
          </p:cNvPr>
          <p:cNvSpPr/>
          <p:nvPr/>
        </p:nvSpPr>
        <p:spPr>
          <a:xfrm rot="5400000">
            <a:off x="5534502" y="950452"/>
            <a:ext cx="393539" cy="21261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43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AAAD99-9832-4C28-867E-B9EE7B77A8CC}"/>
              </a:ext>
            </a:extLst>
          </p:cNvPr>
          <p:cNvPicPr>
            <a:picLocks noChangeAspect="1"/>
          </p:cNvPicPr>
          <p:nvPr/>
        </p:nvPicPr>
        <p:blipFill rotWithShape="1">
          <a:blip r:embed="rId2"/>
          <a:srcRect t="4983" b="10747"/>
          <a:stretch/>
        </p:blipFill>
        <p:spPr>
          <a:xfrm>
            <a:off x="-1" y="0"/>
            <a:ext cx="12191980" cy="6858000"/>
          </a:xfrm>
          <a:prstGeom prst="rect">
            <a:avLst/>
          </a:prstGeom>
        </p:spPr>
      </p:pic>
      <p:sp>
        <p:nvSpPr>
          <p:cNvPr id="39" name="Rectangle 3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2D28F-BA82-2C45-9839-A25A567EC7B0}"/>
              </a:ext>
            </a:extLst>
          </p:cNvPr>
          <p:cNvSpPr>
            <a:spLocks noGrp="1"/>
          </p:cNvSpPr>
          <p:nvPr>
            <p:ph type="ctrTitle"/>
          </p:nvPr>
        </p:nvSpPr>
        <p:spPr>
          <a:xfrm>
            <a:off x="570181" y="2777509"/>
            <a:ext cx="6801912" cy="2260918"/>
          </a:xfrm>
        </p:spPr>
        <p:txBody>
          <a:bodyPr>
            <a:noAutofit/>
          </a:bodyPr>
          <a:lstStyle/>
          <a:p>
            <a:r>
              <a:rPr lang="en-US" sz="4000" b="1" dirty="0"/>
              <a:t>Spotify Playlist Analysis:</a:t>
            </a:r>
            <a:br>
              <a:rPr lang="en-US" sz="4000" b="1" dirty="0"/>
            </a:br>
            <a:endParaRPr lang="en-US" sz="3800" dirty="0">
              <a:solidFill>
                <a:schemeClr val="tx1"/>
              </a:solidFill>
              <a:latin typeface="+mn-lt"/>
            </a:endParaRPr>
          </a:p>
        </p:txBody>
      </p:sp>
      <p:sp>
        <p:nvSpPr>
          <p:cNvPr id="3" name="Subtitle 2">
            <a:extLst>
              <a:ext uri="{FF2B5EF4-FFF2-40B4-BE49-F238E27FC236}">
                <a16:creationId xmlns:a16="http://schemas.microsoft.com/office/drawing/2014/main" id="{12E6D287-BDBC-D742-87D0-73F3976AF6AC}"/>
              </a:ext>
            </a:extLst>
          </p:cNvPr>
          <p:cNvSpPr>
            <a:spLocks noGrp="1"/>
          </p:cNvSpPr>
          <p:nvPr>
            <p:ph type="subTitle" idx="1"/>
          </p:nvPr>
        </p:nvSpPr>
        <p:spPr>
          <a:xfrm>
            <a:off x="735791" y="4735799"/>
            <a:ext cx="6470693" cy="605256"/>
          </a:xfrm>
        </p:spPr>
        <p:txBody>
          <a:bodyPr>
            <a:normAutofit/>
          </a:bodyPr>
          <a:lstStyle/>
          <a:p>
            <a:r>
              <a:rPr lang="en-US" b="1" dirty="0"/>
              <a:t>Linear Regression</a:t>
            </a:r>
            <a:endParaRPr lang="en-US" dirty="0"/>
          </a:p>
        </p:txBody>
      </p:sp>
      <p:cxnSp>
        <p:nvCxnSpPr>
          <p:cNvPr id="40" name="Straight Connector 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3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drawing&#10;&#10;Description automatically generated">
            <a:extLst>
              <a:ext uri="{FF2B5EF4-FFF2-40B4-BE49-F238E27FC236}">
                <a16:creationId xmlns:a16="http://schemas.microsoft.com/office/drawing/2014/main" id="{5319852E-A97D-9040-97D8-72895429037F}"/>
              </a:ext>
            </a:extLst>
          </p:cNvPr>
          <p:cNvPicPr>
            <a:picLocks noChangeAspect="1"/>
          </p:cNvPicPr>
          <p:nvPr/>
        </p:nvPicPr>
        <p:blipFill>
          <a:blip r:embed="rId3"/>
          <a:stretch>
            <a:fillRect/>
          </a:stretch>
        </p:blipFill>
        <p:spPr>
          <a:xfrm>
            <a:off x="8777190" y="3752893"/>
            <a:ext cx="2642381" cy="1194845"/>
          </a:xfrm>
          <a:prstGeom prst="rect">
            <a:avLst/>
          </a:prstGeom>
        </p:spPr>
      </p:pic>
    </p:spTree>
    <p:extLst>
      <p:ext uri="{BB962C8B-B14F-4D97-AF65-F5344CB8AC3E}">
        <p14:creationId xmlns:p14="http://schemas.microsoft.com/office/powerpoint/2010/main" val="95017974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BBA98D-7A2F-4A44-B3AE-D48BB0E5B2EA}"/>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Days in playlists </a:t>
            </a:r>
            <a:r>
              <a:rPr lang="en-US" sz="3000" dirty="0">
                <a:solidFill>
                  <a:srgbClr val="82C93C"/>
                </a:solidFill>
              </a:rPr>
              <a:t>as explained by </a:t>
            </a:r>
            <a:r>
              <a:rPr lang="en-US" sz="3600" dirty="0">
                <a:solidFill>
                  <a:srgbClr val="82C93C"/>
                </a:solidFill>
              </a:rPr>
              <a:t>Playlist</a:t>
            </a:r>
          </a:p>
        </p:txBody>
      </p:sp>
      <p:pic>
        <p:nvPicPr>
          <p:cNvPr id="4" name="Content Placeholder 3" descr="A close up of text on a white background&#10;&#10;Description automatically generated">
            <a:extLst>
              <a:ext uri="{FF2B5EF4-FFF2-40B4-BE49-F238E27FC236}">
                <a16:creationId xmlns:a16="http://schemas.microsoft.com/office/drawing/2014/main" id="{CB81FF36-B106-264E-BD2D-67425A6EA259}"/>
              </a:ext>
            </a:extLst>
          </p:cNvPr>
          <p:cNvPicPr>
            <a:picLocks noGrp="1" noChangeAspect="1"/>
          </p:cNvPicPr>
          <p:nvPr>
            <p:ph idx="1"/>
          </p:nvPr>
        </p:nvPicPr>
        <p:blipFill>
          <a:blip r:embed="rId2"/>
          <a:stretch>
            <a:fillRect/>
          </a:stretch>
        </p:blipFill>
        <p:spPr>
          <a:xfrm>
            <a:off x="6340913" y="292215"/>
            <a:ext cx="4448963" cy="6209615"/>
          </a:xfrm>
        </p:spPr>
      </p:pic>
      <p:sp>
        <p:nvSpPr>
          <p:cNvPr id="6" name="Rectangle 5">
            <a:extLst>
              <a:ext uri="{FF2B5EF4-FFF2-40B4-BE49-F238E27FC236}">
                <a16:creationId xmlns:a16="http://schemas.microsoft.com/office/drawing/2014/main" id="{C49ECAC9-A6A8-F547-9257-4BC4E74EF9CB}"/>
              </a:ext>
            </a:extLst>
          </p:cNvPr>
          <p:cNvSpPr/>
          <p:nvPr/>
        </p:nvSpPr>
        <p:spPr>
          <a:xfrm>
            <a:off x="492367" y="2485792"/>
            <a:ext cx="3642309" cy="3970318"/>
          </a:xfrm>
          <a:prstGeom prst="rect">
            <a:avLst/>
          </a:prstGeom>
        </p:spPr>
        <p:txBody>
          <a:bodyPr wrap="square">
            <a:spAutoFit/>
          </a:bodyPr>
          <a:lstStyle/>
          <a:p>
            <a:r>
              <a:rPr lang="en-US" sz="1400" dirty="0">
                <a:solidFill>
                  <a:schemeClr val="accent1"/>
                </a:solidFill>
                <a:latin typeface="Helvetica" pitchFamily="2" charset="0"/>
              </a:rPr>
              <a:t>Significant. Adj R-Squared = .34</a:t>
            </a:r>
          </a:p>
          <a:p>
            <a:endParaRPr lang="en-US" sz="1400" dirty="0">
              <a:solidFill>
                <a:schemeClr val="bg1"/>
              </a:solidFill>
              <a:latin typeface="Helvetica" pitchFamily="2" charset="0"/>
            </a:endParaRPr>
          </a:p>
          <a:p>
            <a:r>
              <a:rPr lang="en-US" sz="1400" dirty="0">
                <a:solidFill>
                  <a:schemeClr val="bg1"/>
                </a:solidFill>
                <a:latin typeface="Helvetica" pitchFamily="2" charset="0"/>
              </a:rPr>
              <a:t>Some playlists leave the songs in the playlist longer than others. </a:t>
            </a:r>
          </a:p>
          <a:p>
            <a:endParaRPr lang="en-US" sz="1400" dirty="0">
              <a:solidFill>
                <a:schemeClr val="bg1"/>
              </a:solidFill>
              <a:latin typeface="Helvetica" pitchFamily="2" charset="0"/>
            </a:endParaRPr>
          </a:p>
          <a:p>
            <a:r>
              <a:rPr lang="en-US" sz="1400" dirty="0">
                <a:solidFill>
                  <a:schemeClr val="bg1"/>
                </a:solidFill>
                <a:latin typeface="Helvetica" pitchFamily="2" charset="0"/>
              </a:rPr>
              <a:t>Being included on a playlist like Are &amp; Be, Chilled R&amp;B, Sleep, Silk Sheets, and Peaceful Piano may give you more “bang for your buck” in terms of days included on the playlist.*</a:t>
            </a:r>
          </a:p>
          <a:p>
            <a:endParaRPr lang="en-US" sz="1400" dirty="0">
              <a:solidFill>
                <a:schemeClr val="bg1"/>
              </a:solidFill>
              <a:latin typeface="Helvetica" pitchFamily="2" charset="0"/>
            </a:endParaRPr>
          </a:p>
          <a:p>
            <a:r>
              <a:rPr lang="en-US" sz="1400" dirty="0">
                <a:solidFill>
                  <a:schemeClr val="bg1"/>
                </a:solidFill>
                <a:latin typeface="Helvetica" pitchFamily="2" charset="0"/>
              </a:rPr>
              <a:t>Whereas New Music Friday, while cool, gets you much less playtime and likely not as much impact.*</a:t>
            </a:r>
          </a:p>
          <a:p>
            <a:endParaRPr lang="en-US" sz="1400" i="1" dirty="0">
              <a:solidFill>
                <a:schemeClr val="bg1"/>
              </a:solidFill>
              <a:latin typeface="Helvetica" pitchFamily="2" charset="0"/>
            </a:endParaRPr>
          </a:p>
          <a:p>
            <a:endParaRPr lang="en-US" sz="1400" i="1" dirty="0">
              <a:solidFill>
                <a:schemeClr val="bg1"/>
              </a:solidFill>
              <a:latin typeface="Helvetica" pitchFamily="2" charset="0"/>
            </a:endParaRPr>
          </a:p>
          <a:p>
            <a:endParaRPr lang="en-US" sz="1400" i="1" dirty="0">
              <a:solidFill>
                <a:schemeClr val="bg1"/>
              </a:solidFill>
              <a:latin typeface="Helvetica" pitchFamily="2" charset="0"/>
            </a:endParaRPr>
          </a:p>
          <a:p>
            <a:r>
              <a:rPr lang="en-US" sz="1400" i="1" dirty="0">
                <a:solidFill>
                  <a:schemeClr val="bg1"/>
                </a:solidFill>
                <a:latin typeface="Helvetica" pitchFamily="2" charset="0"/>
              </a:rPr>
              <a:t>*we will look at impact in a moment</a:t>
            </a:r>
          </a:p>
        </p:txBody>
      </p:sp>
    </p:spTree>
    <p:extLst>
      <p:ext uri="{BB962C8B-B14F-4D97-AF65-F5344CB8AC3E}">
        <p14:creationId xmlns:p14="http://schemas.microsoft.com/office/powerpoint/2010/main" val="144956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3B0C-1B76-8F43-951C-BE88E268289E}"/>
              </a:ext>
            </a:extLst>
          </p:cNvPr>
          <p:cNvSpPr>
            <a:spLocks noGrp="1"/>
          </p:cNvSpPr>
          <p:nvPr>
            <p:ph type="title"/>
          </p:nvPr>
        </p:nvSpPr>
        <p:spPr>
          <a:xfrm>
            <a:off x="1097280" y="317600"/>
            <a:ext cx="10775634" cy="1450757"/>
          </a:xfrm>
        </p:spPr>
        <p:txBody>
          <a:bodyPr>
            <a:normAutofit/>
          </a:bodyPr>
          <a:lstStyle/>
          <a:p>
            <a:r>
              <a:rPr lang="en-US" sz="4000" b="1" dirty="0">
                <a:solidFill>
                  <a:srgbClr val="82C93C"/>
                </a:solidFill>
              </a:rPr>
              <a:t>How to get your song on a Spotify playlist:</a:t>
            </a:r>
          </a:p>
        </p:txBody>
      </p:sp>
      <p:sp>
        <p:nvSpPr>
          <p:cNvPr id="3" name="Content Placeholder 2">
            <a:extLst>
              <a:ext uri="{FF2B5EF4-FFF2-40B4-BE49-F238E27FC236}">
                <a16:creationId xmlns:a16="http://schemas.microsoft.com/office/drawing/2014/main" id="{A6097400-F8D3-8941-BCD2-DCFD47147CD9}"/>
              </a:ext>
            </a:extLst>
          </p:cNvPr>
          <p:cNvSpPr>
            <a:spLocks noGrp="1"/>
          </p:cNvSpPr>
          <p:nvPr>
            <p:ph idx="1"/>
          </p:nvPr>
        </p:nvSpPr>
        <p:spPr>
          <a:xfrm>
            <a:off x="1097280" y="2156775"/>
            <a:ext cx="10293974" cy="4168401"/>
          </a:xfrm>
        </p:spPr>
        <p:txBody>
          <a:bodyPr>
            <a:normAutofit/>
          </a:bodyPr>
          <a:lstStyle/>
          <a:p>
            <a:pPr marL="457200" indent="-457200">
              <a:buFont typeface="+mj-lt"/>
              <a:buAutoNum type="arabicPeriod"/>
            </a:pPr>
            <a:r>
              <a:rPr lang="en-US" dirty="0">
                <a:latin typeface="Helvetica" pitchFamily="2" charset="0"/>
              </a:rPr>
              <a:t>Submit your song to Spotify via a webform. </a:t>
            </a:r>
          </a:p>
          <a:p>
            <a:pPr marL="457200" indent="-457200">
              <a:buFont typeface="+mj-lt"/>
              <a:buAutoNum type="arabicPeriod"/>
            </a:pPr>
            <a:r>
              <a:rPr lang="en-US" dirty="0">
                <a:latin typeface="Helvetica" pitchFamily="2" charset="0"/>
              </a:rPr>
              <a:t>Select the playlists you want to be considered for with a description of reasons why it should be selected. </a:t>
            </a:r>
          </a:p>
          <a:p>
            <a:pPr marL="749808" lvl="1" indent="-457200"/>
            <a:r>
              <a:rPr lang="en-US" dirty="0">
                <a:latin typeface="Helvetica" pitchFamily="2" charset="0"/>
              </a:rPr>
              <a:t>But there are thousands of curated playlists, and 65 curated by Spotify in the US alone.</a:t>
            </a:r>
          </a:p>
          <a:p>
            <a:pPr marL="749808" lvl="1" indent="-457200"/>
            <a:r>
              <a:rPr lang="en-US" dirty="0">
                <a:latin typeface="Helvetica" pitchFamily="2" charset="0"/>
              </a:rPr>
              <a:t>And many artists vie for inclusion on “New Music Friday,”  which is seen as a big break.</a:t>
            </a:r>
          </a:p>
          <a:p>
            <a:pPr marL="749808" lvl="1" indent="-457200"/>
            <a:r>
              <a:rPr lang="en-US" dirty="0">
                <a:latin typeface="Helvetica" pitchFamily="2" charset="0"/>
              </a:rPr>
              <a:t>And what really is the difference between playlists called “Get </a:t>
            </a:r>
            <a:r>
              <a:rPr lang="en-US" dirty="0" err="1">
                <a:latin typeface="Helvetica" pitchFamily="2" charset="0"/>
              </a:rPr>
              <a:t>Turnt</a:t>
            </a:r>
            <a:r>
              <a:rPr lang="en-US" dirty="0">
                <a:latin typeface="Helvetica" pitchFamily="2" charset="0"/>
              </a:rPr>
              <a:t>” and “Workout </a:t>
            </a:r>
            <a:r>
              <a:rPr lang="en-US" dirty="0" err="1">
                <a:latin typeface="Helvetica" pitchFamily="2" charset="0"/>
              </a:rPr>
              <a:t>Twerkout</a:t>
            </a:r>
            <a:r>
              <a:rPr lang="en-US" dirty="0">
                <a:latin typeface="Helvetica" pitchFamily="2" charset="0"/>
              </a:rPr>
              <a:t>”?</a:t>
            </a:r>
          </a:p>
          <a:p>
            <a:pPr marL="457200" indent="-457200">
              <a:buFont typeface="+mj-lt"/>
              <a:buAutoNum type="arabicPeriod"/>
            </a:pPr>
            <a:r>
              <a:rPr lang="en-US" dirty="0">
                <a:latin typeface="Helvetica" pitchFamily="2" charset="0"/>
              </a:rPr>
              <a:t>Cross your fingers! </a:t>
            </a:r>
            <a:br>
              <a:rPr lang="en-US" dirty="0">
                <a:latin typeface="Helvetica" pitchFamily="2" charset="0"/>
              </a:rPr>
            </a:br>
            <a:r>
              <a:rPr lang="en-US" dirty="0">
                <a:latin typeface="Helvetica" pitchFamily="2" charset="0"/>
              </a:rPr>
              <a:t>	</a:t>
            </a:r>
            <a:r>
              <a:rPr lang="en-US" sz="1600" i="1" dirty="0">
                <a:solidFill>
                  <a:srgbClr val="82C93C"/>
                </a:solidFill>
                <a:latin typeface="Helvetica" pitchFamily="2" charset="0"/>
              </a:rPr>
              <a:t>and…maybe you know someone who can call in a favor? </a:t>
            </a:r>
          </a:p>
          <a:p>
            <a:endParaRPr lang="en-US" dirty="0">
              <a:latin typeface="Helvetica" pitchFamily="2" charset="0"/>
            </a:endParaRPr>
          </a:p>
        </p:txBody>
      </p:sp>
      <p:sp>
        <p:nvSpPr>
          <p:cNvPr id="6" name="Rectangle 5">
            <a:extLst>
              <a:ext uri="{FF2B5EF4-FFF2-40B4-BE49-F238E27FC236}">
                <a16:creationId xmlns:a16="http://schemas.microsoft.com/office/drawing/2014/main" id="{C2C35B2C-C8D5-3640-A6DE-9D24124509F1}"/>
              </a:ext>
            </a:extLst>
          </p:cNvPr>
          <p:cNvSpPr/>
          <p:nvPr/>
        </p:nvSpPr>
        <p:spPr>
          <a:xfrm>
            <a:off x="3437097" y="6485395"/>
            <a:ext cx="6096000" cy="246221"/>
          </a:xfrm>
          <a:prstGeom prst="rect">
            <a:avLst/>
          </a:prstGeom>
        </p:spPr>
        <p:txBody>
          <a:bodyPr>
            <a:spAutoFit/>
          </a:bodyPr>
          <a:lstStyle/>
          <a:p>
            <a:r>
              <a:rPr lang="en-US" sz="1000" dirty="0">
                <a:solidFill>
                  <a:schemeClr val="bg1"/>
                </a:solidFill>
                <a:hlinkClick r:id="rId2">
                  <a:extLst>
                    <a:ext uri="{A12FA001-AC4F-418D-AE19-62706E023703}">
                      <ahyp:hlinkClr xmlns:ahyp="http://schemas.microsoft.com/office/drawing/2018/hyperlinkcolor" val="tx"/>
                    </a:ext>
                  </a:extLst>
                </a:hlinkClick>
              </a:rPr>
              <a:t>Source: https://artists.spotify.com/blog/share-new-music-for-playlist-consideration</a:t>
            </a:r>
            <a:endParaRPr lang="en-US" sz="1000" dirty="0">
              <a:solidFill>
                <a:schemeClr val="bg1"/>
              </a:solidFill>
            </a:endParaRPr>
          </a:p>
        </p:txBody>
      </p:sp>
    </p:spTree>
    <p:extLst>
      <p:ext uri="{BB962C8B-B14F-4D97-AF65-F5344CB8AC3E}">
        <p14:creationId xmlns:p14="http://schemas.microsoft.com/office/powerpoint/2010/main" val="337902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BBA98D-7A2F-4A44-B3AE-D48BB0E5B2EA}"/>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Playlist Position </a:t>
            </a:r>
            <a:r>
              <a:rPr lang="en-US" sz="3000" dirty="0">
                <a:solidFill>
                  <a:srgbClr val="82C93C"/>
                </a:solidFill>
              </a:rPr>
              <a:t>as explained by </a:t>
            </a:r>
            <a:r>
              <a:rPr lang="en-US" sz="3600" dirty="0">
                <a:solidFill>
                  <a:srgbClr val="82C93C"/>
                </a:solidFill>
              </a:rPr>
              <a:t>Days in Playlist</a:t>
            </a:r>
          </a:p>
        </p:txBody>
      </p:sp>
      <p:sp>
        <p:nvSpPr>
          <p:cNvPr id="6" name="Rectangle 5">
            <a:extLst>
              <a:ext uri="{FF2B5EF4-FFF2-40B4-BE49-F238E27FC236}">
                <a16:creationId xmlns:a16="http://schemas.microsoft.com/office/drawing/2014/main" id="{C49ECAC9-A6A8-F547-9257-4BC4E74EF9CB}"/>
              </a:ext>
            </a:extLst>
          </p:cNvPr>
          <p:cNvSpPr/>
          <p:nvPr/>
        </p:nvSpPr>
        <p:spPr>
          <a:xfrm>
            <a:off x="492367" y="2531512"/>
            <a:ext cx="3642309" cy="1600438"/>
          </a:xfrm>
          <a:prstGeom prst="rect">
            <a:avLst/>
          </a:prstGeom>
        </p:spPr>
        <p:txBody>
          <a:bodyPr wrap="square">
            <a:spAutoFit/>
          </a:bodyPr>
          <a:lstStyle/>
          <a:p>
            <a:r>
              <a:rPr lang="en-US" sz="1400" dirty="0">
                <a:solidFill>
                  <a:schemeClr val="accent1"/>
                </a:solidFill>
                <a:latin typeface="Helvetica" pitchFamily="2" charset="0"/>
              </a:rPr>
              <a:t>Significant, but low Adj R-Squared = .009</a:t>
            </a:r>
          </a:p>
          <a:p>
            <a:endParaRPr lang="en-US" sz="1400" dirty="0">
              <a:solidFill>
                <a:schemeClr val="bg1"/>
              </a:solidFill>
              <a:latin typeface="Helvetica" pitchFamily="2" charset="0"/>
            </a:endParaRPr>
          </a:p>
          <a:p>
            <a:r>
              <a:rPr lang="en-US" sz="1400" dirty="0">
                <a:solidFill>
                  <a:schemeClr val="bg1"/>
                </a:solidFill>
                <a:latin typeface="Helvetica" pitchFamily="2" charset="0"/>
              </a:rPr>
              <a:t>But on the other hand, the longer a song is included on a playlist, the slightly higher (worse) the position number is on that playlist, so it's possible fewer people will get to your song. </a:t>
            </a:r>
            <a:endParaRPr lang="en-US" sz="1400" i="1" dirty="0">
              <a:solidFill>
                <a:schemeClr val="bg1"/>
              </a:solidFill>
              <a:latin typeface="Helvetica" pitchFamily="2" charset="0"/>
            </a:endParaRPr>
          </a:p>
        </p:txBody>
      </p:sp>
      <p:pic>
        <p:nvPicPr>
          <p:cNvPr id="8" name="Content Placeholder 7" descr="A screenshot of a cell phone&#10;&#10;Description automatically generated">
            <a:extLst>
              <a:ext uri="{FF2B5EF4-FFF2-40B4-BE49-F238E27FC236}">
                <a16:creationId xmlns:a16="http://schemas.microsoft.com/office/drawing/2014/main" id="{248D097B-A886-6E41-BCEF-52C6D3B9F2D3}"/>
              </a:ext>
            </a:extLst>
          </p:cNvPr>
          <p:cNvPicPr>
            <a:picLocks noGrp="1" noChangeAspect="1"/>
          </p:cNvPicPr>
          <p:nvPr>
            <p:ph idx="1"/>
          </p:nvPr>
        </p:nvPicPr>
        <p:blipFill>
          <a:blip r:embed="rId2"/>
          <a:stretch>
            <a:fillRect/>
          </a:stretch>
        </p:blipFill>
        <p:spPr>
          <a:xfrm>
            <a:off x="5683000" y="1484095"/>
            <a:ext cx="5658650" cy="3216241"/>
          </a:xfrm>
        </p:spPr>
      </p:pic>
    </p:spTree>
    <p:extLst>
      <p:ext uri="{BB962C8B-B14F-4D97-AF65-F5344CB8AC3E}">
        <p14:creationId xmlns:p14="http://schemas.microsoft.com/office/powerpoint/2010/main" val="619683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ECCDE78D-B057-4F47-9688-482DAF415AAF}"/>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Days in playlists </a:t>
            </a:r>
            <a:r>
              <a:rPr lang="en-US" sz="3000" dirty="0">
                <a:solidFill>
                  <a:srgbClr val="82C93C"/>
                </a:solidFill>
              </a:rPr>
              <a:t>as explained by </a:t>
            </a:r>
            <a:r>
              <a:rPr lang="en-US" sz="3600" dirty="0">
                <a:solidFill>
                  <a:srgbClr val="82C93C"/>
                </a:solidFill>
              </a:rPr>
              <a:t>Audio Features</a:t>
            </a:r>
          </a:p>
        </p:txBody>
      </p:sp>
      <p:sp>
        <p:nvSpPr>
          <p:cNvPr id="27" name="Rectangle 26">
            <a:extLst>
              <a:ext uri="{FF2B5EF4-FFF2-40B4-BE49-F238E27FC236}">
                <a16:creationId xmlns:a16="http://schemas.microsoft.com/office/drawing/2014/main" id="{6DE9D2C6-9AAB-A847-97DE-992BD0285CC9}"/>
              </a:ext>
            </a:extLst>
          </p:cNvPr>
          <p:cNvSpPr/>
          <p:nvPr/>
        </p:nvSpPr>
        <p:spPr>
          <a:xfrm>
            <a:off x="492367" y="2531512"/>
            <a:ext cx="3979425" cy="1815882"/>
          </a:xfrm>
          <a:prstGeom prst="rect">
            <a:avLst/>
          </a:prstGeom>
        </p:spPr>
        <p:txBody>
          <a:bodyPr wrap="square">
            <a:spAutoFit/>
          </a:bodyPr>
          <a:lstStyle/>
          <a:p>
            <a:r>
              <a:rPr lang="en-US" sz="1400" dirty="0">
                <a:solidFill>
                  <a:schemeClr val="accent1"/>
                </a:solidFill>
                <a:latin typeface="Helvetica" pitchFamily="2" charset="0"/>
              </a:rPr>
              <a:t>Significant. Adj R-Squared = .09</a:t>
            </a:r>
          </a:p>
          <a:p>
            <a:endParaRPr lang="en-US" sz="1400" dirty="0">
              <a:solidFill>
                <a:schemeClr val="bg1"/>
              </a:solidFill>
              <a:latin typeface="Helvetica" pitchFamily="2" charset="0"/>
            </a:endParaRPr>
          </a:p>
          <a:p>
            <a:r>
              <a:rPr lang="en-US" sz="1400" dirty="0">
                <a:solidFill>
                  <a:schemeClr val="bg1"/>
                </a:solidFill>
                <a:latin typeface="Helvetica" pitchFamily="2" charset="0"/>
              </a:rPr>
              <a:t>(Note: multi-colinear features were excluded)</a:t>
            </a:r>
          </a:p>
          <a:p>
            <a:endParaRPr lang="en-US" sz="1400" dirty="0">
              <a:solidFill>
                <a:schemeClr val="bg1"/>
              </a:solidFill>
              <a:latin typeface="Helvetica" pitchFamily="2" charset="0"/>
            </a:endParaRPr>
          </a:p>
          <a:p>
            <a:r>
              <a:rPr lang="en-US" sz="1400" dirty="0">
                <a:solidFill>
                  <a:schemeClr val="bg1"/>
                </a:solidFill>
                <a:latin typeface="Helvetica" pitchFamily="2" charset="0"/>
              </a:rPr>
              <a:t>Songs with higher qualities of </a:t>
            </a:r>
            <a:r>
              <a:rPr lang="en-US" sz="1400" dirty="0" err="1">
                <a:solidFill>
                  <a:schemeClr val="bg1"/>
                </a:solidFill>
                <a:latin typeface="Helvetica" pitchFamily="2" charset="0"/>
              </a:rPr>
              <a:t>instrumentalness</a:t>
            </a:r>
            <a:r>
              <a:rPr lang="en-US" sz="1400" dirty="0">
                <a:solidFill>
                  <a:schemeClr val="bg1"/>
                </a:solidFill>
                <a:latin typeface="Helvetica" pitchFamily="2" charset="0"/>
              </a:rPr>
              <a:t>, </a:t>
            </a:r>
            <a:r>
              <a:rPr lang="en-US" sz="1400" dirty="0" err="1">
                <a:solidFill>
                  <a:schemeClr val="bg1"/>
                </a:solidFill>
                <a:latin typeface="Helvetica" pitchFamily="2" charset="0"/>
              </a:rPr>
              <a:t>speechiness</a:t>
            </a:r>
            <a:r>
              <a:rPr lang="en-US" sz="1400" dirty="0">
                <a:solidFill>
                  <a:schemeClr val="bg1"/>
                </a:solidFill>
                <a:latin typeface="Helvetica" pitchFamily="2" charset="0"/>
              </a:rPr>
              <a:t>, and valence seem to get more days of inclusion. </a:t>
            </a:r>
          </a:p>
          <a:p>
            <a:endParaRPr lang="en-US" sz="1400" dirty="0">
              <a:solidFill>
                <a:schemeClr val="bg1"/>
              </a:solidFill>
              <a:latin typeface="Helvetica" pitchFamily="2" charset="0"/>
            </a:endParaRPr>
          </a:p>
        </p:txBody>
      </p:sp>
      <p:pic>
        <p:nvPicPr>
          <p:cNvPr id="38" name="Content Placeholder 37" descr="A screenshot of text&#10;&#10;Description automatically generated">
            <a:extLst>
              <a:ext uri="{FF2B5EF4-FFF2-40B4-BE49-F238E27FC236}">
                <a16:creationId xmlns:a16="http://schemas.microsoft.com/office/drawing/2014/main" id="{7CD89B63-B4D2-BD42-8481-2F5EFC40EC0D}"/>
              </a:ext>
            </a:extLst>
          </p:cNvPr>
          <p:cNvPicPr>
            <a:picLocks noGrp="1" noChangeAspect="1"/>
          </p:cNvPicPr>
          <p:nvPr>
            <p:ph idx="1"/>
          </p:nvPr>
        </p:nvPicPr>
        <p:blipFill>
          <a:blip r:embed="rId2"/>
          <a:stretch>
            <a:fillRect/>
          </a:stretch>
        </p:blipFill>
        <p:spPr>
          <a:xfrm>
            <a:off x="5708660" y="1050089"/>
            <a:ext cx="5707097" cy="4757821"/>
          </a:xfrm>
        </p:spPr>
      </p:pic>
    </p:spTree>
    <p:extLst>
      <p:ext uri="{BB962C8B-B14F-4D97-AF65-F5344CB8AC3E}">
        <p14:creationId xmlns:p14="http://schemas.microsoft.com/office/powerpoint/2010/main" val="355438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ECCDE78D-B057-4F47-9688-482DAF415AAF}"/>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Overall Impact </a:t>
            </a:r>
            <a:r>
              <a:rPr lang="en-US" sz="3000" dirty="0">
                <a:solidFill>
                  <a:srgbClr val="82C93C"/>
                </a:solidFill>
              </a:rPr>
              <a:t>as explained by </a:t>
            </a:r>
            <a:br>
              <a:rPr lang="en-US" sz="3000" dirty="0">
                <a:solidFill>
                  <a:srgbClr val="82C93C"/>
                </a:solidFill>
              </a:rPr>
            </a:br>
            <a:r>
              <a:rPr lang="en-US" sz="3000" dirty="0">
                <a:solidFill>
                  <a:srgbClr val="82C93C"/>
                </a:solidFill>
              </a:rPr>
              <a:t>Playlist</a:t>
            </a:r>
            <a:br>
              <a:rPr lang="en-US" sz="3600" dirty="0">
                <a:solidFill>
                  <a:srgbClr val="82C93C"/>
                </a:solidFill>
              </a:rPr>
            </a:br>
            <a:endParaRPr lang="en-US" sz="3600" dirty="0">
              <a:solidFill>
                <a:srgbClr val="82C93C"/>
              </a:solidFill>
            </a:endParaRPr>
          </a:p>
        </p:txBody>
      </p:sp>
      <p:sp>
        <p:nvSpPr>
          <p:cNvPr id="27" name="Rectangle 26">
            <a:extLst>
              <a:ext uri="{FF2B5EF4-FFF2-40B4-BE49-F238E27FC236}">
                <a16:creationId xmlns:a16="http://schemas.microsoft.com/office/drawing/2014/main" id="{6DE9D2C6-9AAB-A847-97DE-992BD0285CC9}"/>
              </a:ext>
            </a:extLst>
          </p:cNvPr>
          <p:cNvSpPr/>
          <p:nvPr/>
        </p:nvSpPr>
        <p:spPr>
          <a:xfrm>
            <a:off x="492368" y="2210181"/>
            <a:ext cx="3855044" cy="4401205"/>
          </a:xfrm>
          <a:prstGeom prst="rect">
            <a:avLst/>
          </a:prstGeom>
        </p:spPr>
        <p:txBody>
          <a:bodyPr wrap="square">
            <a:spAutoFit/>
          </a:bodyPr>
          <a:lstStyle/>
          <a:p>
            <a:r>
              <a:rPr lang="en-US" sz="1400" dirty="0">
                <a:solidFill>
                  <a:schemeClr val="accent1"/>
                </a:solidFill>
                <a:latin typeface="Helvetica" pitchFamily="2" charset="0"/>
              </a:rPr>
              <a:t>Significant. Adj R-Squared = .48</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r>
              <a:rPr lang="en-US" sz="1400" dirty="0">
                <a:solidFill>
                  <a:schemeClr val="bg1"/>
                </a:solidFill>
                <a:latin typeface="Helvetica" pitchFamily="2" charset="0"/>
              </a:rPr>
              <a:t>Calculation:</a:t>
            </a:r>
          </a:p>
          <a:p>
            <a:r>
              <a:rPr lang="en-US" sz="1400" dirty="0">
                <a:solidFill>
                  <a:schemeClr val="bg1"/>
                </a:solidFill>
                <a:latin typeface="Helvetica" pitchFamily="2" charset="0"/>
              </a:rPr>
              <a:t>Impact = ((Days in Playlist * # Playlist Followers)/Number of Tracks in Playlist))</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r>
              <a:rPr lang="en-US" sz="1400" dirty="0" err="1">
                <a:solidFill>
                  <a:schemeClr val="bg1"/>
                </a:solidFill>
                <a:latin typeface="Helvetica" pitchFamily="2" charset="0"/>
              </a:rPr>
              <a:t>RapCaviar</a:t>
            </a:r>
            <a:r>
              <a:rPr lang="en-US" sz="1400" dirty="0">
                <a:solidFill>
                  <a:schemeClr val="bg1"/>
                </a:solidFill>
                <a:latin typeface="Helvetica" pitchFamily="2" charset="0"/>
              </a:rPr>
              <a:t> has the most followers, so this isn’t surprising to see here as significant. But </a:t>
            </a:r>
            <a:r>
              <a:rPr lang="en-US" sz="1400" dirty="0" err="1">
                <a:solidFill>
                  <a:schemeClr val="bg1"/>
                </a:solidFill>
                <a:latin typeface="Helvetica" pitchFamily="2" charset="0"/>
              </a:rPr>
              <a:t>Are&amp;Be</a:t>
            </a:r>
            <a:r>
              <a:rPr lang="en-US" sz="1400" dirty="0">
                <a:solidFill>
                  <a:schemeClr val="bg1"/>
                </a:solidFill>
                <a:latin typeface="Helvetica" pitchFamily="2" charset="0"/>
              </a:rPr>
              <a:t> is </a:t>
            </a:r>
            <a:r>
              <a:rPr lang="en-US" sz="1400" u="sng" dirty="0">
                <a:solidFill>
                  <a:schemeClr val="bg1"/>
                </a:solidFill>
                <a:latin typeface="Helvetica" pitchFamily="2" charset="0"/>
              </a:rPr>
              <a:t>extremely</a:t>
            </a:r>
            <a:r>
              <a:rPr lang="en-US" sz="1400" dirty="0">
                <a:solidFill>
                  <a:schemeClr val="bg1"/>
                </a:solidFill>
                <a:latin typeface="Helvetica" pitchFamily="2" charset="0"/>
              </a:rPr>
              <a:t> impactful, as is Chilled R&amp;B, Rock This, and Hot Country!*</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r>
              <a:rPr lang="en-US" sz="1400" dirty="0" err="1">
                <a:solidFill>
                  <a:schemeClr val="bg1"/>
                </a:solidFill>
                <a:latin typeface="Helvetica" pitchFamily="2" charset="0"/>
              </a:rPr>
              <a:t>PopCo</a:t>
            </a:r>
            <a:r>
              <a:rPr lang="en-US" sz="1400" dirty="0">
                <a:solidFill>
                  <a:schemeClr val="bg1"/>
                </a:solidFill>
                <a:latin typeface="Helvetica" pitchFamily="2" charset="0"/>
              </a:rPr>
              <a:t> and Next From Nashville, two of our lowest-followed playlists in this analysis, are not significant when it comes to predicting impact.</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p:txBody>
      </p:sp>
      <p:pic>
        <p:nvPicPr>
          <p:cNvPr id="13" name="Picture 12" descr="A close up of a newspaper&#10;&#10;Description automatically generated">
            <a:extLst>
              <a:ext uri="{FF2B5EF4-FFF2-40B4-BE49-F238E27FC236}">
                <a16:creationId xmlns:a16="http://schemas.microsoft.com/office/drawing/2014/main" id="{C3442614-16B0-914E-A163-24C6D29733A8}"/>
              </a:ext>
            </a:extLst>
          </p:cNvPr>
          <p:cNvPicPr>
            <a:picLocks noChangeAspect="1"/>
          </p:cNvPicPr>
          <p:nvPr/>
        </p:nvPicPr>
        <p:blipFill>
          <a:blip r:embed="rId2"/>
          <a:stretch>
            <a:fillRect/>
          </a:stretch>
        </p:blipFill>
        <p:spPr>
          <a:xfrm>
            <a:off x="5231033" y="387751"/>
            <a:ext cx="4306505" cy="6040293"/>
          </a:xfrm>
          <a:prstGeom prst="rect">
            <a:avLst/>
          </a:prstGeom>
        </p:spPr>
      </p:pic>
    </p:spTree>
    <p:extLst>
      <p:ext uri="{BB962C8B-B14F-4D97-AF65-F5344CB8AC3E}">
        <p14:creationId xmlns:p14="http://schemas.microsoft.com/office/powerpoint/2010/main" val="3081003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ECCDE78D-B057-4F47-9688-482DAF415AAF}"/>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Overall Impact </a:t>
            </a:r>
            <a:r>
              <a:rPr lang="en-US" sz="3000" dirty="0">
                <a:solidFill>
                  <a:srgbClr val="82C93C"/>
                </a:solidFill>
              </a:rPr>
              <a:t>as explained by </a:t>
            </a:r>
            <a:br>
              <a:rPr lang="en-US" sz="3000" dirty="0">
                <a:solidFill>
                  <a:srgbClr val="82C93C"/>
                </a:solidFill>
              </a:rPr>
            </a:br>
            <a:r>
              <a:rPr lang="en-US" sz="3000" dirty="0">
                <a:solidFill>
                  <a:srgbClr val="82C93C"/>
                </a:solidFill>
              </a:rPr>
              <a:t>Playlist (This Week)</a:t>
            </a:r>
            <a:br>
              <a:rPr lang="en-US" sz="3600" dirty="0">
                <a:solidFill>
                  <a:srgbClr val="82C93C"/>
                </a:solidFill>
              </a:rPr>
            </a:br>
            <a:endParaRPr lang="en-US" sz="3600" dirty="0">
              <a:solidFill>
                <a:srgbClr val="82C93C"/>
              </a:solidFill>
            </a:endParaRPr>
          </a:p>
        </p:txBody>
      </p:sp>
      <p:sp>
        <p:nvSpPr>
          <p:cNvPr id="27" name="Rectangle 26">
            <a:extLst>
              <a:ext uri="{FF2B5EF4-FFF2-40B4-BE49-F238E27FC236}">
                <a16:creationId xmlns:a16="http://schemas.microsoft.com/office/drawing/2014/main" id="{6DE9D2C6-9AAB-A847-97DE-992BD0285CC9}"/>
              </a:ext>
            </a:extLst>
          </p:cNvPr>
          <p:cNvSpPr/>
          <p:nvPr/>
        </p:nvSpPr>
        <p:spPr>
          <a:xfrm>
            <a:off x="492367" y="2531512"/>
            <a:ext cx="3855044" cy="3539430"/>
          </a:xfrm>
          <a:prstGeom prst="rect">
            <a:avLst/>
          </a:prstGeom>
        </p:spPr>
        <p:txBody>
          <a:bodyPr wrap="square">
            <a:spAutoFit/>
          </a:bodyPr>
          <a:lstStyle/>
          <a:p>
            <a:r>
              <a:rPr lang="en-US" sz="1400" dirty="0">
                <a:solidFill>
                  <a:schemeClr val="accent1"/>
                </a:solidFill>
                <a:latin typeface="Helvetica" pitchFamily="2" charset="0"/>
              </a:rPr>
              <a:t>Significant. Adj R-Squared = .62</a:t>
            </a:r>
          </a:p>
          <a:p>
            <a:endParaRPr lang="en-US" sz="1400" dirty="0">
              <a:solidFill>
                <a:schemeClr val="bg1"/>
              </a:solidFill>
              <a:latin typeface="Helvetica" pitchFamily="2" charset="0"/>
            </a:endParaRPr>
          </a:p>
          <a:p>
            <a:r>
              <a:rPr lang="en-US" sz="1400" dirty="0">
                <a:solidFill>
                  <a:schemeClr val="bg1"/>
                </a:solidFill>
                <a:latin typeface="Helvetica" pitchFamily="2" charset="0"/>
              </a:rPr>
              <a:t>This week, </a:t>
            </a:r>
            <a:r>
              <a:rPr lang="en-US" sz="1400" dirty="0" err="1">
                <a:solidFill>
                  <a:schemeClr val="bg1"/>
                </a:solidFill>
                <a:latin typeface="Helvetica" pitchFamily="2" charset="0"/>
              </a:rPr>
              <a:t>RapCaviar</a:t>
            </a:r>
            <a:r>
              <a:rPr lang="en-US" sz="1400" dirty="0">
                <a:solidFill>
                  <a:schemeClr val="bg1"/>
                </a:solidFill>
                <a:latin typeface="Helvetica" pitchFamily="2" charset="0"/>
              </a:rPr>
              <a:t>, </a:t>
            </a:r>
            <a:r>
              <a:rPr lang="en-US" sz="1400" dirty="0" err="1">
                <a:solidFill>
                  <a:schemeClr val="bg1"/>
                </a:solidFill>
                <a:latin typeface="Helvetica" pitchFamily="2" charset="0"/>
              </a:rPr>
              <a:t>Are&amp;Be</a:t>
            </a:r>
            <a:r>
              <a:rPr lang="en-US" sz="1400" dirty="0">
                <a:solidFill>
                  <a:schemeClr val="bg1"/>
                </a:solidFill>
                <a:latin typeface="Helvetica" pitchFamily="2" charset="0"/>
              </a:rPr>
              <a:t> and </a:t>
            </a:r>
            <a:r>
              <a:rPr lang="en-US" sz="1400" dirty="0" err="1">
                <a:solidFill>
                  <a:schemeClr val="bg1"/>
                </a:solidFill>
                <a:latin typeface="Helvetica" pitchFamily="2" charset="0"/>
              </a:rPr>
              <a:t>MoodBooster</a:t>
            </a:r>
            <a:r>
              <a:rPr lang="en-US" sz="1400" dirty="0">
                <a:solidFill>
                  <a:schemeClr val="bg1"/>
                </a:solidFill>
                <a:latin typeface="Helvetica" pitchFamily="2" charset="0"/>
              </a:rPr>
              <a:t>  have the biggest impact, but several playlists still are highly significant.  </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r>
              <a:rPr lang="en-US" sz="1400" dirty="0">
                <a:solidFill>
                  <a:schemeClr val="bg1"/>
                </a:solidFill>
                <a:latin typeface="Helvetica" pitchFamily="2" charset="0"/>
              </a:rPr>
              <a:t>Notable that we have no notable impact from </a:t>
            </a:r>
          </a:p>
          <a:p>
            <a:r>
              <a:rPr lang="en-US" sz="1400" dirty="0">
                <a:solidFill>
                  <a:schemeClr val="bg1"/>
                </a:solidFill>
                <a:latin typeface="Helvetica" pitchFamily="2" charset="0"/>
              </a:rPr>
              <a:t>New Music Friday, which is often cited as being a big win for artists, especially those who are wanting to be discovered.</a:t>
            </a:r>
          </a:p>
          <a:p>
            <a:r>
              <a:rPr lang="en-US" sz="1400" dirty="0">
                <a:solidFill>
                  <a:schemeClr val="bg1"/>
                </a:solidFill>
                <a:latin typeface="Helvetica" pitchFamily="2" charset="0"/>
              </a:rPr>
              <a:t> </a:t>
            </a:r>
          </a:p>
          <a:p>
            <a:r>
              <a:rPr lang="en-US" sz="1400" dirty="0">
                <a:solidFill>
                  <a:schemeClr val="bg1"/>
                </a:solidFill>
                <a:latin typeface="Helvetica" pitchFamily="2" charset="0"/>
              </a:rPr>
              <a:t>It might be a feather in the cap, but other playlists may be more worth focused pursuit (even less followed playlists). </a:t>
            </a:r>
          </a:p>
        </p:txBody>
      </p:sp>
      <p:pic>
        <p:nvPicPr>
          <p:cNvPr id="9" name="Picture 8" descr="A close up of a newspaper&#10;&#10;Description automatically generated">
            <a:extLst>
              <a:ext uri="{FF2B5EF4-FFF2-40B4-BE49-F238E27FC236}">
                <a16:creationId xmlns:a16="http://schemas.microsoft.com/office/drawing/2014/main" id="{33BAC862-CBAB-CB47-B978-FDBFE7645941}"/>
              </a:ext>
            </a:extLst>
          </p:cNvPr>
          <p:cNvPicPr>
            <a:picLocks noChangeAspect="1"/>
          </p:cNvPicPr>
          <p:nvPr/>
        </p:nvPicPr>
        <p:blipFill>
          <a:blip r:embed="rId2"/>
          <a:stretch>
            <a:fillRect/>
          </a:stretch>
        </p:blipFill>
        <p:spPr>
          <a:xfrm>
            <a:off x="5000664" y="229806"/>
            <a:ext cx="4386403" cy="6263554"/>
          </a:xfrm>
          <a:prstGeom prst="rect">
            <a:avLst/>
          </a:prstGeom>
        </p:spPr>
      </p:pic>
    </p:spTree>
    <p:extLst>
      <p:ext uri="{BB962C8B-B14F-4D97-AF65-F5344CB8AC3E}">
        <p14:creationId xmlns:p14="http://schemas.microsoft.com/office/powerpoint/2010/main" val="210756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ECCDE78D-B057-4F47-9688-482DAF415AAF}"/>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Overall Impact </a:t>
            </a:r>
            <a:r>
              <a:rPr lang="en-US" sz="3000" dirty="0">
                <a:solidFill>
                  <a:srgbClr val="82C93C"/>
                </a:solidFill>
              </a:rPr>
              <a:t>as explained by </a:t>
            </a:r>
            <a:br>
              <a:rPr lang="en-US" sz="3000" dirty="0">
                <a:solidFill>
                  <a:srgbClr val="82C93C"/>
                </a:solidFill>
              </a:rPr>
            </a:br>
            <a:r>
              <a:rPr lang="en-US" sz="3600" dirty="0">
                <a:solidFill>
                  <a:srgbClr val="82C93C"/>
                </a:solidFill>
              </a:rPr>
              <a:t>Audio Features</a:t>
            </a:r>
            <a:br>
              <a:rPr lang="en-US" sz="3600" dirty="0">
                <a:solidFill>
                  <a:srgbClr val="82C93C"/>
                </a:solidFill>
              </a:rPr>
            </a:br>
            <a:endParaRPr lang="en-US" sz="3600" dirty="0">
              <a:solidFill>
                <a:srgbClr val="82C93C"/>
              </a:solidFill>
            </a:endParaRPr>
          </a:p>
        </p:txBody>
      </p:sp>
      <p:sp>
        <p:nvSpPr>
          <p:cNvPr id="27" name="Rectangle 26">
            <a:extLst>
              <a:ext uri="{FF2B5EF4-FFF2-40B4-BE49-F238E27FC236}">
                <a16:creationId xmlns:a16="http://schemas.microsoft.com/office/drawing/2014/main" id="{6DE9D2C6-9AAB-A847-97DE-992BD0285CC9}"/>
              </a:ext>
            </a:extLst>
          </p:cNvPr>
          <p:cNvSpPr/>
          <p:nvPr/>
        </p:nvSpPr>
        <p:spPr>
          <a:xfrm>
            <a:off x="492367" y="2531512"/>
            <a:ext cx="3855044" cy="1815882"/>
          </a:xfrm>
          <a:prstGeom prst="rect">
            <a:avLst/>
          </a:prstGeom>
        </p:spPr>
        <p:txBody>
          <a:bodyPr wrap="square">
            <a:spAutoFit/>
          </a:bodyPr>
          <a:lstStyle/>
          <a:p>
            <a:r>
              <a:rPr lang="en-US" sz="1400" dirty="0">
                <a:solidFill>
                  <a:schemeClr val="accent1"/>
                </a:solidFill>
                <a:latin typeface="Helvetica" pitchFamily="2" charset="0"/>
              </a:rPr>
              <a:t>Significant. Adj R-Squared = .028</a:t>
            </a:r>
          </a:p>
          <a:p>
            <a:endParaRPr lang="en-US" sz="1400" dirty="0">
              <a:solidFill>
                <a:schemeClr val="bg1"/>
              </a:solidFill>
              <a:latin typeface="Helvetica" pitchFamily="2" charset="0"/>
            </a:endParaRPr>
          </a:p>
          <a:p>
            <a:r>
              <a:rPr lang="en-US" sz="1400" dirty="0">
                <a:solidFill>
                  <a:schemeClr val="bg1"/>
                </a:solidFill>
                <a:latin typeface="Helvetica" pitchFamily="2" charset="0"/>
              </a:rPr>
              <a:t>More </a:t>
            </a:r>
            <a:r>
              <a:rPr lang="en-US" sz="1400" dirty="0" err="1">
                <a:solidFill>
                  <a:schemeClr val="bg1"/>
                </a:solidFill>
                <a:latin typeface="Helvetica" pitchFamily="2" charset="0"/>
              </a:rPr>
              <a:t>speechy</a:t>
            </a:r>
            <a:r>
              <a:rPr lang="en-US" sz="1400" dirty="0">
                <a:solidFill>
                  <a:schemeClr val="bg1"/>
                </a:solidFill>
                <a:latin typeface="Helvetica" pitchFamily="2" charset="0"/>
              </a:rPr>
              <a:t>, danceable, up-tempo, slightly longer tracks may give you more bang for your buck.</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p:txBody>
      </p:sp>
      <p:pic>
        <p:nvPicPr>
          <p:cNvPr id="7" name="Picture 6" descr="A close up of a newspaper&#10;&#10;Description automatically generated">
            <a:extLst>
              <a:ext uri="{FF2B5EF4-FFF2-40B4-BE49-F238E27FC236}">
                <a16:creationId xmlns:a16="http://schemas.microsoft.com/office/drawing/2014/main" id="{83CBD604-A41B-A644-89FF-5156B0FE3563}"/>
              </a:ext>
            </a:extLst>
          </p:cNvPr>
          <p:cNvPicPr>
            <a:picLocks noChangeAspect="1"/>
          </p:cNvPicPr>
          <p:nvPr/>
        </p:nvPicPr>
        <p:blipFill>
          <a:blip r:embed="rId2"/>
          <a:stretch>
            <a:fillRect/>
          </a:stretch>
        </p:blipFill>
        <p:spPr>
          <a:xfrm>
            <a:off x="4839762" y="1238249"/>
            <a:ext cx="5530846" cy="3970357"/>
          </a:xfrm>
          <a:prstGeom prst="rect">
            <a:avLst/>
          </a:prstGeom>
        </p:spPr>
      </p:pic>
    </p:spTree>
    <p:extLst>
      <p:ext uri="{BB962C8B-B14F-4D97-AF65-F5344CB8AC3E}">
        <p14:creationId xmlns:p14="http://schemas.microsoft.com/office/powerpoint/2010/main" val="316700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ECCDE78D-B057-4F47-9688-482DAF415AAF}"/>
              </a:ext>
            </a:extLst>
          </p:cNvPr>
          <p:cNvSpPr>
            <a:spLocks noGrp="1"/>
          </p:cNvSpPr>
          <p:nvPr>
            <p:ph type="title"/>
          </p:nvPr>
        </p:nvSpPr>
        <p:spPr>
          <a:xfrm>
            <a:off x="492368" y="126920"/>
            <a:ext cx="3642309" cy="2823104"/>
          </a:xfrm>
        </p:spPr>
        <p:txBody>
          <a:bodyPr anchor="ctr">
            <a:normAutofit/>
          </a:bodyPr>
          <a:lstStyle/>
          <a:p>
            <a:r>
              <a:rPr lang="en-US" sz="3600" dirty="0">
                <a:solidFill>
                  <a:srgbClr val="82C93C"/>
                </a:solidFill>
              </a:rPr>
              <a:t>Overall Impact </a:t>
            </a:r>
            <a:r>
              <a:rPr lang="en-US" sz="3000" dirty="0">
                <a:solidFill>
                  <a:srgbClr val="82C93C"/>
                </a:solidFill>
              </a:rPr>
              <a:t>as explained by </a:t>
            </a:r>
            <a:br>
              <a:rPr lang="en-US" sz="3000" dirty="0">
                <a:solidFill>
                  <a:srgbClr val="82C93C"/>
                </a:solidFill>
              </a:rPr>
            </a:br>
            <a:r>
              <a:rPr lang="en-US" sz="3600" dirty="0">
                <a:solidFill>
                  <a:srgbClr val="82C93C"/>
                </a:solidFill>
              </a:rPr>
              <a:t>Audio Features + Playlists</a:t>
            </a:r>
            <a:br>
              <a:rPr lang="en-US" sz="3600" dirty="0">
                <a:solidFill>
                  <a:srgbClr val="82C93C"/>
                </a:solidFill>
              </a:rPr>
            </a:br>
            <a:endParaRPr lang="en-US" sz="3600" dirty="0">
              <a:solidFill>
                <a:srgbClr val="82C93C"/>
              </a:solidFill>
            </a:endParaRPr>
          </a:p>
        </p:txBody>
      </p:sp>
      <p:sp>
        <p:nvSpPr>
          <p:cNvPr id="27" name="Rectangle 26">
            <a:extLst>
              <a:ext uri="{FF2B5EF4-FFF2-40B4-BE49-F238E27FC236}">
                <a16:creationId xmlns:a16="http://schemas.microsoft.com/office/drawing/2014/main" id="{6DE9D2C6-9AAB-A847-97DE-992BD0285CC9}"/>
              </a:ext>
            </a:extLst>
          </p:cNvPr>
          <p:cNvSpPr/>
          <p:nvPr/>
        </p:nvSpPr>
        <p:spPr>
          <a:xfrm>
            <a:off x="492367" y="2531512"/>
            <a:ext cx="3855044" cy="2031325"/>
          </a:xfrm>
          <a:prstGeom prst="rect">
            <a:avLst/>
          </a:prstGeom>
        </p:spPr>
        <p:txBody>
          <a:bodyPr wrap="square">
            <a:spAutoFit/>
          </a:bodyPr>
          <a:lstStyle/>
          <a:p>
            <a:r>
              <a:rPr lang="en-US" sz="1400" dirty="0">
                <a:solidFill>
                  <a:schemeClr val="accent1"/>
                </a:solidFill>
                <a:latin typeface="Helvetica" pitchFamily="2" charset="0"/>
              </a:rPr>
              <a:t>Significant. Adj R-Squared = .34</a:t>
            </a:r>
          </a:p>
          <a:p>
            <a:endParaRPr lang="en-US" sz="1400" dirty="0">
              <a:solidFill>
                <a:schemeClr val="bg1"/>
              </a:solidFill>
              <a:latin typeface="Helvetica" pitchFamily="2" charset="0"/>
            </a:endParaRPr>
          </a:p>
          <a:p>
            <a:endParaRPr lang="en-US" sz="1400" dirty="0">
              <a:solidFill>
                <a:schemeClr val="bg1"/>
              </a:solidFill>
              <a:latin typeface="Helvetica" pitchFamily="2" charset="0"/>
            </a:endParaRPr>
          </a:p>
          <a:p>
            <a:r>
              <a:rPr lang="en-US" sz="1400" dirty="0">
                <a:solidFill>
                  <a:schemeClr val="bg1"/>
                </a:solidFill>
                <a:latin typeface="Helvetica" pitchFamily="2" charset="0"/>
              </a:rPr>
              <a:t>Adjusting for the playlist itself, Valence, Energy, and Danceability gives you the most impact. </a:t>
            </a:r>
          </a:p>
          <a:p>
            <a:endParaRPr lang="en-US" sz="1400" dirty="0">
              <a:solidFill>
                <a:schemeClr val="bg1"/>
              </a:solidFill>
              <a:latin typeface="Helvetica" pitchFamily="2" charset="0"/>
            </a:endParaRPr>
          </a:p>
          <a:p>
            <a:r>
              <a:rPr lang="en-US" sz="1400" dirty="0">
                <a:solidFill>
                  <a:schemeClr val="bg1"/>
                </a:solidFill>
                <a:latin typeface="Helvetica" pitchFamily="2" charset="0"/>
              </a:rPr>
              <a:t>Mood Booster and </a:t>
            </a:r>
            <a:r>
              <a:rPr lang="en-US" sz="1400" dirty="0" err="1">
                <a:solidFill>
                  <a:schemeClr val="bg1"/>
                </a:solidFill>
                <a:latin typeface="Helvetica" pitchFamily="2" charset="0"/>
              </a:rPr>
              <a:t>RapCaviar</a:t>
            </a:r>
            <a:r>
              <a:rPr lang="en-US" sz="1400" dirty="0">
                <a:solidFill>
                  <a:schemeClr val="bg1"/>
                </a:solidFill>
                <a:latin typeface="Helvetica" pitchFamily="2" charset="0"/>
              </a:rPr>
              <a:t> playlists are also highly significant here. </a:t>
            </a:r>
          </a:p>
        </p:txBody>
      </p:sp>
      <p:pic>
        <p:nvPicPr>
          <p:cNvPr id="3" name="Picture 2" descr="A close up of a newspaper&#10;&#10;Description automatically generated">
            <a:extLst>
              <a:ext uri="{FF2B5EF4-FFF2-40B4-BE49-F238E27FC236}">
                <a16:creationId xmlns:a16="http://schemas.microsoft.com/office/drawing/2014/main" id="{925E4BC9-4011-0F4B-9B7B-190E230C3A7F}"/>
              </a:ext>
            </a:extLst>
          </p:cNvPr>
          <p:cNvPicPr>
            <a:picLocks noChangeAspect="1"/>
          </p:cNvPicPr>
          <p:nvPr/>
        </p:nvPicPr>
        <p:blipFill>
          <a:blip r:embed="rId2"/>
          <a:stretch>
            <a:fillRect/>
          </a:stretch>
        </p:blipFill>
        <p:spPr>
          <a:xfrm>
            <a:off x="5406436" y="0"/>
            <a:ext cx="3853310" cy="6557103"/>
          </a:xfrm>
          <a:prstGeom prst="rect">
            <a:avLst/>
          </a:prstGeom>
        </p:spPr>
      </p:pic>
    </p:spTree>
    <p:extLst>
      <p:ext uri="{BB962C8B-B14F-4D97-AF65-F5344CB8AC3E}">
        <p14:creationId xmlns:p14="http://schemas.microsoft.com/office/powerpoint/2010/main" val="1514105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150D1B0-5C99-044A-BBA0-27AA0E80E7DA}"/>
              </a:ext>
            </a:extLst>
          </p:cNvPr>
          <p:cNvPicPr>
            <a:picLocks noChangeAspect="1"/>
          </p:cNvPicPr>
          <p:nvPr/>
        </p:nvPicPr>
        <p:blipFill rotWithShape="1">
          <a:blip r:embed="rId2">
            <a:alphaModFix/>
          </a:blip>
          <a:srcRect t="4983" b="10747"/>
          <a:stretch/>
        </p:blipFill>
        <p:spPr>
          <a:xfrm>
            <a:off x="-1" y="0"/>
            <a:ext cx="12191980" cy="6858000"/>
          </a:xfrm>
          <a:prstGeom prst="rect">
            <a:avLst/>
          </a:prstGeom>
          <a:solidFill>
            <a:schemeClr val="bg1">
              <a:alpha val="0"/>
            </a:schemeClr>
          </a:solidFill>
        </p:spPr>
      </p:pic>
      <p:sp>
        <p:nvSpPr>
          <p:cNvPr id="17" name="Title 12">
            <a:extLst>
              <a:ext uri="{FF2B5EF4-FFF2-40B4-BE49-F238E27FC236}">
                <a16:creationId xmlns:a16="http://schemas.microsoft.com/office/drawing/2014/main" id="{FC2BDA4D-5EF9-7447-B857-D28FB7278258}"/>
              </a:ext>
            </a:extLst>
          </p:cNvPr>
          <p:cNvSpPr>
            <a:spLocks noGrp="1"/>
          </p:cNvSpPr>
          <p:nvPr>
            <p:ph type="title"/>
          </p:nvPr>
        </p:nvSpPr>
        <p:spPr>
          <a:xfrm>
            <a:off x="120180" y="186488"/>
            <a:ext cx="12191980" cy="702305"/>
          </a:xfrm>
        </p:spPr>
        <p:txBody>
          <a:bodyPr vert="horz" lIns="91440" tIns="45720" rIns="91440" bIns="45720" rtlCol="0" anchor="b">
            <a:normAutofit fontScale="90000"/>
          </a:bodyPr>
          <a:lstStyle/>
          <a:p>
            <a:r>
              <a:rPr lang="en-US" sz="4800" dirty="0">
                <a:solidFill>
                  <a:schemeClr val="bg1"/>
                </a:solidFill>
              </a:rPr>
              <a:t>Audio  Features: Recommended Playlist Focus</a:t>
            </a:r>
          </a:p>
        </p:txBody>
      </p:sp>
      <p:sp>
        <p:nvSpPr>
          <p:cNvPr id="24" name="Rectangle 23">
            <a:extLst>
              <a:ext uri="{FF2B5EF4-FFF2-40B4-BE49-F238E27FC236}">
                <a16:creationId xmlns:a16="http://schemas.microsoft.com/office/drawing/2014/main" id="{F06AC14A-F1BE-8042-BEC7-841B4AC2FB3A}"/>
              </a:ext>
            </a:extLst>
          </p:cNvPr>
          <p:cNvSpPr/>
          <p:nvPr/>
        </p:nvSpPr>
        <p:spPr>
          <a:xfrm>
            <a:off x="83016" y="930121"/>
            <a:ext cx="11953688" cy="5874367"/>
          </a:xfrm>
          <a:prstGeom prst="rect">
            <a:avLst/>
          </a:prstGeom>
          <a:solidFill>
            <a:schemeClr val="lt1">
              <a:alpha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227BD5B-1E45-E745-9271-4B99047086D6}"/>
              </a:ext>
            </a:extLst>
          </p:cNvPr>
          <p:cNvSpPr/>
          <p:nvPr/>
        </p:nvSpPr>
        <p:spPr>
          <a:xfrm>
            <a:off x="1325091" y="888793"/>
            <a:ext cx="3132881" cy="6432530"/>
          </a:xfrm>
          <a:prstGeom prst="rect">
            <a:avLst/>
          </a:prstGeom>
        </p:spPr>
        <p:txBody>
          <a:bodyPr wrap="square">
            <a:spAutoFit/>
          </a:bodyPr>
          <a:lstStyle/>
          <a:p>
            <a:r>
              <a:rPr lang="en-US" b="1" dirty="0">
                <a:latin typeface="Helvetica Neue" panose="02000503000000020004" pitchFamily="2" charset="0"/>
              </a:rPr>
              <a:t>Most Danceable: </a:t>
            </a:r>
          </a:p>
          <a:p>
            <a:r>
              <a:rPr lang="en-US" sz="1400" dirty="0">
                <a:latin typeface="Helvetica Neue" panose="02000503000000020004" pitchFamily="2" charset="0"/>
              </a:rPr>
              <a:t>Get </a:t>
            </a:r>
            <a:r>
              <a:rPr lang="en-US" sz="1400" dirty="0" err="1">
                <a:latin typeface="Helvetica Neue" panose="02000503000000020004" pitchFamily="2" charset="0"/>
              </a:rPr>
              <a:t>Turnt</a:t>
            </a:r>
            <a:endParaRPr lang="en-US" sz="1400" dirty="0">
              <a:latin typeface="Helvetica Neue" panose="02000503000000020004" pitchFamily="2" charset="0"/>
            </a:endParaRPr>
          </a:p>
          <a:p>
            <a:r>
              <a:rPr lang="en-US" sz="1400" dirty="0">
                <a:latin typeface="Helvetica Neue" panose="02000503000000020004" pitchFamily="2" charset="0"/>
              </a:rPr>
              <a:t>Most Necessary</a:t>
            </a:r>
          </a:p>
          <a:p>
            <a:r>
              <a:rPr lang="en-US" sz="1400" dirty="0" err="1">
                <a:latin typeface="Helvetica Neue" panose="02000503000000020004" pitchFamily="2" charset="0"/>
              </a:rPr>
              <a:t>RapCaviar</a:t>
            </a:r>
            <a:endParaRPr lang="en-US" sz="1400" dirty="0">
              <a:latin typeface="Helvetica Neue" panose="02000503000000020004" pitchFamily="2" charset="0"/>
            </a:endParaRPr>
          </a:p>
          <a:p>
            <a:r>
              <a:rPr lang="en-US" sz="1400" dirty="0">
                <a:latin typeface="Helvetica Neue" panose="02000503000000020004" pitchFamily="2" charset="0"/>
              </a:rPr>
              <a:t>Power Workout</a:t>
            </a:r>
          </a:p>
          <a:p>
            <a:r>
              <a:rPr lang="en-US" sz="1400" dirty="0">
                <a:latin typeface="Helvetica Neue" panose="02000503000000020004" pitchFamily="2" charset="0"/>
              </a:rPr>
              <a:t>Hot Rhythmic</a:t>
            </a:r>
          </a:p>
          <a:p>
            <a:endParaRPr lang="en-US" dirty="0">
              <a:latin typeface="Helvetica Neue" panose="02000503000000020004" pitchFamily="2" charset="0"/>
            </a:endParaRPr>
          </a:p>
          <a:p>
            <a:endParaRPr lang="en-US" b="1" dirty="0">
              <a:latin typeface="Helvetica Neue" panose="02000503000000020004" pitchFamily="2" charset="0"/>
            </a:endParaRPr>
          </a:p>
          <a:p>
            <a:r>
              <a:rPr lang="en-US" b="1" dirty="0">
                <a:latin typeface="Helvetica Neue" panose="02000503000000020004" pitchFamily="2" charset="0"/>
              </a:rPr>
              <a:t>Longer Songs:</a:t>
            </a:r>
          </a:p>
          <a:p>
            <a:r>
              <a:rPr lang="en-US" sz="1400" dirty="0">
                <a:latin typeface="Helvetica Neue" panose="02000503000000020004" pitchFamily="2" charset="0"/>
              </a:rPr>
              <a:t>Intense Study</a:t>
            </a:r>
          </a:p>
          <a:p>
            <a:r>
              <a:rPr lang="en-US" sz="1400" dirty="0">
                <a:latin typeface="Helvetica Neue" panose="02000503000000020004" pitchFamily="2" charset="0"/>
              </a:rPr>
              <a:t>Ultimate Indie</a:t>
            </a:r>
            <a:br>
              <a:rPr lang="en-US" dirty="0">
                <a:latin typeface="Helvetica Neue" panose="02000503000000020004" pitchFamily="2" charset="0"/>
              </a:rPr>
            </a:br>
            <a:endParaRPr lang="en-US" dirty="0">
              <a:latin typeface="Helvetica Neue" panose="02000503000000020004" pitchFamily="2" charset="0"/>
            </a:endParaRPr>
          </a:p>
          <a:p>
            <a:endParaRPr lang="en-US" b="1" dirty="0">
              <a:latin typeface="Helvetica Neue" panose="02000503000000020004" pitchFamily="2" charset="0"/>
            </a:endParaRPr>
          </a:p>
          <a:p>
            <a:r>
              <a:rPr lang="en-US" b="1" dirty="0">
                <a:latin typeface="Helvetica Neue" panose="02000503000000020004" pitchFamily="2" charset="0"/>
              </a:rPr>
              <a:t>More Speaking:</a:t>
            </a:r>
          </a:p>
          <a:p>
            <a:r>
              <a:rPr lang="en-US" sz="1400" dirty="0">
                <a:latin typeface="Helvetica Neue" panose="02000503000000020004" pitchFamily="2" charset="0"/>
              </a:rPr>
              <a:t>Most Necessary</a:t>
            </a:r>
          </a:p>
          <a:p>
            <a:r>
              <a:rPr lang="en-US" sz="1400" dirty="0" err="1">
                <a:latin typeface="Helvetica Neue" panose="02000503000000020004" pitchFamily="2" charset="0"/>
              </a:rPr>
              <a:t>RapCaviar</a:t>
            </a:r>
            <a:endParaRPr lang="en-US" sz="1400" dirty="0">
              <a:latin typeface="Helvetica Neue" panose="02000503000000020004" pitchFamily="2" charset="0"/>
            </a:endParaRPr>
          </a:p>
          <a:p>
            <a:r>
              <a:rPr lang="en-US" sz="1400" dirty="0">
                <a:latin typeface="Helvetica Neue" panose="02000503000000020004" pitchFamily="2" charset="0"/>
              </a:rPr>
              <a:t>Get </a:t>
            </a:r>
            <a:r>
              <a:rPr lang="en-US" sz="1400" dirty="0" err="1">
                <a:latin typeface="Helvetica Neue" panose="02000503000000020004" pitchFamily="2" charset="0"/>
              </a:rPr>
              <a:t>Turnt</a:t>
            </a:r>
            <a:endParaRPr lang="en-US" sz="1400" dirty="0">
              <a:latin typeface="Helvetica Neue" panose="02000503000000020004" pitchFamily="2" charset="0"/>
            </a:endParaRPr>
          </a:p>
          <a:p>
            <a:r>
              <a:rPr lang="en-US" sz="1400" dirty="0">
                <a:latin typeface="Helvetica Neue" panose="02000503000000020004" pitchFamily="2" charset="0"/>
              </a:rPr>
              <a:t>Power Workout</a:t>
            </a:r>
          </a:p>
          <a:p>
            <a:endParaRPr lang="en-US" dirty="0">
              <a:latin typeface="Helvetica Neue" panose="02000503000000020004" pitchFamily="2" charset="0"/>
            </a:endParaRPr>
          </a:p>
          <a:p>
            <a:endParaRPr lang="en-US" b="1" dirty="0">
              <a:latin typeface="Helvetica Neue" panose="02000503000000020004" pitchFamily="2" charset="0"/>
            </a:endParaRPr>
          </a:p>
          <a:p>
            <a:r>
              <a:rPr lang="en-US" b="1" dirty="0" err="1">
                <a:latin typeface="Helvetica Neue" panose="02000503000000020004" pitchFamily="2" charset="0"/>
              </a:rPr>
              <a:t>Acousticness</a:t>
            </a:r>
            <a:r>
              <a:rPr lang="en-US" b="1" dirty="0">
                <a:latin typeface="Helvetica Neue" panose="02000503000000020004" pitchFamily="2" charset="0"/>
              </a:rPr>
              <a:t>:</a:t>
            </a:r>
          </a:p>
          <a:p>
            <a:r>
              <a:rPr lang="en-US" sz="1400" dirty="0">
                <a:latin typeface="Helvetica Neue" panose="02000503000000020004" pitchFamily="2" charset="0"/>
              </a:rPr>
              <a:t>Peaceful Piano</a:t>
            </a:r>
          </a:p>
          <a:p>
            <a:r>
              <a:rPr lang="en-US" sz="1400" dirty="0">
                <a:latin typeface="Helvetica Neue" panose="02000503000000020004" pitchFamily="2" charset="0"/>
              </a:rPr>
              <a:t>Intense Study</a:t>
            </a:r>
          </a:p>
          <a:p>
            <a:r>
              <a:rPr lang="en-US" sz="1400" dirty="0">
                <a:latin typeface="Helvetica Neue" panose="02000503000000020004" pitchFamily="2" charset="0"/>
              </a:rPr>
              <a:t>Sleep</a:t>
            </a:r>
          </a:p>
          <a:p>
            <a:br>
              <a:rPr lang="en-US" dirty="0">
                <a:latin typeface="Helvetica Neue" panose="02000503000000020004" pitchFamily="2" charset="0"/>
              </a:rPr>
            </a:br>
            <a:endParaRPr lang="en-US" dirty="0">
              <a:latin typeface="Helvetica Neue" panose="02000503000000020004" pitchFamily="2" charset="0"/>
            </a:endParaRPr>
          </a:p>
        </p:txBody>
      </p:sp>
      <p:sp>
        <p:nvSpPr>
          <p:cNvPr id="9" name="Rectangle 8">
            <a:extLst>
              <a:ext uri="{FF2B5EF4-FFF2-40B4-BE49-F238E27FC236}">
                <a16:creationId xmlns:a16="http://schemas.microsoft.com/office/drawing/2014/main" id="{D2DBA35B-06B8-5A46-866B-A13A50C799FD}"/>
              </a:ext>
            </a:extLst>
          </p:cNvPr>
          <p:cNvSpPr/>
          <p:nvPr/>
        </p:nvSpPr>
        <p:spPr>
          <a:xfrm>
            <a:off x="4791929" y="878447"/>
            <a:ext cx="3847138" cy="7663636"/>
          </a:xfrm>
          <a:prstGeom prst="rect">
            <a:avLst/>
          </a:prstGeom>
        </p:spPr>
        <p:txBody>
          <a:bodyPr wrap="square">
            <a:spAutoFit/>
          </a:bodyPr>
          <a:lstStyle/>
          <a:p>
            <a:r>
              <a:rPr lang="en-US" b="1" dirty="0">
                <a:latin typeface="Helvetica Neue" panose="02000503000000020004" pitchFamily="2" charset="0"/>
              </a:rPr>
              <a:t>Valence (Positivity): </a:t>
            </a:r>
          </a:p>
          <a:p>
            <a:r>
              <a:rPr lang="en-US" sz="1400" u="sng" dirty="0">
                <a:latin typeface="Helvetica Neue" panose="02000503000000020004" pitchFamily="2" charset="0"/>
              </a:rPr>
              <a:t>High end: </a:t>
            </a:r>
          </a:p>
          <a:p>
            <a:r>
              <a:rPr lang="en-US" sz="1400" dirty="0">
                <a:latin typeface="Helvetica Neue" panose="02000503000000020004" pitchFamily="2" charset="0"/>
              </a:rPr>
              <a:t>K-Pop </a:t>
            </a:r>
            <a:r>
              <a:rPr lang="en-US" sz="1400" dirty="0" err="1">
                <a:latin typeface="Helvetica Neue" panose="02000503000000020004" pitchFamily="2" charset="0"/>
              </a:rPr>
              <a:t>Daebak</a:t>
            </a:r>
            <a:endParaRPr lang="en-US" sz="1400" dirty="0">
              <a:latin typeface="Helvetica Neue" panose="02000503000000020004" pitchFamily="2" charset="0"/>
            </a:endParaRPr>
          </a:p>
          <a:p>
            <a:r>
              <a:rPr lang="en-US" sz="1400" dirty="0">
                <a:latin typeface="Helvetica Neue" panose="02000503000000020004" pitchFamily="2" charset="0"/>
              </a:rPr>
              <a:t>Happy Hits!</a:t>
            </a:r>
          </a:p>
          <a:p>
            <a:endParaRPr lang="en-US" dirty="0">
              <a:latin typeface="Helvetica Neue" panose="02000503000000020004" pitchFamily="2" charset="0"/>
            </a:endParaRPr>
          </a:p>
          <a:p>
            <a:endParaRPr lang="en-US" b="1" dirty="0">
              <a:latin typeface="Helvetica Neue" panose="02000503000000020004" pitchFamily="2" charset="0"/>
            </a:endParaRPr>
          </a:p>
          <a:p>
            <a:endParaRPr lang="en-US" b="1" dirty="0">
              <a:latin typeface="Helvetica Neue" panose="02000503000000020004" pitchFamily="2" charset="0"/>
            </a:endParaRPr>
          </a:p>
          <a:p>
            <a:r>
              <a:rPr lang="en-US" b="1" dirty="0">
                <a:latin typeface="Helvetica Neue" panose="02000503000000020004" pitchFamily="2" charset="0"/>
              </a:rPr>
              <a:t>Loudness:</a:t>
            </a:r>
          </a:p>
          <a:p>
            <a:r>
              <a:rPr lang="en-US" sz="1400" u="sng" dirty="0">
                <a:latin typeface="Helvetica Neue" panose="02000503000000020004" pitchFamily="2" charset="0"/>
              </a:rPr>
              <a:t>High end</a:t>
            </a:r>
            <a:r>
              <a:rPr lang="en-US" sz="1400" dirty="0">
                <a:latin typeface="Helvetica Neue" panose="02000503000000020004" pitchFamily="2" charset="0"/>
              </a:rPr>
              <a:t>: </a:t>
            </a:r>
          </a:p>
          <a:p>
            <a:r>
              <a:rPr lang="en-US" sz="1400" dirty="0">
                <a:latin typeface="Helvetica Neue" panose="02000503000000020004" pitchFamily="2" charset="0"/>
              </a:rPr>
              <a:t>K-Pop </a:t>
            </a:r>
            <a:r>
              <a:rPr lang="en-US" sz="1400" dirty="0" err="1">
                <a:latin typeface="Helvetica Neue" panose="02000503000000020004" pitchFamily="2" charset="0"/>
              </a:rPr>
              <a:t>Daebak</a:t>
            </a:r>
            <a:endParaRPr lang="en-US" sz="1400" dirty="0">
              <a:latin typeface="Helvetica Neue" panose="02000503000000020004" pitchFamily="2" charset="0"/>
            </a:endParaRPr>
          </a:p>
          <a:p>
            <a:r>
              <a:rPr lang="en-US" sz="1400" dirty="0">
                <a:latin typeface="Helvetica Neue" panose="02000503000000020004" pitchFamily="2" charset="0"/>
              </a:rPr>
              <a:t>Cardio</a:t>
            </a:r>
          </a:p>
          <a:p>
            <a:endParaRPr lang="en-US" dirty="0">
              <a:latin typeface="Helvetica Neue" panose="02000503000000020004" pitchFamily="2" charset="0"/>
            </a:endParaRPr>
          </a:p>
          <a:p>
            <a:endParaRPr lang="en-US" b="1" dirty="0">
              <a:latin typeface="Helvetica Neue" panose="02000503000000020004" pitchFamily="2" charset="0"/>
            </a:endParaRPr>
          </a:p>
          <a:p>
            <a:r>
              <a:rPr lang="en-US" b="1" dirty="0">
                <a:latin typeface="Helvetica Neue" panose="02000503000000020004" pitchFamily="2" charset="0"/>
              </a:rPr>
              <a:t>Liveness:</a:t>
            </a:r>
          </a:p>
          <a:p>
            <a:r>
              <a:rPr lang="en-US" sz="1400" dirty="0">
                <a:latin typeface="Helvetica Neue" panose="02000503000000020004" pitchFamily="2" charset="0"/>
              </a:rPr>
              <a:t>Motivation Mix</a:t>
            </a:r>
          </a:p>
          <a:p>
            <a:r>
              <a:rPr lang="en-US" sz="1400" dirty="0">
                <a:latin typeface="Helvetica Neue" panose="02000503000000020004" pitchFamily="2" charset="0"/>
              </a:rPr>
              <a:t>Mint</a:t>
            </a:r>
          </a:p>
          <a:p>
            <a:r>
              <a:rPr lang="en-US" sz="1400" dirty="0">
                <a:latin typeface="Helvetica Neue" panose="02000503000000020004" pitchFamily="2" charset="0"/>
              </a:rPr>
              <a:t>K-Pop</a:t>
            </a:r>
          </a:p>
          <a:p>
            <a:r>
              <a:rPr lang="en-US" sz="1400" dirty="0">
                <a:latin typeface="Helvetica Neue" panose="02000503000000020004" pitchFamily="2" charset="0"/>
              </a:rPr>
              <a:t>Dance Rising</a:t>
            </a:r>
          </a:p>
          <a:p>
            <a:endParaRPr lang="en-US" dirty="0">
              <a:latin typeface="Helvetica Neue" panose="02000503000000020004" pitchFamily="2" charset="0"/>
            </a:endParaRPr>
          </a:p>
          <a:p>
            <a:endParaRPr lang="en-US" dirty="0">
              <a:latin typeface="Helvetica Neue" panose="02000503000000020004" pitchFamily="2" charset="0"/>
            </a:endParaRPr>
          </a:p>
          <a:p>
            <a:r>
              <a:rPr lang="en-US" b="1" dirty="0">
                <a:latin typeface="Helvetica Neue" panose="02000503000000020004" pitchFamily="2" charset="0"/>
              </a:rPr>
              <a:t>High Energy: </a:t>
            </a:r>
          </a:p>
          <a:p>
            <a:r>
              <a:rPr lang="en-US" sz="1400" dirty="0">
                <a:latin typeface="Helvetica Neue" panose="02000503000000020004" pitchFamily="2" charset="0"/>
              </a:rPr>
              <a:t>Motivation Mix</a:t>
            </a:r>
          </a:p>
          <a:p>
            <a:r>
              <a:rPr lang="en-US" sz="1400" dirty="0">
                <a:latin typeface="Helvetica Neue" panose="02000503000000020004" pitchFamily="2" charset="0"/>
              </a:rPr>
              <a:t>Dance Rising</a:t>
            </a:r>
          </a:p>
          <a:p>
            <a:endParaRPr lang="en-US" dirty="0">
              <a:latin typeface="Helvetica Neue" panose="02000503000000020004" pitchFamily="2" charset="0"/>
            </a:endParaRPr>
          </a:p>
          <a:p>
            <a:endParaRPr lang="en-US" dirty="0">
              <a:latin typeface="Helvetica Neue" panose="02000503000000020004" pitchFamily="2" charset="0"/>
            </a:endParaRPr>
          </a:p>
          <a:p>
            <a:br>
              <a:rPr lang="en-US" dirty="0">
                <a:latin typeface="Helvetica Neue" panose="02000503000000020004" pitchFamily="2" charset="0"/>
              </a:rPr>
            </a:br>
            <a:endParaRPr lang="en-US" dirty="0">
              <a:latin typeface="Helvetica Neue" panose="02000503000000020004" pitchFamily="2" charset="0"/>
            </a:endParaRPr>
          </a:p>
          <a:p>
            <a:br>
              <a:rPr lang="en-US" dirty="0">
                <a:latin typeface="Helvetica Neue" panose="02000503000000020004" pitchFamily="2" charset="0"/>
              </a:rPr>
            </a:br>
            <a:endParaRPr lang="en-US" dirty="0">
              <a:latin typeface="Helvetica Neue" panose="02000503000000020004" pitchFamily="2" charset="0"/>
            </a:endParaRPr>
          </a:p>
          <a:p>
            <a:endParaRPr lang="en-US" dirty="0">
              <a:latin typeface="Helvetica Neue" panose="02000503000000020004" pitchFamily="2" charset="0"/>
            </a:endParaRPr>
          </a:p>
        </p:txBody>
      </p:sp>
      <p:sp>
        <p:nvSpPr>
          <p:cNvPr id="10" name="Rectangle 9">
            <a:extLst>
              <a:ext uri="{FF2B5EF4-FFF2-40B4-BE49-F238E27FC236}">
                <a16:creationId xmlns:a16="http://schemas.microsoft.com/office/drawing/2014/main" id="{A94EF06E-22F9-CB48-AB05-47DE29CA7030}"/>
              </a:ext>
            </a:extLst>
          </p:cNvPr>
          <p:cNvSpPr/>
          <p:nvPr/>
        </p:nvSpPr>
        <p:spPr>
          <a:xfrm>
            <a:off x="9109277" y="878447"/>
            <a:ext cx="2927427" cy="5724644"/>
          </a:xfrm>
          <a:prstGeom prst="rect">
            <a:avLst/>
          </a:prstGeom>
        </p:spPr>
        <p:txBody>
          <a:bodyPr wrap="square">
            <a:spAutoFit/>
          </a:bodyPr>
          <a:lstStyle/>
          <a:p>
            <a:r>
              <a:rPr lang="en-US" b="1" dirty="0">
                <a:latin typeface="Helvetica Neue" panose="02000503000000020004" pitchFamily="2" charset="0"/>
              </a:rPr>
              <a:t>More Instrumentals:</a:t>
            </a:r>
          </a:p>
          <a:p>
            <a:r>
              <a:rPr lang="en-US" sz="1400" dirty="0">
                <a:latin typeface="Helvetica Neue" panose="02000503000000020004" pitchFamily="2" charset="0"/>
              </a:rPr>
              <a:t>Peaceful Piano</a:t>
            </a:r>
          </a:p>
          <a:p>
            <a:r>
              <a:rPr lang="en-US" sz="1400" dirty="0">
                <a:latin typeface="Helvetica Neue" panose="02000503000000020004" pitchFamily="2" charset="0"/>
              </a:rPr>
              <a:t>Sleep</a:t>
            </a:r>
          </a:p>
          <a:p>
            <a:r>
              <a:rPr lang="en-US" sz="1400" dirty="0">
                <a:latin typeface="Helvetica Neue" panose="02000503000000020004" pitchFamily="2" charset="0"/>
              </a:rPr>
              <a:t>Intense Study</a:t>
            </a:r>
          </a:p>
          <a:p>
            <a:r>
              <a:rPr lang="en-US" sz="1400" dirty="0">
                <a:latin typeface="Helvetica Neue" panose="02000503000000020004" pitchFamily="2" charset="0"/>
              </a:rPr>
              <a:t>(NOT K-Pop </a:t>
            </a:r>
            <a:r>
              <a:rPr lang="en-US" sz="1400" dirty="0" err="1">
                <a:latin typeface="Helvetica Neue" panose="02000503000000020004" pitchFamily="2" charset="0"/>
              </a:rPr>
              <a:t>Daebak</a:t>
            </a:r>
            <a:r>
              <a:rPr lang="en-US" sz="1400" dirty="0">
                <a:latin typeface="Helvetica Neue" panose="02000503000000020004" pitchFamily="2" charset="0"/>
              </a:rPr>
              <a:t>!) </a:t>
            </a:r>
          </a:p>
          <a:p>
            <a:br>
              <a:rPr lang="en-US" dirty="0">
                <a:latin typeface="Helvetica Neue" panose="02000503000000020004" pitchFamily="2" charset="0"/>
              </a:rPr>
            </a:br>
            <a:endParaRPr lang="en-US" dirty="0">
              <a:latin typeface="Helvetica Neue" panose="02000503000000020004" pitchFamily="2" charset="0"/>
            </a:endParaRPr>
          </a:p>
          <a:p>
            <a:r>
              <a:rPr lang="en-US" b="1" dirty="0">
                <a:latin typeface="Helvetica Neue" panose="02000503000000020004" pitchFamily="2" charset="0"/>
              </a:rPr>
              <a:t>Minor key:</a:t>
            </a:r>
          </a:p>
          <a:p>
            <a:r>
              <a:rPr lang="en-US" sz="1400" dirty="0">
                <a:latin typeface="Helvetica Neue" panose="02000503000000020004" pitchFamily="2" charset="0"/>
              </a:rPr>
              <a:t>Silk sheets</a:t>
            </a:r>
          </a:p>
          <a:p>
            <a:r>
              <a:rPr lang="en-US" sz="1400" dirty="0">
                <a:latin typeface="Helvetica Neue" panose="02000503000000020004" pitchFamily="2" charset="0"/>
              </a:rPr>
              <a:t>Pop Remix</a:t>
            </a:r>
          </a:p>
          <a:p>
            <a:r>
              <a:rPr lang="en-US" sz="1400" dirty="0">
                <a:latin typeface="Helvetica Neue" panose="02000503000000020004" pitchFamily="2" charset="0"/>
              </a:rPr>
              <a:t>Motivation Mix</a:t>
            </a:r>
          </a:p>
          <a:p>
            <a:r>
              <a:rPr lang="en-US" sz="1400" dirty="0">
                <a:latin typeface="Helvetica Neue" panose="02000503000000020004" pitchFamily="2" charset="0"/>
              </a:rPr>
              <a:t>Chilled R&amp;B</a:t>
            </a:r>
          </a:p>
          <a:p>
            <a:r>
              <a:rPr lang="en-US" sz="1400" dirty="0">
                <a:latin typeface="Helvetica Neue" panose="02000503000000020004" pitchFamily="2" charset="0"/>
              </a:rPr>
              <a:t>Are &amp; Be</a:t>
            </a:r>
          </a:p>
          <a:p>
            <a:br>
              <a:rPr lang="en-US" dirty="0">
                <a:latin typeface="Helvetica Neue" panose="02000503000000020004" pitchFamily="2" charset="0"/>
              </a:rPr>
            </a:br>
            <a:endParaRPr lang="en-US" dirty="0">
              <a:latin typeface="Helvetica Neue" panose="02000503000000020004" pitchFamily="2" charset="0"/>
            </a:endParaRPr>
          </a:p>
          <a:p>
            <a:r>
              <a:rPr lang="en-US" b="1" dirty="0">
                <a:latin typeface="Helvetica Neue" panose="02000503000000020004" pitchFamily="2" charset="0"/>
              </a:rPr>
              <a:t>Popular songs go to: </a:t>
            </a:r>
          </a:p>
          <a:p>
            <a:r>
              <a:rPr lang="en-US" sz="1400" dirty="0">
                <a:latin typeface="Helvetica Neue" panose="02000503000000020004" pitchFamily="2" charset="0"/>
              </a:rPr>
              <a:t>Workout</a:t>
            </a:r>
          </a:p>
          <a:p>
            <a:r>
              <a:rPr lang="en-US" sz="1400" dirty="0" err="1">
                <a:latin typeface="Helvetica Neue" panose="02000503000000020004" pitchFamily="2" charset="0"/>
              </a:rPr>
              <a:t>PowerWorkout</a:t>
            </a:r>
            <a:endParaRPr lang="en-US" sz="1400" dirty="0">
              <a:latin typeface="Helvetica Neue" panose="02000503000000020004" pitchFamily="2" charset="0"/>
            </a:endParaRPr>
          </a:p>
          <a:p>
            <a:r>
              <a:rPr lang="en-US" sz="1400" dirty="0">
                <a:latin typeface="Helvetica Neue" panose="02000503000000020004" pitchFamily="2" charset="0"/>
              </a:rPr>
              <a:t>Happy Hits!</a:t>
            </a:r>
          </a:p>
          <a:p>
            <a:endParaRPr lang="en-US" dirty="0">
              <a:latin typeface="Helvetica Neue" panose="02000503000000020004" pitchFamily="2" charset="0"/>
            </a:endParaRPr>
          </a:p>
          <a:p>
            <a:endParaRPr lang="en-US" dirty="0">
              <a:latin typeface="Helvetica Neue" panose="02000503000000020004" pitchFamily="2" charset="0"/>
            </a:endParaRPr>
          </a:p>
          <a:p>
            <a:r>
              <a:rPr lang="en-US" b="1" dirty="0">
                <a:latin typeface="Helvetica Neue" panose="02000503000000020004" pitchFamily="2" charset="0"/>
              </a:rPr>
              <a:t>Everything is in 4/4 time</a:t>
            </a:r>
          </a:p>
          <a:p>
            <a:endParaRPr lang="en-US" dirty="0">
              <a:latin typeface="Helvetica Neue" panose="02000503000000020004" pitchFamily="2" charset="0"/>
            </a:endParaRPr>
          </a:p>
        </p:txBody>
      </p:sp>
      <p:sp>
        <p:nvSpPr>
          <p:cNvPr id="11" name="Rectangle 10">
            <a:extLst>
              <a:ext uri="{FF2B5EF4-FFF2-40B4-BE49-F238E27FC236}">
                <a16:creationId xmlns:a16="http://schemas.microsoft.com/office/drawing/2014/main" id="{3C14A377-0E55-574D-909D-BBBA96FB2D60}"/>
              </a:ext>
            </a:extLst>
          </p:cNvPr>
          <p:cNvSpPr/>
          <p:nvPr/>
        </p:nvSpPr>
        <p:spPr>
          <a:xfrm>
            <a:off x="6173178" y="1150505"/>
            <a:ext cx="1755494" cy="954107"/>
          </a:xfrm>
          <a:prstGeom prst="rect">
            <a:avLst/>
          </a:prstGeom>
        </p:spPr>
        <p:txBody>
          <a:bodyPr wrap="square">
            <a:spAutoFit/>
          </a:bodyPr>
          <a:lstStyle/>
          <a:p>
            <a:r>
              <a:rPr lang="en-US" sz="1400" u="sng" dirty="0">
                <a:latin typeface="Helvetica Neue" panose="02000503000000020004" pitchFamily="2" charset="0"/>
              </a:rPr>
              <a:t>Low end:</a:t>
            </a:r>
          </a:p>
          <a:p>
            <a:r>
              <a:rPr lang="en-US" sz="1400" dirty="0">
                <a:latin typeface="Helvetica Neue" panose="02000503000000020004" pitchFamily="2" charset="0"/>
              </a:rPr>
              <a:t>Sleep</a:t>
            </a:r>
          </a:p>
          <a:p>
            <a:r>
              <a:rPr lang="en-US" sz="1400" dirty="0">
                <a:latin typeface="Helvetica Neue" panose="02000503000000020004" pitchFamily="2" charset="0"/>
              </a:rPr>
              <a:t>Peaceful Piano</a:t>
            </a:r>
          </a:p>
          <a:p>
            <a:r>
              <a:rPr lang="en-US" sz="1400" dirty="0">
                <a:latin typeface="Helvetica Neue" panose="02000503000000020004" pitchFamily="2" charset="0"/>
              </a:rPr>
              <a:t>Intense Study</a:t>
            </a:r>
          </a:p>
        </p:txBody>
      </p:sp>
      <p:sp>
        <p:nvSpPr>
          <p:cNvPr id="12" name="Rectangle 11">
            <a:extLst>
              <a:ext uri="{FF2B5EF4-FFF2-40B4-BE49-F238E27FC236}">
                <a16:creationId xmlns:a16="http://schemas.microsoft.com/office/drawing/2014/main" id="{6ED8DAC6-54F6-0843-AE46-19B739F52307}"/>
              </a:ext>
            </a:extLst>
          </p:cNvPr>
          <p:cNvSpPr/>
          <p:nvPr/>
        </p:nvSpPr>
        <p:spPr>
          <a:xfrm>
            <a:off x="6171247" y="2870923"/>
            <a:ext cx="1616597" cy="954107"/>
          </a:xfrm>
          <a:prstGeom prst="rect">
            <a:avLst/>
          </a:prstGeom>
        </p:spPr>
        <p:txBody>
          <a:bodyPr wrap="square">
            <a:spAutoFit/>
          </a:bodyPr>
          <a:lstStyle/>
          <a:p>
            <a:r>
              <a:rPr lang="en-US" sz="1400" u="sng" dirty="0">
                <a:latin typeface="Helvetica Neue" panose="02000503000000020004" pitchFamily="2" charset="0"/>
              </a:rPr>
              <a:t>Low end:</a:t>
            </a:r>
          </a:p>
          <a:p>
            <a:r>
              <a:rPr lang="en-US" sz="1400" dirty="0">
                <a:latin typeface="Helvetica Neue" panose="02000503000000020004" pitchFamily="2" charset="0"/>
              </a:rPr>
              <a:t>Sleep</a:t>
            </a:r>
          </a:p>
          <a:p>
            <a:r>
              <a:rPr lang="en-US" sz="1400" dirty="0">
                <a:latin typeface="Helvetica Neue" panose="02000503000000020004" pitchFamily="2" charset="0"/>
              </a:rPr>
              <a:t>Peaceful Piano</a:t>
            </a:r>
          </a:p>
          <a:p>
            <a:r>
              <a:rPr lang="en-US" sz="1400" dirty="0">
                <a:latin typeface="Helvetica Neue" panose="02000503000000020004" pitchFamily="2" charset="0"/>
              </a:rPr>
              <a:t>Intense Study</a:t>
            </a:r>
          </a:p>
        </p:txBody>
      </p:sp>
      <p:pic>
        <p:nvPicPr>
          <p:cNvPr id="13" name="Graphic 12" descr="Music notation">
            <a:extLst>
              <a:ext uri="{FF2B5EF4-FFF2-40B4-BE49-F238E27FC236}">
                <a16:creationId xmlns:a16="http://schemas.microsoft.com/office/drawing/2014/main" id="{C32846E8-CF66-5E4E-AA66-06C283B19C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877" y="2722944"/>
            <a:ext cx="914400" cy="914400"/>
          </a:xfrm>
          <a:prstGeom prst="rect">
            <a:avLst/>
          </a:prstGeom>
        </p:spPr>
      </p:pic>
      <p:pic>
        <p:nvPicPr>
          <p:cNvPr id="14" name="Graphic 13" descr="Piano">
            <a:extLst>
              <a:ext uri="{FF2B5EF4-FFF2-40B4-BE49-F238E27FC236}">
                <a16:creationId xmlns:a16="http://schemas.microsoft.com/office/drawing/2014/main" id="{4A7370C1-8556-0F4E-96C3-97A01C2E1C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7171" y="971044"/>
            <a:ext cx="914400" cy="914400"/>
          </a:xfrm>
          <a:prstGeom prst="rect">
            <a:avLst/>
          </a:prstGeom>
        </p:spPr>
      </p:pic>
      <p:pic>
        <p:nvPicPr>
          <p:cNvPr id="15" name="Graphic 14" descr="Thumbs up sign">
            <a:extLst>
              <a:ext uri="{FF2B5EF4-FFF2-40B4-BE49-F238E27FC236}">
                <a16:creationId xmlns:a16="http://schemas.microsoft.com/office/drawing/2014/main" id="{8C4FC700-A568-9043-BE29-D5F463339B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7171" y="4474844"/>
            <a:ext cx="914400" cy="914400"/>
          </a:xfrm>
          <a:prstGeom prst="rect">
            <a:avLst/>
          </a:prstGeom>
        </p:spPr>
      </p:pic>
      <p:grpSp>
        <p:nvGrpSpPr>
          <p:cNvPr id="16" name="Group 15">
            <a:extLst>
              <a:ext uri="{FF2B5EF4-FFF2-40B4-BE49-F238E27FC236}">
                <a16:creationId xmlns:a16="http://schemas.microsoft.com/office/drawing/2014/main" id="{35594E7E-C4BF-8643-B814-8BD7871BDC69}"/>
              </a:ext>
            </a:extLst>
          </p:cNvPr>
          <p:cNvGrpSpPr/>
          <p:nvPr/>
        </p:nvGrpSpPr>
        <p:grpSpPr>
          <a:xfrm>
            <a:off x="7977908" y="5688691"/>
            <a:ext cx="1063386" cy="914400"/>
            <a:chOff x="7979069" y="5688691"/>
            <a:chExt cx="1063386" cy="914400"/>
          </a:xfrm>
        </p:grpSpPr>
        <p:sp>
          <p:nvSpPr>
            <p:cNvPr id="21" name="Rectangle 20">
              <a:extLst>
                <a:ext uri="{FF2B5EF4-FFF2-40B4-BE49-F238E27FC236}">
                  <a16:creationId xmlns:a16="http://schemas.microsoft.com/office/drawing/2014/main" id="{C822123F-40B5-7249-AC75-CDD03EC8D58A}"/>
                </a:ext>
              </a:extLst>
            </p:cNvPr>
            <p:cNvSpPr/>
            <p:nvPr/>
          </p:nvSpPr>
          <p:spPr>
            <a:xfrm>
              <a:off x="8516349" y="5941935"/>
              <a:ext cx="526106" cy="369332"/>
            </a:xfrm>
            <a:prstGeom prst="rect">
              <a:avLst/>
            </a:prstGeom>
          </p:spPr>
          <p:txBody>
            <a:bodyPr wrap="none">
              <a:spAutoFit/>
            </a:bodyPr>
            <a:lstStyle/>
            <a:p>
              <a:r>
                <a:rPr lang="en-US" b="1" dirty="0">
                  <a:latin typeface="Helvetica Neue" panose="02000503000000020004" pitchFamily="2" charset="0"/>
                </a:rPr>
                <a:t>4/4</a:t>
              </a:r>
              <a:endParaRPr lang="en-US" dirty="0"/>
            </a:p>
          </p:txBody>
        </p:sp>
        <p:pic>
          <p:nvPicPr>
            <p:cNvPr id="22" name="Graphic 21" descr="Treble clef">
              <a:extLst>
                <a:ext uri="{FF2B5EF4-FFF2-40B4-BE49-F238E27FC236}">
                  <a16:creationId xmlns:a16="http://schemas.microsoft.com/office/drawing/2014/main" id="{C89540C7-3230-BB40-8DA7-5CE273187E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79069" y="5688691"/>
              <a:ext cx="914400" cy="914400"/>
            </a:xfrm>
            <a:prstGeom prst="rect">
              <a:avLst/>
            </a:prstGeom>
          </p:spPr>
        </p:pic>
      </p:grpSp>
      <p:pic>
        <p:nvPicPr>
          <p:cNvPr id="23" name="Graphic 22" descr="Guitar">
            <a:extLst>
              <a:ext uri="{FF2B5EF4-FFF2-40B4-BE49-F238E27FC236}">
                <a16:creationId xmlns:a16="http://schemas.microsoft.com/office/drawing/2014/main" id="{E7E8B8BA-C5A1-D346-8996-BA589346E6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2628" y="5688691"/>
            <a:ext cx="914400" cy="914400"/>
          </a:xfrm>
          <a:prstGeom prst="rect">
            <a:avLst/>
          </a:prstGeom>
        </p:spPr>
      </p:pic>
      <p:pic>
        <p:nvPicPr>
          <p:cNvPr id="25" name="Graphic 24" descr="Dance">
            <a:extLst>
              <a:ext uri="{FF2B5EF4-FFF2-40B4-BE49-F238E27FC236}">
                <a16:creationId xmlns:a16="http://schemas.microsoft.com/office/drawing/2014/main" id="{702E7948-2538-C64A-BF4C-9C07B82E3B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016" y="943422"/>
            <a:ext cx="1313623" cy="1313623"/>
          </a:xfrm>
          <a:prstGeom prst="rect">
            <a:avLst/>
          </a:prstGeom>
        </p:spPr>
      </p:pic>
      <p:pic>
        <p:nvPicPr>
          <p:cNvPr id="26" name="Graphic 25" descr="Stopwatch">
            <a:extLst>
              <a:ext uri="{FF2B5EF4-FFF2-40B4-BE49-F238E27FC236}">
                <a16:creationId xmlns:a16="http://schemas.microsoft.com/office/drawing/2014/main" id="{1E807A49-D86D-F74E-954B-3D1DD3A8944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2481" y="2725836"/>
            <a:ext cx="914400" cy="914400"/>
          </a:xfrm>
          <a:prstGeom prst="rect">
            <a:avLst/>
          </a:prstGeom>
        </p:spPr>
      </p:pic>
      <p:pic>
        <p:nvPicPr>
          <p:cNvPr id="27" name="Graphic 26" descr="Call center">
            <a:extLst>
              <a:ext uri="{FF2B5EF4-FFF2-40B4-BE49-F238E27FC236}">
                <a16:creationId xmlns:a16="http://schemas.microsoft.com/office/drawing/2014/main" id="{004286F5-BB3D-4F4D-926C-6F6395ADEAF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44963" y="4017644"/>
            <a:ext cx="914400" cy="914400"/>
          </a:xfrm>
          <a:prstGeom prst="rect">
            <a:avLst/>
          </a:prstGeom>
        </p:spPr>
      </p:pic>
      <p:pic>
        <p:nvPicPr>
          <p:cNvPr id="28" name="Graphic 27" descr="Battery charging">
            <a:extLst>
              <a:ext uri="{FF2B5EF4-FFF2-40B4-BE49-F238E27FC236}">
                <a16:creationId xmlns:a16="http://schemas.microsoft.com/office/drawing/2014/main" id="{9AFD3787-4370-D041-A319-A000CDC7AC3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877529" y="5669401"/>
            <a:ext cx="914400" cy="914400"/>
          </a:xfrm>
          <a:prstGeom prst="rect">
            <a:avLst/>
          </a:prstGeom>
        </p:spPr>
      </p:pic>
      <p:pic>
        <p:nvPicPr>
          <p:cNvPr id="29" name="Graphic 28" descr="Group success">
            <a:extLst>
              <a:ext uri="{FF2B5EF4-FFF2-40B4-BE49-F238E27FC236}">
                <a16:creationId xmlns:a16="http://schemas.microsoft.com/office/drawing/2014/main" id="{D7E74F67-6BE5-944E-9695-2C139E783D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869823" y="4105058"/>
            <a:ext cx="914400" cy="914400"/>
          </a:xfrm>
          <a:prstGeom prst="rect">
            <a:avLst/>
          </a:prstGeom>
        </p:spPr>
      </p:pic>
      <p:pic>
        <p:nvPicPr>
          <p:cNvPr id="30" name="Graphic 29" descr="Grinning face with solid fill">
            <a:extLst>
              <a:ext uri="{FF2B5EF4-FFF2-40B4-BE49-F238E27FC236}">
                <a16:creationId xmlns:a16="http://schemas.microsoft.com/office/drawing/2014/main" id="{2F5FEF16-B3D0-4348-A4E8-C0EB645463F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69823" y="971044"/>
            <a:ext cx="914400" cy="914400"/>
          </a:xfrm>
          <a:prstGeom prst="rect">
            <a:avLst/>
          </a:prstGeom>
        </p:spPr>
      </p:pic>
      <p:pic>
        <p:nvPicPr>
          <p:cNvPr id="31" name="Graphic 30" descr="Volume">
            <a:extLst>
              <a:ext uri="{FF2B5EF4-FFF2-40B4-BE49-F238E27FC236}">
                <a16:creationId xmlns:a16="http://schemas.microsoft.com/office/drawing/2014/main" id="{114528C8-8137-7E4B-BD5B-6348C7F699D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77529" y="2586593"/>
            <a:ext cx="914400" cy="914400"/>
          </a:xfrm>
          <a:prstGeom prst="rect">
            <a:avLst/>
          </a:prstGeom>
        </p:spPr>
      </p:pic>
    </p:spTree>
    <p:extLst>
      <p:ext uri="{BB962C8B-B14F-4D97-AF65-F5344CB8AC3E}">
        <p14:creationId xmlns:p14="http://schemas.microsoft.com/office/powerpoint/2010/main" val="3314741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AAAD99-9832-4C28-867E-B9EE7B77A8CC}"/>
              </a:ext>
            </a:extLst>
          </p:cNvPr>
          <p:cNvPicPr>
            <a:picLocks noChangeAspect="1"/>
          </p:cNvPicPr>
          <p:nvPr/>
        </p:nvPicPr>
        <p:blipFill rotWithShape="1">
          <a:blip r:embed="rId2"/>
          <a:srcRect t="4983" b="10747"/>
          <a:stretch/>
        </p:blipFill>
        <p:spPr>
          <a:xfrm>
            <a:off x="-1" y="0"/>
            <a:ext cx="12191980" cy="6858000"/>
          </a:xfrm>
          <a:prstGeom prst="rect">
            <a:avLst/>
          </a:prstGeom>
        </p:spPr>
      </p:pic>
      <p:sp>
        <p:nvSpPr>
          <p:cNvPr id="39" name="Rectangle 3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2D28F-BA82-2C45-9839-A25A567EC7B0}"/>
              </a:ext>
            </a:extLst>
          </p:cNvPr>
          <p:cNvSpPr>
            <a:spLocks noGrp="1"/>
          </p:cNvSpPr>
          <p:nvPr>
            <p:ph type="ctrTitle"/>
          </p:nvPr>
        </p:nvSpPr>
        <p:spPr>
          <a:xfrm>
            <a:off x="570181" y="2777509"/>
            <a:ext cx="6801912" cy="2260918"/>
          </a:xfrm>
        </p:spPr>
        <p:txBody>
          <a:bodyPr>
            <a:noAutofit/>
          </a:bodyPr>
          <a:lstStyle/>
          <a:p>
            <a:r>
              <a:rPr lang="en-US" sz="4000" b="1" dirty="0"/>
              <a:t>Further Analysis:</a:t>
            </a:r>
            <a:br>
              <a:rPr lang="en-US" sz="4000" b="1" dirty="0"/>
            </a:br>
            <a:endParaRPr lang="en-US" sz="3800" dirty="0">
              <a:solidFill>
                <a:schemeClr val="tx1"/>
              </a:solidFill>
              <a:latin typeface="+mn-lt"/>
            </a:endParaRPr>
          </a:p>
        </p:txBody>
      </p:sp>
      <p:sp>
        <p:nvSpPr>
          <p:cNvPr id="3" name="Subtitle 2">
            <a:extLst>
              <a:ext uri="{FF2B5EF4-FFF2-40B4-BE49-F238E27FC236}">
                <a16:creationId xmlns:a16="http://schemas.microsoft.com/office/drawing/2014/main" id="{12E6D287-BDBC-D742-87D0-73F3976AF6AC}"/>
              </a:ext>
            </a:extLst>
          </p:cNvPr>
          <p:cNvSpPr>
            <a:spLocks noGrp="1"/>
          </p:cNvSpPr>
          <p:nvPr>
            <p:ph type="subTitle" idx="1"/>
          </p:nvPr>
        </p:nvSpPr>
        <p:spPr>
          <a:xfrm>
            <a:off x="735791" y="4735799"/>
            <a:ext cx="6470693" cy="605256"/>
          </a:xfrm>
        </p:spPr>
        <p:txBody>
          <a:bodyPr>
            <a:normAutofit fontScale="85000" lnSpcReduction="10000"/>
          </a:bodyPr>
          <a:lstStyle/>
          <a:p>
            <a:r>
              <a:rPr lang="en-US" b="1" dirty="0"/>
              <a:t>Classification &amp; Machine learning</a:t>
            </a:r>
            <a:endParaRPr lang="en-US" dirty="0"/>
          </a:p>
        </p:txBody>
      </p:sp>
      <p:cxnSp>
        <p:nvCxnSpPr>
          <p:cNvPr id="40" name="Straight Connector 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3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drawing&#10;&#10;Description automatically generated">
            <a:extLst>
              <a:ext uri="{FF2B5EF4-FFF2-40B4-BE49-F238E27FC236}">
                <a16:creationId xmlns:a16="http://schemas.microsoft.com/office/drawing/2014/main" id="{5319852E-A97D-9040-97D8-72895429037F}"/>
              </a:ext>
            </a:extLst>
          </p:cNvPr>
          <p:cNvPicPr>
            <a:picLocks noChangeAspect="1"/>
          </p:cNvPicPr>
          <p:nvPr/>
        </p:nvPicPr>
        <p:blipFill>
          <a:blip r:embed="rId3"/>
          <a:stretch>
            <a:fillRect/>
          </a:stretch>
        </p:blipFill>
        <p:spPr>
          <a:xfrm>
            <a:off x="8777190" y="3752893"/>
            <a:ext cx="2642381" cy="1194845"/>
          </a:xfrm>
          <a:prstGeom prst="rect">
            <a:avLst/>
          </a:prstGeom>
        </p:spPr>
      </p:pic>
    </p:spTree>
    <p:extLst>
      <p:ext uri="{BB962C8B-B14F-4D97-AF65-F5344CB8AC3E}">
        <p14:creationId xmlns:p14="http://schemas.microsoft.com/office/powerpoint/2010/main" val="267527921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A5F4-6D54-EF4C-B5BC-9F31ED0189CA}"/>
              </a:ext>
            </a:extLst>
          </p:cNvPr>
          <p:cNvSpPr>
            <a:spLocks noGrp="1"/>
          </p:cNvSpPr>
          <p:nvPr>
            <p:ph type="title"/>
          </p:nvPr>
        </p:nvSpPr>
        <p:spPr>
          <a:xfrm>
            <a:off x="988003" y="478920"/>
            <a:ext cx="10172403" cy="746550"/>
          </a:xfrm>
        </p:spPr>
        <p:txBody>
          <a:bodyPr>
            <a:normAutofit/>
          </a:bodyPr>
          <a:lstStyle/>
          <a:p>
            <a:r>
              <a:rPr lang="en-US" dirty="0">
                <a:solidFill>
                  <a:srgbClr val="82C93C"/>
                </a:solidFill>
              </a:rPr>
              <a:t>Finding the best model:</a:t>
            </a:r>
          </a:p>
        </p:txBody>
      </p:sp>
      <p:pic>
        <p:nvPicPr>
          <p:cNvPr id="5" name="Picture 4" descr="A screenshot of a cell phone&#10;&#10;Description automatically generated">
            <a:extLst>
              <a:ext uri="{FF2B5EF4-FFF2-40B4-BE49-F238E27FC236}">
                <a16:creationId xmlns:a16="http://schemas.microsoft.com/office/drawing/2014/main" id="{EDD8CEF2-0695-E94B-B28A-565536B5DDBB}"/>
              </a:ext>
            </a:extLst>
          </p:cNvPr>
          <p:cNvPicPr>
            <a:picLocks noChangeAspect="1"/>
          </p:cNvPicPr>
          <p:nvPr/>
        </p:nvPicPr>
        <p:blipFill>
          <a:blip r:embed="rId3"/>
          <a:stretch>
            <a:fillRect/>
          </a:stretch>
        </p:blipFill>
        <p:spPr>
          <a:xfrm>
            <a:off x="428650" y="4103205"/>
            <a:ext cx="5623759" cy="1427104"/>
          </a:xfrm>
          <a:prstGeom prst="rect">
            <a:avLst/>
          </a:prstGeom>
          <a:ln>
            <a:noFill/>
          </a:ln>
          <a:effectLst>
            <a:outerShdw blurRad="292100" dist="139700" dir="2700000" algn="tl" rotWithShape="0">
              <a:srgbClr val="333333">
                <a:alpha val="65000"/>
              </a:srgbClr>
            </a:outerShdw>
          </a:effectLst>
        </p:spPr>
      </p:pic>
      <p:pic>
        <p:nvPicPr>
          <p:cNvPr id="7" name="Picture 6" descr="A screenshot of a cell phone&#10;&#10;Description automatically generated">
            <a:extLst>
              <a:ext uri="{FF2B5EF4-FFF2-40B4-BE49-F238E27FC236}">
                <a16:creationId xmlns:a16="http://schemas.microsoft.com/office/drawing/2014/main" id="{44A37D3A-56FF-A943-B97E-6B4777A388CA}"/>
              </a:ext>
            </a:extLst>
          </p:cNvPr>
          <p:cNvPicPr>
            <a:picLocks noChangeAspect="1"/>
          </p:cNvPicPr>
          <p:nvPr/>
        </p:nvPicPr>
        <p:blipFill>
          <a:blip r:embed="rId4"/>
          <a:stretch>
            <a:fillRect/>
          </a:stretch>
        </p:blipFill>
        <p:spPr>
          <a:xfrm>
            <a:off x="450445" y="1525104"/>
            <a:ext cx="5601964" cy="1814891"/>
          </a:xfrm>
          <a:prstGeom prst="rect">
            <a:avLst/>
          </a:prstGeom>
          <a:ln>
            <a:noFill/>
          </a:ln>
          <a:effectLst>
            <a:outerShdw blurRad="292100" dist="139700" dir="2700000" algn="tl" rotWithShape="0">
              <a:srgbClr val="333333">
                <a:alpha val="65000"/>
              </a:srgbClr>
            </a:outerShdw>
          </a:effectLst>
        </p:spPr>
      </p:pic>
      <p:pic>
        <p:nvPicPr>
          <p:cNvPr id="9" name="Picture 8" descr="A screenshot of a cell phone&#10;&#10;Description automatically generated">
            <a:extLst>
              <a:ext uri="{FF2B5EF4-FFF2-40B4-BE49-F238E27FC236}">
                <a16:creationId xmlns:a16="http://schemas.microsoft.com/office/drawing/2014/main" id="{2EC2FECD-7EB4-4D48-9614-75EBD2B6ED0F}"/>
              </a:ext>
            </a:extLst>
          </p:cNvPr>
          <p:cNvPicPr>
            <a:picLocks noChangeAspect="1"/>
          </p:cNvPicPr>
          <p:nvPr/>
        </p:nvPicPr>
        <p:blipFill>
          <a:blip r:embed="rId5"/>
          <a:stretch>
            <a:fillRect/>
          </a:stretch>
        </p:blipFill>
        <p:spPr>
          <a:xfrm>
            <a:off x="6326941" y="1525103"/>
            <a:ext cx="5674559" cy="181489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0DA33030-1995-564C-BC87-63EAA882C364}"/>
              </a:ext>
            </a:extLst>
          </p:cNvPr>
          <p:cNvSpPr/>
          <p:nvPr/>
        </p:nvSpPr>
        <p:spPr>
          <a:xfrm>
            <a:off x="129540" y="6549520"/>
            <a:ext cx="11932920" cy="230832"/>
          </a:xfrm>
          <a:prstGeom prst="rect">
            <a:avLst/>
          </a:prstGeom>
        </p:spPr>
        <p:txBody>
          <a:bodyPr wrap="square">
            <a:spAutoFit/>
          </a:bodyPr>
          <a:lstStyle/>
          <a:p>
            <a:r>
              <a:rPr lang="en-US" sz="900" dirty="0">
                <a:solidFill>
                  <a:srgbClr val="FFC000"/>
                </a:solidFill>
              </a:rPr>
              <a:t>* Note: Running the entire 110K-observation dataset was too big for running the ML models in R on my PC, so I created a smaller train set (~10% of all observations) to train the model to make predictions. </a:t>
            </a:r>
          </a:p>
        </p:txBody>
      </p:sp>
      <p:pic>
        <p:nvPicPr>
          <p:cNvPr id="14" name="Picture 13" descr="A screenshot of a cell phone&#10;&#10;Description automatically generated">
            <a:extLst>
              <a:ext uri="{FF2B5EF4-FFF2-40B4-BE49-F238E27FC236}">
                <a16:creationId xmlns:a16="http://schemas.microsoft.com/office/drawing/2014/main" id="{81F1A77C-47E5-AE4A-B6BB-495B6ADDD4A4}"/>
              </a:ext>
            </a:extLst>
          </p:cNvPr>
          <p:cNvPicPr>
            <a:picLocks noChangeAspect="1"/>
          </p:cNvPicPr>
          <p:nvPr/>
        </p:nvPicPr>
        <p:blipFill>
          <a:blip r:embed="rId6"/>
          <a:stretch>
            <a:fillRect/>
          </a:stretch>
        </p:blipFill>
        <p:spPr>
          <a:xfrm>
            <a:off x="6326941" y="4131855"/>
            <a:ext cx="5623759" cy="18063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1847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1">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85A5F4-6D54-EF4C-B5BC-9F31ED0189CA}"/>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4200" dirty="0">
                <a:solidFill>
                  <a:srgbClr val="82C93C"/>
                </a:solidFill>
              </a:rPr>
              <a:t>Making predictions using Random Forest</a:t>
            </a:r>
          </a:p>
        </p:txBody>
      </p:sp>
      <p:cxnSp>
        <p:nvCxnSpPr>
          <p:cNvPr id="32" name="Straight Connector 2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text&#10;&#10;Description automatically generated">
            <a:extLst>
              <a:ext uri="{FF2B5EF4-FFF2-40B4-BE49-F238E27FC236}">
                <a16:creationId xmlns:a16="http://schemas.microsoft.com/office/drawing/2014/main" id="{B6922C91-8847-5C4F-9968-556FAB6EF9D7}"/>
              </a:ext>
            </a:extLst>
          </p:cNvPr>
          <p:cNvPicPr>
            <a:picLocks noChangeAspect="1"/>
          </p:cNvPicPr>
          <p:nvPr/>
        </p:nvPicPr>
        <p:blipFill>
          <a:blip r:embed="rId2"/>
          <a:stretch>
            <a:fillRect/>
          </a:stretch>
        </p:blipFill>
        <p:spPr>
          <a:xfrm>
            <a:off x="756942" y="2896829"/>
            <a:ext cx="4273865" cy="26733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3DD753E-2EB2-2241-ADBB-9ACF2DC944C9}"/>
              </a:ext>
            </a:extLst>
          </p:cNvPr>
          <p:cNvPicPr>
            <a:picLocks noChangeAspect="1"/>
          </p:cNvPicPr>
          <p:nvPr/>
        </p:nvPicPr>
        <p:blipFill>
          <a:blip r:embed="rId3"/>
          <a:stretch>
            <a:fillRect/>
          </a:stretch>
        </p:blipFill>
        <p:spPr>
          <a:xfrm>
            <a:off x="7067988" y="2619265"/>
            <a:ext cx="4204553" cy="3697981"/>
          </a:xfrm>
          <a:prstGeom prst="rect">
            <a:avLst/>
          </a:prstGeom>
        </p:spPr>
      </p:pic>
      <p:sp>
        <p:nvSpPr>
          <p:cNvPr id="10" name="TextBox 9">
            <a:extLst>
              <a:ext uri="{FF2B5EF4-FFF2-40B4-BE49-F238E27FC236}">
                <a16:creationId xmlns:a16="http://schemas.microsoft.com/office/drawing/2014/main" id="{A97E4856-E847-8F4D-9A42-24956A0C70C3}"/>
              </a:ext>
            </a:extLst>
          </p:cNvPr>
          <p:cNvSpPr txBox="1"/>
          <p:nvPr/>
        </p:nvSpPr>
        <p:spPr>
          <a:xfrm>
            <a:off x="756942" y="2362788"/>
            <a:ext cx="4625744" cy="276999"/>
          </a:xfrm>
          <a:prstGeom prst="rect">
            <a:avLst/>
          </a:prstGeom>
          <a:noFill/>
        </p:spPr>
        <p:txBody>
          <a:bodyPr wrap="square" rtlCol="0">
            <a:spAutoFit/>
          </a:bodyPr>
          <a:lstStyle/>
          <a:p>
            <a:r>
              <a:rPr lang="en-US" sz="1200" dirty="0"/>
              <a:t>Random Forest model: highest Kappa &amp; Accuracy</a:t>
            </a:r>
          </a:p>
        </p:txBody>
      </p:sp>
      <p:sp>
        <p:nvSpPr>
          <p:cNvPr id="25" name="TextBox 24">
            <a:extLst>
              <a:ext uri="{FF2B5EF4-FFF2-40B4-BE49-F238E27FC236}">
                <a16:creationId xmlns:a16="http://schemas.microsoft.com/office/drawing/2014/main" id="{20724164-228D-2246-89C7-ABB5794F3FFE}"/>
              </a:ext>
            </a:extLst>
          </p:cNvPr>
          <p:cNvSpPr txBox="1"/>
          <p:nvPr/>
        </p:nvSpPr>
        <p:spPr>
          <a:xfrm>
            <a:off x="7067988" y="2288851"/>
            <a:ext cx="4625744" cy="276999"/>
          </a:xfrm>
          <a:prstGeom prst="rect">
            <a:avLst/>
          </a:prstGeom>
          <a:noFill/>
        </p:spPr>
        <p:txBody>
          <a:bodyPr wrap="square" rtlCol="0">
            <a:spAutoFit/>
          </a:bodyPr>
          <a:lstStyle/>
          <a:p>
            <a:r>
              <a:rPr lang="en-US" sz="1200" dirty="0"/>
              <a:t>Predict from the test set</a:t>
            </a:r>
          </a:p>
        </p:txBody>
      </p:sp>
    </p:spTree>
    <p:extLst>
      <p:ext uri="{BB962C8B-B14F-4D97-AF65-F5344CB8AC3E}">
        <p14:creationId xmlns:p14="http://schemas.microsoft.com/office/powerpoint/2010/main" val="95644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59AB6-E413-1C42-953A-386EB9E65879}"/>
              </a:ext>
            </a:extLst>
          </p:cNvPr>
          <p:cNvSpPr>
            <a:spLocks noGrp="1"/>
          </p:cNvSpPr>
          <p:nvPr>
            <p:ph idx="1"/>
          </p:nvPr>
        </p:nvSpPr>
        <p:spPr>
          <a:xfrm>
            <a:off x="1268278" y="2294182"/>
            <a:ext cx="9655444" cy="3963986"/>
          </a:xfrm>
        </p:spPr>
        <p:txBody>
          <a:bodyPr>
            <a:normAutofit/>
          </a:bodyPr>
          <a:lstStyle/>
          <a:p>
            <a:pPr marL="0" indent="0">
              <a:buNone/>
            </a:pPr>
            <a:r>
              <a:rPr lang="en-US" sz="2000" dirty="0">
                <a:latin typeface="Helvetica" pitchFamily="2" charset="0"/>
              </a:rPr>
              <a:t>Which playlist should you focus on to have the most impact from the inclusion? </a:t>
            </a:r>
          </a:p>
          <a:p>
            <a:pPr marL="0" indent="0">
              <a:buNone/>
            </a:pPr>
            <a:br>
              <a:rPr lang="en-US" sz="2000" dirty="0">
                <a:latin typeface="Helvetica" pitchFamily="2" charset="0"/>
              </a:rPr>
            </a:br>
            <a:r>
              <a:rPr lang="en-US" sz="2000" dirty="0">
                <a:latin typeface="Helvetica" pitchFamily="2" charset="0"/>
              </a:rPr>
              <a:t>Could you change your description - or even the song itself - to have a better chance of inclusion? Are there other factors?</a:t>
            </a:r>
          </a:p>
          <a:p>
            <a:endParaRPr lang="en-US" sz="2000" dirty="0">
              <a:latin typeface="Helvetica" pitchFamily="2" charset="0"/>
            </a:endParaRPr>
          </a:p>
          <a:p>
            <a:pPr marL="0" indent="0">
              <a:buNone/>
            </a:pPr>
            <a:r>
              <a:rPr lang="en-US" sz="2000" dirty="0">
                <a:latin typeface="Helvetica" pitchFamily="2" charset="0"/>
              </a:rPr>
              <a:t>What if you knew EXACTLY where your track should be placed according to regression, classification, and Machine Learning models</a:t>
            </a:r>
            <a:r>
              <a:rPr lang="en-US" sz="2000" dirty="0"/>
              <a:t>?  </a:t>
            </a:r>
          </a:p>
        </p:txBody>
      </p:sp>
      <p:sp>
        <p:nvSpPr>
          <p:cNvPr id="5" name="Title 4">
            <a:extLst>
              <a:ext uri="{FF2B5EF4-FFF2-40B4-BE49-F238E27FC236}">
                <a16:creationId xmlns:a16="http://schemas.microsoft.com/office/drawing/2014/main" id="{95CAD94A-C8D9-9041-B14B-4B114C01E263}"/>
              </a:ext>
            </a:extLst>
          </p:cNvPr>
          <p:cNvSpPr>
            <a:spLocks noGrp="1"/>
          </p:cNvSpPr>
          <p:nvPr>
            <p:ph type="title"/>
          </p:nvPr>
        </p:nvSpPr>
        <p:spPr/>
        <p:txBody>
          <a:bodyPr>
            <a:normAutofit/>
          </a:bodyPr>
          <a:lstStyle/>
          <a:p>
            <a:r>
              <a:rPr lang="en-US" sz="4000" b="1" dirty="0">
                <a:solidFill>
                  <a:srgbClr val="82C93C"/>
                </a:solidFill>
              </a:rPr>
              <a:t>Data Science Research Questions: </a:t>
            </a:r>
          </a:p>
        </p:txBody>
      </p:sp>
    </p:spTree>
    <p:extLst>
      <p:ext uri="{BB962C8B-B14F-4D97-AF65-F5344CB8AC3E}">
        <p14:creationId xmlns:p14="http://schemas.microsoft.com/office/powerpoint/2010/main" val="123621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4F1DE64-9AD5-D049-955C-80CC2F3E068A}"/>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4200" dirty="0">
                <a:solidFill>
                  <a:srgbClr val="82C93C"/>
                </a:solidFill>
              </a:rPr>
              <a:t>Making predictions using Random Forest</a:t>
            </a:r>
          </a:p>
        </p:txBody>
      </p:sp>
      <p:sp>
        <p:nvSpPr>
          <p:cNvPr id="10" name="TextBox 9">
            <a:extLst>
              <a:ext uri="{FF2B5EF4-FFF2-40B4-BE49-F238E27FC236}">
                <a16:creationId xmlns:a16="http://schemas.microsoft.com/office/drawing/2014/main" id="{6A37860C-C053-A74D-AAFD-10613F96E30D}"/>
              </a:ext>
            </a:extLst>
          </p:cNvPr>
          <p:cNvSpPr txBox="1"/>
          <p:nvPr/>
        </p:nvSpPr>
        <p:spPr>
          <a:xfrm>
            <a:off x="827108" y="2999981"/>
            <a:ext cx="4625744" cy="276999"/>
          </a:xfrm>
          <a:prstGeom prst="rect">
            <a:avLst/>
          </a:prstGeom>
          <a:noFill/>
        </p:spPr>
        <p:txBody>
          <a:bodyPr wrap="square" rtlCol="0">
            <a:spAutoFit/>
          </a:bodyPr>
          <a:lstStyle/>
          <a:p>
            <a:r>
              <a:rPr lang="en-US" sz="1200" dirty="0"/>
              <a:t>Overall statistics from predictions:</a:t>
            </a:r>
          </a:p>
        </p:txBody>
      </p:sp>
      <p:sp>
        <p:nvSpPr>
          <p:cNvPr id="11" name="TextBox 10">
            <a:extLst>
              <a:ext uri="{FF2B5EF4-FFF2-40B4-BE49-F238E27FC236}">
                <a16:creationId xmlns:a16="http://schemas.microsoft.com/office/drawing/2014/main" id="{1EEDD6D2-B1AC-6E44-9811-7BD76FEFE2F9}"/>
              </a:ext>
            </a:extLst>
          </p:cNvPr>
          <p:cNvSpPr txBox="1"/>
          <p:nvPr/>
        </p:nvSpPr>
        <p:spPr>
          <a:xfrm>
            <a:off x="4123327" y="1665962"/>
            <a:ext cx="4625744" cy="276999"/>
          </a:xfrm>
          <a:prstGeom prst="rect">
            <a:avLst/>
          </a:prstGeom>
          <a:noFill/>
        </p:spPr>
        <p:txBody>
          <a:bodyPr wrap="square" rtlCol="0">
            <a:spAutoFit/>
          </a:bodyPr>
          <a:lstStyle/>
          <a:p>
            <a:r>
              <a:rPr lang="en-US" sz="1200" dirty="0"/>
              <a:t>Statistics by Playlist: </a:t>
            </a:r>
          </a:p>
        </p:txBody>
      </p:sp>
      <p:pic>
        <p:nvPicPr>
          <p:cNvPr id="13" name="Picture 12" descr="A picture containing bird, flower&#10;&#10;Description automatically generated">
            <a:extLst>
              <a:ext uri="{FF2B5EF4-FFF2-40B4-BE49-F238E27FC236}">
                <a16:creationId xmlns:a16="http://schemas.microsoft.com/office/drawing/2014/main" id="{CDD9420F-C799-6148-BE04-B8211A9FB097}"/>
              </a:ext>
            </a:extLst>
          </p:cNvPr>
          <p:cNvPicPr>
            <a:picLocks noChangeAspect="1"/>
          </p:cNvPicPr>
          <p:nvPr/>
        </p:nvPicPr>
        <p:blipFill>
          <a:blip r:embed="rId2"/>
          <a:stretch>
            <a:fillRect/>
          </a:stretch>
        </p:blipFill>
        <p:spPr>
          <a:xfrm>
            <a:off x="914791" y="3276980"/>
            <a:ext cx="2651406" cy="1517581"/>
          </a:xfrm>
          <a:prstGeom prst="rect">
            <a:avLst/>
          </a:prstGeom>
          <a:ln>
            <a:noFill/>
          </a:ln>
          <a:effectLst>
            <a:outerShdw blurRad="292100" dist="139700" dir="2700000" algn="tl" rotWithShape="0">
              <a:srgbClr val="333333">
                <a:alpha val="65000"/>
              </a:srgbClr>
            </a:outerShdw>
          </a:effectLst>
        </p:spPr>
      </p:pic>
      <p:pic>
        <p:nvPicPr>
          <p:cNvPr id="17" name="Picture 16" descr="A close up of text on a white background&#10;&#10;Description automatically generated">
            <a:extLst>
              <a:ext uri="{FF2B5EF4-FFF2-40B4-BE49-F238E27FC236}">
                <a16:creationId xmlns:a16="http://schemas.microsoft.com/office/drawing/2014/main" id="{23F9D538-B14D-AC4C-B588-BC53DF712764}"/>
              </a:ext>
            </a:extLst>
          </p:cNvPr>
          <p:cNvPicPr>
            <a:picLocks noChangeAspect="1"/>
          </p:cNvPicPr>
          <p:nvPr/>
        </p:nvPicPr>
        <p:blipFill rotWithShape="1">
          <a:blip r:embed="rId3"/>
          <a:srcRect t="3954"/>
          <a:stretch/>
        </p:blipFill>
        <p:spPr>
          <a:xfrm>
            <a:off x="5759459" y="1665962"/>
            <a:ext cx="6229746" cy="46786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7859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box&#10;&#10;Description automatically generated">
            <a:extLst>
              <a:ext uri="{FF2B5EF4-FFF2-40B4-BE49-F238E27FC236}">
                <a16:creationId xmlns:a16="http://schemas.microsoft.com/office/drawing/2014/main" id="{6252322B-D849-3F46-800E-6B9467A9CEA6}"/>
              </a:ext>
            </a:extLst>
          </p:cNvPr>
          <p:cNvPicPr>
            <a:picLocks noChangeAspect="1"/>
          </p:cNvPicPr>
          <p:nvPr/>
        </p:nvPicPr>
        <p:blipFill>
          <a:blip r:embed="rId2"/>
          <a:stretch>
            <a:fillRect/>
          </a:stretch>
        </p:blipFill>
        <p:spPr>
          <a:xfrm>
            <a:off x="695194" y="645661"/>
            <a:ext cx="10801611" cy="5742856"/>
          </a:xfrm>
          <a:prstGeom prst="rect">
            <a:avLst/>
          </a:prstGeom>
        </p:spPr>
      </p:pic>
      <p:sp>
        <p:nvSpPr>
          <p:cNvPr id="2" name="Title 1">
            <a:extLst>
              <a:ext uri="{FF2B5EF4-FFF2-40B4-BE49-F238E27FC236}">
                <a16:creationId xmlns:a16="http://schemas.microsoft.com/office/drawing/2014/main" id="{F21CCA2A-B6D0-4846-803C-358A0DC399F0}"/>
              </a:ext>
            </a:extLst>
          </p:cNvPr>
          <p:cNvSpPr>
            <a:spLocks noGrp="1"/>
          </p:cNvSpPr>
          <p:nvPr>
            <p:ph type="title"/>
          </p:nvPr>
        </p:nvSpPr>
        <p:spPr>
          <a:xfrm>
            <a:off x="828805" y="294508"/>
            <a:ext cx="10058400" cy="702305"/>
          </a:xfrm>
        </p:spPr>
        <p:txBody>
          <a:bodyPr/>
          <a:lstStyle/>
          <a:p>
            <a:r>
              <a:rPr lang="en-US" dirty="0"/>
              <a:t>Tree Model plot</a:t>
            </a:r>
          </a:p>
        </p:txBody>
      </p:sp>
      <p:sp>
        <p:nvSpPr>
          <p:cNvPr id="3" name="Left-Up Arrow 2">
            <a:extLst>
              <a:ext uri="{FF2B5EF4-FFF2-40B4-BE49-F238E27FC236}">
                <a16:creationId xmlns:a16="http://schemas.microsoft.com/office/drawing/2014/main" id="{7E2EB27A-5758-9A43-9C90-29DFBEDCB19E}"/>
              </a:ext>
            </a:extLst>
          </p:cNvPr>
          <p:cNvSpPr/>
          <p:nvPr/>
        </p:nvSpPr>
        <p:spPr>
          <a:xfrm rot="10800000">
            <a:off x="6851735" y="996813"/>
            <a:ext cx="1089763" cy="746568"/>
          </a:xfrm>
          <a:prstGeom prst="leftUp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335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DE8F2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16207C-05B2-A842-B642-ED77B9FEE6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b="1" dirty="0">
                <a:solidFill>
                  <a:schemeClr val="bg1"/>
                </a:solidFill>
              </a:rPr>
              <a:t>Data limitations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368649-FA76-5E4A-8E04-73A3ECF14EE8}"/>
              </a:ext>
            </a:extLst>
          </p:cNvPr>
          <p:cNvSpPr>
            <a:spLocks noGrp="1"/>
          </p:cNvSpPr>
          <p:nvPr>
            <p:ph idx="1"/>
          </p:nvPr>
        </p:nvSpPr>
        <p:spPr>
          <a:xfrm>
            <a:off x="5164790" y="1392348"/>
            <a:ext cx="5990890" cy="3616105"/>
          </a:xfrm>
        </p:spPr>
        <p:txBody>
          <a:bodyPr>
            <a:normAutofit lnSpcReduction="10000"/>
          </a:bodyPr>
          <a:lstStyle/>
          <a:p>
            <a:pPr marL="0" indent="0">
              <a:buNone/>
            </a:pPr>
            <a:r>
              <a:rPr lang="en-US" b="1" u="sng" dirty="0">
                <a:latin typeface="Helvetica" pitchFamily="2" charset="0"/>
              </a:rPr>
              <a:t>Skip rates</a:t>
            </a:r>
            <a:r>
              <a:rPr lang="en-US" b="1" dirty="0">
                <a:latin typeface="Helvetica" pitchFamily="2" charset="0"/>
              </a:rPr>
              <a:t>: </a:t>
            </a:r>
            <a:r>
              <a:rPr lang="en-US" dirty="0">
                <a:latin typeface="Helvetica" pitchFamily="2" charset="0"/>
              </a:rPr>
              <a:t>Spotify keeps the ”skip rates” data close to the vest, so impact is hard measure on a large scale (if users skip through your track). </a:t>
            </a:r>
          </a:p>
          <a:p>
            <a:pPr lvl="1">
              <a:buFont typeface="Arial" panose="020B0604020202020204" pitchFamily="34" charset="0"/>
              <a:buChar char="•"/>
            </a:pPr>
            <a:r>
              <a:rPr lang="en-US" dirty="0">
                <a:latin typeface="Helvetica" pitchFamily="2" charset="0"/>
              </a:rPr>
              <a:t>30 seconds of listening counts as a play</a:t>
            </a:r>
          </a:p>
          <a:p>
            <a:pPr lvl="1">
              <a:buFont typeface="Arial" panose="020B0604020202020204" pitchFamily="34" charset="0"/>
              <a:buChar char="•"/>
            </a:pPr>
            <a:r>
              <a:rPr lang="en-US" dirty="0">
                <a:latin typeface="Helvetica" pitchFamily="2" charset="0"/>
              </a:rPr>
              <a:t>Spotify staff tells us that more skips happen earlier in the playlist </a:t>
            </a:r>
          </a:p>
          <a:p>
            <a:pPr lvl="1">
              <a:buFont typeface="Arial" panose="020B0604020202020204" pitchFamily="34" charset="0"/>
              <a:buChar char="•"/>
            </a:pPr>
            <a:endParaRPr lang="en-US" dirty="0">
              <a:latin typeface="Helvetica" pitchFamily="2" charset="0"/>
            </a:endParaRPr>
          </a:p>
          <a:p>
            <a:pPr marL="0" indent="0">
              <a:buNone/>
            </a:pPr>
            <a:r>
              <a:rPr lang="en-US" b="1" u="sng" dirty="0">
                <a:latin typeface="Helvetica" pitchFamily="2" charset="0"/>
              </a:rPr>
              <a:t>Song genres</a:t>
            </a:r>
            <a:r>
              <a:rPr lang="en-US" b="1" dirty="0">
                <a:latin typeface="Helvetica" pitchFamily="2" charset="0"/>
              </a:rPr>
              <a:t>:</a:t>
            </a:r>
            <a:r>
              <a:rPr lang="en-US" dirty="0">
                <a:latin typeface="Helvetica" pitchFamily="2" charset="0"/>
              </a:rPr>
              <a:t> Self-reported by the artist and are quite subjective. Many “genres” have just one song attributable out of &gt;100K observations. </a:t>
            </a:r>
            <a:endParaRPr lang="en-US" dirty="0"/>
          </a:p>
          <a:p>
            <a:endParaRPr lang="en-US" dirty="0"/>
          </a:p>
        </p:txBody>
      </p:sp>
    </p:spTree>
    <p:extLst>
      <p:ext uri="{BB962C8B-B14F-4D97-AF65-F5344CB8AC3E}">
        <p14:creationId xmlns:p14="http://schemas.microsoft.com/office/powerpoint/2010/main" val="1009874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82C9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53893C46-FEEF-3745-9A0E-83F893F21F92}"/>
              </a:ext>
            </a:extLst>
          </p:cNvPr>
          <p:cNvSpPr txBox="1">
            <a:spLocks/>
          </p:cNvSpPr>
          <p:nvPr/>
        </p:nvSpPr>
        <p:spPr>
          <a:xfrm>
            <a:off x="185737" y="505416"/>
            <a:ext cx="4213259" cy="52238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en-US" sz="3500" b="1" dirty="0">
                <a:solidFill>
                  <a:schemeClr val="bg1"/>
                </a:solidFill>
              </a:rPr>
              <a:t>Recommendations</a:t>
            </a:r>
            <a:r>
              <a:rPr lang="en-US" sz="3500" b="1" dirty="0"/>
              <a:t> </a:t>
            </a:r>
            <a:r>
              <a:rPr lang="en-US" sz="3500" dirty="0">
                <a:solidFill>
                  <a:srgbClr val="FFFFFF"/>
                </a:solidFill>
                <a:latin typeface="+mn-lt"/>
              </a:rPr>
              <a:t>: </a:t>
            </a:r>
            <a:br>
              <a:rPr lang="en-US" dirty="0">
                <a:solidFill>
                  <a:srgbClr val="FFFFFF"/>
                </a:solidFill>
                <a:latin typeface="+mn-lt"/>
              </a:rPr>
            </a:br>
            <a:r>
              <a:rPr lang="en-US" b="1" dirty="0">
                <a:latin typeface="Helvetica" pitchFamily="2" charset="0"/>
              </a:rPr>
              <a:t>Takeaways from this analysis</a:t>
            </a:r>
          </a:p>
        </p:txBody>
      </p:sp>
      <p:sp>
        <p:nvSpPr>
          <p:cNvPr id="2" name="Rectangle 1">
            <a:extLst>
              <a:ext uri="{FF2B5EF4-FFF2-40B4-BE49-F238E27FC236}">
                <a16:creationId xmlns:a16="http://schemas.microsoft.com/office/drawing/2014/main" id="{E0EA79F7-F66F-9143-9FE7-8DCD47D1AD0B}"/>
              </a:ext>
            </a:extLst>
          </p:cNvPr>
          <p:cNvSpPr/>
          <p:nvPr/>
        </p:nvSpPr>
        <p:spPr>
          <a:xfrm>
            <a:off x="4867852" y="895625"/>
            <a:ext cx="7023915" cy="5355312"/>
          </a:xfrm>
          <a:prstGeom prst="rect">
            <a:avLst/>
          </a:prstGeom>
        </p:spPr>
        <p:txBody>
          <a:bodyPr wrap="square">
            <a:spAutoFit/>
          </a:bodyPr>
          <a:lstStyle/>
          <a:p>
            <a:r>
              <a:rPr lang="en-US" b="1" dirty="0">
                <a:latin typeface="Helvetica" pitchFamily="2" charset="0"/>
              </a:rPr>
              <a:t>Artists should get a song feature analysis via Spotify Developer portal: https://</a:t>
            </a:r>
            <a:r>
              <a:rPr lang="en-US" b="1" dirty="0" err="1">
                <a:latin typeface="Helvetica" pitchFamily="2" charset="0"/>
              </a:rPr>
              <a:t>developer.spotify.com</a:t>
            </a:r>
            <a:r>
              <a:rPr lang="en-US" b="1" dirty="0">
                <a:latin typeface="Helvetica" pitchFamily="2" charset="0"/>
              </a:rPr>
              <a:t>/ </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Some less popular (less “followed”) playlists may have more impact in the long-run. </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Artists can focus the submission specifically to the playlist. </a:t>
            </a:r>
          </a:p>
          <a:p>
            <a:r>
              <a:rPr lang="en-US" b="1" dirty="0">
                <a:latin typeface="Helvetica" pitchFamily="2" charset="0"/>
              </a:rPr>
              <a:t>There are clear themes from each playlist based on audio feature that may not be clear from the playlist genre descriptions. Plus, artists tend to self-label their music in more niche genres. </a:t>
            </a:r>
          </a:p>
          <a:p>
            <a:endParaRPr lang="en-US" b="1" dirty="0">
              <a:latin typeface="Helvetica" pitchFamily="2" charset="0"/>
            </a:endParaRPr>
          </a:p>
          <a:p>
            <a:endParaRPr lang="en-US" b="1" dirty="0">
              <a:latin typeface="Helvetica" pitchFamily="2" charset="0"/>
            </a:endParaRPr>
          </a:p>
          <a:p>
            <a:r>
              <a:rPr lang="en-US" b="1" dirty="0">
                <a:latin typeface="Helvetica" pitchFamily="2" charset="0"/>
              </a:rPr>
              <a:t>There are tens of thousands of playlists that we can focus on and run a similar analysis, so it’s not necessary to change the art in order to be noticed. Smaller, niche playlists may be the best bet. </a:t>
            </a:r>
          </a:p>
        </p:txBody>
      </p:sp>
    </p:spTree>
    <p:extLst>
      <p:ext uri="{BB962C8B-B14F-4D97-AF65-F5344CB8AC3E}">
        <p14:creationId xmlns:p14="http://schemas.microsoft.com/office/powerpoint/2010/main" val="2617679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AAAD99-9832-4C28-867E-B9EE7B77A8CC}"/>
              </a:ext>
            </a:extLst>
          </p:cNvPr>
          <p:cNvPicPr>
            <a:picLocks noChangeAspect="1"/>
          </p:cNvPicPr>
          <p:nvPr/>
        </p:nvPicPr>
        <p:blipFill rotWithShape="1">
          <a:blip r:embed="rId2"/>
          <a:srcRect t="4983" b="10747"/>
          <a:stretch/>
        </p:blipFill>
        <p:spPr>
          <a:xfrm>
            <a:off x="-1" y="0"/>
            <a:ext cx="12191980" cy="6858000"/>
          </a:xfrm>
          <a:prstGeom prst="rect">
            <a:avLst/>
          </a:prstGeom>
        </p:spPr>
      </p:pic>
      <p:sp>
        <p:nvSpPr>
          <p:cNvPr id="39" name="Rectangle 3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2D28F-BA82-2C45-9839-A25A567EC7B0}"/>
              </a:ext>
            </a:extLst>
          </p:cNvPr>
          <p:cNvSpPr>
            <a:spLocks noGrp="1"/>
          </p:cNvSpPr>
          <p:nvPr>
            <p:ph type="ctrTitle"/>
          </p:nvPr>
        </p:nvSpPr>
        <p:spPr>
          <a:xfrm>
            <a:off x="735791" y="2474881"/>
            <a:ext cx="6801912" cy="2260918"/>
          </a:xfrm>
        </p:spPr>
        <p:txBody>
          <a:bodyPr>
            <a:noAutofit/>
          </a:bodyPr>
          <a:lstStyle/>
          <a:p>
            <a:r>
              <a:rPr lang="en-US" sz="3800" dirty="0">
                <a:solidFill>
                  <a:schemeClr val="tx1"/>
                </a:solidFill>
                <a:latin typeface="+mn-lt"/>
              </a:rPr>
              <a:t>Thank you!</a:t>
            </a:r>
          </a:p>
        </p:txBody>
      </p:sp>
      <p:cxnSp>
        <p:nvCxnSpPr>
          <p:cNvPr id="40" name="Straight Connector 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3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6986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82C9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53893C46-FEEF-3745-9A0E-83F893F21F92}"/>
              </a:ext>
            </a:extLst>
          </p:cNvPr>
          <p:cNvSpPr txBox="1">
            <a:spLocks/>
          </p:cNvSpPr>
          <p:nvPr/>
        </p:nvSpPr>
        <p:spPr>
          <a:xfrm>
            <a:off x="185737" y="505415"/>
            <a:ext cx="4213259" cy="589538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a:lstStyle>
          <a:p>
            <a:r>
              <a:rPr lang="en-US" dirty="0">
                <a:solidFill>
                  <a:srgbClr val="FFFFFF"/>
                </a:solidFill>
                <a:latin typeface="+mn-lt"/>
              </a:rPr>
              <a:t>Data to analyze: </a:t>
            </a:r>
          </a:p>
          <a:p>
            <a:br>
              <a:rPr lang="en-US" dirty="0">
                <a:solidFill>
                  <a:srgbClr val="FFFFFF"/>
                </a:solidFill>
                <a:latin typeface="+mn-lt"/>
              </a:rPr>
            </a:br>
            <a:r>
              <a:rPr lang="en-US" b="1" dirty="0">
                <a:latin typeface="Helvetica" pitchFamily="2" charset="0"/>
              </a:rPr>
              <a:t>Top 25 </a:t>
            </a:r>
          </a:p>
          <a:p>
            <a:r>
              <a:rPr lang="en-US" b="1" dirty="0">
                <a:latin typeface="Helvetica" pitchFamily="2" charset="0"/>
              </a:rPr>
              <a:t>Most-Followed, Spotify-Curated US Frontline Playlists </a:t>
            </a:r>
          </a:p>
          <a:p>
            <a:endParaRPr lang="en-US" b="1" dirty="0">
              <a:latin typeface="Helvetica" pitchFamily="2" charset="0"/>
            </a:endParaRPr>
          </a:p>
          <a:p>
            <a:endParaRPr lang="en-US" b="1" dirty="0">
              <a:latin typeface="Helvetica" pitchFamily="2" charset="0"/>
            </a:endParaRPr>
          </a:p>
          <a:p>
            <a:r>
              <a:rPr lang="en-US" sz="2700" b="1" dirty="0">
                <a:latin typeface="Helvetica" pitchFamily="2" charset="0"/>
              </a:rPr>
              <a:t>(+ 3 of the least-followed)</a:t>
            </a:r>
            <a:br>
              <a:rPr lang="en-US" b="1" dirty="0">
                <a:latin typeface="Helvetica" pitchFamily="2" charset="0"/>
              </a:rPr>
            </a:br>
            <a:endParaRPr lang="en-US" dirty="0">
              <a:solidFill>
                <a:srgbClr val="FFFFFF"/>
              </a:solidFill>
              <a:latin typeface="+mn-lt"/>
            </a:endParaRPr>
          </a:p>
        </p:txBody>
      </p:sp>
      <p:sp>
        <p:nvSpPr>
          <p:cNvPr id="11" name="Rectangle 10">
            <a:extLst>
              <a:ext uri="{FF2B5EF4-FFF2-40B4-BE49-F238E27FC236}">
                <a16:creationId xmlns:a16="http://schemas.microsoft.com/office/drawing/2014/main" id="{BFC0552A-2D20-0A47-B862-8662F4F1FB43}"/>
              </a:ext>
            </a:extLst>
          </p:cNvPr>
          <p:cNvSpPr/>
          <p:nvPr/>
        </p:nvSpPr>
        <p:spPr>
          <a:xfrm>
            <a:off x="8075334" y="1113690"/>
            <a:ext cx="2804837" cy="5078313"/>
          </a:xfrm>
          <a:prstGeom prst="rect">
            <a:avLst/>
          </a:prstGeom>
        </p:spPr>
        <p:txBody>
          <a:bodyPr wrap="square">
            <a:spAutoFit/>
          </a:bodyPr>
          <a:lstStyle/>
          <a:p>
            <a:pPr marL="342900" indent="-342900">
              <a:buFont typeface="+mj-lt"/>
              <a:buAutoNum type="arabicPeriod" startAt="16"/>
            </a:pPr>
            <a:r>
              <a:rPr lang="en-US" dirty="0">
                <a:latin typeface="Helvetica" pitchFamily="2" charset="0"/>
              </a:rPr>
              <a:t>Power Workout</a:t>
            </a:r>
          </a:p>
          <a:p>
            <a:pPr marL="342900" indent="-342900">
              <a:buFont typeface="+mj-lt"/>
              <a:buAutoNum type="arabicPeriod" startAt="16"/>
            </a:pPr>
            <a:r>
              <a:rPr lang="en-US" dirty="0">
                <a:latin typeface="Helvetica" pitchFamily="2" charset="0"/>
              </a:rPr>
              <a:t>Pop Remix</a:t>
            </a:r>
          </a:p>
          <a:p>
            <a:pPr marL="342900" indent="-342900">
              <a:buFont typeface="+mj-lt"/>
              <a:buAutoNum type="arabicPeriod" startAt="16"/>
            </a:pPr>
            <a:r>
              <a:rPr lang="en-US" dirty="0">
                <a:latin typeface="Helvetica" pitchFamily="2" charset="0"/>
              </a:rPr>
              <a:t>Cardio</a:t>
            </a:r>
          </a:p>
          <a:p>
            <a:pPr marL="342900" indent="-342900">
              <a:buFont typeface="+mj-lt"/>
              <a:buAutoNum type="arabicPeriod" startAt="16"/>
            </a:pPr>
            <a:r>
              <a:rPr lang="en-US" dirty="0">
                <a:latin typeface="Helvetica" pitchFamily="2" charset="0"/>
              </a:rPr>
              <a:t>K-Pop </a:t>
            </a:r>
            <a:r>
              <a:rPr lang="en-US" dirty="0" err="1">
                <a:latin typeface="Helvetica" pitchFamily="2" charset="0"/>
              </a:rPr>
              <a:t>Daebak</a:t>
            </a:r>
            <a:endParaRPr lang="en-US" dirty="0">
              <a:latin typeface="Helvetica" pitchFamily="2" charset="0"/>
            </a:endParaRPr>
          </a:p>
          <a:p>
            <a:pPr marL="342900" indent="-342900">
              <a:buFont typeface="+mj-lt"/>
              <a:buAutoNum type="arabicPeriod" startAt="16"/>
            </a:pPr>
            <a:r>
              <a:rPr lang="en-US" dirty="0">
                <a:latin typeface="Helvetica" pitchFamily="2" charset="0"/>
              </a:rPr>
              <a:t>Most Necessary</a:t>
            </a:r>
          </a:p>
          <a:p>
            <a:pPr marL="342900" indent="-342900">
              <a:buFont typeface="+mj-lt"/>
              <a:buAutoNum type="arabicPeriod" startAt="16"/>
            </a:pPr>
            <a:r>
              <a:rPr lang="en-US" dirty="0">
                <a:latin typeface="Helvetica" pitchFamily="2" charset="0"/>
              </a:rPr>
              <a:t>Intense Studying</a:t>
            </a:r>
          </a:p>
          <a:p>
            <a:pPr marL="342900" indent="-342900">
              <a:buFont typeface="+mj-lt"/>
              <a:buAutoNum type="arabicPeriod" startAt="16"/>
            </a:pPr>
            <a:r>
              <a:rPr lang="en-US" dirty="0">
                <a:latin typeface="Helvetica" pitchFamily="2" charset="0"/>
              </a:rPr>
              <a:t>Ultimate Indie</a:t>
            </a:r>
          </a:p>
          <a:p>
            <a:pPr marL="342900" indent="-342900">
              <a:buFont typeface="+mj-lt"/>
              <a:buAutoNum type="arabicPeriod" startAt="16"/>
            </a:pPr>
            <a:r>
              <a:rPr lang="en-US" dirty="0">
                <a:latin typeface="Helvetica" pitchFamily="2" charset="0"/>
              </a:rPr>
              <a:t>Hot Rhythmic</a:t>
            </a:r>
          </a:p>
          <a:p>
            <a:pPr marL="342900" indent="-342900">
              <a:buFont typeface="+mj-lt"/>
              <a:buAutoNum type="arabicPeriod" startAt="16"/>
            </a:pPr>
            <a:r>
              <a:rPr lang="en-US" dirty="0">
                <a:latin typeface="Helvetica" pitchFamily="2" charset="0"/>
              </a:rPr>
              <a:t>Chilled R&amp;B</a:t>
            </a:r>
          </a:p>
          <a:p>
            <a:pPr marL="342900" indent="-342900">
              <a:buFont typeface="+mj-lt"/>
              <a:buAutoNum type="arabicPeriod" startAt="16"/>
            </a:pPr>
            <a:r>
              <a:rPr lang="en-US" dirty="0">
                <a:latin typeface="Helvetica" pitchFamily="2" charset="0"/>
              </a:rPr>
              <a:t>Dance Rising</a:t>
            </a:r>
          </a:p>
          <a:p>
            <a:r>
              <a:rPr lang="en-US" dirty="0">
                <a:latin typeface="Helvetica" pitchFamily="2" charset="0"/>
              </a:rPr>
              <a:t>…</a:t>
            </a:r>
          </a:p>
          <a:p>
            <a:endParaRPr lang="en-US" dirty="0">
              <a:latin typeface="Helvetica" pitchFamily="2" charset="0"/>
            </a:endParaRPr>
          </a:p>
          <a:p>
            <a:r>
              <a:rPr lang="en-US" dirty="0">
                <a:latin typeface="Helvetica" pitchFamily="2" charset="0"/>
              </a:rPr>
              <a:t>62. Silk Sheets</a:t>
            </a:r>
          </a:p>
          <a:p>
            <a:r>
              <a:rPr lang="en-US" dirty="0">
                <a:latin typeface="Helvetica" pitchFamily="2" charset="0"/>
              </a:rPr>
              <a:t>63. </a:t>
            </a:r>
            <a:r>
              <a:rPr lang="en-US" dirty="0" err="1">
                <a:latin typeface="Helvetica" pitchFamily="2" charset="0"/>
              </a:rPr>
              <a:t>PopCo</a:t>
            </a:r>
            <a:endParaRPr lang="en-US" dirty="0">
              <a:latin typeface="Helvetica" pitchFamily="2" charset="0"/>
            </a:endParaRPr>
          </a:p>
          <a:p>
            <a:r>
              <a:rPr lang="en-US" dirty="0">
                <a:latin typeface="Helvetica" pitchFamily="2" charset="0"/>
              </a:rPr>
              <a:t>64. Next From Nashville</a:t>
            </a:r>
          </a:p>
          <a:p>
            <a:endParaRPr lang="en-US" dirty="0">
              <a:latin typeface="Helvetica" pitchFamily="2" charset="0"/>
            </a:endParaRPr>
          </a:p>
          <a:p>
            <a:pPr marL="342900" indent="-342900">
              <a:buFont typeface="+mj-lt"/>
              <a:buAutoNum type="arabicPeriod" startAt="15"/>
            </a:pPr>
            <a:endParaRPr lang="en-US" dirty="0">
              <a:latin typeface="Helvetica" pitchFamily="2" charset="0"/>
            </a:endParaRPr>
          </a:p>
          <a:p>
            <a:endParaRPr lang="en-US" dirty="0">
              <a:latin typeface="Helvetica" pitchFamily="2" charset="0"/>
            </a:endParaRPr>
          </a:p>
        </p:txBody>
      </p:sp>
      <p:sp>
        <p:nvSpPr>
          <p:cNvPr id="13" name="Rectangle 12">
            <a:extLst>
              <a:ext uri="{FF2B5EF4-FFF2-40B4-BE49-F238E27FC236}">
                <a16:creationId xmlns:a16="http://schemas.microsoft.com/office/drawing/2014/main" id="{95316127-CE0D-614E-8954-B7D635319644}"/>
              </a:ext>
            </a:extLst>
          </p:cNvPr>
          <p:cNvSpPr/>
          <p:nvPr/>
        </p:nvSpPr>
        <p:spPr>
          <a:xfrm>
            <a:off x="5420917" y="1097073"/>
            <a:ext cx="6096000" cy="4801314"/>
          </a:xfrm>
          <a:prstGeom prst="rect">
            <a:avLst/>
          </a:prstGeom>
        </p:spPr>
        <p:txBody>
          <a:bodyPr>
            <a:spAutoFit/>
          </a:bodyPr>
          <a:lstStyle/>
          <a:p>
            <a:pPr marL="342900" indent="-342900">
              <a:buFont typeface="+mj-lt"/>
              <a:buAutoNum type="arabicPeriod"/>
            </a:pPr>
            <a:r>
              <a:rPr lang="en-US" dirty="0" err="1">
                <a:latin typeface="Helvetica" pitchFamily="2" charset="0"/>
              </a:rPr>
              <a:t>RapCaviar</a:t>
            </a:r>
            <a:endParaRPr lang="en-US" dirty="0">
              <a:latin typeface="Helvetica" pitchFamily="2" charset="0"/>
            </a:endParaRPr>
          </a:p>
          <a:p>
            <a:pPr marL="342900" indent="-342900">
              <a:buFont typeface="+mj-lt"/>
              <a:buAutoNum type="arabicPeriod"/>
            </a:pPr>
            <a:r>
              <a:rPr lang="en-US" dirty="0">
                <a:latin typeface="Helvetica" pitchFamily="2" charset="0"/>
              </a:rPr>
              <a:t>Peaceful Piano</a:t>
            </a:r>
          </a:p>
          <a:p>
            <a:pPr marL="342900" indent="-342900">
              <a:buFont typeface="+mj-lt"/>
              <a:buAutoNum type="arabicPeriod"/>
            </a:pPr>
            <a:r>
              <a:rPr lang="en-US" dirty="0">
                <a:latin typeface="Helvetica" pitchFamily="2" charset="0"/>
              </a:rPr>
              <a:t>Get </a:t>
            </a:r>
            <a:r>
              <a:rPr lang="en-US" dirty="0" err="1">
                <a:latin typeface="Helvetica" pitchFamily="2" charset="0"/>
              </a:rPr>
              <a:t>Turnt</a:t>
            </a:r>
            <a:endParaRPr lang="en-US" dirty="0">
              <a:latin typeface="Helvetica" pitchFamily="2" charset="0"/>
            </a:endParaRPr>
          </a:p>
          <a:p>
            <a:pPr marL="342900" indent="-342900">
              <a:buFont typeface="+mj-lt"/>
              <a:buAutoNum type="arabicPeriod"/>
            </a:pPr>
            <a:r>
              <a:rPr lang="en-US" dirty="0">
                <a:latin typeface="Helvetica" pitchFamily="2" charset="0"/>
              </a:rPr>
              <a:t>Hot Country</a:t>
            </a:r>
          </a:p>
          <a:p>
            <a:pPr marL="342900" indent="-342900">
              <a:buFont typeface="+mj-lt"/>
              <a:buAutoNum type="arabicPeriod"/>
            </a:pPr>
            <a:r>
              <a:rPr lang="en-US" dirty="0">
                <a:latin typeface="Helvetica" pitchFamily="2" charset="0"/>
              </a:rPr>
              <a:t>Chill Hits</a:t>
            </a:r>
          </a:p>
          <a:p>
            <a:pPr marL="342900" indent="-342900">
              <a:buFont typeface="+mj-lt"/>
              <a:buAutoNum type="arabicPeriod"/>
            </a:pPr>
            <a:r>
              <a:rPr lang="en-US" dirty="0">
                <a:latin typeface="Helvetica" pitchFamily="2" charset="0"/>
              </a:rPr>
              <a:t>Mint</a:t>
            </a:r>
          </a:p>
          <a:p>
            <a:pPr marL="342900" indent="-342900">
              <a:buFont typeface="+mj-lt"/>
              <a:buAutoNum type="arabicPeriod"/>
            </a:pPr>
            <a:r>
              <a:rPr lang="en-US" dirty="0">
                <a:latin typeface="Helvetica" pitchFamily="2" charset="0"/>
              </a:rPr>
              <a:t>Happy Hits!</a:t>
            </a:r>
          </a:p>
          <a:p>
            <a:pPr marL="342900" indent="-342900">
              <a:buFont typeface="+mj-lt"/>
              <a:buAutoNum type="arabicPeriod"/>
            </a:pPr>
            <a:r>
              <a:rPr lang="en-US" dirty="0">
                <a:latin typeface="Helvetica" pitchFamily="2" charset="0"/>
              </a:rPr>
              <a:t>Mood Booster</a:t>
            </a:r>
          </a:p>
          <a:p>
            <a:pPr marL="342900" indent="-342900">
              <a:buFont typeface="+mj-lt"/>
              <a:buAutoNum type="arabicPeriod"/>
            </a:pPr>
            <a:r>
              <a:rPr lang="en-US" dirty="0">
                <a:latin typeface="Helvetica" pitchFamily="2" charset="0"/>
              </a:rPr>
              <a:t>Are &amp; Be</a:t>
            </a:r>
          </a:p>
          <a:p>
            <a:pPr marL="342900" indent="-342900">
              <a:buFont typeface="+mj-lt"/>
              <a:buAutoNum type="arabicPeriod"/>
            </a:pPr>
            <a:r>
              <a:rPr lang="en-US" dirty="0">
                <a:latin typeface="Helvetica" pitchFamily="2" charset="0"/>
              </a:rPr>
              <a:t>Motivation Mix</a:t>
            </a:r>
          </a:p>
          <a:p>
            <a:pPr marL="342900" indent="-342900">
              <a:buFont typeface="+mj-lt"/>
              <a:buAutoNum type="arabicPeriod"/>
            </a:pPr>
            <a:r>
              <a:rPr lang="en-US" dirty="0">
                <a:latin typeface="Helvetica" pitchFamily="2" charset="0"/>
              </a:rPr>
              <a:t>Rock This</a:t>
            </a:r>
          </a:p>
          <a:p>
            <a:pPr marL="342900" indent="-342900">
              <a:buFont typeface="+mj-lt"/>
              <a:buAutoNum type="arabicPeriod"/>
            </a:pPr>
            <a:r>
              <a:rPr lang="en-US" dirty="0">
                <a:latin typeface="Helvetica" pitchFamily="2" charset="0"/>
              </a:rPr>
              <a:t>Teen Party</a:t>
            </a:r>
          </a:p>
          <a:p>
            <a:pPr marL="342900" indent="-342900">
              <a:buFont typeface="+mj-lt"/>
              <a:buAutoNum type="arabicPeriod"/>
            </a:pPr>
            <a:r>
              <a:rPr lang="en-US" dirty="0">
                <a:latin typeface="Helvetica" pitchFamily="2" charset="0"/>
              </a:rPr>
              <a:t>Sleep</a:t>
            </a:r>
          </a:p>
          <a:p>
            <a:pPr marL="342900" indent="-342900">
              <a:buFont typeface="+mj-lt"/>
              <a:buAutoNum type="arabicPeriod"/>
            </a:pPr>
            <a:r>
              <a:rPr lang="en-US" dirty="0">
                <a:latin typeface="Helvetica" pitchFamily="2" charset="0"/>
              </a:rPr>
              <a:t>Workout</a:t>
            </a:r>
          </a:p>
          <a:p>
            <a:pPr marL="342900" indent="-342900">
              <a:buFont typeface="+mj-lt"/>
              <a:buAutoNum type="arabicPeriod"/>
            </a:pPr>
            <a:r>
              <a:rPr lang="en-US" dirty="0">
                <a:latin typeface="Helvetica" pitchFamily="2" charset="0"/>
              </a:rPr>
              <a:t>New Music Friday</a:t>
            </a:r>
          </a:p>
          <a:p>
            <a:endParaRPr lang="en-US" dirty="0">
              <a:latin typeface="Helvetica" pitchFamily="2" charset="0"/>
            </a:endParaRPr>
          </a:p>
          <a:p>
            <a:endParaRPr lang="en-US" dirty="0">
              <a:latin typeface="Helvetica" pitchFamily="2" charset="0"/>
            </a:endParaRPr>
          </a:p>
        </p:txBody>
      </p:sp>
    </p:spTree>
    <p:extLst>
      <p:ext uri="{BB962C8B-B14F-4D97-AF65-F5344CB8AC3E}">
        <p14:creationId xmlns:p14="http://schemas.microsoft.com/office/powerpoint/2010/main" val="21656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C701BE-9F04-ED4A-BD1E-0696ABCEAC49}"/>
              </a:ext>
            </a:extLst>
          </p:cNvPr>
          <p:cNvSpPr>
            <a:spLocks noGrp="1"/>
          </p:cNvSpPr>
          <p:nvPr>
            <p:ph type="title"/>
          </p:nvPr>
        </p:nvSpPr>
        <p:spPr>
          <a:xfrm>
            <a:off x="337386" y="62970"/>
            <a:ext cx="3642309" cy="3366030"/>
          </a:xfrm>
        </p:spPr>
        <p:txBody>
          <a:bodyPr anchor="ctr">
            <a:normAutofit/>
          </a:bodyPr>
          <a:lstStyle/>
          <a:p>
            <a:r>
              <a:rPr lang="en-US" dirty="0">
                <a:solidFill>
                  <a:srgbClr val="82C93C"/>
                </a:solidFill>
                <a:latin typeface="+mn-lt"/>
              </a:rPr>
              <a:t>Data</a:t>
            </a:r>
            <a:br>
              <a:rPr lang="en-US" dirty="0">
                <a:solidFill>
                  <a:srgbClr val="82C93C"/>
                </a:solidFill>
                <a:latin typeface="+mn-lt"/>
              </a:rPr>
            </a:br>
            <a:r>
              <a:rPr lang="en-US" dirty="0">
                <a:solidFill>
                  <a:srgbClr val="82C93C"/>
                </a:solidFill>
                <a:latin typeface="+mn-lt"/>
              </a:rPr>
              <a:t>+ </a:t>
            </a:r>
            <a:br>
              <a:rPr lang="en-US" dirty="0">
                <a:solidFill>
                  <a:srgbClr val="82C93C"/>
                </a:solidFill>
                <a:latin typeface="+mn-lt"/>
              </a:rPr>
            </a:br>
            <a:r>
              <a:rPr lang="en-US" dirty="0">
                <a:solidFill>
                  <a:srgbClr val="82C93C"/>
                </a:solidFill>
                <a:latin typeface="+mn-lt"/>
              </a:rPr>
              <a:t>Sources</a:t>
            </a:r>
          </a:p>
        </p:txBody>
      </p:sp>
      <p:sp>
        <p:nvSpPr>
          <p:cNvPr id="4" name="Rectangle 3">
            <a:extLst>
              <a:ext uri="{FF2B5EF4-FFF2-40B4-BE49-F238E27FC236}">
                <a16:creationId xmlns:a16="http://schemas.microsoft.com/office/drawing/2014/main" id="{E8F9E0B9-BB56-4C4E-8EC2-66091CA2185A}"/>
              </a:ext>
            </a:extLst>
          </p:cNvPr>
          <p:cNvSpPr/>
          <p:nvPr/>
        </p:nvSpPr>
        <p:spPr>
          <a:xfrm>
            <a:off x="4896242" y="3102875"/>
            <a:ext cx="6803389" cy="3354765"/>
          </a:xfrm>
          <a:prstGeom prst="rect">
            <a:avLst/>
          </a:prstGeom>
        </p:spPr>
        <p:txBody>
          <a:bodyPr wrap="square">
            <a:spAutoFit/>
          </a:bodyPr>
          <a:lstStyle/>
          <a:p>
            <a:endParaRPr lang="en-US" b="1" u="sng" dirty="0">
              <a:latin typeface="Helvetica" pitchFamily="2" charset="0"/>
            </a:endParaRPr>
          </a:p>
          <a:p>
            <a:r>
              <a:rPr lang="en-US" b="1" u="sng" dirty="0" err="1">
                <a:latin typeface="Helvetica" pitchFamily="2" charset="0"/>
              </a:rPr>
              <a:t>Chartmetric</a:t>
            </a:r>
            <a:r>
              <a:rPr lang="en-US" b="1" dirty="0">
                <a:latin typeface="Helvetica" pitchFamily="2" charset="0"/>
              </a:rPr>
              <a:t>: </a:t>
            </a:r>
          </a:p>
          <a:p>
            <a:r>
              <a:rPr lang="en-US" sz="1400" b="1" dirty="0">
                <a:latin typeface="Helvetica" pitchFamily="2" charset="0"/>
              </a:rPr>
              <a:t>Third-party Data Analytics site for the Music Industry, pulling charts, playlist information from various DSPs (Digital Streaming Platforms), including Spotify, YouTube, </a:t>
            </a:r>
            <a:r>
              <a:rPr lang="en-US" sz="1400" b="1" dirty="0" err="1">
                <a:latin typeface="Helvetica" pitchFamily="2" charset="0"/>
              </a:rPr>
              <a:t>AppleMusic</a:t>
            </a:r>
            <a:r>
              <a:rPr lang="en-US" sz="1400" b="1" dirty="0">
                <a:latin typeface="Helvetica" pitchFamily="2" charset="0"/>
              </a:rPr>
              <a:t>, &amp; Shazam. </a:t>
            </a:r>
          </a:p>
          <a:p>
            <a:r>
              <a:rPr lang="en-US" sz="1400" b="1" i="1" dirty="0">
                <a:latin typeface="Helvetica" pitchFamily="2" charset="0"/>
              </a:rPr>
              <a:t>(</a:t>
            </a:r>
            <a:r>
              <a:rPr lang="en-US" sz="1200" b="1" i="1" dirty="0">
                <a:latin typeface="Helvetica" pitchFamily="2" charset="0"/>
              </a:rPr>
              <a:t>Note this is a paid service: $140/</a:t>
            </a:r>
            <a:r>
              <a:rPr lang="en-US" sz="1200" b="1" i="1" dirty="0" err="1">
                <a:latin typeface="Helvetica" pitchFamily="2" charset="0"/>
              </a:rPr>
              <a:t>mo</a:t>
            </a:r>
            <a:r>
              <a:rPr lang="en-US" sz="1200" b="1" i="1" dirty="0">
                <a:latin typeface="Helvetica" pitchFamily="2" charset="0"/>
              </a:rPr>
              <a:t> + $1000+ for custom/large downloads)</a:t>
            </a:r>
          </a:p>
          <a:p>
            <a:r>
              <a:rPr lang="en-US" sz="1400" dirty="0">
                <a:solidFill>
                  <a:schemeClr val="tx1">
                    <a:lumMod val="50000"/>
                    <a:lumOff val="50000"/>
                  </a:schemeClr>
                </a:solidFill>
                <a:latin typeface="Helvetica" pitchFamily="2" charset="0"/>
                <a:hlinkClick r:id="rId2">
                  <a:extLst>
                    <a:ext uri="{A12FA001-AC4F-418D-AE19-62706E023703}">
                      <ahyp:hlinkClr xmlns:ahyp="http://schemas.microsoft.com/office/drawing/2018/hyperlinkcolor" val="tx"/>
                    </a:ext>
                  </a:extLst>
                </a:hlinkClick>
              </a:rPr>
              <a:t>https://www.chartmetric.com/</a:t>
            </a:r>
            <a:endParaRPr lang="en-US" sz="1400" b="1" dirty="0">
              <a:solidFill>
                <a:schemeClr val="tx1">
                  <a:lumMod val="50000"/>
                  <a:lumOff val="50000"/>
                </a:schemeClr>
              </a:solidFill>
              <a:latin typeface="Helvetica" pitchFamily="2" charset="0"/>
            </a:endParaRPr>
          </a:p>
          <a:p>
            <a:endParaRPr lang="en-US" b="1" dirty="0">
              <a:latin typeface="Helvetica" pitchFamily="2" charset="0"/>
            </a:endParaRPr>
          </a:p>
          <a:p>
            <a:r>
              <a:rPr lang="en-US" b="1" u="sng" dirty="0">
                <a:latin typeface="Helvetica" pitchFamily="2" charset="0"/>
              </a:rPr>
              <a:t>Spotify Developer API:</a:t>
            </a:r>
          </a:p>
          <a:p>
            <a:pPr marL="285750" indent="-285750">
              <a:buFontTx/>
              <a:buChar char="-"/>
            </a:pPr>
            <a:r>
              <a:rPr lang="en-US" sz="1400" b="1" dirty="0">
                <a:latin typeface="Helvetica" pitchFamily="2" charset="0"/>
              </a:rPr>
              <a:t>Granted developer access credentials to pull audio features directly from Spotify. </a:t>
            </a:r>
          </a:p>
          <a:p>
            <a:pPr marL="285750" indent="-285750">
              <a:buFontTx/>
              <a:buChar char="-"/>
            </a:pPr>
            <a:r>
              <a:rPr lang="en-US" sz="1400" b="1" dirty="0">
                <a:latin typeface="Helvetica" pitchFamily="2" charset="0"/>
              </a:rPr>
              <a:t>Utilized Spotify’s Python API integration package, </a:t>
            </a:r>
            <a:r>
              <a:rPr lang="en-US" sz="1400" b="1" dirty="0" err="1">
                <a:latin typeface="Helvetica" pitchFamily="2" charset="0"/>
              </a:rPr>
              <a:t>Spotipy</a:t>
            </a:r>
            <a:endParaRPr lang="en-US" sz="1400" b="1" dirty="0">
              <a:latin typeface="Helvetica" pitchFamily="2" charset="0"/>
            </a:endParaRPr>
          </a:p>
          <a:p>
            <a:pPr marL="285750" indent="-285750">
              <a:buFontTx/>
              <a:buChar char="-"/>
            </a:pPr>
            <a:r>
              <a:rPr lang="en-US" sz="1400" dirty="0">
                <a:solidFill>
                  <a:schemeClr val="tx1">
                    <a:lumMod val="50000"/>
                    <a:lumOff val="50000"/>
                  </a:schemeClr>
                </a:solidFill>
                <a:latin typeface="Helvetica" pitchFamily="2" charset="0"/>
                <a:hlinkClick r:id="rId3"/>
              </a:rPr>
              <a:t>https://developer.spotify.com/</a:t>
            </a:r>
            <a:endParaRPr lang="en-US" sz="1400" dirty="0">
              <a:solidFill>
                <a:schemeClr val="tx1">
                  <a:lumMod val="50000"/>
                  <a:lumOff val="50000"/>
                </a:schemeClr>
              </a:solidFill>
              <a:latin typeface="Helvetica" pitchFamily="2" charset="0"/>
            </a:endParaRPr>
          </a:p>
          <a:p>
            <a:pPr marL="285750" indent="-285750">
              <a:buFontTx/>
              <a:buChar char="-"/>
            </a:pPr>
            <a:endParaRPr lang="en-US" sz="1400" b="1" dirty="0">
              <a:latin typeface="Helvetica" pitchFamily="2" charset="0"/>
            </a:endParaRPr>
          </a:p>
        </p:txBody>
      </p:sp>
      <p:sp>
        <p:nvSpPr>
          <p:cNvPr id="5" name="Rectangle 4">
            <a:extLst>
              <a:ext uri="{FF2B5EF4-FFF2-40B4-BE49-F238E27FC236}">
                <a16:creationId xmlns:a16="http://schemas.microsoft.com/office/drawing/2014/main" id="{98791786-1AC1-D04E-B82F-0F4F16C857D2}"/>
              </a:ext>
            </a:extLst>
          </p:cNvPr>
          <p:cNvSpPr/>
          <p:nvPr/>
        </p:nvSpPr>
        <p:spPr>
          <a:xfrm>
            <a:off x="4896242" y="2872042"/>
            <a:ext cx="1601640" cy="461665"/>
          </a:xfrm>
          <a:prstGeom prst="rect">
            <a:avLst/>
          </a:prstGeom>
        </p:spPr>
        <p:txBody>
          <a:bodyPr wrap="square">
            <a:spAutoFit/>
          </a:bodyPr>
          <a:lstStyle/>
          <a:p>
            <a:r>
              <a:rPr lang="en-US" sz="2400" dirty="0">
                <a:solidFill>
                  <a:srgbClr val="82C93C"/>
                </a:solidFill>
              </a:rPr>
              <a:t>Sources:</a:t>
            </a:r>
          </a:p>
        </p:txBody>
      </p:sp>
      <p:sp>
        <p:nvSpPr>
          <p:cNvPr id="11" name="Rectangle 10">
            <a:extLst>
              <a:ext uri="{FF2B5EF4-FFF2-40B4-BE49-F238E27FC236}">
                <a16:creationId xmlns:a16="http://schemas.microsoft.com/office/drawing/2014/main" id="{2602653A-3D67-B045-BBD8-99A4CE38191A}"/>
              </a:ext>
            </a:extLst>
          </p:cNvPr>
          <p:cNvSpPr/>
          <p:nvPr/>
        </p:nvSpPr>
        <p:spPr>
          <a:xfrm>
            <a:off x="4896242" y="257483"/>
            <a:ext cx="1601640" cy="461665"/>
          </a:xfrm>
          <a:prstGeom prst="rect">
            <a:avLst/>
          </a:prstGeom>
        </p:spPr>
        <p:txBody>
          <a:bodyPr wrap="square">
            <a:spAutoFit/>
          </a:bodyPr>
          <a:lstStyle/>
          <a:p>
            <a:r>
              <a:rPr lang="en-US" sz="2400" dirty="0">
                <a:solidFill>
                  <a:srgbClr val="82C93C"/>
                </a:solidFill>
              </a:rPr>
              <a:t>Data:</a:t>
            </a:r>
          </a:p>
        </p:txBody>
      </p:sp>
      <p:sp>
        <p:nvSpPr>
          <p:cNvPr id="14" name="Rectangle 13">
            <a:extLst>
              <a:ext uri="{FF2B5EF4-FFF2-40B4-BE49-F238E27FC236}">
                <a16:creationId xmlns:a16="http://schemas.microsoft.com/office/drawing/2014/main" id="{29B259D6-30F2-F44B-B38B-BEFE438B5245}"/>
              </a:ext>
            </a:extLst>
          </p:cNvPr>
          <p:cNvSpPr/>
          <p:nvPr/>
        </p:nvSpPr>
        <p:spPr>
          <a:xfrm>
            <a:off x="4896242" y="488315"/>
            <a:ext cx="7105258" cy="2123658"/>
          </a:xfrm>
          <a:prstGeom prst="rect">
            <a:avLst/>
          </a:prstGeom>
        </p:spPr>
        <p:txBody>
          <a:bodyPr wrap="square">
            <a:spAutoFit/>
          </a:bodyPr>
          <a:lstStyle/>
          <a:p>
            <a:endParaRPr lang="en-US" b="1" dirty="0">
              <a:latin typeface="Helvetica" pitchFamily="2" charset="0"/>
            </a:endParaRPr>
          </a:p>
          <a:p>
            <a:r>
              <a:rPr lang="en-US" b="1" dirty="0">
                <a:latin typeface="Helvetica" pitchFamily="2" charset="0"/>
              </a:rPr>
              <a:t>All songs ever included on the playlists:</a:t>
            </a:r>
          </a:p>
          <a:p>
            <a:r>
              <a:rPr lang="en-US" sz="1400" dirty="0">
                <a:latin typeface="Helvetica" pitchFamily="2" charset="0"/>
              </a:rPr>
              <a:t>Song Name, Artist, Release Date, Playlist Add Date, Record Label, Genre</a:t>
            </a:r>
            <a:r>
              <a:rPr lang="en-US" sz="1400" b="1" dirty="0">
                <a:latin typeface="Helvetica" pitchFamily="2" charset="0"/>
              </a:rPr>
              <a:t>. </a:t>
            </a:r>
          </a:p>
          <a:p>
            <a:endParaRPr lang="en-US" b="1" dirty="0">
              <a:latin typeface="Helvetica" pitchFamily="2" charset="0"/>
            </a:endParaRPr>
          </a:p>
          <a:p>
            <a:r>
              <a:rPr lang="en-US" b="1" dirty="0">
                <a:latin typeface="Helvetica" pitchFamily="2" charset="0"/>
              </a:rPr>
              <a:t>Quantifiable audio features about these songs (tracks):</a:t>
            </a:r>
          </a:p>
          <a:p>
            <a:r>
              <a:rPr lang="en-US" sz="1400" dirty="0">
                <a:latin typeface="Helvetica" pitchFamily="2" charset="0"/>
              </a:rPr>
              <a:t>Tempo, Key, Mode, Danceability, Energy, Valence, Liveness, </a:t>
            </a:r>
            <a:r>
              <a:rPr lang="en-US" sz="1400" dirty="0" err="1">
                <a:latin typeface="Helvetica" pitchFamily="2" charset="0"/>
              </a:rPr>
              <a:t>Speechiness</a:t>
            </a:r>
            <a:r>
              <a:rPr lang="en-US" sz="1400" dirty="0">
                <a:latin typeface="Helvetica" pitchFamily="2" charset="0"/>
              </a:rPr>
              <a:t>, </a:t>
            </a:r>
            <a:r>
              <a:rPr lang="en-US" sz="1400" dirty="0" err="1">
                <a:latin typeface="Helvetica" pitchFamily="2" charset="0"/>
              </a:rPr>
              <a:t>Instrumentalness</a:t>
            </a:r>
            <a:r>
              <a:rPr lang="en-US" sz="1400" dirty="0">
                <a:latin typeface="Helvetica" pitchFamily="2" charset="0"/>
              </a:rPr>
              <a:t>, </a:t>
            </a:r>
            <a:r>
              <a:rPr lang="en-US" sz="1400" dirty="0" err="1">
                <a:latin typeface="Helvetica" pitchFamily="2" charset="0"/>
              </a:rPr>
              <a:t>Acousticness</a:t>
            </a:r>
            <a:r>
              <a:rPr lang="en-US" sz="1400" dirty="0">
                <a:latin typeface="Helvetica" pitchFamily="2" charset="0"/>
              </a:rPr>
              <a:t>, Duration</a:t>
            </a:r>
          </a:p>
          <a:p>
            <a:endParaRPr lang="en-US" b="1" dirty="0">
              <a:latin typeface="Helvetica" pitchFamily="2" charset="0"/>
            </a:endParaRPr>
          </a:p>
        </p:txBody>
      </p:sp>
    </p:spTree>
    <p:extLst>
      <p:ext uri="{BB962C8B-B14F-4D97-AF65-F5344CB8AC3E}">
        <p14:creationId xmlns:p14="http://schemas.microsoft.com/office/powerpoint/2010/main" val="128462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64DF1174-41C1-DA44-BA25-3AEC787D050E}"/>
              </a:ext>
            </a:extLst>
          </p:cNvPr>
          <p:cNvSpPr>
            <a:spLocks noGrp="1"/>
          </p:cNvSpPr>
          <p:nvPr>
            <p:ph type="title"/>
          </p:nvPr>
        </p:nvSpPr>
        <p:spPr>
          <a:xfrm>
            <a:off x="314322" y="405632"/>
            <a:ext cx="3642309" cy="4460835"/>
          </a:xfrm>
        </p:spPr>
        <p:txBody>
          <a:bodyPr vert="horz" lIns="91440" tIns="45720" rIns="91440" bIns="45720" rtlCol="0" anchor="ctr">
            <a:normAutofit/>
          </a:bodyPr>
          <a:lstStyle/>
          <a:p>
            <a:r>
              <a:rPr lang="en-US" sz="4000" b="1" dirty="0">
                <a:solidFill>
                  <a:srgbClr val="FFFFFF"/>
                </a:solidFill>
              </a:rPr>
              <a:t>Data  Gathering,</a:t>
            </a:r>
            <a:br>
              <a:rPr lang="en-US" sz="4000" b="1" dirty="0">
                <a:solidFill>
                  <a:srgbClr val="FFFFFF"/>
                </a:solidFill>
              </a:rPr>
            </a:br>
            <a:r>
              <a:rPr lang="en-US" sz="4000" b="1" dirty="0">
                <a:solidFill>
                  <a:srgbClr val="FFFFFF"/>
                </a:solidFill>
              </a:rPr>
              <a:t>Cleaning +</a:t>
            </a:r>
            <a:br>
              <a:rPr lang="en-US" sz="4000" b="1" dirty="0">
                <a:solidFill>
                  <a:srgbClr val="FFFFFF"/>
                </a:solidFill>
              </a:rPr>
            </a:br>
            <a:r>
              <a:rPr lang="en-US" sz="4000" b="1" dirty="0">
                <a:solidFill>
                  <a:srgbClr val="FFFFFF"/>
                </a:solidFill>
              </a:rPr>
              <a:t>Management</a:t>
            </a:r>
            <a:br>
              <a:rPr lang="en-US" sz="4000" b="1" dirty="0">
                <a:solidFill>
                  <a:srgbClr val="FFFFFF"/>
                </a:solidFill>
              </a:rPr>
            </a:br>
            <a:endParaRPr lang="en-US" sz="4000" b="1" dirty="0">
              <a:solidFill>
                <a:srgbClr val="FFFFFF"/>
              </a:solidFill>
            </a:endParaRPr>
          </a:p>
        </p:txBody>
      </p:sp>
      <p:sp>
        <p:nvSpPr>
          <p:cNvPr id="5" name="Rectangle 4">
            <a:extLst>
              <a:ext uri="{FF2B5EF4-FFF2-40B4-BE49-F238E27FC236}">
                <a16:creationId xmlns:a16="http://schemas.microsoft.com/office/drawing/2014/main" id="{91E7578D-387C-4548-9CDB-632404167B56}"/>
              </a:ext>
            </a:extLst>
          </p:cNvPr>
          <p:cNvSpPr/>
          <p:nvPr/>
        </p:nvSpPr>
        <p:spPr>
          <a:xfrm>
            <a:off x="4900613" y="605896"/>
            <a:ext cx="6799018" cy="5646208"/>
          </a:xfrm>
          <a:prstGeom prst="rect">
            <a:avLst/>
          </a:prstGeom>
        </p:spPr>
        <p:txBody>
          <a:bodyPr vert="horz" lIns="0" tIns="45720" rIns="0" bIns="45720" rtlCol="0" anchor="ctr">
            <a:normAutofit lnSpcReduction="10000"/>
          </a:bodyPr>
          <a:lstStyle/>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Utilized Python, R and Tableau</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Could only pull one playlist + playlists’ features at a time (creating functions and loops helped!)</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TONS of data cleaning, shaping, merging, handling missing values, creating dummy variables for analysis. (Spent </a:t>
            </a:r>
            <a:r>
              <a:rPr lang="en-US" sz="2000" b="1" u="sng" dirty="0">
                <a:solidFill>
                  <a:schemeClr val="tx1">
                    <a:lumMod val="75000"/>
                    <a:lumOff val="25000"/>
                  </a:schemeClr>
                </a:solidFill>
                <a:latin typeface="Helvetica" pitchFamily="2" charset="0"/>
              </a:rPr>
              <a:t>a lot </a:t>
            </a:r>
            <a:r>
              <a:rPr lang="en-US" sz="2000" b="1" dirty="0">
                <a:solidFill>
                  <a:schemeClr val="tx1">
                    <a:lumMod val="75000"/>
                    <a:lumOff val="25000"/>
                  </a:schemeClr>
                </a:solidFill>
                <a:latin typeface="Helvetica" pitchFamily="2" charset="0"/>
              </a:rPr>
              <a:t>of time on </a:t>
            </a:r>
            <a:r>
              <a:rPr lang="en-US" sz="2000" b="1" dirty="0" err="1">
                <a:solidFill>
                  <a:schemeClr val="tx1">
                    <a:lumMod val="75000"/>
                    <a:lumOff val="25000"/>
                  </a:schemeClr>
                </a:solidFill>
                <a:latin typeface="Helvetica" pitchFamily="2" charset="0"/>
              </a:rPr>
              <a:t>StackOverflow</a:t>
            </a:r>
            <a:r>
              <a:rPr lang="en-US" sz="2000" b="1" dirty="0">
                <a:solidFill>
                  <a:schemeClr val="tx1">
                    <a:lumMod val="75000"/>
                    <a:lumOff val="25000"/>
                  </a:schemeClr>
                </a:solidFill>
                <a:latin typeface="Helvetica" pitchFamily="2" charset="0"/>
              </a:rPr>
              <a:t>!) </a:t>
            </a:r>
            <a:endParaRPr lang="en-US" sz="2000" b="1" i="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Over 100,000 observations </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8000+ variables after splitting genre types and record labels. </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Calculations and linear regressions features provided interesting insights.</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marL="342900" indent="-342900">
              <a:lnSpc>
                <a:spcPct val="90000"/>
              </a:lnSpc>
              <a:spcAft>
                <a:spcPts val="600"/>
              </a:spcAft>
              <a:buFont typeface="Arial" panose="020B0604020202020204" pitchFamily="34" charset="0"/>
              <a:buChar char="•"/>
            </a:pPr>
            <a:r>
              <a:rPr lang="en-US" sz="2000" b="1" dirty="0">
                <a:solidFill>
                  <a:schemeClr val="tx1">
                    <a:lumMod val="75000"/>
                    <a:lumOff val="25000"/>
                  </a:schemeClr>
                </a:solidFill>
                <a:latin typeface="Helvetica" pitchFamily="2" charset="0"/>
              </a:rPr>
              <a:t>There is so much more to analyze! </a:t>
            </a:r>
          </a:p>
          <a:p>
            <a:pPr marL="342900" indent="-342900">
              <a:lnSpc>
                <a:spcPct val="90000"/>
              </a:lnSpc>
              <a:spcAft>
                <a:spcPts val="600"/>
              </a:spcAft>
              <a:buFont typeface="Arial" panose="020B0604020202020204" pitchFamily="34" charset="0"/>
              <a:buChar char="•"/>
            </a:pPr>
            <a:endParaRPr lang="en-US" sz="2000" b="1" dirty="0">
              <a:solidFill>
                <a:schemeClr val="tx1">
                  <a:lumMod val="75000"/>
                  <a:lumOff val="25000"/>
                </a:schemeClr>
              </a:solidFill>
              <a:latin typeface="Helvetica" pitchFamily="2" charset="0"/>
            </a:endParaRPr>
          </a:p>
          <a:p>
            <a:pPr>
              <a:lnSpc>
                <a:spcPct val="90000"/>
              </a:lnSpc>
              <a:spcAft>
                <a:spcPts val="600"/>
              </a:spcAft>
              <a:buFont typeface="Calibri" panose="020F0502020204030204" pitchFamily="34" charset="0"/>
            </a:pPr>
            <a:endParaRPr lang="en-US" sz="2000" b="1" dirty="0">
              <a:solidFill>
                <a:schemeClr val="tx1">
                  <a:lumMod val="75000"/>
                  <a:lumOff val="25000"/>
                </a:schemeClr>
              </a:solidFill>
            </a:endParaRPr>
          </a:p>
        </p:txBody>
      </p:sp>
      <p:sp>
        <p:nvSpPr>
          <p:cNvPr id="25" name="Rectangle 24">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512E3AE-313F-7541-8092-6BE4C21CFB03}"/>
              </a:ext>
            </a:extLst>
          </p:cNvPr>
          <p:cNvSpPr txBox="1"/>
          <p:nvPr/>
        </p:nvSpPr>
        <p:spPr>
          <a:xfrm>
            <a:off x="3771900" y="39719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6590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150D1B0-5C99-044A-BBA0-27AA0E80E7DA}"/>
              </a:ext>
            </a:extLst>
          </p:cNvPr>
          <p:cNvPicPr>
            <a:picLocks noChangeAspect="1"/>
          </p:cNvPicPr>
          <p:nvPr/>
        </p:nvPicPr>
        <p:blipFill rotWithShape="1">
          <a:blip r:embed="rId2">
            <a:alphaModFix/>
          </a:blip>
          <a:srcRect t="4983" b="10747"/>
          <a:stretch/>
        </p:blipFill>
        <p:spPr>
          <a:xfrm>
            <a:off x="-1" y="0"/>
            <a:ext cx="12191980" cy="6858000"/>
          </a:xfrm>
          <a:prstGeom prst="rect">
            <a:avLst/>
          </a:prstGeom>
          <a:solidFill>
            <a:schemeClr val="bg1">
              <a:alpha val="0"/>
            </a:schemeClr>
          </a:solidFill>
        </p:spPr>
      </p:pic>
      <p:sp>
        <p:nvSpPr>
          <p:cNvPr id="17" name="Title 12">
            <a:extLst>
              <a:ext uri="{FF2B5EF4-FFF2-40B4-BE49-F238E27FC236}">
                <a16:creationId xmlns:a16="http://schemas.microsoft.com/office/drawing/2014/main" id="{FC2BDA4D-5EF9-7447-B857-D28FB7278258}"/>
              </a:ext>
            </a:extLst>
          </p:cNvPr>
          <p:cNvSpPr>
            <a:spLocks noGrp="1"/>
          </p:cNvSpPr>
          <p:nvPr>
            <p:ph type="title"/>
          </p:nvPr>
        </p:nvSpPr>
        <p:spPr>
          <a:xfrm>
            <a:off x="411480" y="253073"/>
            <a:ext cx="6589395" cy="702305"/>
          </a:xfrm>
        </p:spPr>
        <p:txBody>
          <a:bodyPr vert="horz" lIns="91440" tIns="45720" rIns="91440" bIns="45720" rtlCol="0" anchor="b">
            <a:normAutofit fontScale="90000"/>
          </a:bodyPr>
          <a:lstStyle/>
          <a:p>
            <a:r>
              <a:rPr lang="en-US" sz="4800" dirty="0">
                <a:solidFill>
                  <a:schemeClr val="bg1"/>
                </a:solidFill>
              </a:rPr>
              <a:t>Definitions:</a:t>
            </a:r>
          </a:p>
        </p:txBody>
      </p:sp>
      <p:sp>
        <p:nvSpPr>
          <p:cNvPr id="24" name="Rectangle 23">
            <a:extLst>
              <a:ext uri="{FF2B5EF4-FFF2-40B4-BE49-F238E27FC236}">
                <a16:creationId xmlns:a16="http://schemas.microsoft.com/office/drawing/2014/main" id="{F06AC14A-F1BE-8042-BEC7-841B4AC2FB3A}"/>
              </a:ext>
            </a:extLst>
          </p:cNvPr>
          <p:cNvSpPr/>
          <p:nvPr/>
        </p:nvSpPr>
        <p:spPr>
          <a:xfrm>
            <a:off x="411480" y="953406"/>
            <a:ext cx="11522019" cy="5651521"/>
          </a:xfrm>
          <a:prstGeom prst="rect">
            <a:avLst/>
          </a:prstGeom>
          <a:solidFill>
            <a:schemeClr val="lt1">
              <a:alpha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4B453F3B-6386-9748-B02E-54AB21F6F17E}"/>
              </a:ext>
            </a:extLst>
          </p:cNvPr>
          <p:cNvSpPr/>
          <p:nvPr/>
        </p:nvSpPr>
        <p:spPr>
          <a:xfrm>
            <a:off x="568643" y="1058770"/>
            <a:ext cx="5303520" cy="5799230"/>
          </a:xfrm>
          <a:prstGeom prst="rect">
            <a:avLst/>
          </a:prstGeom>
        </p:spPr>
        <p:txBody>
          <a:bodyPr vert="horz" lIns="0" tIns="45720" rIns="0" bIns="45720" rtlCol="0">
            <a:normAutofit lnSpcReduction="10000"/>
          </a:bodyPr>
          <a:lstStyle/>
          <a:p>
            <a:pPr>
              <a:spcAft>
                <a:spcPts val="600"/>
              </a:spcAft>
              <a:buFont typeface="Calibri" panose="020F0502020204030204" pitchFamily="34" charset="0"/>
            </a:pPr>
            <a:r>
              <a:rPr lang="en-US" b="1" dirty="0">
                <a:latin typeface="Helvetica" pitchFamily="2" charset="0"/>
              </a:rPr>
              <a:t>Frontline: </a:t>
            </a:r>
            <a:r>
              <a:rPr lang="en-US" dirty="0">
                <a:latin typeface="Helvetica" pitchFamily="2" charset="0"/>
              </a:rPr>
              <a:t>A playlist’s historical focus. Frontline playlists include tracks less than 18 months old.  </a:t>
            </a:r>
          </a:p>
          <a:p>
            <a:pPr>
              <a:spcAft>
                <a:spcPts val="600"/>
              </a:spcAft>
              <a:buFont typeface="Calibri" panose="020F0502020204030204" pitchFamily="34" charset="0"/>
            </a:pPr>
            <a:endParaRPr lang="en-US" b="1" dirty="0">
              <a:latin typeface="Helvetica" pitchFamily="2" charset="0"/>
            </a:endParaRPr>
          </a:p>
          <a:p>
            <a:pPr>
              <a:spcAft>
                <a:spcPts val="600"/>
              </a:spcAft>
              <a:buFont typeface="Calibri" panose="020F0502020204030204" pitchFamily="34" charset="0"/>
            </a:pPr>
            <a:r>
              <a:rPr lang="en-US" b="1" dirty="0">
                <a:latin typeface="Helvetica" pitchFamily="2" charset="0"/>
              </a:rPr>
              <a:t>Followers: </a:t>
            </a:r>
            <a:r>
              <a:rPr lang="en-US" dirty="0">
                <a:latin typeface="Helvetica" pitchFamily="2" charset="0"/>
              </a:rPr>
              <a:t># of Spotify users “following” the playlist </a:t>
            </a:r>
          </a:p>
          <a:p>
            <a:pPr>
              <a:spcAft>
                <a:spcPts val="600"/>
              </a:spcAft>
              <a:buFont typeface="Calibri" panose="020F0502020204030204" pitchFamily="34" charset="0"/>
            </a:pPr>
            <a:endParaRPr lang="en-US" b="1" dirty="0">
              <a:latin typeface="Helvetica" pitchFamily="2" charset="0"/>
            </a:endParaRPr>
          </a:p>
          <a:p>
            <a:pPr>
              <a:spcAft>
                <a:spcPts val="600"/>
              </a:spcAft>
            </a:pPr>
            <a:r>
              <a:rPr lang="en-US" b="1" dirty="0">
                <a:latin typeface="Helvetica" pitchFamily="2" charset="0"/>
              </a:rPr>
              <a:t>Tempo: </a:t>
            </a:r>
            <a:r>
              <a:rPr lang="en-US" dirty="0">
                <a:latin typeface="Helvetica" pitchFamily="2" charset="0"/>
              </a:rPr>
              <a:t>Overall estimated tempo of a track in beats per minute (BPM). </a:t>
            </a:r>
          </a:p>
          <a:p>
            <a:pPr>
              <a:spcAft>
                <a:spcPts val="600"/>
              </a:spcAft>
            </a:pPr>
            <a:endParaRPr lang="en-US" dirty="0">
              <a:latin typeface="Helvetica" pitchFamily="2" charset="0"/>
            </a:endParaRPr>
          </a:p>
          <a:p>
            <a:pPr>
              <a:spcAft>
                <a:spcPts val="600"/>
              </a:spcAft>
            </a:pPr>
            <a:r>
              <a:rPr lang="en-US" b="1" dirty="0">
                <a:latin typeface="Helvetica" pitchFamily="2" charset="0"/>
              </a:rPr>
              <a:t>Key: </a:t>
            </a:r>
            <a:r>
              <a:rPr lang="en-US" dirty="0"/>
              <a:t>Integers map to 12  pitches. 0 = C, 1 = C♯/D♭, 2 = D, and so on. </a:t>
            </a:r>
          </a:p>
          <a:p>
            <a:pPr>
              <a:spcAft>
                <a:spcPts val="600"/>
              </a:spcAft>
            </a:pPr>
            <a:endParaRPr lang="en-US" b="1" dirty="0">
              <a:latin typeface="Helvetica" pitchFamily="2" charset="0"/>
            </a:endParaRPr>
          </a:p>
          <a:p>
            <a:pPr>
              <a:spcAft>
                <a:spcPts val="600"/>
              </a:spcAft>
            </a:pPr>
            <a:r>
              <a:rPr lang="en-US" b="1" dirty="0">
                <a:latin typeface="Helvetica" pitchFamily="2" charset="0"/>
              </a:rPr>
              <a:t>Mode: </a:t>
            </a:r>
            <a:r>
              <a:rPr lang="en-US" dirty="0">
                <a:latin typeface="Helvetica" pitchFamily="2" charset="0"/>
              </a:rPr>
              <a:t>Major (1) or Minor (0)</a:t>
            </a:r>
          </a:p>
          <a:p>
            <a:pPr>
              <a:spcAft>
                <a:spcPts val="600"/>
              </a:spcAft>
            </a:pPr>
            <a:endParaRPr lang="en-US" b="1" dirty="0">
              <a:latin typeface="Helvetica" pitchFamily="2" charset="0"/>
            </a:endParaRPr>
          </a:p>
          <a:p>
            <a:pPr>
              <a:spcAft>
                <a:spcPts val="600"/>
              </a:spcAft>
            </a:pPr>
            <a:r>
              <a:rPr lang="en-US" b="1" dirty="0">
                <a:latin typeface="Helvetica" pitchFamily="2" charset="0"/>
              </a:rPr>
              <a:t>Time Signature: </a:t>
            </a:r>
            <a:r>
              <a:rPr lang="en-US" dirty="0">
                <a:latin typeface="Helvetica" pitchFamily="2" charset="0"/>
              </a:rPr>
              <a:t>Estimated overall time signature of a track. Notational convention to specify how many beats are in each bar (or measure). </a:t>
            </a:r>
          </a:p>
          <a:p>
            <a:pPr>
              <a:spcAft>
                <a:spcPts val="600"/>
              </a:spcAft>
            </a:pPr>
            <a:endParaRPr lang="en-US" dirty="0">
              <a:latin typeface="Helvetica" pitchFamily="2" charset="0"/>
            </a:endParaRPr>
          </a:p>
          <a:p>
            <a:pPr>
              <a:spcAft>
                <a:spcPts val="600"/>
              </a:spcAft>
            </a:pPr>
            <a:r>
              <a:rPr lang="en-US" b="1" dirty="0">
                <a:latin typeface="Helvetica" pitchFamily="2" charset="0"/>
              </a:rPr>
              <a:t>Duration: </a:t>
            </a:r>
            <a:r>
              <a:rPr lang="en-US" dirty="0">
                <a:latin typeface="Helvetica" pitchFamily="2" charset="0"/>
              </a:rPr>
              <a:t>The duration of the song  in milliseconds. </a:t>
            </a:r>
            <a:endParaRPr lang="en-US" b="1" dirty="0">
              <a:latin typeface="Helvetica" pitchFamily="2" charset="0"/>
            </a:endParaRPr>
          </a:p>
          <a:p>
            <a:pPr>
              <a:spcAft>
                <a:spcPts val="600"/>
              </a:spcAft>
              <a:buFont typeface="Calibri" panose="020F0502020204030204" pitchFamily="34" charset="0"/>
            </a:pPr>
            <a:endParaRPr lang="en-US" b="1" dirty="0">
              <a:latin typeface="Helvetica" pitchFamily="2" charset="0"/>
            </a:endParaRPr>
          </a:p>
          <a:p>
            <a:pPr>
              <a:spcAft>
                <a:spcPts val="600"/>
              </a:spcAft>
              <a:buFont typeface="Calibri" panose="020F0502020204030204" pitchFamily="34" charset="0"/>
            </a:pPr>
            <a:endParaRPr lang="en-US" dirty="0">
              <a:latin typeface="Helvetica" pitchFamily="2" charset="0"/>
            </a:endParaRPr>
          </a:p>
          <a:p>
            <a:pPr>
              <a:spcAft>
                <a:spcPts val="600"/>
              </a:spcAft>
              <a:buFont typeface="Calibri" panose="020F0502020204030204" pitchFamily="34" charset="0"/>
            </a:pPr>
            <a:endParaRPr lang="en-US" b="1" dirty="0">
              <a:latin typeface="Helvetica" pitchFamily="2" charset="0"/>
            </a:endParaRPr>
          </a:p>
        </p:txBody>
      </p:sp>
      <p:sp>
        <p:nvSpPr>
          <p:cNvPr id="19" name="Rectangle 18">
            <a:extLst>
              <a:ext uri="{FF2B5EF4-FFF2-40B4-BE49-F238E27FC236}">
                <a16:creationId xmlns:a16="http://schemas.microsoft.com/office/drawing/2014/main" id="{FC1AABCF-6301-604C-AB07-949EAF80D3BA}"/>
              </a:ext>
            </a:extLst>
          </p:cNvPr>
          <p:cNvSpPr/>
          <p:nvPr/>
        </p:nvSpPr>
        <p:spPr>
          <a:xfrm>
            <a:off x="6319839" y="1058770"/>
            <a:ext cx="5489256" cy="5693866"/>
          </a:xfrm>
          <a:prstGeom prst="rect">
            <a:avLst/>
          </a:prstGeom>
        </p:spPr>
        <p:txBody>
          <a:bodyPr wrap="square">
            <a:spAutoFit/>
          </a:bodyPr>
          <a:lstStyle/>
          <a:p>
            <a:pPr>
              <a:spcAft>
                <a:spcPts val="600"/>
              </a:spcAft>
              <a:buFont typeface="Calibri" panose="020F0502020204030204" pitchFamily="34" charset="0"/>
            </a:pPr>
            <a:r>
              <a:rPr lang="en-US" b="1" dirty="0">
                <a:latin typeface="Helvetica" pitchFamily="2" charset="0"/>
              </a:rPr>
              <a:t>Danceability: </a:t>
            </a:r>
            <a:r>
              <a:rPr lang="en-US" dirty="0">
                <a:latin typeface="Helvetica" pitchFamily="2" charset="0"/>
              </a:rPr>
              <a:t>Describes how suitable a track is for dancing, based on tempo, rhythm stability, beat strength, and overall regularity. </a:t>
            </a:r>
          </a:p>
          <a:p>
            <a:pPr>
              <a:spcAft>
                <a:spcPts val="600"/>
              </a:spcAft>
              <a:buFont typeface="Calibri" panose="020F0502020204030204" pitchFamily="34" charset="0"/>
            </a:pPr>
            <a:r>
              <a:rPr lang="en-US" dirty="0">
                <a:latin typeface="Helvetica" pitchFamily="2" charset="0"/>
              </a:rPr>
              <a:t>0 is least danceable, 1 is most danceable.</a:t>
            </a:r>
          </a:p>
          <a:p>
            <a:pPr>
              <a:spcAft>
                <a:spcPts val="600"/>
              </a:spcAft>
            </a:pPr>
            <a:endParaRPr lang="en-US" b="1" dirty="0">
              <a:latin typeface="Helvetica" pitchFamily="2" charset="0"/>
            </a:endParaRPr>
          </a:p>
          <a:p>
            <a:pPr>
              <a:spcAft>
                <a:spcPts val="600"/>
              </a:spcAft>
            </a:pPr>
            <a:r>
              <a:rPr lang="en-US" b="1" dirty="0">
                <a:latin typeface="Helvetica" pitchFamily="2" charset="0"/>
              </a:rPr>
              <a:t>Valence: </a:t>
            </a:r>
            <a:r>
              <a:rPr lang="en-US" dirty="0">
                <a:latin typeface="Helvetica" pitchFamily="2" charset="0"/>
              </a:rPr>
              <a:t>A measure from 0.0 to 1.0 describing the musical positiveness conveyed by a track. High valence sound more positive (happy, cheerful, euphoric), while tracks with low valence sound more negative (sad, depressed, angry).</a:t>
            </a:r>
          </a:p>
          <a:p>
            <a:pPr>
              <a:spcAft>
                <a:spcPts val="600"/>
              </a:spcAft>
              <a:buFont typeface="Calibri" panose="020F0502020204030204" pitchFamily="34" charset="0"/>
            </a:pPr>
            <a:endParaRPr lang="en-US" dirty="0">
              <a:latin typeface="Helvetica" pitchFamily="2" charset="0"/>
            </a:endParaRPr>
          </a:p>
          <a:p>
            <a:pPr>
              <a:spcAft>
                <a:spcPts val="600"/>
              </a:spcAft>
            </a:pPr>
            <a:r>
              <a:rPr lang="en-US" b="1" dirty="0">
                <a:latin typeface="Helvetica" pitchFamily="2" charset="0"/>
              </a:rPr>
              <a:t>Loudness: </a:t>
            </a:r>
            <a:r>
              <a:rPr lang="en-US" dirty="0">
                <a:latin typeface="Helvetica" pitchFamily="2" charset="0"/>
              </a:rPr>
              <a:t>Loudness of a track in decibels (dB). Loudness values are averaged across the entire track and are useful for comparing relative loudness of tracks. </a:t>
            </a:r>
          </a:p>
          <a:p>
            <a:pPr>
              <a:spcAft>
                <a:spcPts val="600"/>
              </a:spcAft>
            </a:pPr>
            <a:endParaRPr lang="en-US" dirty="0">
              <a:latin typeface="Helvetica" pitchFamily="2" charset="0"/>
            </a:endParaRPr>
          </a:p>
          <a:p>
            <a:pPr>
              <a:spcAft>
                <a:spcPts val="600"/>
              </a:spcAft>
            </a:pPr>
            <a:r>
              <a:rPr lang="en-US" dirty="0">
                <a:latin typeface="Helvetica" pitchFamily="2" charset="0"/>
              </a:rPr>
              <a:t> </a:t>
            </a:r>
          </a:p>
          <a:p>
            <a:pPr>
              <a:spcAft>
                <a:spcPts val="600"/>
              </a:spcAft>
            </a:pPr>
            <a:endParaRPr lang="en-US" b="1" dirty="0">
              <a:latin typeface="Helvetica" pitchFamily="2" charset="0"/>
            </a:endParaRPr>
          </a:p>
        </p:txBody>
      </p:sp>
    </p:spTree>
    <p:extLst>
      <p:ext uri="{BB962C8B-B14F-4D97-AF65-F5344CB8AC3E}">
        <p14:creationId xmlns:p14="http://schemas.microsoft.com/office/powerpoint/2010/main" val="218300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150D1B0-5C99-044A-BBA0-27AA0E80E7DA}"/>
              </a:ext>
            </a:extLst>
          </p:cNvPr>
          <p:cNvPicPr>
            <a:picLocks noChangeAspect="1"/>
          </p:cNvPicPr>
          <p:nvPr/>
        </p:nvPicPr>
        <p:blipFill rotWithShape="1">
          <a:blip r:embed="rId2"/>
          <a:srcRect t="4983" b="10747"/>
          <a:stretch/>
        </p:blipFill>
        <p:spPr>
          <a:xfrm>
            <a:off x="-1" y="0"/>
            <a:ext cx="12191980" cy="6858000"/>
          </a:xfrm>
          <a:prstGeom prst="rect">
            <a:avLst/>
          </a:prstGeom>
        </p:spPr>
      </p:pic>
      <p:sp>
        <p:nvSpPr>
          <p:cNvPr id="17" name="Title 12">
            <a:extLst>
              <a:ext uri="{FF2B5EF4-FFF2-40B4-BE49-F238E27FC236}">
                <a16:creationId xmlns:a16="http://schemas.microsoft.com/office/drawing/2014/main" id="{FC2BDA4D-5EF9-7447-B857-D28FB7278258}"/>
              </a:ext>
            </a:extLst>
          </p:cNvPr>
          <p:cNvSpPr>
            <a:spLocks noGrp="1"/>
          </p:cNvSpPr>
          <p:nvPr>
            <p:ph type="title"/>
          </p:nvPr>
        </p:nvSpPr>
        <p:spPr>
          <a:xfrm>
            <a:off x="411480" y="253073"/>
            <a:ext cx="7132320" cy="702305"/>
          </a:xfrm>
        </p:spPr>
        <p:txBody>
          <a:bodyPr vert="horz" lIns="91440" tIns="45720" rIns="91440" bIns="45720" rtlCol="0" anchor="b">
            <a:normAutofit fontScale="90000"/>
          </a:bodyPr>
          <a:lstStyle/>
          <a:p>
            <a:r>
              <a:rPr lang="en-US" sz="4800" dirty="0">
                <a:solidFill>
                  <a:schemeClr val="bg1"/>
                </a:solidFill>
              </a:rPr>
              <a:t>Definitions:</a:t>
            </a:r>
          </a:p>
        </p:txBody>
      </p:sp>
      <p:sp>
        <p:nvSpPr>
          <p:cNvPr id="18" name="Rectangle 17">
            <a:extLst>
              <a:ext uri="{FF2B5EF4-FFF2-40B4-BE49-F238E27FC236}">
                <a16:creationId xmlns:a16="http://schemas.microsoft.com/office/drawing/2014/main" id="{4B453F3B-6386-9748-B02E-54AB21F6F17E}"/>
              </a:ext>
            </a:extLst>
          </p:cNvPr>
          <p:cNvSpPr/>
          <p:nvPr/>
        </p:nvSpPr>
        <p:spPr>
          <a:xfrm>
            <a:off x="568643" y="1058770"/>
            <a:ext cx="5303520" cy="5799230"/>
          </a:xfrm>
          <a:prstGeom prst="rect">
            <a:avLst/>
          </a:prstGeom>
        </p:spPr>
        <p:txBody>
          <a:bodyPr vert="horz" lIns="0" tIns="45720" rIns="0" bIns="45720" rtlCol="0">
            <a:normAutofit/>
          </a:bodyPr>
          <a:lstStyle/>
          <a:p>
            <a:pPr>
              <a:spcAft>
                <a:spcPts val="600"/>
              </a:spcAft>
            </a:pPr>
            <a:endParaRPr lang="en-US" dirty="0">
              <a:latin typeface="Helvetica" pitchFamily="2" charset="0"/>
            </a:endParaRPr>
          </a:p>
        </p:txBody>
      </p:sp>
      <p:sp>
        <p:nvSpPr>
          <p:cNvPr id="7" name="Rectangle 6">
            <a:extLst>
              <a:ext uri="{FF2B5EF4-FFF2-40B4-BE49-F238E27FC236}">
                <a16:creationId xmlns:a16="http://schemas.microsoft.com/office/drawing/2014/main" id="{73EA9536-3729-2348-8186-584E4CF4FB26}"/>
              </a:ext>
            </a:extLst>
          </p:cNvPr>
          <p:cNvSpPr/>
          <p:nvPr/>
        </p:nvSpPr>
        <p:spPr>
          <a:xfrm>
            <a:off x="411480" y="1058770"/>
            <a:ext cx="11522019" cy="5434627"/>
          </a:xfrm>
          <a:prstGeom prst="rect">
            <a:avLst/>
          </a:prstGeom>
          <a:solidFill>
            <a:schemeClr val="lt1">
              <a:alpha val="4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FC1AABCF-6301-604C-AB07-949EAF80D3BA}"/>
              </a:ext>
            </a:extLst>
          </p:cNvPr>
          <p:cNvSpPr/>
          <p:nvPr/>
        </p:nvSpPr>
        <p:spPr>
          <a:xfrm>
            <a:off x="411480" y="1334867"/>
            <a:ext cx="5074920" cy="6247864"/>
          </a:xfrm>
          <a:prstGeom prst="rect">
            <a:avLst/>
          </a:prstGeom>
        </p:spPr>
        <p:txBody>
          <a:bodyPr wrap="square">
            <a:spAutoFit/>
          </a:bodyPr>
          <a:lstStyle/>
          <a:p>
            <a:pPr>
              <a:spcAft>
                <a:spcPts val="600"/>
              </a:spcAft>
            </a:pPr>
            <a:r>
              <a:rPr lang="en-US" b="1" dirty="0">
                <a:latin typeface="Helvetica" pitchFamily="2" charset="0"/>
              </a:rPr>
              <a:t>Liveness: </a:t>
            </a:r>
            <a:r>
              <a:rPr lang="en-US" dirty="0">
                <a:latin typeface="Helvetica" pitchFamily="2" charset="0"/>
              </a:rPr>
              <a:t>Detects the presence of an audience in the recording. Higher liveness values represent an increased probability that the track was performed live. Value above .8 provides strong likelihood that the track is live. </a:t>
            </a:r>
          </a:p>
          <a:p>
            <a:pPr>
              <a:spcAft>
                <a:spcPts val="600"/>
              </a:spcAft>
              <a:buFont typeface="Calibri" panose="020F0502020204030204" pitchFamily="34" charset="0"/>
            </a:pPr>
            <a:endParaRPr lang="en-US" dirty="0">
              <a:latin typeface="Helvetica" pitchFamily="2" charset="0"/>
            </a:endParaRPr>
          </a:p>
          <a:p>
            <a:pPr>
              <a:spcAft>
                <a:spcPts val="600"/>
              </a:spcAft>
            </a:pPr>
            <a:r>
              <a:rPr lang="en-US" b="1" dirty="0" err="1">
                <a:latin typeface="Helvetica" pitchFamily="2" charset="0"/>
              </a:rPr>
              <a:t>Acousticness</a:t>
            </a:r>
            <a:r>
              <a:rPr lang="en-US" b="1" dirty="0">
                <a:latin typeface="Helvetica" pitchFamily="2" charset="0"/>
              </a:rPr>
              <a:t>: </a:t>
            </a:r>
            <a:r>
              <a:rPr lang="en-US" dirty="0">
                <a:latin typeface="Helvetica" pitchFamily="2" charset="0"/>
              </a:rPr>
              <a:t>A confidence measure from 0.0 to 1.0 of whether the track is acoustic. 1.0 represents high confidence the track is acoustic. </a:t>
            </a:r>
            <a:endParaRPr lang="en-US" b="1" dirty="0">
              <a:latin typeface="Helvetica" pitchFamily="2" charset="0"/>
            </a:endParaRPr>
          </a:p>
          <a:p>
            <a:pPr>
              <a:spcAft>
                <a:spcPts val="600"/>
              </a:spcAft>
            </a:pPr>
            <a:endParaRPr lang="en-US" b="1" dirty="0">
              <a:latin typeface="Helvetica" pitchFamily="2" charset="0"/>
            </a:endParaRPr>
          </a:p>
          <a:p>
            <a:pPr>
              <a:spcAft>
                <a:spcPts val="600"/>
              </a:spcAft>
              <a:buFont typeface="Calibri" panose="020F0502020204030204" pitchFamily="34" charset="0"/>
            </a:pPr>
            <a:r>
              <a:rPr lang="en-US" b="1" dirty="0">
                <a:latin typeface="Helvetica" pitchFamily="2" charset="0"/>
              </a:rPr>
              <a:t>Energy: </a:t>
            </a:r>
            <a:r>
              <a:rPr lang="en-US" dirty="0">
                <a:latin typeface="Helvetica" pitchFamily="2" charset="0"/>
              </a:rPr>
              <a:t>0 to 1 representing a perceptual measure of intensity and activity.  Energetic tracks feel fast, loud, and noisy. (Death metal has high energy, while a Bach prelude scores low on the scale.) Dynamic range, perceived loudness, timbre, onset rate.</a:t>
            </a:r>
          </a:p>
          <a:p>
            <a:pPr>
              <a:spcAft>
                <a:spcPts val="600"/>
              </a:spcAft>
              <a:buFont typeface="Calibri" panose="020F0502020204030204" pitchFamily="34" charset="0"/>
            </a:pPr>
            <a:endParaRPr lang="en-US" dirty="0">
              <a:latin typeface="Helvetica" pitchFamily="2" charset="0"/>
            </a:endParaRPr>
          </a:p>
          <a:p>
            <a:pPr>
              <a:spcAft>
                <a:spcPts val="600"/>
              </a:spcAft>
            </a:pPr>
            <a:endParaRPr lang="en-US" b="1" dirty="0">
              <a:latin typeface="Helvetica" pitchFamily="2" charset="0"/>
            </a:endParaRPr>
          </a:p>
          <a:p>
            <a:pPr>
              <a:spcAft>
                <a:spcPts val="600"/>
              </a:spcAft>
            </a:pPr>
            <a:endParaRPr lang="en-US" b="1" dirty="0">
              <a:latin typeface="Helvetica" pitchFamily="2" charset="0"/>
            </a:endParaRPr>
          </a:p>
          <a:p>
            <a:pPr>
              <a:spcAft>
                <a:spcPts val="600"/>
              </a:spcAft>
            </a:pPr>
            <a:r>
              <a:rPr lang="en-US" b="1" dirty="0">
                <a:latin typeface="Helvetica" pitchFamily="2" charset="0"/>
              </a:rPr>
              <a:t> </a:t>
            </a:r>
          </a:p>
        </p:txBody>
      </p:sp>
      <p:sp>
        <p:nvSpPr>
          <p:cNvPr id="2" name="Rectangle 1">
            <a:extLst>
              <a:ext uri="{FF2B5EF4-FFF2-40B4-BE49-F238E27FC236}">
                <a16:creationId xmlns:a16="http://schemas.microsoft.com/office/drawing/2014/main" id="{285F5D33-FE83-2E4C-8057-C42534601A6A}"/>
              </a:ext>
            </a:extLst>
          </p:cNvPr>
          <p:cNvSpPr/>
          <p:nvPr/>
        </p:nvSpPr>
        <p:spPr>
          <a:xfrm>
            <a:off x="6291266" y="1373096"/>
            <a:ext cx="5332091" cy="5539978"/>
          </a:xfrm>
          <a:prstGeom prst="rect">
            <a:avLst/>
          </a:prstGeom>
        </p:spPr>
        <p:txBody>
          <a:bodyPr wrap="square">
            <a:spAutoFit/>
          </a:bodyPr>
          <a:lstStyle/>
          <a:p>
            <a:pPr>
              <a:spcAft>
                <a:spcPts val="600"/>
              </a:spcAft>
              <a:buFont typeface="Calibri" panose="020F0502020204030204" pitchFamily="34" charset="0"/>
            </a:pPr>
            <a:r>
              <a:rPr lang="en-US" b="1" dirty="0" err="1">
                <a:latin typeface="Helvetica" pitchFamily="2" charset="0"/>
              </a:rPr>
              <a:t>Instrumentalness</a:t>
            </a:r>
            <a:r>
              <a:rPr lang="en-US" b="1" dirty="0">
                <a:latin typeface="Helvetica" pitchFamily="2" charset="0"/>
              </a:rPr>
              <a:t>: </a:t>
            </a:r>
            <a:r>
              <a:rPr lang="en-US" dirty="0">
                <a:latin typeface="Helvetica" pitchFamily="2" charset="0"/>
              </a:rPr>
              <a:t>Predicts whether a track contains no vocals. “Ooh” &amp; “</a:t>
            </a:r>
            <a:r>
              <a:rPr lang="en-US" dirty="0" err="1">
                <a:latin typeface="Helvetica" pitchFamily="2" charset="0"/>
              </a:rPr>
              <a:t>aah</a:t>
            </a:r>
            <a:r>
              <a:rPr lang="en-US" dirty="0">
                <a:latin typeface="Helvetica" pitchFamily="2" charset="0"/>
              </a:rPr>
              <a:t>” sounds are treated as instrumental. The closer the </a:t>
            </a:r>
            <a:r>
              <a:rPr lang="en-US" dirty="0" err="1">
                <a:latin typeface="Helvetica" pitchFamily="2" charset="0"/>
              </a:rPr>
              <a:t>instrumentalness</a:t>
            </a:r>
            <a:r>
              <a:rPr lang="en-US" dirty="0">
                <a:latin typeface="Helvetica" pitchFamily="2" charset="0"/>
              </a:rPr>
              <a:t> value is to 1.0, the greater likelihood the track contains no vocal content</a:t>
            </a:r>
          </a:p>
          <a:p>
            <a:pPr>
              <a:spcAft>
                <a:spcPts val="600"/>
              </a:spcAft>
              <a:buFont typeface="Calibri" panose="020F0502020204030204" pitchFamily="34" charset="0"/>
            </a:pPr>
            <a:endParaRPr lang="en-US" dirty="0">
              <a:latin typeface="Helvetica" pitchFamily="2" charset="0"/>
            </a:endParaRPr>
          </a:p>
          <a:p>
            <a:pPr>
              <a:spcAft>
                <a:spcPts val="600"/>
              </a:spcAft>
            </a:pPr>
            <a:r>
              <a:rPr lang="en-US" b="1" dirty="0" err="1">
                <a:latin typeface="Helvetica" pitchFamily="2" charset="0"/>
              </a:rPr>
              <a:t>Speechiness</a:t>
            </a:r>
            <a:r>
              <a:rPr lang="en-US" b="1" dirty="0">
                <a:latin typeface="Helvetica" pitchFamily="2" charset="0"/>
              </a:rPr>
              <a:t>: </a:t>
            </a:r>
            <a:r>
              <a:rPr lang="en-US" dirty="0">
                <a:latin typeface="Helvetica" pitchFamily="2" charset="0"/>
              </a:rPr>
              <a:t>Presence of spoken words in a track. The more speech-like the recording (e.g. audio book, poetry), the closer to 1.0. </a:t>
            </a:r>
          </a:p>
          <a:p>
            <a:pPr>
              <a:spcAft>
                <a:spcPts val="600"/>
              </a:spcAft>
            </a:pPr>
            <a:r>
              <a:rPr lang="en-US" dirty="0">
                <a:latin typeface="Helvetica" pitchFamily="2" charset="0"/>
              </a:rPr>
              <a:t>Values above 0.66 are probably entirely spoken words. Values between 0.33 and 0.66 describe tracks that may contain both music and speech, in sections or layered, such as rap music. Values below 0.33 represent music &amp; other non-speech-like tracks. </a:t>
            </a:r>
          </a:p>
          <a:p>
            <a:pPr>
              <a:spcAft>
                <a:spcPts val="600"/>
              </a:spcAft>
              <a:buFont typeface="Calibri" panose="020F0502020204030204" pitchFamily="34" charset="0"/>
            </a:pPr>
            <a:endParaRPr lang="en-US" dirty="0">
              <a:latin typeface="Helvetica" pitchFamily="2" charset="0"/>
            </a:endParaRPr>
          </a:p>
          <a:p>
            <a:pPr>
              <a:spcAft>
                <a:spcPts val="600"/>
              </a:spcAft>
              <a:buFont typeface="Calibri" panose="020F0502020204030204" pitchFamily="34" charset="0"/>
            </a:pPr>
            <a:endParaRPr lang="en-US" dirty="0">
              <a:latin typeface="Helvetica" pitchFamily="2" charset="0"/>
            </a:endParaRPr>
          </a:p>
          <a:p>
            <a:pPr>
              <a:spcAft>
                <a:spcPts val="600"/>
              </a:spcAft>
            </a:pPr>
            <a:endParaRPr lang="en-US" b="1" dirty="0">
              <a:latin typeface="Helvetica" pitchFamily="2" charset="0"/>
            </a:endParaRPr>
          </a:p>
        </p:txBody>
      </p:sp>
    </p:spTree>
    <p:extLst>
      <p:ext uri="{BB962C8B-B14F-4D97-AF65-F5344CB8AC3E}">
        <p14:creationId xmlns:p14="http://schemas.microsoft.com/office/powerpoint/2010/main" val="2806149707"/>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41242F"/>
      </a:dk2>
      <a:lt2>
        <a:srgbClr val="E2E5E8"/>
      </a:lt2>
      <a:accent1>
        <a:srgbClr val="DE8F2D"/>
      </a:accent1>
      <a:accent2>
        <a:srgbClr val="CF351D"/>
      </a:accent2>
      <a:accent3>
        <a:srgbClr val="E12F61"/>
      </a:accent3>
      <a:accent4>
        <a:srgbClr val="CF1D99"/>
      </a:accent4>
      <a:accent5>
        <a:srgbClr val="CD2FE1"/>
      </a:accent5>
      <a:accent6>
        <a:srgbClr val="792AD2"/>
      </a:accent6>
      <a:hlink>
        <a:srgbClr val="3F78B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2207</Words>
  <Application>Microsoft Macintosh PowerPoint</Application>
  <PresentationFormat>Widescreen</PresentationFormat>
  <Paragraphs>339</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AppleSystemUIFont</vt:lpstr>
      <vt:lpstr>Arial</vt:lpstr>
      <vt:lpstr>Calibri</vt:lpstr>
      <vt:lpstr>Helvetica</vt:lpstr>
      <vt:lpstr>Helvetica Neue</vt:lpstr>
      <vt:lpstr>Sagona Book</vt:lpstr>
      <vt:lpstr>Sagona ExtraLight</vt:lpstr>
      <vt:lpstr>RetrospectVTI</vt:lpstr>
      <vt:lpstr>What factors influence inclusion in Spotify’s  top- curated playlists? </vt:lpstr>
      <vt:lpstr>Why this matters</vt:lpstr>
      <vt:lpstr>How to get your song on a Spotify playlist:</vt:lpstr>
      <vt:lpstr>Data Science Research Questions: </vt:lpstr>
      <vt:lpstr>PowerPoint Presentation</vt:lpstr>
      <vt:lpstr>Data +  Sources</vt:lpstr>
      <vt:lpstr>Data  Gathering, Cleaning + Management </vt:lpstr>
      <vt:lpstr>Definitions:</vt:lpstr>
      <vt:lpstr>Definitions:</vt:lpstr>
      <vt:lpstr> Visualizing  the playlists</vt:lpstr>
      <vt:lpstr>PowerPoint Presentation</vt:lpstr>
      <vt:lpstr>Playlist Genres</vt:lpstr>
      <vt:lpstr>PowerPoint Presentation</vt:lpstr>
      <vt:lpstr>Understanding  each playlist  by audio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of  audio features</vt:lpstr>
      <vt:lpstr>Spotify Playlist Analysis: </vt:lpstr>
      <vt:lpstr>Days in playlists as explained by Playlist</vt:lpstr>
      <vt:lpstr>Playlist Position as explained by Days in Playlist</vt:lpstr>
      <vt:lpstr>Days in playlists as explained by Audio Features</vt:lpstr>
      <vt:lpstr>Overall Impact as explained by  Playlist </vt:lpstr>
      <vt:lpstr>Overall Impact as explained by  Playlist (This Week) </vt:lpstr>
      <vt:lpstr>Overall Impact as explained by  Audio Features </vt:lpstr>
      <vt:lpstr>Overall Impact as explained by  Audio Features + Playlists </vt:lpstr>
      <vt:lpstr>Audio  Features: Recommended Playlist Focus</vt:lpstr>
      <vt:lpstr>Further Analysis: </vt:lpstr>
      <vt:lpstr>Finding the best model:</vt:lpstr>
      <vt:lpstr>Making predictions using Random Forest</vt:lpstr>
      <vt:lpstr>Making predictions using Random Forest</vt:lpstr>
      <vt:lpstr>Tree Model plot</vt:lpstr>
      <vt:lpstr>Data limitations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factors influence inclusion in Spotify’s  top- curated playlists? </dc:title>
  <dc:creator>Brooke Jackson</dc:creator>
  <cp:lastModifiedBy>Brooke Jackson</cp:lastModifiedBy>
  <cp:revision>15</cp:revision>
  <dcterms:created xsi:type="dcterms:W3CDTF">2020-06-13T00:41:02Z</dcterms:created>
  <dcterms:modified xsi:type="dcterms:W3CDTF">2020-06-16T19:51:16Z</dcterms:modified>
</cp:coreProperties>
</file>