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</p:sldMasterIdLst>
  <p:notesMasterIdLst>
    <p:notesMasterId r:id="rId49"/>
  </p:notesMasterIdLst>
  <p:sldIdLst>
    <p:sldId id="256" r:id="rId2"/>
    <p:sldId id="398" r:id="rId3"/>
    <p:sldId id="402" r:id="rId4"/>
    <p:sldId id="400" r:id="rId5"/>
    <p:sldId id="403" r:id="rId6"/>
    <p:sldId id="40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323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4690" autoAdjust="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087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877888"/>
            <a:ext cx="4467225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339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42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887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127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4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38275" y="920750"/>
            <a:ext cx="4422775" cy="331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116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38275" y="920750"/>
            <a:ext cx="4422775" cy="3317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197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871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97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097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437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281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53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062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84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749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What is the order of creation of processes?</a:t>
            </a:r>
          </a:p>
        </p:txBody>
      </p:sp>
    </p:spTree>
    <p:extLst>
      <p:ext uri="{BB962C8B-B14F-4D97-AF65-F5344CB8AC3E}">
        <p14:creationId xmlns:p14="http://schemas.microsoft.com/office/powerpoint/2010/main" val="1055049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Why no float?</a:t>
            </a:r>
          </a:p>
        </p:txBody>
      </p:sp>
    </p:spTree>
    <p:extLst>
      <p:ext uri="{BB962C8B-B14F-4D97-AF65-F5344CB8AC3E}">
        <p14:creationId xmlns:p14="http://schemas.microsoft.com/office/powerpoint/2010/main" val="3937334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Why no float?</a:t>
            </a:r>
          </a:p>
        </p:txBody>
      </p:sp>
    </p:spTree>
    <p:extLst>
      <p:ext uri="{BB962C8B-B14F-4D97-AF65-F5344CB8AC3E}">
        <p14:creationId xmlns:p14="http://schemas.microsoft.com/office/powerpoint/2010/main" val="905172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Why no float?</a:t>
            </a:r>
          </a:p>
        </p:txBody>
      </p:sp>
    </p:spTree>
    <p:extLst>
      <p:ext uri="{BB962C8B-B14F-4D97-AF65-F5344CB8AC3E}">
        <p14:creationId xmlns:p14="http://schemas.microsoft.com/office/powerpoint/2010/main" val="28034629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Why no float?</a:t>
            </a:r>
          </a:p>
        </p:txBody>
      </p:sp>
    </p:spTree>
    <p:extLst>
      <p:ext uri="{BB962C8B-B14F-4D97-AF65-F5344CB8AC3E}">
        <p14:creationId xmlns:p14="http://schemas.microsoft.com/office/powerpoint/2010/main" val="3701513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Why no float?</a:t>
            </a:r>
          </a:p>
        </p:txBody>
      </p:sp>
    </p:spTree>
    <p:extLst>
      <p:ext uri="{BB962C8B-B14F-4D97-AF65-F5344CB8AC3E}">
        <p14:creationId xmlns:p14="http://schemas.microsoft.com/office/powerpoint/2010/main" val="2951411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Why no float?</a:t>
            </a:r>
          </a:p>
        </p:txBody>
      </p:sp>
    </p:spTree>
    <p:extLst>
      <p:ext uri="{BB962C8B-B14F-4D97-AF65-F5344CB8AC3E}">
        <p14:creationId xmlns:p14="http://schemas.microsoft.com/office/powerpoint/2010/main" val="3041378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61024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54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2713263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73798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1592279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28992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2307045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3453871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37495113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1061602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37411247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926294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225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12044924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19745175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19575" cy="3163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3390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704007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4186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120" rIns="0" bIns="0"/>
          <a:lstStyle/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Will the assertion fail?</a:t>
            </a:r>
          </a:p>
          <a:p>
            <a:pPr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>
                <a:cs typeface="Arial Unicode MS" charset="0"/>
              </a:rPr>
              <a:t>Describe why there is a problem!</a:t>
            </a:r>
          </a:p>
        </p:txBody>
      </p:sp>
    </p:spTree>
    <p:extLst>
      <p:ext uri="{BB962C8B-B14F-4D97-AF65-F5344CB8AC3E}">
        <p14:creationId xmlns:p14="http://schemas.microsoft.com/office/powerpoint/2010/main" val="166702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877888"/>
            <a:ext cx="4221163" cy="3165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23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13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8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72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0450" y="4349750"/>
            <a:ext cx="4735513" cy="35067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26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0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7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46088"/>
            <a:ext cx="7800975" cy="1244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95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9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EA82-33A2-4E1B-BB15-59400D8BF60C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FC681-5041-46F1-A962-A956DA9C1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>
                <a:solidFill>
                  <a:srgbClr val="000000"/>
                </a:solidFill>
              </a:rPr>
              <a:t>Introduction &amp;</a:t>
            </a:r>
            <a:br>
              <a:rPr lang="en-GB" altLang="en-US" dirty="0">
                <a:solidFill>
                  <a:srgbClr val="000000"/>
                </a:solidFill>
              </a:rPr>
            </a:br>
            <a:r>
              <a:rPr lang="en-GB" altLang="en-US" dirty="0">
                <a:solidFill>
                  <a:srgbClr val="000000"/>
                </a:solidFill>
              </a:rPr>
              <a:t>LTL Model Checking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187624" y="3861048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215900" indent="-209550" algn="ctr">
              <a:lnSpc>
                <a:spcPct val="100000"/>
              </a:lnSpc>
              <a:spcBef>
                <a:spcPts val="800"/>
              </a:spcBef>
              <a:buClrTx/>
              <a:buSzPct val="45000"/>
              <a:buFontTx/>
              <a:buNone/>
              <a:tabLst>
                <a:tab pos="215900" algn="l"/>
                <a:tab pos="320675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</a:tabLst>
            </a:pPr>
            <a:r>
              <a:rPr lang="en-GB" altLang="en-US" dirty="0">
                <a:latin typeface="Times New Roman" pitchFamily="16" charset="0"/>
              </a:rPr>
              <a:t>Avinash Malik</a:t>
            </a:r>
          </a:p>
          <a:p>
            <a:pPr marL="215900" indent="-209550" algn="ctr">
              <a:lnSpc>
                <a:spcPct val="100000"/>
              </a:lnSpc>
              <a:spcBef>
                <a:spcPts val="800"/>
              </a:spcBef>
              <a:buClrTx/>
              <a:buSzPct val="45000"/>
              <a:buFontTx/>
              <a:buNone/>
              <a:tabLst>
                <a:tab pos="215900" algn="l"/>
                <a:tab pos="320675" algn="l"/>
                <a:tab pos="769938" algn="l"/>
                <a:tab pos="1219200" algn="l"/>
                <a:tab pos="1668463" algn="l"/>
                <a:tab pos="2117725" algn="l"/>
                <a:tab pos="2566988" algn="l"/>
                <a:tab pos="3016250" algn="l"/>
                <a:tab pos="3465513" algn="l"/>
                <a:tab pos="3914775" algn="l"/>
                <a:tab pos="4364038" algn="l"/>
                <a:tab pos="4813300" algn="l"/>
                <a:tab pos="5262563" algn="l"/>
                <a:tab pos="5711825" algn="l"/>
                <a:tab pos="6161088" algn="l"/>
                <a:tab pos="6610350" algn="l"/>
                <a:tab pos="7059613" algn="l"/>
                <a:tab pos="7508875" algn="l"/>
                <a:tab pos="7958138" algn="l"/>
                <a:tab pos="8407400" algn="l"/>
                <a:tab pos="8856663" algn="l"/>
              </a:tabLst>
            </a:pPr>
            <a:r>
              <a:rPr lang="en-GB" altLang="en-US" dirty="0">
                <a:latin typeface="Times New Roman" pitchFamily="16" charset="0"/>
              </a:rPr>
              <a:t>2022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Examples of LTL formulas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83357"/>
            <a:ext cx="8229600" cy="4525963"/>
          </a:xfrm>
          <a:ln/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>
                <a:solidFill>
                  <a:srgbClr val="FF3333"/>
                </a:solidFill>
              </a:rPr>
              <a:t>Always eventually p</a:t>
            </a:r>
            <a:r>
              <a:rPr lang="en-GB" altLang="en-US" dirty="0"/>
              <a:t>:</a:t>
            </a:r>
          </a:p>
          <a:p>
            <a:pPr lvl="2" indent="-442913">
              <a:lnSpc>
                <a:spcPct val="90000"/>
              </a:lnSpc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>
                <a:latin typeface="Symbol" charset="2"/>
              </a:rPr>
              <a:t></a:t>
            </a:r>
            <a:r>
              <a:rPr lang="en-GB" altLang="en-US" dirty="0"/>
              <a:t> </a:t>
            </a:r>
            <a:r>
              <a:rPr lang="en-GB" altLang="en-US" dirty="0">
                <a:latin typeface="Symbol" charset="2"/>
              </a:rPr>
              <a:t></a:t>
            </a:r>
            <a:r>
              <a:rPr lang="en-GB" altLang="en-US" dirty="0"/>
              <a:t> p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AGF p or AG AF p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>
                <a:solidFill>
                  <a:srgbClr val="FF3333"/>
                </a:solidFill>
              </a:rPr>
              <a:t>Always after p eventually q</a:t>
            </a:r>
          </a:p>
          <a:p>
            <a:pPr lvl="2" indent="-442913">
              <a:lnSpc>
                <a:spcPct val="90000"/>
              </a:lnSpc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>
                <a:latin typeface="Symbol" charset="2"/>
              </a:rPr>
              <a:t></a:t>
            </a:r>
            <a:r>
              <a:rPr lang="en-GB" altLang="en-US" dirty="0"/>
              <a:t> ( p </a:t>
            </a:r>
            <a:r>
              <a:rPr lang="en-GB" altLang="en-US" dirty="0">
                <a:latin typeface="Symbol" charset="2"/>
              </a:rPr>
              <a:t></a:t>
            </a:r>
            <a:r>
              <a:rPr lang="en-GB" altLang="en-US" dirty="0"/>
              <a:t> q)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AG (p -&gt; F q) or AG (p -&gt; AF q)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>
                <a:solidFill>
                  <a:srgbClr val="FF3333"/>
                </a:solidFill>
              </a:rPr>
              <a:t>Fairness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( </a:t>
            </a:r>
            <a:r>
              <a:rPr lang="en-GB" altLang="en-US" dirty="0">
                <a:latin typeface="Symbol" charset="2"/>
              </a:rPr>
              <a:t></a:t>
            </a:r>
            <a:r>
              <a:rPr lang="en-GB" altLang="en-US" dirty="0"/>
              <a:t> </a:t>
            </a:r>
            <a:r>
              <a:rPr lang="en-GB" altLang="en-US" dirty="0">
                <a:latin typeface="Symbol" charset="2"/>
              </a:rPr>
              <a:t></a:t>
            </a:r>
            <a:r>
              <a:rPr lang="en-GB" altLang="en-US" dirty="0"/>
              <a:t> p ) </a:t>
            </a:r>
            <a:r>
              <a:rPr lang="en-GB" altLang="en-US" dirty="0">
                <a:latin typeface="Symbol" charset="2"/>
              </a:rPr>
              <a:t></a:t>
            </a:r>
            <a:r>
              <a:rPr lang="en-GB" altLang="en-US" dirty="0"/>
              <a:t> </a:t>
            </a:r>
            <a:r>
              <a:rPr lang="en-GB" altLang="en-US" dirty="0">
                <a:latin typeface="Symbol" charset="2"/>
              </a:rPr>
              <a:t>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A ((GF p) </a:t>
            </a:r>
            <a:r>
              <a:rPr lang="en-GB" altLang="en-US" dirty="0">
                <a:latin typeface="Symbol" charset="2"/>
              </a:rPr>
              <a:t></a:t>
            </a:r>
            <a:r>
              <a:rPr lang="en-GB" altLang="en-US" dirty="0"/>
              <a:t> </a:t>
            </a:r>
            <a:r>
              <a:rPr lang="en-GB" altLang="en-US" dirty="0">
                <a:latin typeface="Symbol" charset="2"/>
              </a:rPr>
              <a:t></a:t>
            </a:r>
            <a:r>
              <a:rPr lang="en-GB" altLang="en-US" dirty="0"/>
              <a:t>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62400" y="5638800"/>
            <a:ext cx="2057400" cy="457200"/>
          </a:xfrm>
          <a:prstGeom prst="rect">
            <a:avLst/>
          </a:prstGeom>
          <a:solidFill>
            <a:srgbClr val="BBE0E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NZ" altLang="en-US"/>
              <a:t>Not a CTL formula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LTL Semantics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857375"/>
            <a:ext cx="7199313" cy="480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504825"/>
            <a:ext cx="7808912" cy="1143000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LTL semantics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339975"/>
            <a:ext cx="6369050" cy="41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LTL Model Checking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46238"/>
            <a:ext cx="8229600" cy="4525962"/>
          </a:xfrm>
          <a:ln/>
        </p:spPr>
        <p:txBody>
          <a:bodyPr lIns="90000" tIns="46800" rIns="90000" bIns="46800"/>
          <a:lstStyle/>
          <a:p>
            <a:pPr marL="425450" indent="-320675">
              <a:lnSpc>
                <a:spcPct val="100000"/>
              </a:lnSpc>
              <a:spcBef>
                <a:spcPts val="800"/>
              </a:spcBef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dirty="0"/>
              <a:t>Given a </a:t>
            </a:r>
            <a:r>
              <a:rPr lang="en-GB" altLang="en-US" dirty="0">
                <a:solidFill>
                  <a:srgbClr val="FF3333"/>
                </a:solidFill>
              </a:rPr>
              <a:t>model M</a:t>
            </a:r>
            <a:r>
              <a:rPr lang="en-GB" altLang="en-US" dirty="0"/>
              <a:t> and an LTL </a:t>
            </a:r>
            <a:r>
              <a:rPr lang="en-GB" altLang="en-US" dirty="0">
                <a:solidFill>
                  <a:srgbClr val="FF3333"/>
                </a:solidFill>
              </a:rPr>
              <a:t>formula </a:t>
            </a:r>
            <a:r>
              <a:rPr lang="en-GB" altLang="en-US" dirty="0">
                <a:solidFill>
                  <a:srgbClr val="FF3333"/>
                </a:solidFill>
                <a:latin typeface="Symbol" charset="2"/>
              </a:rPr>
              <a:t></a:t>
            </a:r>
          </a:p>
          <a:p>
            <a:pPr marL="735013" lvl="1" indent="-277813">
              <a:lnSpc>
                <a:spcPct val="100000"/>
              </a:lnSpc>
              <a:spcBef>
                <a:spcPts val="700"/>
              </a:spcBef>
              <a:buClr>
                <a:srgbClr val="FF3333"/>
              </a:buClr>
              <a:buFont typeface="Arial" charset="0"/>
              <a:buChar char="–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dirty="0">
                <a:solidFill>
                  <a:srgbClr val="FF3333"/>
                </a:solidFill>
              </a:rPr>
              <a:t>All traces</a:t>
            </a:r>
            <a:r>
              <a:rPr lang="en-GB" altLang="en-US" dirty="0"/>
              <a:t> of M must satisfy </a:t>
            </a:r>
            <a:r>
              <a:rPr lang="en-GB" altLang="en-US" dirty="0">
                <a:latin typeface="Symbol" charset="2"/>
              </a:rPr>
              <a:t></a:t>
            </a:r>
          </a:p>
          <a:p>
            <a:pPr lvl="2">
              <a:buFont typeface="Arial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dirty="0">
                <a:latin typeface="Symbol" charset="2"/>
              </a:rPr>
              <a:t></a:t>
            </a:r>
            <a:r>
              <a:rPr lang="en-GB" altLang="en-US" baseline="-25000" dirty="0"/>
              <a:t>M</a:t>
            </a:r>
            <a:r>
              <a:rPr lang="en-GB" altLang="en-US" dirty="0"/>
              <a:t> is the set of traces of M</a:t>
            </a:r>
          </a:p>
          <a:p>
            <a:pPr lvl="2">
              <a:buFont typeface="Arial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dirty="0">
                <a:latin typeface="Symbol" charset="2"/>
              </a:rPr>
              <a:t></a:t>
            </a:r>
            <a:r>
              <a:rPr lang="en-GB" altLang="en-US" baseline="-25000" dirty="0">
                <a:latin typeface="Symbol" charset="2"/>
              </a:rPr>
              <a:t></a:t>
            </a:r>
            <a:r>
              <a:rPr lang="en-GB" altLang="en-US" dirty="0"/>
              <a:t> is the set of traces that satisfy </a:t>
            </a:r>
            <a:r>
              <a:rPr lang="en-GB" altLang="en-US" dirty="0">
                <a:latin typeface="Symbol" charset="2"/>
              </a:rPr>
              <a:t></a:t>
            </a:r>
          </a:p>
          <a:p>
            <a:pPr lvl="2">
              <a:buFont typeface="Arial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dirty="0">
                <a:latin typeface="Symbol" charset="2"/>
              </a:rPr>
              <a:t></a:t>
            </a:r>
            <a:r>
              <a:rPr lang="en-GB" altLang="en-US" baseline="-25000" dirty="0"/>
              <a:t>M </a:t>
            </a:r>
            <a:r>
              <a:rPr lang="en-GB" altLang="en-US" dirty="0">
                <a:latin typeface="Symbol" charset="2"/>
              </a:rPr>
              <a:t></a:t>
            </a:r>
            <a:r>
              <a:rPr lang="en-GB" altLang="en-US" baseline="-25000" dirty="0"/>
              <a:t> </a:t>
            </a:r>
            <a:r>
              <a:rPr lang="en-GB" altLang="en-US" dirty="0">
                <a:latin typeface="Symbol" charset="2"/>
              </a:rPr>
              <a:t></a:t>
            </a:r>
            <a:r>
              <a:rPr lang="en-GB" altLang="en-US" baseline="-25000" dirty="0">
                <a:latin typeface="Symbol" charset="2"/>
              </a:rPr>
              <a:t></a:t>
            </a:r>
            <a:endParaRPr lang="en-GB" altLang="en-US" dirty="0">
              <a:latin typeface="Symbol" charset="2"/>
            </a:endParaRPr>
          </a:p>
          <a:p>
            <a:pPr marL="735013" lvl="1" indent="-277813">
              <a:lnSpc>
                <a:spcPct val="100000"/>
              </a:lnSpc>
              <a:spcBef>
                <a:spcPts val="700"/>
              </a:spcBef>
              <a:buSzPct val="75000"/>
              <a:buFont typeface="Symbol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dirty="0"/>
              <a:t>If a trace of M does not satisfy </a:t>
            </a:r>
            <a:r>
              <a:rPr lang="en-GB" altLang="en-US" dirty="0">
                <a:latin typeface="Symbol" charset="2"/>
              </a:rPr>
              <a:t>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Font typeface="Arial" charset="0"/>
              <a:buChar char="•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dirty="0">
                <a:solidFill>
                  <a:srgbClr val="333399"/>
                </a:solidFill>
              </a:rPr>
              <a:t>Counterexample</a:t>
            </a:r>
          </a:p>
          <a:p>
            <a:pPr marL="425450" indent="-320675">
              <a:lnSpc>
                <a:spcPct val="100000"/>
              </a:lnSpc>
              <a:spcBef>
                <a:spcPts val="800"/>
              </a:spcBef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dirty="0"/>
              <a:t>Equivalently </a:t>
            </a:r>
            <a:r>
              <a:rPr lang="en-GB" altLang="en-US" dirty="0">
                <a:solidFill>
                  <a:srgbClr val="333399"/>
                </a:solidFill>
                <a:latin typeface="Symbol" charset="2"/>
              </a:rPr>
              <a:t></a:t>
            </a:r>
            <a:r>
              <a:rPr lang="en-GB" altLang="en-US" baseline="-25000" dirty="0">
                <a:solidFill>
                  <a:srgbClr val="333399"/>
                </a:solidFill>
              </a:rPr>
              <a:t>M </a:t>
            </a:r>
            <a:r>
              <a:rPr lang="en-GB" altLang="en-US" dirty="0">
                <a:solidFill>
                  <a:srgbClr val="333399"/>
                </a:solidFill>
                <a:latin typeface="Symbol" charset="2"/>
              </a:rPr>
              <a:t></a:t>
            </a:r>
            <a:r>
              <a:rPr lang="en-GB" altLang="en-US" baseline="-25000" dirty="0">
                <a:solidFill>
                  <a:srgbClr val="333399"/>
                </a:solidFill>
              </a:rPr>
              <a:t> </a:t>
            </a:r>
            <a:r>
              <a:rPr lang="en-GB" altLang="en-US" dirty="0">
                <a:solidFill>
                  <a:srgbClr val="333399"/>
                </a:solidFill>
                <a:latin typeface="Symbol" charset="2"/>
              </a:rPr>
              <a:t></a:t>
            </a:r>
            <a:r>
              <a:rPr lang="en-GB" altLang="en-US" baseline="-25000" dirty="0">
                <a:solidFill>
                  <a:srgbClr val="333399"/>
                </a:solidFill>
              </a:rPr>
              <a:t>¬</a:t>
            </a:r>
            <a:r>
              <a:rPr lang="en-GB" altLang="en-US" baseline="-25000" dirty="0">
                <a:solidFill>
                  <a:srgbClr val="333399"/>
                </a:solidFill>
                <a:latin typeface="Symbol" charset="2"/>
              </a:rPr>
              <a:t></a:t>
            </a:r>
            <a:r>
              <a:rPr lang="en-GB" altLang="en-US" dirty="0">
                <a:solidFill>
                  <a:srgbClr val="333399"/>
                </a:solidFill>
              </a:rPr>
              <a:t>=</a:t>
            </a:r>
            <a:r>
              <a:rPr lang="en-GB" altLang="en-US" dirty="0">
                <a:solidFill>
                  <a:srgbClr val="333399"/>
                </a:solidFill>
                <a:latin typeface="Symbol" charset="2"/>
              </a:rPr>
              <a:t>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An Example</a:t>
            </a:r>
          </a:p>
        </p:txBody>
      </p:sp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3959225" y="2339975"/>
            <a:ext cx="779463" cy="7207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sz="1300" dirty="0"/>
              <a:t>S0</a:t>
            </a:r>
          </a:p>
          <a:p>
            <a:pPr>
              <a:buClrTx/>
              <a:buFontTx/>
              <a:buNone/>
            </a:pPr>
            <a:r>
              <a:rPr lang="en-NZ" altLang="en-US" sz="1300" dirty="0"/>
              <a:t>x==0</a:t>
            </a:r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959225" y="4859338"/>
            <a:ext cx="814388" cy="7207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sz="1300" dirty="0"/>
              <a:t>S2</a:t>
            </a:r>
          </a:p>
          <a:p>
            <a:pPr>
              <a:buClrTx/>
              <a:buFontTx/>
              <a:buNone/>
            </a:pPr>
            <a:r>
              <a:rPr lang="en-NZ" altLang="en-US" sz="1300" dirty="0"/>
              <a:t>x==2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959225" y="3600450"/>
            <a:ext cx="779463" cy="720725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sz="1300" dirty="0"/>
              <a:t>S1</a:t>
            </a:r>
          </a:p>
          <a:p>
            <a:pPr>
              <a:buClrTx/>
              <a:buFontTx/>
              <a:buNone/>
            </a:pPr>
            <a:r>
              <a:rPr lang="en-NZ" altLang="en-US" sz="1300" dirty="0"/>
              <a:t>x==1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900113" y="2519363"/>
            <a:ext cx="1800225" cy="3240087"/>
          </a:xfrm>
          <a:prstGeom prst="roundRect">
            <a:avLst>
              <a:gd name="adj" fmla="val 88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/>
              <a:t>int x = 0;</a:t>
            </a:r>
          </a:p>
          <a:p>
            <a:pPr>
              <a:buClrTx/>
              <a:buFontTx/>
              <a:buNone/>
            </a:pPr>
            <a:r>
              <a:rPr lang="en-NZ" altLang="en-US"/>
              <a:t>x++;</a:t>
            </a:r>
          </a:p>
          <a:p>
            <a:pPr>
              <a:buClrTx/>
              <a:buFontTx/>
              <a:buNone/>
            </a:pPr>
            <a:r>
              <a:rPr lang="en-NZ" altLang="en-US"/>
              <a:t>x++;</a:t>
            </a:r>
          </a:p>
          <a:p>
            <a:pPr>
              <a:buClrTx/>
              <a:buFontTx/>
              <a:buNone/>
            </a:pPr>
            <a:endParaRPr lang="en-NZ" altLang="en-US"/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300788" y="1944688"/>
            <a:ext cx="1800225" cy="539750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dirty="0"/>
              <a:t>S0,S1,S2,....</a:t>
            </a:r>
          </a:p>
        </p:txBody>
      </p:sp>
      <p:sp>
        <p:nvSpPr>
          <p:cNvPr id="12296" name="AutoShape 8"/>
          <p:cNvSpPr>
            <a:spLocks noChangeArrowheads="1"/>
          </p:cNvSpPr>
          <p:nvPr/>
        </p:nvSpPr>
        <p:spPr bwMode="auto">
          <a:xfrm>
            <a:off x="6300788" y="2916238"/>
            <a:ext cx="1800225" cy="539750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dirty="0"/>
              <a:t>M |= (x==0)? </a:t>
            </a:r>
          </a:p>
        </p:txBody>
      </p:sp>
      <p:sp>
        <p:nvSpPr>
          <p:cNvPr id="12297" name="AutoShape 9"/>
          <p:cNvSpPr>
            <a:spLocks noChangeArrowheads="1"/>
          </p:cNvSpPr>
          <p:nvPr/>
        </p:nvSpPr>
        <p:spPr bwMode="auto">
          <a:xfrm>
            <a:off x="2879725" y="3779838"/>
            <a:ext cx="900113" cy="360362"/>
          </a:xfrm>
          <a:prstGeom prst="rightArrow">
            <a:avLst>
              <a:gd name="adj1" fmla="val 50000"/>
              <a:gd name="adj2" fmla="val 62445"/>
            </a:avLst>
          </a:prstGeom>
          <a:solidFill>
            <a:srgbClr val="99CCFF"/>
          </a:solidFill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59225" y="5940425"/>
            <a:ext cx="10795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/>
              <a:t>Model 'M'</a:t>
            </a:r>
          </a:p>
        </p:txBody>
      </p:sp>
      <p:sp>
        <p:nvSpPr>
          <p:cNvPr id="12299" name="AutoShape 11"/>
          <p:cNvSpPr>
            <a:spLocks noChangeArrowheads="1"/>
          </p:cNvSpPr>
          <p:nvPr/>
        </p:nvSpPr>
        <p:spPr bwMode="auto">
          <a:xfrm>
            <a:off x="6300788" y="3671888"/>
            <a:ext cx="1800225" cy="539750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dirty="0"/>
              <a:t>M |= (x==1)? </a:t>
            </a: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6300788" y="4464050"/>
            <a:ext cx="1800225" cy="539750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dirty="0"/>
              <a:t>M |= </a:t>
            </a:r>
            <a:r>
              <a:rPr lang="en-NZ" altLang="en-US" dirty="0">
                <a:latin typeface="Symbol" charset="2"/>
              </a:rPr>
              <a:t></a:t>
            </a:r>
            <a:r>
              <a:rPr lang="en-NZ" altLang="en-US" dirty="0"/>
              <a:t>(x==2)? </a:t>
            </a:r>
          </a:p>
        </p:txBody>
      </p:sp>
      <p:sp>
        <p:nvSpPr>
          <p:cNvPr id="12301" name="AutoShape 13"/>
          <p:cNvSpPr>
            <a:spLocks noChangeArrowheads="1"/>
          </p:cNvSpPr>
          <p:nvPr/>
        </p:nvSpPr>
        <p:spPr bwMode="auto">
          <a:xfrm>
            <a:off x="6300788" y="5219700"/>
            <a:ext cx="1800225" cy="539750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dirty="0"/>
              <a:t>M |= </a:t>
            </a:r>
            <a:r>
              <a:rPr lang="en-NZ" altLang="en-US" dirty="0"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NZ" altLang="en-US" dirty="0"/>
              <a:t>(x==2)? </a:t>
            </a:r>
          </a:p>
        </p:txBody>
      </p:sp>
      <p:sp>
        <p:nvSpPr>
          <p:cNvPr id="12302" name="AutoShape 14"/>
          <p:cNvSpPr>
            <a:spLocks noChangeArrowheads="1"/>
          </p:cNvSpPr>
          <p:nvPr/>
        </p:nvSpPr>
        <p:spPr bwMode="auto">
          <a:xfrm>
            <a:off x="6300788" y="5975350"/>
            <a:ext cx="1943100" cy="539750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dirty="0"/>
              <a:t>M |= </a:t>
            </a:r>
            <a:r>
              <a:rPr lang="en-NZ" altLang="en-US" dirty="0">
                <a:latin typeface="Symbol" charset="2"/>
              </a:rPr>
              <a:t></a:t>
            </a:r>
            <a:r>
              <a:rPr lang="en-NZ" altLang="en-US" dirty="0">
                <a:latin typeface="ＭＳ ゴシック"/>
                <a:ea typeface="ＭＳ ゴシック"/>
                <a:cs typeface="ＭＳ ゴシック"/>
              </a:rPr>
              <a:t>☐</a:t>
            </a:r>
            <a:r>
              <a:rPr lang="en-NZ" altLang="en-US" dirty="0"/>
              <a:t>(x==2)? 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804025" y="2519363"/>
            <a:ext cx="1439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/>
              <a:t>Trace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260475" y="5219700"/>
            <a:ext cx="10795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/>
              <a:t>C-code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4284663" y="3060700"/>
            <a:ext cx="4540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sz="1300"/>
              <a:t>x++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4319588" y="4319588"/>
            <a:ext cx="4540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sz="1300"/>
              <a:t>x++</a:t>
            </a:r>
          </a:p>
        </p:txBody>
      </p:sp>
      <p:cxnSp>
        <p:nvCxnSpPr>
          <p:cNvPr id="4" name="Elbow Connector 3"/>
          <p:cNvCxnSpPr>
            <a:cxnSpLocks/>
            <a:stCxn id="12290" idx="4"/>
            <a:endCxn id="12292" idx="0"/>
          </p:cNvCxnSpPr>
          <p:nvPr/>
        </p:nvCxnSpPr>
        <p:spPr bwMode="auto">
          <a:xfrm>
            <a:off x="4348957" y="3060700"/>
            <a:ext cx="0" cy="53975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>
            <a:cxnSpLocks/>
            <a:stCxn id="12292" idx="4"/>
            <a:endCxn id="12291" idx="0"/>
          </p:cNvCxnSpPr>
          <p:nvPr/>
        </p:nvCxnSpPr>
        <p:spPr bwMode="auto">
          <a:xfrm>
            <a:off x="4348957" y="4321175"/>
            <a:ext cx="17462" cy="5381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Elbow Connector 7"/>
          <p:cNvCxnSpPr>
            <a:cxnSpLocks/>
            <a:stCxn id="12291" idx="6"/>
            <a:endCxn id="12291" idx="3"/>
          </p:cNvCxnSpPr>
          <p:nvPr/>
        </p:nvCxnSpPr>
        <p:spPr bwMode="auto">
          <a:xfrm flipH="1">
            <a:off x="4078489" y="5219701"/>
            <a:ext cx="695124" cy="254814"/>
          </a:xfrm>
          <a:prstGeom prst="curvedConnector4">
            <a:avLst>
              <a:gd name="adj1" fmla="val -32886"/>
              <a:gd name="adj2" fmla="val 231134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Elbow Connector 7">
            <a:extLst>
              <a:ext uri="{FF2B5EF4-FFF2-40B4-BE49-F238E27FC236}">
                <a16:creationId xmlns:a16="http://schemas.microsoft.com/office/drawing/2014/main" id="{2808740C-F964-4026-B64B-DB2B4437231C}"/>
              </a:ext>
            </a:extLst>
          </p:cNvPr>
          <p:cNvCxnSpPr>
            <a:cxnSpLocks/>
            <a:endCxn id="12290" idx="0"/>
          </p:cNvCxnSpPr>
          <p:nvPr/>
        </p:nvCxnSpPr>
        <p:spPr bwMode="auto">
          <a:xfrm rot="16200000" flipH="1">
            <a:off x="4067031" y="2058049"/>
            <a:ext cx="426854" cy="136997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Another Example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9552" y="2227328"/>
            <a:ext cx="1820103" cy="3240088"/>
            <a:chOff x="539552" y="2227328"/>
            <a:chExt cx="1820103" cy="3240088"/>
          </a:xfrm>
        </p:grpSpPr>
        <p:sp>
          <p:nvSpPr>
            <p:cNvPr id="24" name="Oval 2"/>
            <p:cNvSpPr>
              <a:spLocks noChangeArrowheads="1"/>
            </p:cNvSpPr>
            <p:nvPr/>
          </p:nvSpPr>
          <p:spPr bwMode="auto">
            <a:xfrm>
              <a:off x="1043608" y="2227328"/>
              <a:ext cx="720725" cy="720725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S0</a:t>
              </a:r>
            </a:p>
            <a:p>
              <a:pPr>
                <a:buClrTx/>
                <a:buFontTx/>
                <a:buNone/>
              </a:pPr>
              <a:r>
                <a:rPr lang="en-NZ" altLang="en-US" sz="1300" dirty="0"/>
                <a:t>x==1</a:t>
              </a:r>
            </a:p>
          </p:txBody>
        </p:sp>
        <p:sp>
          <p:nvSpPr>
            <p:cNvPr id="25" name="Oval 3"/>
            <p:cNvSpPr>
              <a:spLocks noChangeArrowheads="1"/>
            </p:cNvSpPr>
            <p:nvPr/>
          </p:nvSpPr>
          <p:spPr bwMode="auto">
            <a:xfrm>
              <a:off x="1043608" y="4746691"/>
              <a:ext cx="720725" cy="720725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S3</a:t>
              </a:r>
            </a:p>
          </p:txBody>
        </p:sp>
        <p:sp>
          <p:nvSpPr>
            <p:cNvPr id="26" name="Oval 4"/>
            <p:cNvSpPr>
              <a:spLocks noChangeArrowheads="1"/>
            </p:cNvSpPr>
            <p:nvPr/>
          </p:nvSpPr>
          <p:spPr bwMode="auto">
            <a:xfrm>
              <a:off x="539552" y="3471206"/>
              <a:ext cx="720725" cy="720725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S1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697918" y="3065065"/>
              <a:ext cx="4540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x++</a:t>
              </a:r>
            </a:p>
          </p:txBody>
        </p: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1403971" y="4206941"/>
              <a:ext cx="4540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x++</a:t>
              </a:r>
            </a:p>
          </p:txBody>
        </p:sp>
        <p:cxnSp>
          <p:nvCxnSpPr>
            <p:cNvPr id="29" name="Elbow Connector 3"/>
            <p:cNvCxnSpPr>
              <a:stCxn id="24" idx="4"/>
              <a:endCxn id="26" idx="0"/>
            </p:cNvCxnSpPr>
            <p:nvPr/>
          </p:nvCxnSpPr>
          <p:spPr bwMode="auto">
            <a:xfrm flipH="1">
              <a:off x="899915" y="2948053"/>
              <a:ext cx="504056" cy="523153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>
              <a:stCxn id="26" idx="4"/>
              <a:endCxn id="25" idx="0"/>
            </p:cNvCxnSpPr>
            <p:nvPr/>
          </p:nvCxnSpPr>
          <p:spPr bwMode="auto">
            <a:xfrm>
              <a:off x="899915" y="4191931"/>
              <a:ext cx="504056" cy="55476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Elbow Connector 7"/>
            <p:cNvCxnSpPr>
              <a:stCxn id="25" idx="6"/>
              <a:endCxn id="25" idx="3"/>
            </p:cNvCxnSpPr>
            <p:nvPr/>
          </p:nvCxnSpPr>
          <p:spPr bwMode="auto">
            <a:xfrm flipH="1">
              <a:off x="1149156" y="5107054"/>
              <a:ext cx="615177" cy="254814"/>
            </a:xfrm>
            <a:prstGeom prst="curvedConnector4">
              <a:avLst>
                <a:gd name="adj1" fmla="val -37160"/>
                <a:gd name="adj2" fmla="val 231134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1638930" y="3471003"/>
              <a:ext cx="720725" cy="720725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S2</a:t>
              </a:r>
            </a:p>
          </p:txBody>
        </p:sp>
        <p:cxnSp>
          <p:nvCxnSpPr>
            <p:cNvPr id="7" name="Straight Arrow Connector 6"/>
            <p:cNvCxnSpPr>
              <a:stCxn id="24" idx="4"/>
              <a:endCxn id="34" idx="0"/>
            </p:cNvCxnSpPr>
            <p:nvPr/>
          </p:nvCxnSpPr>
          <p:spPr bwMode="auto">
            <a:xfrm>
              <a:off x="1403971" y="2948053"/>
              <a:ext cx="595322" cy="52295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1741711" y="3052313"/>
              <a:ext cx="4540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x--</a:t>
              </a:r>
            </a:p>
          </p:txBody>
        </p:sp>
        <p:cxnSp>
          <p:nvCxnSpPr>
            <p:cNvPr id="12" name="Straight Arrow Connector 11"/>
            <p:cNvCxnSpPr>
              <a:stCxn id="34" idx="4"/>
              <a:endCxn id="25" idx="0"/>
            </p:cNvCxnSpPr>
            <p:nvPr/>
          </p:nvCxnSpPr>
          <p:spPr bwMode="auto">
            <a:xfrm flipH="1">
              <a:off x="1403971" y="4191728"/>
              <a:ext cx="595322" cy="55496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806252" y="4359341"/>
              <a:ext cx="4540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X--</a:t>
              </a:r>
            </a:p>
          </p:txBody>
        </p:sp>
      </p:grpSp>
      <p:cxnSp>
        <p:nvCxnSpPr>
          <p:cNvPr id="43" name="Elbow Connector 7">
            <a:extLst>
              <a:ext uri="{FF2B5EF4-FFF2-40B4-BE49-F238E27FC236}">
                <a16:creationId xmlns:a16="http://schemas.microsoft.com/office/drawing/2014/main" id="{BAC77B7A-A582-4B0B-B98F-49BAA662F1C8}"/>
              </a:ext>
            </a:extLst>
          </p:cNvPr>
          <p:cNvCxnSpPr>
            <a:cxnSpLocks/>
            <a:endCxn id="24" idx="0"/>
          </p:cNvCxnSpPr>
          <p:nvPr/>
        </p:nvCxnSpPr>
        <p:spPr bwMode="auto">
          <a:xfrm rot="10800000" flipV="1">
            <a:off x="1403971" y="1793964"/>
            <a:ext cx="842190" cy="433364"/>
          </a:xfrm>
          <a:prstGeom prst="curved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AutoShape 8">
            <a:extLst>
              <a:ext uri="{FF2B5EF4-FFF2-40B4-BE49-F238E27FC236}">
                <a16:creationId xmlns:a16="http://schemas.microsoft.com/office/drawing/2014/main" id="{FA7A1B32-EE5E-4AA4-A476-33FE624BA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916238"/>
            <a:ext cx="1800225" cy="539750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dirty="0"/>
              <a:t>M |= F(x==2)? </a:t>
            </a:r>
          </a:p>
        </p:txBody>
      </p:sp>
    </p:spTree>
    <p:extLst>
      <p:ext uri="{BB962C8B-B14F-4D97-AF65-F5344CB8AC3E}">
        <p14:creationId xmlns:p14="http://schemas.microsoft.com/office/powerpoint/2010/main" val="215609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504825"/>
            <a:ext cx="7808912" cy="1143000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Property specification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762125"/>
            <a:ext cx="7808912" cy="5153025"/>
          </a:xfrm>
          <a:ln/>
        </p:spPr>
        <p:txBody>
          <a:bodyPr tIns="21240">
            <a:normAutofit fontScale="92500" lnSpcReduction="20000"/>
          </a:bodyPr>
          <a:lstStyle/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sz="2400"/>
              <a:t>AP = {coffee_chosen, tea_chosen, money_inserted, coffee_delivered, tea_delivered}</a:t>
            </a:r>
          </a:p>
          <a:p>
            <a:pPr marL="425450" indent="-320675">
              <a:buClrTx/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en-US" sz="2400"/>
          </a:p>
          <a:p>
            <a:pPr marL="857250" lvl="1" indent="-573088">
              <a:buSzPct val="75000"/>
              <a:buFont typeface="Symbol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sz="2400"/>
              <a:t>Once in a while someone chooses tea or coffee?</a:t>
            </a:r>
          </a:p>
          <a:p>
            <a:pPr marL="1289050" lvl="2" indent="-425450"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GF(tea_chosen \/ coffee_chosen)</a:t>
            </a:r>
          </a:p>
          <a:p>
            <a:pPr marL="1289050" lvl="2" indent="-425450">
              <a:buClrTx/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en-US"/>
          </a:p>
          <a:p>
            <a:pPr marL="857250" lvl="1" indent="-573088">
              <a:buSzPct val="75000"/>
              <a:buFont typeface="Symbol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sz="2400"/>
              <a:t>If coffee is chosen and </a:t>
            </a:r>
            <a:r>
              <a:rPr lang="en-GB" altLang="en-US" sz="2400" i="1"/>
              <a:t>next </a:t>
            </a:r>
            <a:r>
              <a:rPr lang="en-GB" altLang="en-US" sz="2400"/>
              <a:t>money is inserted coffee will be delivered</a:t>
            </a:r>
          </a:p>
          <a:p>
            <a:pPr marL="1289050" lvl="2" indent="-425450"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G((coffee_chosen /\ X money_inserted) =&gt; F coffee_delivered)</a:t>
            </a:r>
          </a:p>
          <a:p>
            <a:pPr marL="1289050" lvl="2" indent="-425450">
              <a:buClrTx/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en-US"/>
          </a:p>
          <a:p>
            <a:pPr marL="857250" lvl="1" indent="-573088">
              <a:buSzPct val="75000"/>
              <a:buFont typeface="Symbol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sz="2400"/>
              <a:t>When coffee has been chosen tea will not be delivered until tea is chosen</a:t>
            </a:r>
          </a:p>
          <a:p>
            <a:pPr marL="1289050" lvl="2" indent="-425450">
              <a:buClrTx/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en-US"/>
          </a:p>
          <a:p>
            <a:pPr marL="425450" indent="-320675">
              <a:lnSpc>
                <a:spcPct val="102000"/>
              </a:lnSpc>
              <a:buClrTx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sz="2400">
                <a:latin typeface="Symbol" charset="2"/>
              </a:rPr>
              <a:t>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9750" y="6119813"/>
            <a:ext cx="83264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914400" algn="l"/>
                <a:tab pos="1362075" algn="l"/>
                <a:tab pos="1811338" algn="l"/>
                <a:tab pos="2260600" algn="l"/>
                <a:tab pos="2709863" algn="l"/>
                <a:tab pos="3159125" algn="l"/>
                <a:tab pos="3608388" algn="l"/>
                <a:tab pos="4057650" algn="l"/>
                <a:tab pos="4506913" algn="l"/>
                <a:tab pos="4956175" algn="l"/>
                <a:tab pos="5405438" algn="l"/>
                <a:tab pos="5854700" algn="l"/>
                <a:tab pos="6303963" algn="l"/>
                <a:tab pos="6753225" algn="l"/>
                <a:tab pos="7202488" algn="l"/>
                <a:tab pos="7651750" algn="l"/>
                <a:tab pos="8101013" algn="l"/>
                <a:tab pos="8550275" algn="l"/>
                <a:tab pos="8999538" algn="l"/>
                <a:tab pos="9448800" algn="l"/>
                <a:tab pos="98980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914400" algn="l"/>
                <a:tab pos="1362075" algn="l"/>
                <a:tab pos="1811338" algn="l"/>
                <a:tab pos="2260600" algn="l"/>
                <a:tab pos="2709863" algn="l"/>
                <a:tab pos="3159125" algn="l"/>
                <a:tab pos="3608388" algn="l"/>
                <a:tab pos="4057650" algn="l"/>
                <a:tab pos="4506913" algn="l"/>
                <a:tab pos="4956175" algn="l"/>
                <a:tab pos="5405438" algn="l"/>
                <a:tab pos="5854700" algn="l"/>
                <a:tab pos="6303963" algn="l"/>
                <a:tab pos="6753225" algn="l"/>
                <a:tab pos="7202488" algn="l"/>
                <a:tab pos="7651750" algn="l"/>
                <a:tab pos="8101013" algn="l"/>
                <a:tab pos="8550275" algn="l"/>
                <a:tab pos="8999538" algn="l"/>
                <a:tab pos="9448800" algn="l"/>
                <a:tab pos="98980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914400">
              <a:tabLst>
                <a:tab pos="914400" algn="l"/>
                <a:tab pos="1362075" algn="l"/>
                <a:tab pos="1811338" algn="l"/>
                <a:tab pos="2260600" algn="l"/>
                <a:tab pos="2709863" algn="l"/>
                <a:tab pos="3159125" algn="l"/>
                <a:tab pos="3608388" algn="l"/>
                <a:tab pos="4057650" algn="l"/>
                <a:tab pos="4506913" algn="l"/>
                <a:tab pos="4956175" algn="l"/>
                <a:tab pos="5405438" algn="l"/>
                <a:tab pos="5854700" algn="l"/>
                <a:tab pos="6303963" algn="l"/>
                <a:tab pos="6753225" algn="l"/>
                <a:tab pos="7202488" algn="l"/>
                <a:tab pos="7651750" algn="l"/>
                <a:tab pos="8101013" algn="l"/>
                <a:tab pos="8550275" algn="l"/>
                <a:tab pos="8999538" algn="l"/>
                <a:tab pos="9448800" algn="l"/>
                <a:tab pos="98980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914400" algn="l"/>
                <a:tab pos="1362075" algn="l"/>
                <a:tab pos="1811338" algn="l"/>
                <a:tab pos="2260600" algn="l"/>
                <a:tab pos="2709863" algn="l"/>
                <a:tab pos="3159125" algn="l"/>
                <a:tab pos="3608388" algn="l"/>
                <a:tab pos="4057650" algn="l"/>
                <a:tab pos="4506913" algn="l"/>
                <a:tab pos="4956175" algn="l"/>
                <a:tab pos="5405438" algn="l"/>
                <a:tab pos="5854700" algn="l"/>
                <a:tab pos="6303963" algn="l"/>
                <a:tab pos="6753225" algn="l"/>
                <a:tab pos="7202488" algn="l"/>
                <a:tab pos="7651750" algn="l"/>
                <a:tab pos="8101013" algn="l"/>
                <a:tab pos="8550275" algn="l"/>
                <a:tab pos="8999538" algn="l"/>
                <a:tab pos="9448800" algn="l"/>
                <a:tab pos="98980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914400" algn="l"/>
                <a:tab pos="1362075" algn="l"/>
                <a:tab pos="1811338" algn="l"/>
                <a:tab pos="2260600" algn="l"/>
                <a:tab pos="2709863" algn="l"/>
                <a:tab pos="3159125" algn="l"/>
                <a:tab pos="3608388" algn="l"/>
                <a:tab pos="4057650" algn="l"/>
                <a:tab pos="4506913" algn="l"/>
                <a:tab pos="4956175" algn="l"/>
                <a:tab pos="5405438" algn="l"/>
                <a:tab pos="5854700" algn="l"/>
                <a:tab pos="6303963" algn="l"/>
                <a:tab pos="6753225" algn="l"/>
                <a:tab pos="7202488" algn="l"/>
                <a:tab pos="7651750" algn="l"/>
                <a:tab pos="8101013" algn="l"/>
                <a:tab pos="8550275" algn="l"/>
                <a:tab pos="8999538" algn="l"/>
                <a:tab pos="9448800" algn="l"/>
                <a:tab pos="98980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362075" algn="l"/>
                <a:tab pos="1811338" algn="l"/>
                <a:tab pos="2260600" algn="l"/>
                <a:tab pos="2709863" algn="l"/>
                <a:tab pos="3159125" algn="l"/>
                <a:tab pos="3608388" algn="l"/>
                <a:tab pos="4057650" algn="l"/>
                <a:tab pos="4506913" algn="l"/>
                <a:tab pos="4956175" algn="l"/>
                <a:tab pos="5405438" algn="l"/>
                <a:tab pos="5854700" algn="l"/>
                <a:tab pos="6303963" algn="l"/>
                <a:tab pos="6753225" algn="l"/>
                <a:tab pos="7202488" algn="l"/>
                <a:tab pos="7651750" algn="l"/>
                <a:tab pos="8101013" algn="l"/>
                <a:tab pos="8550275" algn="l"/>
                <a:tab pos="8999538" algn="l"/>
                <a:tab pos="9448800" algn="l"/>
                <a:tab pos="98980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362075" algn="l"/>
                <a:tab pos="1811338" algn="l"/>
                <a:tab pos="2260600" algn="l"/>
                <a:tab pos="2709863" algn="l"/>
                <a:tab pos="3159125" algn="l"/>
                <a:tab pos="3608388" algn="l"/>
                <a:tab pos="4057650" algn="l"/>
                <a:tab pos="4506913" algn="l"/>
                <a:tab pos="4956175" algn="l"/>
                <a:tab pos="5405438" algn="l"/>
                <a:tab pos="5854700" algn="l"/>
                <a:tab pos="6303963" algn="l"/>
                <a:tab pos="6753225" algn="l"/>
                <a:tab pos="7202488" algn="l"/>
                <a:tab pos="7651750" algn="l"/>
                <a:tab pos="8101013" algn="l"/>
                <a:tab pos="8550275" algn="l"/>
                <a:tab pos="8999538" algn="l"/>
                <a:tab pos="9448800" algn="l"/>
                <a:tab pos="98980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362075" algn="l"/>
                <a:tab pos="1811338" algn="l"/>
                <a:tab pos="2260600" algn="l"/>
                <a:tab pos="2709863" algn="l"/>
                <a:tab pos="3159125" algn="l"/>
                <a:tab pos="3608388" algn="l"/>
                <a:tab pos="4057650" algn="l"/>
                <a:tab pos="4506913" algn="l"/>
                <a:tab pos="4956175" algn="l"/>
                <a:tab pos="5405438" algn="l"/>
                <a:tab pos="5854700" algn="l"/>
                <a:tab pos="6303963" algn="l"/>
                <a:tab pos="6753225" algn="l"/>
                <a:tab pos="7202488" algn="l"/>
                <a:tab pos="7651750" algn="l"/>
                <a:tab pos="8101013" algn="l"/>
                <a:tab pos="8550275" algn="l"/>
                <a:tab pos="8999538" algn="l"/>
                <a:tab pos="9448800" algn="l"/>
                <a:tab pos="98980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362075" algn="l"/>
                <a:tab pos="1811338" algn="l"/>
                <a:tab pos="2260600" algn="l"/>
                <a:tab pos="2709863" algn="l"/>
                <a:tab pos="3159125" algn="l"/>
                <a:tab pos="3608388" algn="l"/>
                <a:tab pos="4057650" algn="l"/>
                <a:tab pos="4506913" algn="l"/>
                <a:tab pos="4956175" algn="l"/>
                <a:tab pos="5405438" algn="l"/>
                <a:tab pos="5854700" algn="l"/>
                <a:tab pos="6303963" algn="l"/>
                <a:tab pos="6753225" algn="l"/>
                <a:tab pos="7202488" algn="l"/>
                <a:tab pos="7651750" algn="l"/>
                <a:tab pos="8101013" algn="l"/>
                <a:tab pos="8550275" algn="l"/>
                <a:tab pos="8999538" algn="l"/>
                <a:tab pos="9448800" algn="l"/>
                <a:tab pos="98980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2" indent="0">
              <a:buFont typeface="Arial" charset="0"/>
              <a:buChar char="•"/>
            </a:pPr>
            <a:r>
              <a:rPr lang="en-NZ" altLang="en-US" sz="2400"/>
              <a:t>G(coffee_chosen =&gt; (¬tea_delivered U tea_chosen))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39552" y="2227328"/>
            <a:ext cx="1820103" cy="3240088"/>
            <a:chOff x="539552" y="2227328"/>
            <a:chExt cx="1820103" cy="3240088"/>
          </a:xfrm>
        </p:grpSpPr>
        <p:sp>
          <p:nvSpPr>
            <p:cNvPr id="16" name="Oval 2"/>
            <p:cNvSpPr>
              <a:spLocks noChangeArrowheads="1"/>
            </p:cNvSpPr>
            <p:nvPr/>
          </p:nvSpPr>
          <p:spPr bwMode="auto">
            <a:xfrm>
              <a:off x="1043608" y="2227328"/>
              <a:ext cx="720725" cy="720725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S0</a:t>
              </a:r>
            </a:p>
            <a:p>
              <a:pPr>
                <a:buClrTx/>
                <a:buFontTx/>
                <a:buNone/>
              </a:pPr>
              <a:r>
                <a:rPr lang="en-NZ" altLang="en-US" sz="1300" dirty="0"/>
                <a:t>x==1</a:t>
              </a:r>
            </a:p>
          </p:txBody>
        </p:sp>
        <p:sp>
          <p:nvSpPr>
            <p:cNvPr id="17" name="Oval 3"/>
            <p:cNvSpPr>
              <a:spLocks noChangeArrowheads="1"/>
            </p:cNvSpPr>
            <p:nvPr/>
          </p:nvSpPr>
          <p:spPr bwMode="auto">
            <a:xfrm>
              <a:off x="1043608" y="4746691"/>
              <a:ext cx="720725" cy="720725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S3</a:t>
              </a: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539552" y="3471206"/>
              <a:ext cx="720725" cy="720725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S1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697918" y="3065065"/>
              <a:ext cx="4540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x++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403971" y="4206941"/>
              <a:ext cx="4540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x++</a:t>
              </a:r>
            </a:p>
          </p:txBody>
        </p:sp>
        <p:cxnSp>
          <p:nvCxnSpPr>
            <p:cNvPr id="21" name="Elbow Connector 3"/>
            <p:cNvCxnSpPr>
              <a:stCxn id="16" idx="4"/>
              <a:endCxn id="18" idx="0"/>
            </p:cNvCxnSpPr>
            <p:nvPr/>
          </p:nvCxnSpPr>
          <p:spPr bwMode="auto">
            <a:xfrm flipH="1">
              <a:off x="899915" y="2948053"/>
              <a:ext cx="504056" cy="523153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8" idx="4"/>
              <a:endCxn id="17" idx="0"/>
            </p:cNvCxnSpPr>
            <p:nvPr/>
          </p:nvCxnSpPr>
          <p:spPr bwMode="auto">
            <a:xfrm>
              <a:off x="899915" y="4191931"/>
              <a:ext cx="504056" cy="55476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Elbow Connector 7"/>
            <p:cNvCxnSpPr>
              <a:stCxn id="17" idx="6"/>
              <a:endCxn id="17" idx="3"/>
            </p:cNvCxnSpPr>
            <p:nvPr/>
          </p:nvCxnSpPr>
          <p:spPr bwMode="auto">
            <a:xfrm flipH="1">
              <a:off x="1149156" y="5107054"/>
              <a:ext cx="615177" cy="254814"/>
            </a:xfrm>
            <a:prstGeom prst="curvedConnector4">
              <a:avLst>
                <a:gd name="adj1" fmla="val -37160"/>
                <a:gd name="adj2" fmla="val 231134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1638930" y="3471003"/>
              <a:ext cx="720725" cy="720725"/>
            </a:xfrm>
            <a:prstGeom prst="ellipse">
              <a:avLst/>
            </a:prstGeom>
            <a:solidFill>
              <a:srgbClr val="99CCFF"/>
            </a:solidFill>
            <a:ln w="936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5000" rIns="90000" bIns="45000" anchor="ctr" anchorCtr="1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S2</a:t>
              </a:r>
            </a:p>
          </p:txBody>
        </p:sp>
        <p:cxnSp>
          <p:nvCxnSpPr>
            <p:cNvPr id="25" name="Straight Arrow Connector 24"/>
            <p:cNvCxnSpPr>
              <a:stCxn id="16" idx="4"/>
              <a:endCxn id="24" idx="0"/>
            </p:cNvCxnSpPr>
            <p:nvPr/>
          </p:nvCxnSpPr>
          <p:spPr bwMode="auto">
            <a:xfrm>
              <a:off x="1403971" y="2948053"/>
              <a:ext cx="595322" cy="52295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741711" y="3052313"/>
              <a:ext cx="4540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x--</a:t>
              </a:r>
            </a:p>
          </p:txBody>
        </p:sp>
        <p:cxnSp>
          <p:nvCxnSpPr>
            <p:cNvPr id="27" name="Straight Arrow Connector 26"/>
            <p:cNvCxnSpPr>
              <a:stCxn id="24" idx="4"/>
              <a:endCxn id="17" idx="0"/>
            </p:cNvCxnSpPr>
            <p:nvPr/>
          </p:nvCxnSpPr>
          <p:spPr bwMode="auto">
            <a:xfrm flipH="1">
              <a:off x="1403971" y="4191728"/>
              <a:ext cx="595322" cy="55496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 Box 21"/>
            <p:cNvSpPr txBox="1">
              <a:spLocks noChangeArrowheads="1"/>
            </p:cNvSpPr>
            <p:nvPr/>
          </p:nvSpPr>
          <p:spPr bwMode="auto">
            <a:xfrm>
              <a:off x="806252" y="4359341"/>
              <a:ext cx="454025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NZ" altLang="en-US" sz="1300" dirty="0"/>
                <a:t>X--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335720" y="332656"/>
            <a:ext cx="4165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Is LTL = CTL?</a:t>
            </a:r>
          </a:p>
        </p:txBody>
      </p:sp>
      <p:cxnSp>
        <p:nvCxnSpPr>
          <p:cNvPr id="32" name="Elbow Connector 7">
            <a:extLst>
              <a:ext uri="{FF2B5EF4-FFF2-40B4-BE49-F238E27FC236}">
                <a16:creationId xmlns:a16="http://schemas.microsoft.com/office/drawing/2014/main" id="{5F3E87C9-441E-497A-AE29-0581D30D1877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 rot="5400000">
            <a:off x="1399222" y="1862216"/>
            <a:ext cx="369861" cy="360362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utoShape 8">
            <a:extLst>
              <a:ext uri="{FF2B5EF4-FFF2-40B4-BE49-F238E27FC236}">
                <a16:creationId xmlns:a16="http://schemas.microsoft.com/office/drawing/2014/main" id="{63ADB946-36E8-4535-9BC2-1BEC2B76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873" y="2234459"/>
            <a:ext cx="1800225" cy="539750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dirty="0"/>
              <a:t>M |= F(x==2)? </a:t>
            </a:r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0A82A33F-9962-4D92-9EB6-06CF2DB7C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873" y="3480111"/>
            <a:ext cx="1976525" cy="539750"/>
          </a:xfrm>
          <a:prstGeom prst="roundRect">
            <a:avLst>
              <a:gd name="adj" fmla="val 292"/>
            </a:avLst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63000" rIns="108000" bIns="6300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 dirty="0"/>
              <a:t>M |= EF(x==2)?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731F7-4D1D-4274-B8A6-664E88FDF040}"/>
              </a:ext>
            </a:extLst>
          </p:cNvPr>
          <p:cNvSpPr txBox="1"/>
          <p:nvPr/>
        </p:nvSpPr>
        <p:spPr>
          <a:xfrm>
            <a:off x="6622439" y="2787908"/>
            <a:ext cx="56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LTL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E1F276-F71E-44A7-B292-B3E24E189E38}"/>
              </a:ext>
            </a:extLst>
          </p:cNvPr>
          <p:cNvSpPr txBox="1"/>
          <p:nvPr/>
        </p:nvSpPr>
        <p:spPr>
          <a:xfrm>
            <a:off x="6622439" y="402227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CTL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197E9-3DA5-436C-8154-6A99B779D4CF}"/>
              </a:ext>
            </a:extLst>
          </p:cNvPr>
          <p:cNvSpPr txBox="1"/>
          <p:nvPr/>
        </p:nvSpPr>
        <p:spPr>
          <a:xfrm>
            <a:off x="8009533" y="35653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D8AB1-053C-4C22-82A6-406AE091E2C3}"/>
              </a:ext>
            </a:extLst>
          </p:cNvPr>
          <p:cNvSpPr txBox="1"/>
          <p:nvPr/>
        </p:nvSpPr>
        <p:spPr>
          <a:xfrm>
            <a:off x="7981398" y="232150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115888"/>
            <a:ext cx="7808912" cy="1055687"/>
          </a:xfrm>
          <a:ln/>
        </p:spPr>
        <p:txBody>
          <a:bodyPr tIns="280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200"/>
              <a:t>Application of model-checking to software programs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906588"/>
            <a:ext cx="7808912" cy="4230687"/>
          </a:xfrm>
          <a:ln/>
        </p:spPr>
        <p:txBody>
          <a:bodyPr>
            <a:normAutofit lnSpcReduction="10000"/>
          </a:bodyPr>
          <a:lstStyle/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What kind of software programs need model-checking?</a:t>
            </a:r>
          </a:p>
          <a:p>
            <a:pPr marL="857250" lvl="1" indent="-573088">
              <a:buSzPct val="75000"/>
              <a:buFont typeface="Symbol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Concurrent programs</a:t>
            </a:r>
          </a:p>
          <a:p>
            <a:pPr marL="857250" lvl="1" indent="-573088">
              <a:buSzPct val="75000"/>
              <a:buFont typeface="Symbol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Concurrent programs with shared variables.</a:t>
            </a:r>
          </a:p>
          <a:p>
            <a:pPr marL="857250" lvl="1" indent="-573088">
              <a:buSzPct val="75000"/>
              <a:buFont typeface="Symbol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When two (or more) processes write/read from a shared variable it needs synchronization, e.g., mutexes, spin locks, etc.</a:t>
            </a:r>
          </a:p>
          <a:p>
            <a:pPr marL="857250" lvl="1" indent="-573088">
              <a:buSzPct val="75000"/>
              <a:buFont typeface="Symbol" charset="2"/>
              <a:buChar char="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We will use model-checkers to make sure that mutual exclusion is working.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433388"/>
            <a:ext cx="7808912" cy="1285875"/>
          </a:xfrm>
          <a:ln/>
        </p:spPr>
        <p:txBody>
          <a:bodyPr tIns="38880"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Types of errors we can avoid using model-checking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906588"/>
            <a:ext cx="7808912" cy="4675187"/>
          </a:xfrm>
          <a:ln/>
        </p:spPr>
        <p:txBody>
          <a:bodyPr>
            <a:normAutofit fontScale="92500" lnSpcReduction="10000"/>
          </a:bodyPr>
          <a:lstStyle/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Deadlocks</a:t>
            </a:r>
          </a:p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Livelocks</a:t>
            </a:r>
          </a:p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Underspecification</a:t>
            </a:r>
          </a:p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Over specification</a:t>
            </a:r>
          </a:p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Buffer over-runs</a:t>
            </a:r>
          </a:p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Array bound violations</a:t>
            </a:r>
          </a:p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..... many others</a:t>
            </a:r>
          </a:p>
          <a:p>
            <a:pPr marL="425450" indent="-320675" algn="ctr">
              <a:buClrTx/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en-US"/>
          </a:p>
          <a:p>
            <a:pPr marL="425450" indent="-320675" algn="ctr">
              <a:buClrTx/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 sz="3600">
                <a:solidFill>
                  <a:srgbClr val="FF0000"/>
                </a:solidFill>
              </a:rPr>
              <a:t>WE WILL USE THE SPIN MODEL-CHECKER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Introduction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Who am I?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Senior Lecturer at the University of Auckland, ECE 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Office: 405.775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Prefer email contact over visits to office.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Email: </a:t>
            </a:r>
            <a:r>
              <a:rPr lang="en-GB" altLang="en-US" dirty="0" err="1"/>
              <a:t>avinash.malik@auckland.ac.nz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5753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504825"/>
            <a:ext cx="7808912" cy="1143000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What is SPIN?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906588"/>
            <a:ext cx="7808912" cy="4560887"/>
          </a:xfrm>
          <a:ln/>
        </p:spPr>
        <p:txBody>
          <a:bodyPr>
            <a:normAutofit fontScale="92500" lnSpcReduction="10000"/>
          </a:bodyPr>
          <a:lstStyle/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SPIN = </a:t>
            </a:r>
            <a:r>
              <a:rPr lang="en-GB" altLang="en-US" u="sng"/>
              <a:t>S</a:t>
            </a:r>
            <a:r>
              <a:rPr lang="en-GB" altLang="en-US"/>
              <a:t>imple </a:t>
            </a:r>
            <a:r>
              <a:rPr lang="en-GB" altLang="en-US" u="sng"/>
              <a:t>P</a:t>
            </a:r>
            <a:r>
              <a:rPr lang="en-GB" altLang="en-US"/>
              <a:t>romela </a:t>
            </a:r>
            <a:r>
              <a:rPr lang="en-GB" altLang="en-US" u="sng"/>
              <a:t>I</a:t>
            </a:r>
            <a:r>
              <a:rPr lang="en-GB" altLang="en-US"/>
              <a:t>nterpreter</a:t>
            </a:r>
          </a:p>
          <a:p>
            <a:pPr marL="425450" indent="-320675">
              <a:buClrTx/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(see: spinroot.com)</a:t>
            </a:r>
          </a:p>
          <a:p>
            <a:pPr marL="425450" indent="-320675">
              <a:buClrTx/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en-US"/>
          </a:p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SPIN model-checks LTL properties on a model of the concurrent software program(s).</a:t>
            </a:r>
          </a:p>
          <a:p>
            <a:pPr marL="425450" indent="-320675">
              <a:buClrTx/>
              <a:buSzPct val="45000"/>
              <a:buFontTx/>
              <a:buNone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endParaRPr lang="en-GB" altLang="en-US"/>
          </a:p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The </a:t>
            </a:r>
            <a:r>
              <a:rPr lang="en-GB" altLang="en-US" i="1"/>
              <a:t>model </a:t>
            </a:r>
            <a:r>
              <a:rPr lang="en-GB" altLang="en-US"/>
              <a:t>of the concurrent software program is specified in a language called Promela, and hence the name SPIN!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parts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79613"/>
            <a:ext cx="6281738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process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800225"/>
            <a:ext cx="6840537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process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2066925"/>
            <a:ext cx="6659563" cy="441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process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979613"/>
            <a:ext cx="6480175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process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922463"/>
            <a:ext cx="6270625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Variables and Types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800225"/>
            <a:ext cx="7019925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Variables and Types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1843088"/>
            <a:ext cx="7253288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statements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800225"/>
            <a:ext cx="7637463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statements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81213"/>
            <a:ext cx="6840537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800225"/>
            <a:ext cx="1409700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D5FC-2420-BB45-BCC8-F8FD9CC6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information for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399C-9225-5A4F-A534-00E5566E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Week-9 is systems week, so no lectures.</a:t>
            </a:r>
          </a:p>
          <a:p>
            <a:endParaRPr lang="en-GB" dirty="0"/>
          </a:p>
          <a:p>
            <a:r>
              <a:rPr lang="en-GB" dirty="0"/>
              <a:t>Test (50%)</a:t>
            </a:r>
          </a:p>
          <a:p>
            <a:pPr lvl="1"/>
            <a:r>
              <a:rPr lang="en-GB" dirty="0"/>
              <a:t>Date: October 19/2022</a:t>
            </a:r>
          </a:p>
          <a:p>
            <a:pPr lvl="1"/>
            <a:r>
              <a:rPr lang="en-GB" dirty="0"/>
              <a:t>Venue: </a:t>
            </a:r>
            <a:r>
              <a:rPr lang="en-GB" b="1" dirty="0"/>
              <a:t>Online via Canvas</a:t>
            </a:r>
          </a:p>
          <a:p>
            <a:pPr lvl="1"/>
            <a:r>
              <a:rPr lang="en-GB" dirty="0"/>
              <a:t>Time: 16:10 – 18:10</a:t>
            </a:r>
          </a:p>
        </p:txBody>
      </p:sp>
    </p:spTree>
    <p:extLst>
      <p:ext uri="{BB962C8B-B14F-4D97-AF65-F5344CB8AC3E}">
        <p14:creationId xmlns:p14="http://schemas.microsoft.com/office/powerpoint/2010/main" val="259814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statements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979613"/>
            <a:ext cx="7380288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semantics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79613"/>
            <a:ext cx="7380287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11125"/>
            <a:ext cx="7808913" cy="1285875"/>
          </a:xfrm>
          <a:ln/>
        </p:spPr>
        <p:txBody>
          <a:bodyPr tIns="38880"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example – mutual exclusion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922463"/>
            <a:ext cx="774065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11125"/>
            <a:ext cx="7808913" cy="1285875"/>
          </a:xfrm>
          <a:ln/>
        </p:spPr>
        <p:txBody>
          <a:bodyPr tIns="38880"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example – mutual exclusion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979613"/>
            <a:ext cx="6018213" cy="264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608513"/>
            <a:ext cx="6018213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11125"/>
            <a:ext cx="7808913" cy="1285875"/>
          </a:xfrm>
          <a:ln/>
        </p:spPr>
        <p:txBody>
          <a:bodyPr tIns="38880"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example – mutual exclusion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79613"/>
            <a:ext cx="674052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If-statements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1958975"/>
            <a:ext cx="738028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If-statements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979613"/>
            <a:ext cx="7086600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do-statement (loop)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979613"/>
            <a:ext cx="6584950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do-statement (loop)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800225"/>
            <a:ext cx="6989762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atomic-statement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979613"/>
            <a:ext cx="7199312" cy="450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Introduction – second part of 705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 Learn two important things: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en-GB" altLang="en-US" dirty="0"/>
          </a:p>
          <a:p>
            <a:pPr marL="514350" indent="-514350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+mj-lt"/>
              <a:buAutoNum type="arabicPeriod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Linear temporal model-checking – i.e., an automated technique to check if software implementation is correct.</a:t>
            </a:r>
          </a:p>
          <a:p>
            <a:pPr marL="514350" indent="-514350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+mj-lt"/>
              <a:buAutoNum type="arabicPeriod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endParaRPr lang="en-GB" altLang="en-US" dirty="0"/>
          </a:p>
          <a:p>
            <a:pPr marL="514350" indent="-514350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+mj-lt"/>
              <a:buAutoNum type="arabicPeriod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Constraint programming and proving – an efficient technique to check if software is correct.</a:t>
            </a:r>
          </a:p>
        </p:txBody>
      </p:sp>
    </p:spTree>
    <p:extLst>
      <p:ext uri="{BB962C8B-B14F-4D97-AF65-F5344CB8AC3E}">
        <p14:creationId xmlns:p14="http://schemas.microsoft.com/office/powerpoint/2010/main" val="2013707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d_step-statement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922463"/>
            <a:ext cx="7673975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11125"/>
            <a:ext cx="7808913" cy="1285875"/>
          </a:xfrm>
          <a:ln/>
        </p:spPr>
        <p:txBody>
          <a:bodyPr tIns="38880"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atomic/d_step-semantics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828800"/>
            <a:ext cx="7421562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atomic-semantics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649413"/>
            <a:ext cx="7289800" cy="501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d_step-semantics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28788"/>
            <a:ext cx="7445375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11125"/>
            <a:ext cx="7808913" cy="1285875"/>
          </a:xfrm>
          <a:ln/>
        </p:spPr>
        <p:txBody>
          <a:bodyPr tIns="38880"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Promela LTL property specification </a:t>
            </a: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720725" y="1979613"/>
            <a:ext cx="4951413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/>
              <a:t>bit flag; </a:t>
            </a:r>
          </a:p>
          <a:p>
            <a:pPr>
              <a:buClrTx/>
              <a:buFontTx/>
              <a:buNone/>
            </a:pPr>
            <a:r>
              <a:rPr lang="en-NZ" altLang="en-US"/>
              <a:t>byte mutex; </a:t>
            </a:r>
          </a:p>
          <a:p>
            <a:pPr>
              <a:buClrTx/>
              <a:buFontTx/>
              <a:buNone/>
            </a:pPr>
            <a:r>
              <a:rPr lang="en-NZ" altLang="en-US" b="1">
                <a:solidFill>
                  <a:srgbClr val="00FF00"/>
                </a:solidFill>
              </a:rPr>
              <a:t>ltl {[](mutex != 2)}</a:t>
            </a:r>
          </a:p>
          <a:p>
            <a:pPr>
              <a:buClrTx/>
              <a:buFontTx/>
              <a:buNone/>
            </a:pPr>
            <a:r>
              <a:rPr lang="en-NZ" altLang="en-US"/>
              <a:t>proctype P(bit i) {</a:t>
            </a:r>
          </a:p>
          <a:p>
            <a:pPr>
              <a:buClrTx/>
              <a:buFontTx/>
              <a:buNone/>
            </a:pPr>
            <a:r>
              <a:rPr lang="en-NZ" altLang="en-US"/>
              <a:t>  flag != 1;</a:t>
            </a:r>
          </a:p>
          <a:p>
            <a:pPr>
              <a:buClrTx/>
              <a:buFontTx/>
              <a:buNone/>
            </a:pPr>
            <a:r>
              <a:rPr lang="en-NZ" altLang="en-US"/>
              <a:t>  flag = 1;</a:t>
            </a:r>
          </a:p>
          <a:p>
            <a:pPr>
              <a:buClrTx/>
              <a:buFontTx/>
              <a:buNone/>
            </a:pPr>
            <a:r>
              <a:rPr lang="en-NZ" altLang="en-US"/>
              <a:t>  mutex++;</a:t>
            </a:r>
          </a:p>
          <a:p>
            <a:pPr>
              <a:buClrTx/>
              <a:buFontTx/>
              <a:buNone/>
            </a:pPr>
            <a:r>
              <a:rPr lang="en-NZ" altLang="en-US"/>
              <a:t>  printf("MSC: P(%d) has </a:t>
            </a:r>
          </a:p>
          <a:p>
            <a:pPr>
              <a:buClrTx/>
              <a:buFontTx/>
              <a:buNone/>
            </a:pPr>
            <a:r>
              <a:rPr lang="en-NZ" altLang="en-US"/>
              <a:t>            entered section.\n", i);</a:t>
            </a:r>
          </a:p>
          <a:p>
            <a:pPr>
              <a:buClrTx/>
              <a:buFontTx/>
              <a:buNone/>
            </a:pPr>
            <a:r>
              <a:rPr lang="en-NZ" altLang="en-US"/>
              <a:t>  mutex--;</a:t>
            </a:r>
          </a:p>
          <a:p>
            <a:pPr>
              <a:buClrTx/>
              <a:buFontTx/>
              <a:buNone/>
            </a:pPr>
            <a:r>
              <a:rPr lang="en-NZ" altLang="en-US"/>
              <a:t>  flag = 0;</a:t>
            </a:r>
          </a:p>
          <a:p>
            <a:pPr>
              <a:buClrTx/>
              <a:buFontTx/>
              <a:buNone/>
            </a:pPr>
            <a:r>
              <a:rPr lang="en-NZ" altLang="en-US"/>
              <a:t>}</a:t>
            </a:r>
          </a:p>
          <a:p>
            <a:pPr>
              <a:buClrTx/>
              <a:buFontTx/>
              <a:buNone/>
            </a:pPr>
            <a:endParaRPr lang="en-NZ" altLang="en-US"/>
          </a:p>
          <a:p>
            <a:pPr>
              <a:buClrTx/>
              <a:buFontTx/>
              <a:buNone/>
            </a:pPr>
            <a:r>
              <a:rPr lang="en-NZ" altLang="en-US"/>
              <a:t>init {</a:t>
            </a:r>
          </a:p>
          <a:p>
            <a:pPr>
              <a:buClrTx/>
              <a:buFontTx/>
              <a:buNone/>
            </a:pPr>
            <a:r>
              <a:rPr lang="en-NZ" altLang="en-US"/>
              <a:t>  atomic { run P(0); run P(1);}</a:t>
            </a:r>
          </a:p>
          <a:p>
            <a:pPr>
              <a:buClrTx/>
              <a:buFontTx/>
              <a:buNone/>
            </a:pPr>
            <a:r>
              <a:rPr lang="en-NZ" altLang="en-US"/>
              <a:t>}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408488" y="1800225"/>
            <a:ext cx="4951412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NZ" altLang="en-US"/>
              <a:t>bit flag; </a:t>
            </a:r>
          </a:p>
          <a:p>
            <a:pPr>
              <a:buClrTx/>
              <a:buFontTx/>
              <a:buNone/>
            </a:pPr>
            <a:r>
              <a:rPr lang="en-NZ" altLang="en-US"/>
              <a:t>byte mutex; </a:t>
            </a:r>
          </a:p>
          <a:p>
            <a:pPr>
              <a:buClrTx/>
              <a:buFontTx/>
              <a:buNone/>
            </a:pPr>
            <a:r>
              <a:rPr lang="en-NZ" altLang="en-US"/>
              <a:t>proctype P(bit i) {</a:t>
            </a:r>
          </a:p>
          <a:p>
            <a:pPr>
              <a:buClrTx/>
              <a:buFontTx/>
              <a:buNone/>
            </a:pPr>
            <a:r>
              <a:rPr lang="en-NZ" altLang="en-US"/>
              <a:t>  flag != 1;</a:t>
            </a:r>
          </a:p>
          <a:p>
            <a:pPr>
              <a:buClrTx/>
              <a:buFontTx/>
              <a:buNone/>
            </a:pPr>
            <a:r>
              <a:rPr lang="en-NZ" altLang="en-US"/>
              <a:t>  flag = 1;</a:t>
            </a:r>
          </a:p>
          <a:p>
            <a:pPr>
              <a:buClrTx/>
              <a:buFontTx/>
              <a:buNone/>
            </a:pPr>
            <a:r>
              <a:rPr lang="en-NZ" altLang="en-US"/>
              <a:t>  mutex++;</a:t>
            </a:r>
          </a:p>
          <a:p>
            <a:pPr>
              <a:buClrTx/>
              <a:buFontTx/>
              <a:buNone/>
            </a:pPr>
            <a:r>
              <a:rPr lang="en-NZ" altLang="en-US"/>
              <a:t>  printf("MSC: P(%d) has </a:t>
            </a:r>
          </a:p>
          <a:p>
            <a:pPr>
              <a:buClrTx/>
              <a:buFontTx/>
              <a:buNone/>
            </a:pPr>
            <a:r>
              <a:rPr lang="en-NZ" altLang="en-US"/>
              <a:t>             entered section.\n", i);</a:t>
            </a:r>
          </a:p>
          <a:p>
            <a:pPr>
              <a:buClrTx/>
              <a:buFontTx/>
              <a:buNone/>
            </a:pPr>
            <a:r>
              <a:rPr lang="en-NZ" altLang="en-US"/>
              <a:t>  mutex--;</a:t>
            </a:r>
          </a:p>
          <a:p>
            <a:pPr>
              <a:buClrTx/>
              <a:buFontTx/>
              <a:buNone/>
            </a:pPr>
            <a:r>
              <a:rPr lang="en-NZ" altLang="en-US"/>
              <a:t>  flag = 0;</a:t>
            </a:r>
          </a:p>
          <a:p>
            <a:pPr>
              <a:buClrTx/>
              <a:buFontTx/>
              <a:buNone/>
            </a:pPr>
            <a:r>
              <a:rPr lang="en-NZ" altLang="en-US"/>
              <a:t>}</a:t>
            </a:r>
          </a:p>
          <a:p>
            <a:pPr>
              <a:buClrTx/>
              <a:buFontTx/>
              <a:buNone/>
            </a:pPr>
            <a:r>
              <a:rPr lang="en-NZ" altLang="en-US" b="1">
                <a:solidFill>
                  <a:srgbClr val="FF0000"/>
                </a:solidFill>
              </a:rPr>
              <a:t>proctype monitor() {</a:t>
            </a:r>
          </a:p>
          <a:p>
            <a:pPr>
              <a:buClrTx/>
              <a:buFontTx/>
              <a:buNone/>
            </a:pPr>
            <a:r>
              <a:rPr lang="en-NZ" altLang="en-US" b="1">
                <a:solidFill>
                  <a:srgbClr val="FF0000"/>
                </a:solidFill>
              </a:rPr>
              <a:t>  assert(mutex != 2);</a:t>
            </a:r>
          </a:p>
          <a:p>
            <a:pPr>
              <a:buClrTx/>
              <a:buFontTx/>
              <a:buNone/>
            </a:pPr>
            <a:r>
              <a:rPr lang="en-NZ" altLang="en-US" b="1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Tx/>
              <a:buNone/>
            </a:pPr>
            <a:endParaRPr lang="en-NZ" altLang="en-US"/>
          </a:p>
          <a:p>
            <a:pPr>
              <a:buClrTx/>
              <a:buFontTx/>
              <a:buNone/>
            </a:pPr>
            <a:r>
              <a:rPr lang="en-NZ" altLang="en-US"/>
              <a:t>init {</a:t>
            </a:r>
          </a:p>
          <a:p>
            <a:pPr>
              <a:buClrTx/>
              <a:buFontTx/>
              <a:buNone/>
            </a:pPr>
            <a:r>
              <a:rPr lang="en-NZ" altLang="en-US"/>
              <a:t>  atomic { run P(0); run P(1); </a:t>
            </a:r>
            <a:r>
              <a:rPr lang="en-NZ" altLang="en-US" b="1">
                <a:solidFill>
                  <a:srgbClr val="FF0000"/>
                </a:solidFill>
              </a:rPr>
              <a:t>run monitor();</a:t>
            </a:r>
            <a:r>
              <a:rPr lang="en-NZ" altLang="en-US"/>
              <a:t> }</a:t>
            </a:r>
          </a:p>
          <a:p>
            <a:pPr>
              <a:buClrTx/>
              <a:buFontTx/>
              <a:buNone/>
            </a:pPr>
            <a:r>
              <a:rPr lang="en-NZ" altLang="en-US"/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450850"/>
            <a:ext cx="7807325" cy="1246188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NZ" altLang="en-US" dirty="0"/>
              <a:t>Using interactive SPIN – spin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906588"/>
            <a:ext cx="7807325" cy="4256087"/>
          </a:xfrm>
          <a:ln/>
        </p:spPr>
        <p:txBody>
          <a:bodyPr/>
          <a:lstStyle/>
          <a:p>
            <a:pPr indent="-336550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NZ" altLang="en-US"/>
              <a:t>In the class!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179388"/>
            <a:ext cx="7808913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Some things to remember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908175"/>
            <a:ext cx="73612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503238"/>
            <a:ext cx="7808912" cy="1146175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Assignment problem update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671513" y="1906588"/>
            <a:ext cx="7808912" cy="4230687"/>
          </a:xfrm>
          <a:ln/>
        </p:spPr>
        <p:txBody>
          <a:bodyPr>
            <a:normAutofit fontScale="92500" lnSpcReduction="10000"/>
          </a:bodyPr>
          <a:lstStyle/>
          <a:p>
            <a:pPr marL="425450" indent="-320675"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Implement in Promela a simple mutual exclusion algorithm and verify properties on it.</a:t>
            </a:r>
          </a:p>
          <a:p>
            <a:pPr marL="1479550" lvl="1" indent="-565150">
              <a:buFont typeface="Times New Roman" pitchFamily="16" charset="0"/>
              <a:buChar char="–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Safety property (we have seen this) – 2 processes do not enter the critical section together.</a:t>
            </a:r>
          </a:p>
          <a:p>
            <a:pPr marL="1479550" lvl="1" indent="-565150">
              <a:buFont typeface="Times New Roman" pitchFamily="16" charset="0"/>
              <a:buChar char="–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Liveness property – if a process is waiting it will eventually get access to the critical section. </a:t>
            </a:r>
          </a:p>
          <a:p>
            <a:pPr marL="1479550" lvl="1" indent="-565150">
              <a:buFont typeface="Times New Roman" pitchFamily="16" charset="0"/>
              <a:buChar char="–"/>
              <a:tabLst>
                <a:tab pos="425450" algn="l"/>
                <a:tab pos="530225" algn="l"/>
                <a:tab pos="979488" algn="l"/>
                <a:tab pos="1428750" algn="l"/>
                <a:tab pos="1878013" algn="l"/>
                <a:tab pos="2327275" algn="l"/>
                <a:tab pos="2776538" algn="l"/>
                <a:tab pos="3225800" algn="l"/>
                <a:tab pos="3675063" algn="l"/>
                <a:tab pos="4124325" algn="l"/>
                <a:tab pos="4573588" algn="l"/>
                <a:tab pos="5022850" algn="l"/>
                <a:tab pos="5472113" algn="l"/>
                <a:tab pos="5921375" algn="l"/>
                <a:tab pos="6370638" algn="l"/>
                <a:tab pos="6819900" algn="l"/>
                <a:tab pos="7269163" algn="l"/>
                <a:tab pos="7718425" algn="l"/>
                <a:tab pos="8167688" algn="l"/>
                <a:tab pos="8616950" algn="l"/>
                <a:tab pos="9066213" algn="l"/>
              </a:tabLst>
            </a:pPr>
            <a:r>
              <a:rPr lang="en-GB" altLang="en-US"/>
              <a:t>etc...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8B8-D831-D147-9B6B-FA6749CE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Need for reliable software and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6B66-7A1C-0A4F-924D-57F8C6DE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Suppose you work (or run) a software/hardware company</a:t>
            </a:r>
          </a:p>
          <a:p>
            <a:r>
              <a:rPr lang="en-GB" dirty="0"/>
              <a:t>Suppose you have sunk 30+ years into a product</a:t>
            </a:r>
          </a:p>
          <a:p>
            <a:pPr lvl="1"/>
            <a:r>
              <a:rPr lang="en-GB" dirty="0"/>
              <a:t>BMAX 737 – failure</a:t>
            </a:r>
          </a:p>
          <a:p>
            <a:pPr lvl="1"/>
            <a:r>
              <a:rPr lang="en-GB" dirty="0" err="1"/>
              <a:t>Araine</a:t>
            </a:r>
            <a:r>
              <a:rPr lang="en-GB" dirty="0"/>
              <a:t> 5 – rocket failure</a:t>
            </a:r>
          </a:p>
          <a:p>
            <a:pPr lvl="1"/>
            <a:r>
              <a:rPr lang="en-GB" dirty="0"/>
              <a:t>Intel floating point bug failure</a:t>
            </a:r>
          </a:p>
          <a:p>
            <a:r>
              <a:rPr lang="en-GB" dirty="0"/>
              <a:t>It is essential to get software/hardware implementation correct for safety critical systems.</a:t>
            </a:r>
          </a:p>
        </p:txBody>
      </p:sp>
    </p:spTree>
    <p:extLst>
      <p:ext uri="{BB962C8B-B14F-4D97-AF65-F5344CB8AC3E}">
        <p14:creationId xmlns:p14="http://schemas.microsoft.com/office/powerpoint/2010/main" val="310572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Learning outcomes – Part 1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90000" tIns="46800" rIns="90000" bIns="46800">
            <a:normAutofit/>
          </a:bodyPr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Understand what is model-checking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Understand what is Linear Temporal Logic (LTL)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Understand the semantics of linear temporal logic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Understand the </a:t>
            </a:r>
            <a:r>
              <a:rPr lang="en-GB" altLang="en-US" dirty="0" err="1"/>
              <a:t>Promela</a:t>
            </a:r>
            <a:r>
              <a:rPr lang="en-GB" altLang="en-US" dirty="0"/>
              <a:t> programming language for describing concurrent processes.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Understand SPIN – the LTL model-checker.</a:t>
            </a:r>
          </a:p>
        </p:txBody>
      </p:sp>
    </p:spTree>
    <p:extLst>
      <p:ext uri="{BB962C8B-B14F-4D97-AF65-F5344CB8AC3E}">
        <p14:creationId xmlns:p14="http://schemas.microsoft.com/office/powerpoint/2010/main" val="632381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1513" y="504825"/>
            <a:ext cx="7808912" cy="1143000"/>
          </a:xfrm>
          <a:ln/>
        </p:spPr>
        <p:txBody>
          <a:bodyPr tIns="38880"/>
          <a:lstStyle/>
          <a:p>
            <a: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The big picture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2160588"/>
            <a:ext cx="5897563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LTL Model Checking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90000" tIns="46800" rIns="90000" bIns="46800"/>
          <a:lstStyle/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b="1" dirty="0">
                <a:solidFill>
                  <a:srgbClr val="FF3333"/>
                </a:solidFill>
              </a:rPr>
              <a:t>LTL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Subset of CTL* of the form: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		A f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	where f is a path formula</a:t>
            </a:r>
          </a:p>
          <a:p>
            <a:pPr marL="334963" indent="-334963">
              <a:lnSpc>
                <a:spcPct val="90000"/>
              </a:lnSpc>
              <a:spcBef>
                <a:spcPts val="8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>
                <a:solidFill>
                  <a:srgbClr val="FF3333"/>
                </a:solidFill>
              </a:rPr>
              <a:t>LTL model checking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Model checking of a property expressed as an LTL formula: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Given a model M and an initial state s</a:t>
            </a:r>
            <a:r>
              <a:rPr lang="en-GB" altLang="en-US" baseline="-25000" dirty="0"/>
              <a:t>0</a:t>
            </a:r>
            <a:r>
              <a:rPr lang="en-GB" altLang="en-US" dirty="0"/>
              <a:t>:</a:t>
            </a:r>
          </a:p>
          <a:p>
            <a:pPr marL="857250" lvl="1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dirty="0"/>
              <a:t>	M,s</a:t>
            </a:r>
            <a:r>
              <a:rPr lang="en-GB" altLang="en-US" baseline="-25000" dirty="0"/>
              <a:t>0</a:t>
            </a:r>
            <a:r>
              <a:rPr lang="en-GB" altLang="en-US" dirty="0"/>
              <a:t>╞ A 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ClrTx/>
              <a:buSzPct val="45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LTL Formulas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90000" tIns="46800" rIns="90000" bIns="46800"/>
          <a:lstStyle/>
          <a:p>
            <a:pPr marL="334963" indent="-334963">
              <a:lnSpc>
                <a:spcPct val="100000"/>
              </a:lnSpc>
              <a:spcBef>
                <a:spcPts val="700"/>
              </a:spcBef>
              <a:buClr>
                <a:srgbClr val="FF3333"/>
              </a:buClr>
              <a:buFont typeface="Arial" charset="0"/>
              <a:buChar char="•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2800" dirty="0">
                <a:solidFill>
                  <a:srgbClr val="FF3333"/>
                </a:solidFill>
              </a:rPr>
              <a:t>Subset of CTL*</a:t>
            </a:r>
          </a:p>
          <a:p>
            <a:pPr marL="857250" lvl="1">
              <a:lnSpc>
                <a:spcPct val="100000"/>
              </a:lnSpc>
              <a:spcBef>
                <a:spcPts val="6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2400" dirty="0"/>
              <a:t>Distinct from CTL</a:t>
            </a:r>
          </a:p>
          <a:p>
            <a:pPr marL="1289050" lvl="2" indent="-212725">
              <a:lnSpc>
                <a:spcPct val="100000"/>
              </a:lnSpc>
              <a:spcBef>
                <a:spcPts val="500"/>
              </a:spcBef>
              <a:buSzPct val="45000"/>
              <a:buFont typeface="Wingdings" charset="2"/>
              <a:buChar char="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2000" dirty="0"/>
              <a:t>AFG p </a:t>
            </a:r>
            <a:r>
              <a:rPr lang="en-GB" altLang="en-US" sz="2000" dirty="0">
                <a:latin typeface="Symbol" charset="2"/>
              </a:rPr>
              <a:t></a:t>
            </a:r>
            <a:r>
              <a:rPr lang="en-GB" altLang="en-US" sz="2000" dirty="0"/>
              <a:t> LTL</a:t>
            </a:r>
          </a:p>
          <a:p>
            <a:pPr marL="334963" indent="-334963">
              <a:lnSpc>
                <a:spcPct val="100000"/>
              </a:lnSpc>
              <a:spcBef>
                <a:spcPts val="700"/>
              </a:spcBef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2800" dirty="0"/>
              <a:t>Contains </a:t>
            </a:r>
            <a:r>
              <a:rPr lang="en-GB" altLang="en-US" sz="2800" dirty="0">
                <a:solidFill>
                  <a:srgbClr val="333399"/>
                </a:solidFill>
              </a:rPr>
              <a:t>a single universal quantifier</a:t>
            </a:r>
          </a:p>
          <a:p>
            <a:pPr marL="857250" lvl="1">
              <a:lnSpc>
                <a:spcPct val="100000"/>
              </a:lnSpc>
              <a:spcBef>
                <a:spcPts val="6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2400" dirty="0"/>
              <a:t>The path formula f holds for every path</a:t>
            </a:r>
          </a:p>
          <a:p>
            <a:pPr marL="334963" indent="-334963">
              <a:lnSpc>
                <a:spcPct val="100000"/>
              </a:lnSpc>
              <a:spcBef>
                <a:spcPts val="700"/>
              </a:spcBef>
              <a:buClr>
                <a:srgbClr val="0E594D"/>
              </a:buClr>
              <a:buSzPct val="45000"/>
              <a:buFont typeface="Wingdings" charset="2"/>
              <a:buChar char="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2800" dirty="0"/>
              <a:t>Commonly:</a:t>
            </a:r>
          </a:p>
          <a:p>
            <a:pPr marL="857250" lvl="1">
              <a:lnSpc>
                <a:spcPct val="100000"/>
              </a:lnSpc>
              <a:spcBef>
                <a:spcPts val="6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2400" dirty="0"/>
              <a:t> A is omitted</a:t>
            </a:r>
          </a:p>
          <a:p>
            <a:pPr marL="857250" lvl="1">
              <a:lnSpc>
                <a:spcPct val="100000"/>
              </a:lnSpc>
              <a:spcBef>
                <a:spcPts val="6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2400" dirty="0"/>
              <a:t>G is replaced by </a:t>
            </a:r>
            <a:r>
              <a:rPr lang="en-GB" altLang="en-US" sz="2400" dirty="0">
                <a:latin typeface="Symbol" charset="2"/>
              </a:rPr>
              <a:t></a:t>
            </a:r>
            <a:r>
              <a:rPr lang="en-GB" altLang="en-US" sz="2400" dirty="0"/>
              <a:t> (box or always)</a:t>
            </a:r>
          </a:p>
          <a:p>
            <a:pPr marL="857250" lvl="1">
              <a:lnSpc>
                <a:spcPct val="100000"/>
              </a:lnSpc>
              <a:spcBef>
                <a:spcPts val="600"/>
              </a:spcBef>
              <a:buSzPct val="75000"/>
              <a:buFont typeface="Symbol" charset="2"/>
              <a:buChar char=""/>
              <a:tabLst>
                <a:tab pos="334963" algn="l"/>
                <a:tab pos="439738" algn="l"/>
                <a:tab pos="889000" algn="l"/>
                <a:tab pos="1338263" algn="l"/>
                <a:tab pos="1787525" algn="l"/>
                <a:tab pos="2236788" algn="l"/>
                <a:tab pos="2686050" algn="l"/>
                <a:tab pos="3135313" algn="l"/>
                <a:tab pos="3584575" algn="l"/>
                <a:tab pos="4033838" algn="l"/>
                <a:tab pos="4483100" algn="l"/>
                <a:tab pos="4932363" algn="l"/>
                <a:tab pos="5381625" algn="l"/>
                <a:tab pos="5830888" algn="l"/>
                <a:tab pos="6280150" algn="l"/>
                <a:tab pos="6729413" algn="l"/>
                <a:tab pos="7178675" algn="l"/>
                <a:tab pos="7627938" algn="l"/>
                <a:tab pos="8077200" algn="l"/>
                <a:tab pos="8526463" algn="l"/>
                <a:tab pos="8975725" algn="l"/>
              </a:tabLst>
            </a:pPr>
            <a:r>
              <a:rPr lang="en-GB" altLang="en-US" sz="2400" dirty="0"/>
              <a:t>F is replaced by </a:t>
            </a:r>
            <a:r>
              <a:rPr lang="en-GB" altLang="en-US" sz="2400" dirty="0">
                <a:latin typeface="Symbol" charset="2"/>
              </a:rPr>
              <a:t></a:t>
            </a:r>
            <a:r>
              <a:rPr lang="en-GB" altLang="en-US" sz="2400" dirty="0"/>
              <a:t> (diamond or eventually)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1363</Words>
  <Application>Microsoft Office PowerPoint</Application>
  <PresentationFormat>On-screen Show (4:3)</PresentationFormat>
  <Paragraphs>264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ＭＳ ゴシック</vt:lpstr>
      <vt:lpstr>Arial</vt:lpstr>
      <vt:lpstr>Calibri</vt:lpstr>
      <vt:lpstr>Symbol</vt:lpstr>
      <vt:lpstr>Times New Roman</vt:lpstr>
      <vt:lpstr>Wingdings</vt:lpstr>
      <vt:lpstr>Office Theme</vt:lpstr>
      <vt:lpstr>Introduction &amp; LTL Model Checking</vt:lpstr>
      <vt:lpstr>Introduction</vt:lpstr>
      <vt:lpstr>Important information for 2022</vt:lpstr>
      <vt:lpstr>Introduction – second part of 705</vt:lpstr>
      <vt:lpstr>Need for reliable software and hardware</vt:lpstr>
      <vt:lpstr>Learning outcomes – Part 1</vt:lpstr>
      <vt:lpstr>The big picture</vt:lpstr>
      <vt:lpstr>LTL Model Checking</vt:lpstr>
      <vt:lpstr>LTL Formulas</vt:lpstr>
      <vt:lpstr>Examples of LTL formulas</vt:lpstr>
      <vt:lpstr>LTL Semantics</vt:lpstr>
      <vt:lpstr>LTL semantics</vt:lpstr>
      <vt:lpstr>LTL Model Checking</vt:lpstr>
      <vt:lpstr>An Example</vt:lpstr>
      <vt:lpstr>Another Example</vt:lpstr>
      <vt:lpstr>Property specification</vt:lpstr>
      <vt:lpstr>PowerPoint Presentation</vt:lpstr>
      <vt:lpstr>Application of model-checking to software programs</vt:lpstr>
      <vt:lpstr>Types of errors we can avoid using model-checking</vt:lpstr>
      <vt:lpstr>What is SPIN?</vt:lpstr>
      <vt:lpstr>Promela parts</vt:lpstr>
      <vt:lpstr>Promela process</vt:lpstr>
      <vt:lpstr>Promela process</vt:lpstr>
      <vt:lpstr>Promela process</vt:lpstr>
      <vt:lpstr>Promela process</vt:lpstr>
      <vt:lpstr>Variables and Types</vt:lpstr>
      <vt:lpstr>Variables and Types</vt:lpstr>
      <vt:lpstr>Promela statements</vt:lpstr>
      <vt:lpstr>Promela statements</vt:lpstr>
      <vt:lpstr>Promela statements</vt:lpstr>
      <vt:lpstr>Promela semantics</vt:lpstr>
      <vt:lpstr>Promela example – mutual exclusion</vt:lpstr>
      <vt:lpstr>Promela example – mutual exclusion</vt:lpstr>
      <vt:lpstr>Promela example – mutual exclusion</vt:lpstr>
      <vt:lpstr>Promela If-statements</vt:lpstr>
      <vt:lpstr>Promela If-statements</vt:lpstr>
      <vt:lpstr>Promela do-statement (loop)</vt:lpstr>
      <vt:lpstr>Promela do-statement (loop)</vt:lpstr>
      <vt:lpstr>Promela atomic-statement </vt:lpstr>
      <vt:lpstr>Promela d_step-statement </vt:lpstr>
      <vt:lpstr>Promela atomic/d_step-semantics </vt:lpstr>
      <vt:lpstr>Promela atomic-semantics </vt:lpstr>
      <vt:lpstr>Promela d_step-semantics </vt:lpstr>
      <vt:lpstr>Promela LTL property specification </vt:lpstr>
      <vt:lpstr>Using interactive SPIN – spin</vt:lpstr>
      <vt:lpstr>Some things to remember </vt:lpstr>
      <vt:lpstr>Assignment problem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LTL Model Checking</dc:title>
  <dc:creator>Flavio Lerda</dc:creator>
  <cp:lastModifiedBy>Avinash Malik</cp:lastModifiedBy>
  <cp:revision>658</cp:revision>
  <cp:lastPrinted>1601-01-01T00:00:00Z</cp:lastPrinted>
  <dcterms:created xsi:type="dcterms:W3CDTF">2005-04-15T15:34:33Z</dcterms:created>
  <dcterms:modified xsi:type="dcterms:W3CDTF">2022-09-14T20:52:20Z</dcterms:modified>
</cp:coreProperties>
</file>