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Lu" initials="WL" lastIdx="1" clrIdx="0">
    <p:extLst>
      <p:ext uri="{19B8F6BF-5375-455C-9EA6-DF929625EA0E}">
        <p15:presenceInfo xmlns:p15="http://schemas.microsoft.com/office/powerpoint/2012/main" userId="S::lwang18@tufts.edu::0c53ce9e-eecb-4a6d-80a5-f91264cbc2f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4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1-18T07:16:26.999"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A63A6-34AB-461A-9809-D64880B123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4BEE65-B6B7-4739-A9D5-D76E73F61D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CFE9F5-FD40-425B-917C-A29998181430}"/>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5" name="Footer Placeholder 4">
            <a:extLst>
              <a:ext uri="{FF2B5EF4-FFF2-40B4-BE49-F238E27FC236}">
                <a16:creationId xmlns:a16="http://schemas.microsoft.com/office/drawing/2014/main" id="{DDDE2E6E-9217-4FC2-A663-C9DA4E2EC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F7642-BDE9-4C47-BA63-0ABDAC618759}"/>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12821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93E3-932F-400F-B63E-F88285D089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A8C924-B3E9-4AB2-AEEE-FE4C3E0881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AC3610-256A-47CD-BE49-ED4841363300}"/>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5" name="Footer Placeholder 4">
            <a:extLst>
              <a:ext uri="{FF2B5EF4-FFF2-40B4-BE49-F238E27FC236}">
                <a16:creationId xmlns:a16="http://schemas.microsoft.com/office/drawing/2014/main" id="{3E7446B1-EEEE-42E5-9606-91D670DF0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4667E-A915-4E3A-8637-442636E465F8}"/>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957952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43D56A-5AFD-438A-954F-8581C85E05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DD65FF-655C-4BA7-AAF6-FBB50A2179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C66B8A-004A-4829-8EE8-EE8512DCC65A}"/>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5" name="Footer Placeholder 4">
            <a:extLst>
              <a:ext uri="{FF2B5EF4-FFF2-40B4-BE49-F238E27FC236}">
                <a16:creationId xmlns:a16="http://schemas.microsoft.com/office/drawing/2014/main" id="{6D3AADAD-513C-481C-9BDA-64E8DD7B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F8A0AC-5E84-431C-8F7A-D17ADCD4E036}"/>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350245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3FD1-0BEE-47F6-ACE1-A50EA84464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FA83F-C74A-4FE3-9270-C1C688E974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F1BD5-B05D-485A-ABD0-BDB42E1115B0}"/>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5" name="Footer Placeholder 4">
            <a:extLst>
              <a:ext uri="{FF2B5EF4-FFF2-40B4-BE49-F238E27FC236}">
                <a16:creationId xmlns:a16="http://schemas.microsoft.com/office/drawing/2014/main" id="{6B7E2EA3-41EC-45DB-B70C-0CACFFC8F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8F54A-BC40-49E0-B8E8-890CD8933B6C}"/>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355470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170DD-F976-4925-AFEE-F529C6A45C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6EF0C-CC3E-4961-83E0-236B985120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4EBCC-488C-44FC-B352-A6AB17EB9485}"/>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5" name="Footer Placeholder 4">
            <a:extLst>
              <a:ext uri="{FF2B5EF4-FFF2-40B4-BE49-F238E27FC236}">
                <a16:creationId xmlns:a16="http://schemas.microsoft.com/office/drawing/2014/main" id="{36EA4CE3-D9B4-4A59-812F-0C2A8C2F4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0F6A4-53FF-487D-8F5A-9F0629953475}"/>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795190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34BF0-EB1B-441D-A005-915409D590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968005-4BDB-46E6-8A9F-5BCF50E62D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2D95E1-B652-457E-914B-581497A3C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8FFE4C-374B-49FE-804F-5060D1C0471D}"/>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6" name="Footer Placeholder 5">
            <a:extLst>
              <a:ext uri="{FF2B5EF4-FFF2-40B4-BE49-F238E27FC236}">
                <a16:creationId xmlns:a16="http://schemas.microsoft.com/office/drawing/2014/main" id="{56B5680F-791C-46F1-9B68-88AC2EB42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5DBBEA-024F-42A6-BE99-7F15A92DCE5B}"/>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104934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BC4BD-60AA-4635-8EC5-E016665AE0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838C93-2717-45E8-8AF2-EF69CD05DE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C6D8DE-3391-49BD-BADC-590770857A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8B4C6E-4BC8-48EB-95AD-FC6555931E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34EB7D-337E-442C-978B-68E6506C87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8AB787-3BA0-473D-B695-D651A96B3B7A}"/>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8" name="Footer Placeholder 7">
            <a:extLst>
              <a:ext uri="{FF2B5EF4-FFF2-40B4-BE49-F238E27FC236}">
                <a16:creationId xmlns:a16="http://schemas.microsoft.com/office/drawing/2014/main" id="{C31B1A95-60D7-4B8F-8A27-05D0A433A9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94D9FF-0E5F-4E38-B6D9-3F756EDD6D15}"/>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3495959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0B03F-08EF-43B7-8B69-F17CE95A88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EBF223-DEC0-4F5D-820A-0B17AA742595}"/>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4" name="Footer Placeholder 3">
            <a:extLst>
              <a:ext uri="{FF2B5EF4-FFF2-40B4-BE49-F238E27FC236}">
                <a16:creationId xmlns:a16="http://schemas.microsoft.com/office/drawing/2014/main" id="{BEBF493E-BDFE-460C-A4E0-8D91C13E92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A7EFC6-FAB7-4260-A76C-C0547E22C1AA}"/>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1711904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FC9BED-8CFF-4A56-AF40-73B06B51BCA9}"/>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3" name="Footer Placeholder 2">
            <a:extLst>
              <a:ext uri="{FF2B5EF4-FFF2-40B4-BE49-F238E27FC236}">
                <a16:creationId xmlns:a16="http://schemas.microsoft.com/office/drawing/2014/main" id="{ED8A2A34-1F51-4D3A-822D-29B85B501D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8257AA-ADF7-4B71-A312-B87FF0D36142}"/>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154940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37F7-520B-4C69-AF25-4828E4967E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0054EC-63F1-417A-A6A5-C31498BFC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E9C4D0-21CB-49DA-AF91-FE0DF6816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95412-99B6-4810-BC9B-8D4CDBFECCD6}"/>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6" name="Footer Placeholder 5">
            <a:extLst>
              <a:ext uri="{FF2B5EF4-FFF2-40B4-BE49-F238E27FC236}">
                <a16:creationId xmlns:a16="http://schemas.microsoft.com/office/drawing/2014/main" id="{7BC5C5B5-9553-4F2B-9F54-892A3D1720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3F095-975B-4AF7-9125-6F2969465616}"/>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653191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CDE42-A0BB-49AA-B0C1-D470727C63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949472-9641-409E-A606-6DFA32E402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6303A9-270C-441F-A5D5-F77C0B069C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2E2B00-148F-4676-A289-D5EAC0B89522}"/>
              </a:ext>
            </a:extLst>
          </p:cNvPr>
          <p:cNvSpPr>
            <a:spLocks noGrp="1"/>
          </p:cNvSpPr>
          <p:nvPr>
            <p:ph type="dt" sz="half" idx="10"/>
          </p:nvPr>
        </p:nvSpPr>
        <p:spPr/>
        <p:txBody>
          <a:bodyPr/>
          <a:lstStyle/>
          <a:p>
            <a:fld id="{CF4111FD-5626-4EEE-8F3F-7F922C366881}" type="datetimeFigureOut">
              <a:rPr lang="en-US" smtClean="0"/>
              <a:t>1/18/2022</a:t>
            </a:fld>
            <a:endParaRPr lang="en-US"/>
          </a:p>
        </p:txBody>
      </p:sp>
      <p:sp>
        <p:nvSpPr>
          <p:cNvPr id="6" name="Footer Placeholder 5">
            <a:extLst>
              <a:ext uri="{FF2B5EF4-FFF2-40B4-BE49-F238E27FC236}">
                <a16:creationId xmlns:a16="http://schemas.microsoft.com/office/drawing/2014/main" id="{B0AA2245-4C98-4D5C-9D6C-0307A5320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56061-A5F7-455D-8341-DE8405B661A8}"/>
              </a:ext>
            </a:extLst>
          </p:cNvPr>
          <p:cNvSpPr>
            <a:spLocks noGrp="1"/>
          </p:cNvSpPr>
          <p:nvPr>
            <p:ph type="sldNum" sz="quarter" idx="12"/>
          </p:nvPr>
        </p:nvSpPr>
        <p:spPr/>
        <p:txBody>
          <a:bodyPr/>
          <a:lstStyle/>
          <a:p>
            <a:fld id="{E17D8D1E-714E-48C7-B6BF-3FD2ACD5A6B4}" type="slidenum">
              <a:rPr lang="en-US" smtClean="0"/>
              <a:t>‹#›</a:t>
            </a:fld>
            <a:endParaRPr lang="en-US"/>
          </a:p>
        </p:txBody>
      </p:sp>
    </p:spTree>
    <p:extLst>
      <p:ext uri="{BB962C8B-B14F-4D97-AF65-F5344CB8AC3E}">
        <p14:creationId xmlns:p14="http://schemas.microsoft.com/office/powerpoint/2010/main" val="350418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D9F91-9271-44F5-9CA6-10ECA306E7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6D8317-A7A9-46EF-9CF6-AA0BCB50CB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370B68-3F81-4B67-AA78-977B812E56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111FD-5626-4EEE-8F3F-7F922C366881}" type="datetimeFigureOut">
              <a:rPr lang="en-US" smtClean="0"/>
              <a:t>1/18/2022</a:t>
            </a:fld>
            <a:endParaRPr lang="en-US"/>
          </a:p>
        </p:txBody>
      </p:sp>
      <p:sp>
        <p:nvSpPr>
          <p:cNvPr id="5" name="Footer Placeholder 4">
            <a:extLst>
              <a:ext uri="{FF2B5EF4-FFF2-40B4-BE49-F238E27FC236}">
                <a16:creationId xmlns:a16="http://schemas.microsoft.com/office/drawing/2014/main" id="{22960B3B-CD76-47EB-B6B6-27393DB67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6982E7-1F13-49BF-9F16-50F019B9B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D8D1E-714E-48C7-B6BF-3FD2ACD5A6B4}" type="slidenum">
              <a:rPr lang="en-US" smtClean="0"/>
              <a:t>‹#›</a:t>
            </a:fld>
            <a:endParaRPr lang="en-US"/>
          </a:p>
        </p:txBody>
      </p:sp>
    </p:spTree>
    <p:extLst>
      <p:ext uri="{BB962C8B-B14F-4D97-AF65-F5344CB8AC3E}">
        <p14:creationId xmlns:p14="http://schemas.microsoft.com/office/powerpoint/2010/main" val="339563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6BBED-3393-45BA-A50E-0A92582DC729}"/>
              </a:ext>
            </a:extLst>
          </p:cNvPr>
          <p:cNvSpPr>
            <a:spLocks noGrp="1"/>
          </p:cNvSpPr>
          <p:nvPr>
            <p:ph type="title"/>
          </p:nvPr>
        </p:nvSpPr>
        <p:spPr>
          <a:xfrm>
            <a:off x="593760" y="200739"/>
            <a:ext cx="11004479" cy="939693"/>
          </a:xfrm>
        </p:spPr>
        <p:txBody>
          <a:bodyPr>
            <a:normAutofit fontScale="90000"/>
          </a:bodyPr>
          <a:lstStyle/>
          <a:p>
            <a:r>
              <a:rPr lang="en-US" b="1" dirty="0"/>
              <a:t>Method for estimating unit food price for FPED food groups</a:t>
            </a:r>
          </a:p>
        </p:txBody>
      </p:sp>
      <p:sp>
        <p:nvSpPr>
          <p:cNvPr id="3" name="Content Placeholder 2">
            <a:extLst>
              <a:ext uri="{FF2B5EF4-FFF2-40B4-BE49-F238E27FC236}">
                <a16:creationId xmlns:a16="http://schemas.microsoft.com/office/drawing/2014/main" id="{6490D659-6D79-419C-B803-C4A248B06CD4}"/>
              </a:ext>
            </a:extLst>
          </p:cNvPr>
          <p:cNvSpPr>
            <a:spLocks noGrp="1"/>
          </p:cNvSpPr>
          <p:nvPr>
            <p:ph idx="1"/>
          </p:nvPr>
        </p:nvSpPr>
        <p:spPr>
          <a:xfrm>
            <a:off x="395926" y="1343327"/>
            <a:ext cx="11472420" cy="5313934"/>
          </a:xfrm>
        </p:spPr>
        <p:txBody>
          <a:bodyPr>
            <a:normAutofit fontScale="77500" lnSpcReduction="20000"/>
          </a:bodyPr>
          <a:lstStyle/>
          <a:p>
            <a:pPr marL="0" indent="0">
              <a:lnSpc>
                <a:spcPct val="170000"/>
              </a:lnSpc>
              <a:buNone/>
            </a:pPr>
            <a:r>
              <a:rPr lang="en-US" sz="2600" b="1" dirty="0"/>
              <a:t>Problem</a:t>
            </a:r>
            <a:r>
              <a:rPr lang="en-US" sz="2600" dirty="0"/>
              <a:t>: To estimate the unit price for each food group defined by Dietary Guideline For Americans, based on the NHANEs Foods National Average Price database, which provided the price per 100 grams of each FNDDS food code</a:t>
            </a:r>
          </a:p>
          <a:p>
            <a:pPr marL="0" indent="0">
              <a:lnSpc>
                <a:spcPct val="170000"/>
              </a:lnSpc>
              <a:buNone/>
            </a:pPr>
            <a:r>
              <a:rPr lang="en-US" sz="2600" b="1" dirty="0"/>
              <a:t>The Food Patterns Equivalent Database (FPED)</a:t>
            </a:r>
          </a:p>
          <a:p>
            <a:pPr lvl="1">
              <a:lnSpc>
                <a:spcPct val="170000"/>
              </a:lnSpc>
            </a:pPr>
            <a:r>
              <a:rPr lang="en-US" sz="2200" dirty="0"/>
              <a:t>Disaggregates foods (i.e. FNDDs food codes) into their component and assign them to predefined food groups, which are the same food group used by the Dietary Guideline for Americans (e.g.: Fruit (cups), Dark green veg(cups), Whole grain (oz), Red meat(oz), Seafood (oz))</a:t>
            </a:r>
          </a:p>
          <a:p>
            <a:pPr lvl="1">
              <a:lnSpc>
                <a:spcPct val="170000"/>
              </a:lnSpc>
            </a:pPr>
            <a:r>
              <a:rPr lang="en-US" sz="2200" dirty="0"/>
              <a:t>Data structure: The amount of each food group as listed on the American Dietary Guideline per 100 grams of each FNDDS food codes. </a:t>
            </a:r>
          </a:p>
          <a:p>
            <a:pPr lvl="1">
              <a:lnSpc>
                <a:spcPct val="170000"/>
              </a:lnSpc>
            </a:pPr>
            <a:r>
              <a:rPr lang="en-US" sz="2200" dirty="0"/>
              <a:t>The FPED food groups include food that was consumed as a single food item (</a:t>
            </a:r>
            <a:r>
              <a:rPr lang="en-US" sz="2200" dirty="0" err="1"/>
              <a:t>foodcode</a:t>
            </a:r>
            <a:r>
              <a:rPr lang="en-US" sz="2200" dirty="0"/>
              <a:t>), as well as the food that was consumed from mixed dishes. </a:t>
            </a:r>
          </a:p>
        </p:txBody>
      </p:sp>
    </p:spTree>
    <p:extLst>
      <p:ext uri="{BB962C8B-B14F-4D97-AF65-F5344CB8AC3E}">
        <p14:creationId xmlns:p14="http://schemas.microsoft.com/office/powerpoint/2010/main" val="788297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AE9D6C-46AC-4E1C-AB49-472847B2A7A4}"/>
              </a:ext>
            </a:extLst>
          </p:cNvPr>
          <p:cNvSpPr txBox="1"/>
          <p:nvPr/>
        </p:nvSpPr>
        <p:spPr>
          <a:xfrm>
            <a:off x="582919" y="3843563"/>
            <a:ext cx="10418161" cy="2479012"/>
          </a:xfrm>
          <a:prstGeom prst="rect">
            <a:avLst/>
          </a:prstGeom>
          <a:noFill/>
        </p:spPr>
        <p:txBody>
          <a:bodyPr wrap="square" rtlCol="0">
            <a:spAutoFit/>
          </a:bodyPr>
          <a:lstStyle/>
          <a:p>
            <a:pPr marL="0" indent="0">
              <a:buNone/>
            </a:pPr>
            <a:r>
              <a:rPr lang="en-US" sz="1800" b="1" dirty="0"/>
              <a:t>Step 2: Regress all FPED food groups per 100 grams of FNDDS food code to the price of 100 grams of FNDDS food code, weighting each food code by the total grams of consumption among US population</a:t>
            </a:r>
            <a:r>
              <a:rPr lang="en-US" sz="1800" dirty="0"/>
              <a:t>. </a:t>
            </a:r>
            <a:endParaRPr lang="en-US" sz="1200" dirty="0">
              <a:solidFill>
                <a:srgbClr val="0000FF"/>
              </a:solidFill>
              <a:effectLst/>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200" dirty="0">
              <a:solidFill>
                <a:srgbClr val="0000FF"/>
              </a:solidFill>
              <a:effectLst/>
              <a:latin typeface="Courier New" panose="02070309020205020404" pitchFamily="49"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200" dirty="0" err="1">
                <a:solidFill>
                  <a:srgbClr val="0000FF"/>
                </a:solidFill>
                <a:effectLst/>
                <a:latin typeface="Courier New" panose="02070309020205020404" pitchFamily="49" charset="0"/>
                <a:ea typeface="DengXian" panose="02010600030101010101" pitchFamily="2" charset="-122"/>
                <a:cs typeface="Times New Roman" panose="02020603050405020304" pitchFamily="18" charset="0"/>
              </a:rPr>
              <a:t>ods</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a:solidFill>
                  <a:srgbClr val="0000FF"/>
                </a:solidFill>
                <a:effectLst/>
                <a:latin typeface="Courier New" panose="02070309020205020404" pitchFamily="49" charset="0"/>
                <a:ea typeface="DengXian" panose="02010600030101010101" pitchFamily="2" charset="-122"/>
                <a:cs typeface="Times New Roman" panose="02020603050405020304" pitchFamily="18" charset="0"/>
              </a:rPr>
              <a:t>output</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ParameterEstimates</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Priceest</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 </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200" b="1" dirty="0">
                <a:solidFill>
                  <a:srgbClr val="000080"/>
                </a:solidFill>
                <a:effectLst/>
                <a:latin typeface="Courier New" panose="02070309020205020404" pitchFamily="49" charset="0"/>
                <a:ea typeface="DengXian" panose="02010600030101010101" pitchFamily="2" charset="-122"/>
                <a:cs typeface="Times New Roman" panose="02020603050405020304" pitchFamily="18" charset="0"/>
              </a:rPr>
              <a:t>proc</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b="1" dirty="0">
                <a:solidFill>
                  <a:srgbClr val="000080"/>
                </a:solidFill>
                <a:effectLst/>
                <a:latin typeface="Courier New" panose="02070309020205020404" pitchFamily="49" charset="0"/>
                <a:ea typeface="DengXian" panose="02010600030101010101" pitchFamily="2" charset="-122"/>
                <a:cs typeface="Times New Roman" panose="02020603050405020304" pitchFamily="18" charset="0"/>
              </a:rPr>
              <a:t>reg</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a:solidFill>
                  <a:srgbClr val="0000FF"/>
                </a:solidFill>
                <a:effectLst/>
                <a:latin typeface="Courier New" panose="02070309020205020404" pitchFamily="49" charset="0"/>
                <a:ea typeface="DengXian" panose="02010600030101010101" pitchFamily="2" charset="-122"/>
                <a:cs typeface="Times New Roman" panose="02020603050405020304" pitchFamily="18" charset="0"/>
              </a:rPr>
              <a:t>data</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=FPEDprice1516a ;</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200" dirty="0">
                <a:solidFill>
                  <a:srgbClr val="0000FF"/>
                </a:solidFill>
                <a:effectLst/>
                <a:latin typeface="Courier New" panose="02070309020205020404" pitchFamily="49" charset="0"/>
                <a:ea typeface="DengXian" panose="02010600030101010101" pitchFamily="2" charset="-122"/>
                <a:cs typeface="Times New Roman" panose="02020603050405020304" pitchFamily="18" charset="0"/>
              </a:rPr>
              <a:t>model</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price_100gm=</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veg_dg</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veg_ro</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veg_leg</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veg_sta</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veg_oth</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fruit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gr_whole</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gr_refined</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dairy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pf_redm</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pf_pm</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pf_poultry</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pf_egg</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pf_seafood</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pf_ns</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pf_soy</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oil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add_sugars</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solid_fats</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a:t>
            </a:r>
            <a:r>
              <a:rPr lang="en-US" sz="1200" dirty="0">
                <a:solidFill>
                  <a:srgbClr val="0000FF"/>
                </a:solidFill>
                <a:effectLst/>
                <a:latin typeface="Courier New" panose="02070309020205020404" pitchFamily="49" charset="0"/>
                <a:ea typeface="DengXian" panose="02010600030101010101" pitchFamily="2" charset="-122"/>
                <a:cs typeface="Times New Roman" panose="02020603050405020304" pitchFamily="18" charset="0"/>
              </a:rPr>
              <a:t>NOINT</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a:solidFill>
                  <a:srgbClr val="008000"/>
                </a:solidFill>
                <a:effectLst/>
                <a:latin typeface="Courier New" panose="02070309020205020404" pitchFamily="49" charset="0"/>
                <a:ea typeface="DengXian" panose="02010600030101010101" pitchFamily="2" charset="-122"/>
                <a:cs typeface="Times New Roman" panose="02020603050405020304" pitchFamily="18" charset="0"/>
              </a:rPr>
              <a:t>/**no interaction*/</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200" dirty="0">
                <a:solidFill>
                  <a:srgbClr val="0000FF"/>
                </a:solidFill>
                <a:effectLst/>
                <a:latin typeface="Courier New" panose="02070309020205020404" pitchFamily="49" charset="0"/>
                <a:ea typeface="DengXian" panose="02010600030101010101" pitchFamily="2" charset="-122"/>
                <a:cs typeface="Times New Roman" panose="02020603050405020304" pitchFamily="18" charset="0"/>
              </a:rPr>
              <a:t>weight</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r>
              <a:rPr lang="en-US" sz="1200" dirty="0" err="1">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FCgrm</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a:t>
            </a:r>
            <a:endParaRPr lang="en-US" sz="1200" dirty="0">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0"/>
              </a:spcAft>
              <a:buNone/>
            </a:pPr>
            <a:r>
              <a:rPr lang="en-US" sz="1200" b="1" dirty="0">
                <a:solidFill>
                  <a:srgbClr val="000080"/>
                </a:solidFill>
                <a:effectLst/>
                <a:latin typeface="Courier New" panose="02070309020205020404" pitchFamily="49" charset="0"/>
                <a:ea typeface="DengXian" panose="02010600030101010101" pitchFamily="2" charset="-122"/>
                <a:cs typeface="Times New Roman" panose="02020603050405020304" pitchFamily="18" charset="0"/>
              </a:rPr>
              <a:t>quit</a:t>
            </a:r>
            <a:r>
              <a:rPr lang="en-US" sz="1200" dirty="0">
                <a:solidFill>
                  <a:srgbClr val="000000"/>
                </a:solidFill>
                <a:effectLst/>
                <a:latin typeface="Courier New" panose="02070309020205020404" pitchFamily="49" charset="0"/>
                <a:ea typeface="DengXian" panose="02010600030101010101" pitchFamily="2" charset="-122"/>
                <a:cs typeface="Times New Roman" panose="02020603050405020304" pitchFamily="18" charset="0"/>
              </a:rPr>
              <a:t> ;  </a:t>
            </a:r>
          </a:p>
          <a:p>
            <a:pPr marL="0" marR="0">
              <a:lnSpc>
                <a:spcPct val="107000"/>
              </a:lnSpc>
              <a:spcBef>
                <a:spcPts val="0"/>
              </a:spcBef>
              <a:spcAft>
                <a:spcPts val="0"/>
              </a:spcAft>
            </a:pPr>
            <a:endParaRPr lang="en-US" sz="1200" dirty="0">
              <a:solidFill>
                <a:srgbClr val="000000"/>
              </a:solidFill>
              <a:latin typeface="Courier New" panose="02070309020205020404" pitchFamily="49"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r>
              <a:rPr lang="en-US" sz="1600" dirty="0"/>
              <a:t>The coefficient for each food group will represent the unit price for each FPED food group </a:t>
            </a:r>
            <a:endParaRPr lang="en-US" dirty="0"/>
          </a:p>
        </p:txBody>
      </p:sp>
      <p:graphicFrame>
        <p:nvGraphicFramePr>
          <p:cNvPr id="9" name="Table 8">
            <a:extLst>
              <a:ext uri="{FF2B5EF4-FFF2-40B4-BE49-F238E27FC236}">
                <a16:creationId xmlns:a16="http://schemas.microsoft.com/office/drawing/2014/main" id="{E6D19D86-F629-4D66-BD43-5B34BD325392}"/>
              </a:ext>
            </a:extLst>
          </p:cNvPr>
          <p:cNvGraphicFramePr>
            <a:graphicFrameLocks noGrp="1"/>
          </p:cNvGraphicFramePr>
          <p:nvPr>
            <p:extLst>
              <p:ext uri="{D42A27DB-BD31-4B8C-83A1-F6EECF244321}">
                <p14:modId xmlns:p14="http://schemas.microsoft.com/office/powerpoint/2010/main" val="1826888113"/>
              </p:ext>
            </p:extLst>
          </p:nvPr>
        </p:nvGraphicFramePr>
        <p:xfrm>
          <a:off x="876693" y="1005339"/>
          <a:ext cx="8493550" cy="2658618"/>
        </p:xfrm>
        <a:graphic>
          <a:graphicData uri="http://schemas.openxmlformats.org/drawingml/2006/table">
            <a:tbl>
              <a:tblPr firstRow="1" firstCol="1" bandRow="1">
                <a:tableStyleId>{5C22544A-7EE6-4342-B048-85BDC9FD1C3A}</a:tableStyleId>
              </a:tblPr>
              <a:tblGrid>
                <a:gridCol w="882783">
                  <a:extLst>
                    <a:ext uri="{9D8B030D-6E8A-4147-A177-3AD203B41FA5}">
                      <a16:colId xmlns:a16="http://schemas.microsoft.com/office/drawing/2014/main" val="618782529"/>
                    </a:ext>
                  </a:extLst>
                </a:gridCol>
                <a:gridCol w="884794">
                  <a:extLst>
                    <a:ext uri="{9D8B030D-6E8A-4147-A177-3AD203B41FA5}">
                      <a16:colId xmlns:a16="http://schemas.microsoft.com/office/drawing/2014/main" val="2531872375"/>
                    </a:ext>
                  </a:extLst>
                </a:gridCol>
                <a:gridCol w="518140">
                  <a:extLst>
                    <a:ext uri="{9D8B030D-6E8A-4147-A177-3AD203B41FA5}">
                      <a16:colId xmlns:a16="http://schemas.microsoft.com/office/drawing/2014/main" val="2534409829"/>
                    </a:ext>
                  </a:extLst>
                </a:gridCol>
                <a:gridCol w="780488">
                  <a:extLst>
                    <a:ext uri="{9D8B030D-6E8A-4147-A177-3AD203B41FA5}">
                      <a16:colId xmlns:a16="http://schemas.microsoft.com/office/drawing/2014/main" val="2040928591"/>
                    </a:ext>
                  </a:extLst>
                </a:gridCol>
                <a:gridCol w="872311">
                  <a:extLst>
                    <a:ext uri="{9D8B030D-6E8A-4147-A177-3AD203B41FA5}">
                      <a16:colId xmlns:a16="http://schemas.microsoft.com/office/drawing/2014/main" val="3904889139"/>
                    </a:ext>
                  </a:extLst>
                </a:gridCol>
                <a:gridCol w="662431">
                  <a:extLst>
                    <a:ext uri="{9D8B030D-6E8A-4147-A177-3AD203B41FA5}">
                      <a16:colId xmlns:a16="http://schemas.microsoft.com/office/drawing/2014/main" val="235134781"/>
                    </a:ext>
                  </a:extLst>
                </a:gridCol>
                <a:gridCol w="662431">
                  <a:extLst>
                    <a:ext uri="{9D8B030D-6E8A-4147-A177-3AD203B41FA5}">
                      <a16:colId xmlns:a16="http://schemas.microsoft.com/office/drawing/2014/main" val="2588428229"/>
                    </a:ext>
                  </a:extLst>
                </a:gridCol>
                <a:gridCol w="662431">
                  <a:extLst>
                    <a:ext uri="{9D8B030D-6E8A-4147-A177-3AD203B41FA5}">
                      <a16:colId xmlns:a16="http://schemas.microsoft.com/office/drawing/2014/main" val="2813692183"/>
                    </a:ext>
                  </a:extLst>
                </a:gridCol>
                <a:gridCol w="648658">
                  <a:extLst>
                    <a:ext uri="{9D8B030D-6E8A-4147-A177-3AD203B41FA5}">
                      <a16:colId xmlns:a16="http://schemas.microsoft.com/office/drawing/2014/main" val="8996589"/>
                    </a:ext>
                  </a:extLst>
                </a:gridCol>
                <a:gridCol w="683419">
                  <a:extLst>
                    <a:ext uri="{9D8B030D-6E8A-4147-A177-3AD203B41FA5}">
                      <a16:colId xmlns:a16="http://schemas.microsoft.com/office/drawing/2014/main" val="1017155780"/>
                    </a:ext>
                  </a:extLst>
                </a:gridCol>
                <a:gridCol w="703751">
                  <a:extLst>
                    <a:ext uri="{9D8B030D-6E8A-4147-A177-3AD203B41FA5}">
                      <a16:colId xmlns:a16="http://schemas.microsoft.com/office/drawing/2014/main" val="599651202"/>
                    </a:ext>
                  </a:extLst>
                </a:gridCol>
                <a:gridCol w="531913">
                  <a:extLst>
                    <a:ext uri="{9D8B030D-6E8A-4147-A177-3AD203B41FA5}">
                      <a16:colId xmlns:a16="http://schemas.microsoft.com/office/drawing/2014/main" val="2109248403"/>
                    </a:ext>
                  </a:extLst>
                </a:gridCol>
              </a:tblGrid>
              <a:tr h="205675">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gridSpan="10">
                  <a:txBody>
                    <a:bodyPr/>
                    <a:lstStyle/>
                    <a:p>
                      <a:pPr marL="0" marR="0" algn="ctr">
                        <a:lnSpc>
                          <a:spcPct val="107000"/>
                        </a:lnSpc>
                        <a:spcBef>
                          <a:spcPts val="0"/>
                        </a:spcBef>
                        <a:spcAft>
                          <a:spcPts val="0"/>
                        </a:spcAft>
                      </a:pPr>
                      <a:r>
                        <a:rPr lang="en-US" sz="1400">
                          <a:effectLst/>
                        </a:rPr>
                        <a:t>FPED : food group per 100 grams of the food code.</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75124630"/>
                  </a:ext>
                </a:extLst>
              </a:tr>
              <a:tr h="636014">
                <a:tc>
                  <a:txBody>
                    <a:bodyPr/>
                    <a:lstStyle/>
                    <a:p>
                      <a:pPr marL="0" marR="0">
                        <a:lnSpc>
                          <a:spcPct val="107000"/>
                        </a:lnSpc>
                        <a:spcBef>
                          <a:spcPts val="0"/>
                        </a:spcBef>
                        <a:spcAft>
                          <a:spcPts val="0"/>
                        </a:spcAft>
                      </a:pPr>
                      <a:r>
                        <a:rPr lang="en-US" sz="1400">
                          <a:effectLst/>
                        </a:rPr>
                        <a:t>FoodCode</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Price $/100 gram of the food code</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Fruit, cups</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Dark green veg, cups</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Red/Orange veg, cups</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Starchy veg, cups</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Whole grain, oz</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Refined grain, oz</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Red meat, oz</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Chicken, oz</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Seafood, oz</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114498875"/>
                  </a:ext>
                </a:extLst>
              </a:tr>
              <a:tr h="205675">
                <a:tc>
                  <a:txBody>
                    <a:bodyPr/>
                    <a:lstStyle/>
                    <a:p>
                      <a:pPr marL="0" marR="0">
                        <a:lnSpc>
                          <a:spcPct val="107000"/>
                        </a:lnSpc>
                        <a:spcBef>
                          <a:spcPts val="0"/>
                        </a:spcBef>
                        <a:spcAft>
                          <a:spcPts val="0"/>
                        </a:spcAft>
                      </a:pPr>
                      <a:r>
                        <a:rPr lang="en-US" sz="1400">
                          <a:effectLst/>
                        </a:rPr>
                        <a:t>111111</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0</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0.5</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0.5</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853960863"/>
                  </a:ext>
                </a:extLst>
              </a:tr>
              <a:tr h="205675">
                <a:tc>
                  <a:txBody>
                    <a:bodyPr/>
                    <a:lstStyle/>
                    <a:p>
                      <a:pPr marL="0" marR="0">
                        <a:lnSpc>
                          <a:spcPct val="107000"/>
                        </a:lnSpc>
                        <a:spcBef>
                          <a:spcPts val="0"/>
                        </a:spcBef>
                        <a:spcAft>
                          <a:spcPts val="0"/>
                        </a:spcAft>
                      </a:pPr>
                      <a:r>
                        <a:rPr lang="en-US" sz="1400">
                          <a:effectLst/>
                        </a:rPr>
                        <a:t>111112</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1.5</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0</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0.5</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0.5</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80804315"/>
                  </a:ext>
                </a:extLst>
              </a:tr>
              <a:tr h="205675">
                <a:tc>
                  <a:txBody>
                    <a:bodyPr/>
                    <a:lstStyle/>
                    <a:p>
                      <a:pPr marL="0" marR="0">
                        <a:lnSpc>
                          <a:spcPct val="107000"/>
                        </a:lnSpc>
                        <a:spcBef>
                          <a:spcPts val="0"/>
                        </a:spcBef>
                        <a:spcAft>
                          <a:spcPts val="0"/>
                        </a:spcAft>
                      </a:pPr>
                      <a:r>
                        <a:rPr lang="en-US" sz="1400" dirty="0">
                          <a:effectLst/>
                        </a:rPr>
                        <a:t>111113</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0.5</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0</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2</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88170257"/>
                  </a:ext>
                </a:extLst>
              </a:tr>
              <a:tr h="205675">
                <a:tc>
                  <a:txBody>
                    <a:bodyPr/>
                    <a:lstStyle/>
                    <a:p>
                      <a:pPr marL="0" marR="0">
                        <a:lnSpc>
                          <a:spcPct val="107000"/>
                        </a:lnSpc>
                        <a:spcBef>
                          <a:spcPts val="0"/>
                        </a:spcBef>
                        <a:spcAft>
                          <a:spcPts val="0"/>
                        </a:spcAft>
                      </a:pPr>
                      <a:r>
                        <a:rPr lang="en-US" sz="1400" dirty="0">
                          <a:effectLst/>
                        </a:rPr>
                        <a:t>111114</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3</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0</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1</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0</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0</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23671793"/>
                  </a:ext>
                </a:extLst>
              </a:tr>
              <a:tr h="205675">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08964588"/>
                  </a:ext>
                </a:extLst>
              </a:tr>
              <a:tr h="205675">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a:effectLst/>
                        </a:rPr>
                        <a:t>…</a:t>
                      </a:r>
                      <a:endParaRPr lang="en-US" sz="140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a:t>
                      </a:r>
                      <a:endParaRPr lang="en-US"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45775895"/>
                  </a:ext>
                </a:extLst>
              </a:tr>
            </a:tbl>
          </a:graphicData>
        </a:graphic>
      </p:graphicFrame>
      <p:sp>
        <p:nvSpPr>
          <p:cNvPr id="10" name="TextBox 9">
            <a:extLst>
              <a:ext uri="{FF2B5EF4-FFF2-40B4-BE49-F238E27FC236}">
                <a16:creationId xmlns:a16="http://schemas.microsoft.com/office/drawing/2014/main" id="{624AB048-73FE-423C-AD47-F2B30F321BAC}"/>
              </a:ext>
            </a:extLst>
          </p:cNvPr>
          <p:cNvSpPr txBox="1"/>
          <p:nvPr/>
        </p:nvSpPr>
        <p:spPr>
          <a:xfrm>
            <a:off x="677187" y="391865"/>
            <a:ext cx="6901964" cy="646331"/>
          </a:xfrm>
          <a:prstGeom prst="rect">
            <a:avLst/>
          </a:prstGeom>
          <a:noFill/>
        </p:spPr>
        <p:txBody>
          <a:bodyPr wrap="square" rtlCol="0">
            <a:spAutoFit/>
          </a:bodyPr>
          <a:lstStyle/>
          <a:p>
            <a:r>
              <a:rPr lang="en-US" sz="1800" b="1" dirty="0"/>
              <a:t>Step 1: Link the food price database with FPED by food code</a:t>
            </a:r>
            <a:r>
              <a:rPr lang="en-US" sz="1800" dirty="0"/>
              <a:t>. </a:t>
            </a:r>
          </a:p>
          <a:p>
            <a:endParaRPr lang="en-US" dirty="0"/>
          </a:p>
        </p:txBody>
      </p:sp>
    </p:spTree>
    <p:extLst>
      <p:ext uri="{BB962C8B-B14F-4D97-AF65-F5344CB8AC3E}">
        <p14:creationId xmlns:p14="http://schemas.microsoft.com/office/powerpoint/2010/main" val="803813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1057</TotalTime>
  <Words>458</Words>
  <Application>Microsoft Office PowerPoint</Application>
  <PresentationFormat>Widescreen</PresentationFormat>
  <Paragraphs>103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Courier New</vt:lpstr>
      <vt:lpstr>Office Theme</vt:lpstr>
      <vt:lpstr>Method for estimating unit food price for FPED food groups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Wang, Lu</dc:creator>
  <cp:lastModifiedBy>Wang, Lu</cp:lastModifiedBy>
  <cp:revision>22</cp:revision>
  <dcterms:created xsi:type="dcterms:W3CDTF">2021-12-15T14:25:21Z</dcterms:created>
  <dcterms:modified xsi:type="dcterms:W3CDTF">2022-01-18T12:36:42Z</dcterms:modified>
</cp:coreProperties>
</file>