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comments/comment10.xml" ContentType="application/vnd.openxmlformats-officedocument.presentationml.comment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8.png" ContentType="image/png"/>
  <Override PartName="/ppt/media/image25.jpeg" ContentType="image/jpeg"/>
  <Override PartName="/ppt/media/image22.png" ContentType="image/png"/>
  <Override PartName="/ppt/media/image24.png" ContentType="image/png"/>
  <Override PartName="/ppt/media/image21.png" ContentType="image/png"/>
  <Override PartName="/ppt/media/image29.gif" ContentType="image/gif"/>
  <Override PartName="/ppt/media/image20.png" ContentType="image/png"/>
  <Override PartName="/ppt/media/image19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6.jpeg" ContentType="image/jpeg"/>
  <Override PartName="/ppt/media/image8.png" ContentType="image/png"/>
  <Override PartName="/ppt/media/image17.gif" ContentType="image/gif"/>
  <Override PartName="/ppt/media/image6.png" ContentType="image/png"/>
  <Override PartName="/ppt/media/image2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15-03-29T12:41:52.000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0BC767-F18B-4811-B102-D445BD4CDB1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Test NOTES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“</a:t>
            </a:r>
            <a:r>
              <a:rPr lang="en-US" sz="2000">
                <a:latin typeface="Arial"/>
              </a:rPr>
              <a:t>You've heard a lot about direct detection experiments” - these are looking for direct detection of dark matter above the Lee-Weinberg bound of 2 GeV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-We will be talking about searches for MeV-scale dark sector phenomena, the decay of a  dark sector mediator particle and NOT direct detection of matter. 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- This can be performed in Fixed-target experiments and analyzed in LArTPCS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Layout" Target="../slideLayouts/slideLayout13.xml"/><Relationship Id="rId10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44440" y="1920240"/>
            <a:ext cx="966636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Dark </a:t>
            </a:r>
            <a:r>
              <a:rPr lang="en-US" sz="3600">
                <a:solidFill>
                  <a:srgbClr val="ff3333"/>
                </a:solidFill>
                <a:latin typeface="Arial"/>
              </a:rPr>
              <a:t>Sector 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Searches in LArTPC Experiments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5029200"/>
            <a:ext cx="9070920" cy="112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600">
                <a:latin typeface="Arial"/>
              </a:rPr>
              <a:t>Elizabeth Himwich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latin typeface="Arial"/>
              </a:rPr>
              <a:t>On Behalf of the MicroBooNE Collaboration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546120" y="2702520"/>
            <a:ext cx="9070920" cy="112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600">
                <a:latin typeface="Arial"/>
              </a:rPr>
              <a:t>APS April Meeting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latin typeface="Arial"/>
              </a:rPr>
              <a:t>April 11, 2015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65200" y="2258640"/>
            <a:ext cx="4937400" cy="374832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504000" y="10944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Background Event Characterization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65760" y="1155600"/>
            <a:ext cx="9070920" cy="137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 simulation of MicroBooNE's full exposure, 2% of events have ≥ 3   , including ≥ 2    from a πº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30760" y="1521720"/>
            <a:ext cx="639360" cy="54792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65400" y="1557720"/>
            <a:ext cx="639360" cy="5479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8720" y="2314080"/>
            <a:ext cx="5050080" cy="365688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 rot="16177200">
            <a:off x="-1199880" y="3089520"/>
            <a:ext cx="3016800" cy="4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latin typeface="Arial"/>
              </a:rPr>
              <a:t>Number of Photons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 rot="16177200">
            <a:off x="3593160" y="3468240"/>
            <a:ext cx="3016800" cy="4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>
                <a:latin typeface="Arial"/>
              </a:rPr>
              <a:t>Number of Photon Pairs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6309360" y="2715840"/>
            <a:ext cx="265140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0000ff"/>
                </a:solidFill>
                <a:latin typeface="Arial"/>
              </a:rPr>
              <a:t>Blue:</a:t>
            </a:r>
            <a:r>
              <a:rPr lang="en-US">
                <a:solidFill>
                  <a:srgbClr val="0000ff"/>
                </a:solidFill>
                <a:latin typeface="Arial"/>
              </a:rPr>
              <a:t> Photons from </a:t>
            </a:r>
            <a:r>
              <a:rPr lang="en-US" sz="2200">
                <a:solidFill>
                  <a:srgbClr val="0000ff"/>
                </a:solidFill>
                <a:latin typeface="Arial"/>
              </a:rPr>
              <a:t>πº 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6309360" y="3045600"/>
            <a:ext cx="3604320" cy="40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000000"/>
                </a:solidFill>
                <a:latin typeface="Arial"/>
              </a:rPr>
              <a:t>Black:</a:t>
            </a:r>
            <a:r>
              <a:rPr lang="en-US">
                <a:solidFill>
                  <a:srgbClr val="000000"/>
                </a:solidFill>
                <a:latin typeface="Arial"/>
              </a:rPr>
              <a:t> Other photons in event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6309360" y="5009760"/>
            <a:ext cx="201132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Area Normalized</a:t>
            </a:r>
            <a:endParaRPr/>
          </a:p>
        </p:txBody>
      </p:sp>
      <p:sp>
        <p:nvSpPr>
          <p:cNvPr id="148" name="CustomShape 8"/>
          <p:cNvSpPr/>
          <p:nvPr/>
        </p:nvSpPr>
        <p:spPr>
          <a:xfrm>
            <a:off x="9601200" y="7040880"/>
            <a:ext cx="479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10</a:t>
            </a:r>
            <a:endParaRPr/>
          </a:p>
        </p:txBody>
      </p:sp>
      <p:sp>
        <p:nvSpPr>
          <p:cNvPr id="149" name="CustomShape 9"/>
          <p:cNvSpPr/>
          <p:nvPr/>
        </p:nvSpPr>
        <p:spPr>
          <a:xfrm>
            <a:off x="731520" y="6126480"/>
            <a:ext cx="8412120" cy="11883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</p:sp>
      <p:sp>
        <p:nvSpPr>
          <p:cNvPr id="150" name="CustomShape 10"/>
          <p:cNvSpPr/>
          <p:nvPr/>
        </p:nvSpPr>
        <p:spPr>
          <a:xfrm>
            <a:off x="897840" y="6328800"/>
            <a:ext cx="3220920" cy="619920"/>
          </a:xfrm>
          <a:prstGeom prst="rect">
            <a:avLst/>
          </a:prstGeom>
          <a:noFill/>
          <a:ln>
            <a:noFill/>
          </a:ln>
        </p:spPr>
        <p:txBody>
          <a:bodyPr lIns="99000" rIns="99000" tIns="54000" bIns="54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Distance Calculation: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3333"/>
                </a:solidFill>
                <a:latin typeface="Arial"/>
              </a:rPr>
              <a:t>Distance of Closest Approach</a:t>
            </a:r>
            <a:endParaRPr/>
          </a:p>
        </p:txBody>
      </p:sp>
      <p:sp>
        <p:nvSpPr>
          <p:cNvPr id="151" name="Line 11"/>
          <p:cNvSpPr/>
          <p:nvPr/>
        </p:nvSpPr>
        <p:spPr>
          <a:xfrm flipV="1">
            <a:off x="6949440" y="6528240"/>
            <a:ext cx="1463040" cy="146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52" name="Line 12"/>
          <p:cNvSpPr/>
          <p:nvPr/>
        </p:nvSpPr>
        <p:spPr>
          <a:xfrm>
            <a:off x="4119120" y="6472800"/>
            <a:ext cx="1737360" cy="182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53" name="Line 13"/>
          <p:cNvSpPr/>
          <p:nvPr/>
        </p:nvSpPr>
        <p:spPr>
          <a:xfrm flipV="1">
            <a:off x="4645440" y="6780240"/>
            <a:ext cx="1463040" cy="146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54" name="Line 14"/>
          <p:cNvSpPr/>
          <p:nvPr/>
        </p:nvSpPr>
        <p:spPr>
          <a:xfrm>
            <a:off x="6603120" y="6436800"/>
            <a:ext cx="1737360" cy="182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55" name="CustomShape 15"/>
          <p:cNvSpPr/>
          <p:nvPr/>
        </p:nvSpPr>
        <p:spPr>
          <a:xfrm>
            <a:off x="5669280" y="6472800"/>
            <a:ext cx="273960" cy="453960"/>
          </a:xfrm>
          <a:prstGeom prst="ellipse">
            <a:avLst/>
          </a:prstGeom>
          <a:noFill/>
          <a:ln w="36720">
            <a:solidFill>
              <a:srgbClr val="ff3333"/>
            </a:solidFill>
            <a:round/>
          </a:ln>
        </p:spPr>
      </p:sp>
      <p:sp>
        <p:nvSpPr>
          <p:cNvPr id="156" name="CustomShape 16"/>
          <p:cNvSpPr/>
          <p:nvPr/>
        </p:nvSpPr>
        <p:spPr>
          <a:xfrm>
            <a:off x="7793640" y="6365160"/>
            <a:ext cx="233280" cy="453960"/>
          </a:xfrm>
          <a:prstGeom prst="ellipse">
            <a:avLst/>
          </a:prstGeom>
          <a:noFill/>
          <a:ln w="36720">
            <a:solidFill>
              <a:srgbClr val="ff3333"/>
            </a:solidFill>
            <a:round/>
          </a:ln>
        </p:spPr>
      </p:sp>
      <p:pic>
        <p:nvPicPr>
          <p:cNvPr id="15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305760" y="6145920"/>
            <a:ext cx="421560" cy="3880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845760" y="6542280"/>
            <a:ext cx="421560" cy="3880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821760" y="6182280"/>
            <a:ext cx="421560" cy="3880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361760" y="6614640"/>
            <a:ext cx="421560" cy="388080"/>
          </a:xfrm>
          <a:prstGeom prst="rect">
            <a:avLst/>
          </a:prstGeom>
          <a:ln>
            <a:noFill/>
          </a:ln>
        </p:spPr>
      </p:pic>
      <p:sp>
        <p:nvSpPr>
          <p:cNvPr id="161" name="CustomShape 17"/>
          <p:cNvSpPr/>
          <p:nvPr/>
        </p:nvSpPr>
        <p:spPr>
          <a:xfrm>
            <a:off x="734400" y="6949080"/>
            <a:ext cx="5028840" cy="363960"/>
          </a:xfrm>
          <a:prstGeom prst="rect">
            <a:avLst/>
          </a:prstGeom>
          <a:noFill/>
          <a:ln>
            <a:noFill/>
          </a:ln>
        </p:spPr>
        <p:txBody>
          <a:bodyPr lIns="99000" rIns="99000" tIns="54000" bIns="54000"/>
          <a:p>
            <a:r>
              <a:rPr lang="en-US">
                <a:latin typeface="Arial"/>
              </a:rPr>
              <a:t>Lines do not necessarily intersect in 3D!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-2268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Cuts to Minimize Background 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85200" y="5336640"/>
            <a:ext cx="9417600" cy="1283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37760" y="1004040"/>
            <a:ext cx="4937400" cy="39722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000" y="989280"/>
            <a:ext cx="4650840" cy="39722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9601200" y="7040880"/>
            <a:ext cx="479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13</a:t>
            </a:r>
            <a:endParaRPr/>
          </a:p>
        </p:txBody>
      </p:sp>
      <p:sp>
        <p:nvSpPr>
          <p:cNvPr id="167" name="Line 4"/>
          <p:cNvSpPr/>
          <p:nvPr/>
        </p:nvSpPr>
        <p:spPr>
          <a:xfrm flipV="1">
            <a:off x="4402800" y="5906160"/>
            <a:ext cx="1163880" cy="981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68" name="Line 5"/>
          <p:cNvSpPr/>
          <p:nvPr/>
        </p:nvSpPr>
        <p:spPr>
          <a:xfrm flipV="1">
            <a:off x="5178600" y="5807880"/>
            <a:ext cx="145440" cy="12758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69" name="Line 6"/>
          <p:cNvSpPr/>
          <p:nvPr/>
        </p:nvSpPr>
        <p:spPr>
          <a:xfrm flipH="1" flipV="1">
            <a:off x="5275800" y="5807880"/>
            <a:ext cx="339480" cy="13248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70" name="CustomShape 7"/>
          <p:cNvSpPr/>
          <p:nvPr/>
        </p:nvSpPr>
        <p:spPr>
          <a:xfrm>
            <a:off x="5130360" y="5857200"/>
            <a:ext cx="387720" cy="392040"/>
          </a:xfrm>
          <a:prstGeom prst="ellipse">
            <a:avLst/>
          </a:prstGeom>
          <a:noFill/>
          <a:ln w="36720">
            <a:solidFill>
              <a:srgbClr val="ff3333"/>
            </a:solidFill>
            <a:round/>
          </a:ln>
        </p:spPr>
      </p:sp>
      <p:sp>
        <p:nvSpPr>
          <p:cNvPr id="171" name="Line 8"/>
          <p:cNvSpPr/>
          <p:nvPr/>
        </p:nvSpPr>
        <p:spPr>
          <a:xfrm>
            <a:off x="6051600" y="5317200"/>
            <a:ext cx="678960" cy="63792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72" name="Line 9"/>
          <p:cNvSpPr/>
          <p:nvPr/>
        </p:nvSpPr>
        <p:spPr>
          <a:xfrm flipH="1" flipV="1">
            <a:off x="6730560" y="6053400"/>
            <a:ext cx="96840" cy="11775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73" name="Line 10"/>
          <p:cNvSpPr/>
          <p:nvPr/>
        </p:nvSpPr>
        <p:spPr>
          <a:xfrm flipH="1" flipV="1">
            <a:off x="6730560" y="6053400"/>
            <a:ext cx="290880" cy="11775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74" name="CustomShape 11"/>
          <p:cNvSpPr/>
          <p:nvPr/>
        </p:nvSpPr>
        <p:spPr>
          <a:xfrm>
            <a:off x="6523920" y="5818320"/>
            <a:ext cx="387720" cy="392400"/>
          </a:xfrm>
          <a:prstGeom prst="ellipse">
            <a:avLst/>
          </a:prstGeom>
          <a:noFill/>
          <a:ln w="36720">
            <a:solidFill>
              <a:srgbClr val="ff3333"/>
            </a:solidFill>
            <a:round/>
          </a:ln>
        </p:spPr>
      </p:sp>
      <p:sp>
        <p:nvSpPr>
          <p:cNvPr id="175" name="Line 12"/>
          <p:cNvSpPr/>
          <p:nvPr/>
        </p:nvSpPr>
        <p:spPr>
          <a:xfrm flipV="1">
            <a:off x="7554960" y="6102360"/>
            <a:ext cx="436320" cy="736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76" name="Line 13"/>
          <p:cNvSpPr/>
          <p:nvPr/>
        </p:nvSpPr>
        <p:spPr>
          <a:xfrm>
            <a:off x="8282520" y="5758920"/>
            <a:ext cx="484920" cy="10796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77" name="Line 14"/>
          <p:cNvSpPr/>
          <p:nvPr/>
        </p:nvSpPr>
        <p:spPr>
          <a:xfrm flipH="1" flipV="1">
            <a:off x="8282520" y="5758920"/>
            <a:ext cx="775800" cy="981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178" name="Line 15"/>
          <p:cNvSpPr/>
          <p:nvPr/>
        </p:nvSpPr>
        <p:spPr>
          <a:xfrm>
            <a:off x="8039880" y="5709600"/>
            <a:ext cx="339480" cy="3434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</p:sp>
      <p:sp>
        <p:nvSpPr>
          <p:cNvPr id="179" name="Line 16"/>
          <p:cNvSpPr/>
          <p:nvPr/>
        </p:nvSpPr>
        <p:spPr>
          <a:xfrm flipV="1">
            <a:off x="8039880" y="5709600"/>
            <a:ext cx="290880" cy="3434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</p:sp>
      <p:sp>
        <p:nvSpPr>
          <p:cNvPr id="180" name="CustomShape 17"/>
          <p:cNvSpPr/>
          <p:nvPr/>
        </p:nvSpPr>
        <p:spPr>
          <a:xfrm>
            <a:off x="1188720" y="5212080"/>
            <a:ext cx="8124120" cy="21747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</p:sp>
      <p:sp>
        <p:nvSpPr>
          <p:cNvPr id="181" name="CustomShape 18"/>
          <p:cNvSpPr/>
          <p:nvPr/>
        </p:nvSpPr>
        <p:spPr>
          <a:xfrm>
            <a:off x="1376640" y="5921280"/>
            <a:ext cx="3377880" cy="363960"/>
          </a:xfrm>
          <a:prstGeom prst="rect">
            <a:avLst/>
          </a:prstGeom>
          <a:noFill/>
          <a:ln>
            <a:noFill/>
          </a:ln>
        </p:spPr>
        <p:txBody>
          <a:bodyPr lIns="99000" rIns="99000" tIns="54000" bIns="54000"/>
          <a:p>
            <a:r>
              <a:rPr b="1" lang="en-US">
                <a:solidFill>
                  <a:srgbClr val="ff3333"/>
                </a:solidFill>
                <a:latin typeface="Arial"/>
              </a:rPr>
              <a:t>Distance Cut Visualization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Plans for the Future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29920" y="146808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vector boson production statistics to optimize signal/background ratio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Apply energy and distance cuts simultaneously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Continue refining signal reconstruction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Extend analysis to other channels / models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Quantify signal detection efficiency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rcRect l="0" t="0" r="0" b="30000"/>
          <a:stretch>
            <a:fillRect/>
          </a:stretch>
        </p:blipFill>
        <p:spPr>
          <a:xfrm>
            <a:off x="2468880" y="4650840"/>
            <a:ext cx="4388760" cy="238968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9601200" y="7040880"/>
            <a:ext cx="479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14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Backup Slides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CustomShape 3"/>
          <p:cNvSpPr/>
          <p:nvPr/>
        </p:nvSpPr>
        <p:spPr>
          <a:xfrm>
            <a:off x="9601200" y="7040880"/>
            <a:ext cx="479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15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Production of Vector Bosons</a:t>
            </a:r>
            <a:endParaRPr/>
          </a:p>
        </p:txBody>
      </p:sp>
      <p:pic>
        <p:nvPicPr>
          <p:cNvPr id="1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737360"/>
            <a:ext cx="9466920" cy="47804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9601200" y="7040880"/>
            <a:ext cx="479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16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731520"/>
            <a:ext cx="8182080" cy="603432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9601200" y="7040880"/>
            <a:ext cx="479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17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504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Dark </a:t>
            </a:r>
            <a:r>
              <a:rPr lang="en-US" sz="4400">
                <a:solidFill>
                  <a:srgbClr val="ff3333"/>
                </a:solidFill>
                <a:latin typeface="Arial"/>
              </a:rPr>
              <a:t>Sector</a:t>
            </a:r>
            <a:r>
              <a:rPr lang="en-US" sz="4400">
                <a:solidFill>
                  <a:srgbClr val="000000"/>
                </a:solidFill>
                <a:latin typeface="Arial"/>
              </a:rPr>
              <a:t>,</a:t>
            </a:r>
            <a:r>
              <a:rPr lang="en-US" sz="4400">
                <a:solidFill>
                  <a:srgbClr val="ff3333"/>
                </a:solidFill>
                <a:latin typeface="Arial"/>
              </a:rPr>
              <a:t> </a:t>
            </a:r>
            <a:r>
              <a:rPr i="1" lang="en-US" sz="4400">
                <a:solidFill>
                  <a:srgbClr val="000000"/>
                </a:solidFill>
                <a:latin typeface="Arial"/>
              </a:rPr>
              <a:t>not</a:t>
            </a:r>
            <a:r>
              <a:rPr lang="en-US" sz="4400">
                <a:solidFill>
                  <a:srgbClr val="000000"/>
                </a:solidFill>
                <a:latin typeface="Arial"/>
              </a:rPr>
              <a:t> Dark Matter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271520"/>
            <a:ext cx="927936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Current Dark Matter searches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Future Dark Sector searches (non-WIMP)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- </a:t>
            </a:r>
            <a:r>
              <a:rPr lang="en-US" sz="2800">
                <a:latin typeface="Arial"/>
              </a:rPr>
              <a:t>MeV-scale dark sector phenomena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Not accessible by direct detection experiments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Leptophobic Dark Sector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3749040"/>
            <a:ext cx="4480560" cy="3383280"/>
          </a:xfrm>
          <a:prstGeom prst="rect">
            <a:avLst/>
          </a:prstGeom>
          <a:ln>
            <a:noFill/>
          </a:ln>
        </p:spPr>
      </p:pic>
      <p:sp>
        <p:nvSpPr>
          <p:cNvPr id="85" name="TextShape 4"/>
          <p:cNvSpPr txBox="1"/>
          <p:nvPr/>
        </p:nvSpPr>
        <p:spPr>
          <a:xfrm>
            <a:off x="7406640" y="4297680"/>
            <a:ext cx="2103120" cy="7120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>
                <a:solidFill>
                  <a:srgbClr val="ffd320"/>
                </a:solidFill>
                <a:latin typeface="Arial"/>
              </a:rPr>
              <a:t>Standard Model</a:t>
            </a:r>
            <a:endParaRPr/>
          </a:p>
        </p:txBody>
      </p:sp>
      <p:sp>
        <p:nvSpPr>
          <p:cNvPr id="86" name="TextShape 5"/>
          <p:cNvSpPr txBox="1"/>
          <p:nvPr/>
        </p:nvSpPr>
        <p:spPr>
          <a:xfrm>
            <a:off x="3474720" y="7223760"/>
            <a:ext cx="2286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>
                <a:solidFill>
                  <a:srgbClr val="ff0000"/>
                </a:solidFill>
                <a:latin typeface="Arial"/>
              </a:rPr>
              <a:t>New Portal?</a:t>
            </a:r>
            <a:endParaRPr/>
          </a:p>
        </p:txBody>
      </p:sp>
      <p:sp>
        <p:nvSpPr>
          <p:cNvPr id="87" name="TextShape 6"/>
          <p:cNvSpPr txBox="1"/>
          <p:nvPr/>
        </p:nvSpPr>
        <p:spPr>
          <a:xfrm>
            <a:off x="950400" y="4267440"/>
            <a:ext cx="1645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>
                <a:solidFill>
                  <a:srgbClr val="0000cc"/>
                </a:solidFill>
                <a:latin typeface="Arial"/>
              </a:rPr>
              <a:t>Dark Sector</a:t>
            </a:r>
            <a:endParaRPr/>
          </a:p>
        </p:txBody>
      </p:sp>
      <p:sp>
        <p:nvSpPr>
          <p:cNvPr id="88" name="Line 7"/>
          <p:cNvSpPr/>
          <p:nvPr/>
        </p:nvSpPr>
        <p:spPr>
          <a:xfrm flipV="1">
            <a:off x="3657600" y="6675120"/>
            <a:ext cx="0" cy="548640"/>
          </a:xfrm>
          <a:prstGeom prst="line">
            <a:avLst/>
          </a:prstGeom>
          <a:ln w="54720">
            <a:solidFill>
              <a:srgbClr val="cc0000"/>
            </a:solidFill>
            <a:round/>
            <a:tailEnd len="med" type="triangle" w="med"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4000" y="157320"/>
            <a:ext cx="982800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 New Window into the Dark Sector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529920" y="1463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energy dark sector production signals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Where? High-intensity fixed-target experiments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Neutrino beams 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8 GeV Booster Neutrino Beam (BNB) at Fermilab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LArTPCs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MicroBooNE, LAr1-ND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63440" y="4023360"/>
            <a:ext cx="4937400" cy="324576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3017520" y="6621480"/>
            <a:ext cx="155412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latin typeface="Arial"/>
              </a:rPr>
              <a:t>MicroBooNE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latin typeface="Arial"/>
              </a:rPr>
              <a:t>Cryostat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2880" y="49320"/>
            <a:ext cx="93920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LArTPCs: Signature-Based Searches </a:t>
            </a:r>
            <a:endParaRPr/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48800" y="1463400"/>
            <a:ext cx="5731560" cy="420552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324000" y="1463040"/>
            <a:ext cx="4615920" cy="621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LArTPC technology: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Ionization charge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Scintillation light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resolution: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Millimeter distances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GeV energies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Spatial information:   characterization of events by topology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6492240" y="3473280"/>
            <a:ext cx="265140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Induction Plane Wire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6492240" y="5525280"/>
            <a:ext cx="265140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Collection Plane Wire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2960" y="5943600"/>
            <a:ext cx="4937400" cy="36540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13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Leptophobic Dark Sector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222120" y="1103040"/>
            <a:ext cx="96001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Vector boson is a mediator between the dark sector and the Standard Model that couples dominantly to quarks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     </a:t>
            </a:r>
            <a:r>
              <a:rPr lang="en-US" sz="2800">
                <a:latin typeface="Arial"/>
              </a:rPr>
              <a:t>produced via meson decay and direct QCD production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743200"/>
            <a:ext cx="9285840" cy="246600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352080" y="2725200"/>
            <a:ext cx="6433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>
                <a:solidFill>
                  <a:srgbClr val="ff3333"/>
                </a:solidFill>
                <a:latin typeface="Arial"/>
              </a:rPr>
              <a:t>Dark Sector Production in Booster Neutrino Beam (BNB)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1760" y="2011680"/>
            <a:ext cx="456840" cy="401400"/>
          </a:xfrm>
          <a:prstGeom prst="rect">
            <a:avLst/>
          </a:prstGeom>
          <a:ln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365760" y="5669280"/>
            <a:ext cx="9143640" cy="100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Meson production in BNB is well-understood, so we can incorporate     in production simulations 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181760" y="6217920"/>
            <a:ext cx="456840" cy="40716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5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0088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Vector Boson Visible Decay 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1128960"/>
            <a:ext cx="6217560" cy="472284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1100160" y="1701360"/>
            <a:ext cx="1828080" cy="345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3"/>
          <p:cNvSpPr/>
          <p:nvPr/>
        </p:nvSpPr>
        <p:spPr>
          <a:xfrm>
            <a:off x="3732480" y="1178280"/>
            <a:ext cx="3016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Branching Ratios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560" y="5597280"/>
            <a:ext cx="6209640" cy="25632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6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0088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Vector Boson Visible Decay 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1128960"/>
            <a:ext cx="6217560" cy="47228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100160" y="1701360"/>
            <a:ext cx="1828080" cy="3456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3732480" y="1178280"/>
            <a:ext cx="3016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Branching Ratios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902880" y="6380640"/>
            <a:ext cx="8960760" cy="402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560" y="5597280"/>
            <a:ext cx="6209640" cy="256320"/>
          </a:xfrm>
          <a:prstGeom prst="rect">
            <a:avLst/>
          </a:prstGeom>
          <a:ln>
            <a:noFill/>
          </a:ln>
        </p:spPr>
      </p:pic>
      <p:sp>
        <p:nvSpPr>
          <p:cNvPr id="121" name="Line 5"/>
          <p:cNvSpPr/>
          <p:nvPr/>
        </p:nvSpPr>
        <p:spPr>
          <a:xfrm>
            <a:off x="3491280" y="1651680"/>
            <a:ext cx="0" cy="320328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</p:sp>
      <p:sp>
        <p:nvSpPr>
          <p:cNvPr id="122" name="Line 6"/>
          <p:cNvSpPr/>
          <p:nvPr/>
        </p:nvSpPr>
        <p:spPr>
          <a:xfrm>
            <a:off x="6191280" y="1651680"/>
            <a:ext cx="0" cy="320328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</p:sp>
      <p:sp>
        <p:nvSpPr>
          <p:cNvPr id="123" name="CustomShape 7"/>
          <p:cNvSpPr/>
          <p:nvPr/>
        </p:nvSpPr>
        <p:spPr>
          <a:xfrm>
            <a:off x="822960" y="5943600"/>
            <a:ext cx="7954920" cy="123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Focus on three-photon decay channel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Primary decay mode 140-620 MeV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Is faked by well-understood SM processes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7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74320"/>
            <a:ext cx="994068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latin typeface="Arial"/>
              </a:rPr>
              <a:t>Three-Photon Signature in MicroBooNE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467720"/>
            <a:ext cx="8856000" cy="43837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761760" y="6181920"/>
            <a:ext cx="8605440" cy="7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200">
                <a:latin typeface="Arial"/>
              </a:rPr>
              <a:t>Three-photon topological signature: photons can be traced back to a common point with no vertex activity (i.e. no hadronic interaction)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 rot="16200000">
            <a:off x="-237600" y="4079160"/>
            <a:ext cx="1554120" cy="345960"/>
          </a:xfrm>
          <a:prstGeom prst="rect">
            <a:avLst/>
          </a:prstGeom>
          <a:noFill/>
          <a:ln>
            <a:noFill/>
          </a:ln>
        </p:spPr>
        <p:txBody>
          <a:bodyPr lIns="45000" rIns="45000" tIns="90000" bIns="90000"/>
          <a:p>
            <a:r>
              <a:rPr lang="en-US">
                <a:latin typeface="Arial"/>
              </a:rPr>
              <a:t>Time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3566160" y="5780160"/>
            <a:ext cx="32914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Collection Plane Wire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822960" y="5688720"/>
            <a:ext cx="118836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Wire 300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8526960" y="5688720"/>
            <a:ext cx="118836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Arial"/>
              </a:rPr>
              <a:t>Wire 700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5408280" y="3055320"/>
            <a:ext cx="355248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MicroBooNE Active LAr Volume:</a:t>
            </a:r>
            <a:endParaRPr/>
          </a:p>
          <a:p>
            <a:r>
              <a:rPr lang="en-US">
                <a:latin typeface="Arial"/>
              </a:rPr>
              <a:t>2.5 x 2.5 x 10 m</a:t>
            </a:r>
            <a:r>
              <a:rPr lang="en-US">
                <a:latin typeface="Arial"/>
                <a:ea typeface="Arial"/>
              </a:rPr>
              <a:t>³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8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Background Analysis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274320" y="1554480"/>
            <a:ext cx="9462240" cy="548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Study three-photon channel in MC events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Goals: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Identify types of processes that fake the signal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Quantify their rate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Characterize their kinematics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Identify effective cuts to remove backgrounds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Approach: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Topology-based event search and characterization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Fiducial volume spatial cut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Cut based on photon energy and physical distribution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Optimize cuts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9601200" y="7040880"/>
            <a:ext cx="2739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9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