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6C1-29BF-44B4-A053-0A81356698BA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B7A3-3EF6-4A17-8547-938BB08E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4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6C1-29BF-44B4-A053-0A81356698BA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B7A3-3EF6-4A17-8547-938BB08E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0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6C1-29BF-44B4-A053-0A81356698BA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B7A3-3EF6-4A17-8547-938BB08E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2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6C1-29BF-44B4-A053-0A81356698BA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B7A3-3EF6-4A17-8547-938BB08E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3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6C1-29BF-44B4-A053-0A81356698BA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B7A3-3EF6-4A17-8547-938BB08E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8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6C1-29BF-44B4-A053-0A81356698BA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B7A3-3EF6-4A17-8547-938BB08E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7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6C1-29BF-44B4-A053-0A81356698BA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B7A3-3EF6-4A17-8547-938BB08E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5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6C1-29BF-44B4-A053-0A81356698BA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B7A3-3EF6-4A17-8547-938BB08E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4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6C1-29BF-44B4-A053-0A81356698BA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B7A3-3EF6-4A17-8547-938BB08E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8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6C1-29BF-44B4-A053-0A81356698BA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B7A3-3EF6-4A17-8547-938BB08E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7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CB6C1-29BF-44B4-A053-0A81356698BA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EB7A3-3EF6-4A17-8547-938BB08E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CB6C1-29BF-44B4-A053-0A81356698BA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EB7A3-3EF6-4A17-8547-938BB08EF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49627" y="283947"/>
            <a:ext cx="990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MyApp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68627" y="784396"/>
            <a:ext cx="17526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MainWindow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0427" y="1186505"/>
            <a:ext cx="1219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/>
              <a:t>SunShapeForm</a:t>
            </a:r>
            <a:endParaRPr lang="en-US" sz="1000" b="1" dirty="0" smtClean="0"/>
          </a:p>
          <a:p>
            <a:pPr algn="ctr"/>
            <a:r>
              <a:rPr lang="en-US" sz="1000" dirty="0" err="1" smtClean="0"/>
              <a:t>m_sunShapeForm</a:t>
            </a:r>
            <a:endParaRPr lang="en-US" sz="1000" dirty="0"/>
          </a:p>
        </p:txBody>
      </p:sp>
      <p:sp>
        <p:nvSpPr>
          <p:cNvPr id="7" name="Rounded Rectangle 6"/>
          <p:cNvSpPr/>
          <p:nvPr/>
        </p:nvSpPr>
        <p:spPr>
          <a:xfrm>
            <a:off x="430427" y="1621051"/>
            <a:ext cx="1219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/>
              <a:t>OpticsForm</a:t>
            </a:r>
            <a:endParaRPr lang="en-US" sz="1000" b="1" dirty="0" smtClean="0"/>
          </a:p>
          <a:p>
            <a:pPr algn="ctr"/>
            <a:r>
              <a:rPr lang="en-US" sz="1000" dirty="0" err="1" smtClean="0"/>
              <a:t>m_opticsForm</a:t>
            </a:r>
            <a:endParaRPr lang="en-US" sz="1000" dirty="0"/>
          </a:p>
        </p:txBody>
      </p:sp>
      <p:sp>
        <p:nvSpPr>
          <p:cNvPr id="8" name="Rounded Rectangle 7"/>
          <p:cNvSpPr/>
          <p:nvPr/>
        </p:nvSpPr>
        <p:spPr>
          <a:xfrm>
            <a:off x="430427" y="2100905"/>
            <a:ext cx="1219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/>
              <a:t>GeometryForm</a:t>
            </a:r>
            <a:endParaRPr lang="en-US" sz="1000" b="1" dirty="0" smtClean="0"/>
          </a:p>
          <a:p>
            <a:pPr algn="ctr"/>
            <a:r>
              <a:rPr lang="en-US" sz="1000" dirty="0" err="1" smtClean="0"/>
              <a:t>m_geometryForm</a:t>
            </a:r>
            <a:endParaRPr lang="en-US" sz="1000" dirty="0"/>
          </a:p>
        </p:txBody>
      </p:sp>
      <p:sp>
        <p:nvSpPr>
          <p:cNvPr id="9" name="Rounded Rectangle 8"/>
          <p:cNvSpPr/>
          <p:nvPr/>
        </p:nvSpPr>
        <p:spPr>
          <a:xfrm>
            <a:off x="430427" y="3091505"/>
            <a:ext cx="1219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/>
              <a:t>TraceForm</a:t>
            </a:r>
            <a:endParaRPr lang="en-US" sz="1000" b="1" dirty="0" smtClean="0"/>
          </a:p>
          <a:p>
            <a:pPr algn="ctr"/>
            <a:r>
              <a:rPr lang="en-US" sz="1000" dirty="0" err="1" smtClean="0"/>
              <a:t>m_traceForm</a:t>
            </a:r>
            <a:endParaRPr lang="en-US" sz="1000" dirty="0"/>
          </a:p>
        </p:txBody>
      </p:sp>
      <p:sp>
        <p:nvSpPr>
          <p:cNvPr id="10" name="Rounded Rectangle 9"/>
          <p:cNvSpPr/>
          <p:nvPr/>
        </p:nvSpPr>
        <p:spPr>
          <a:xfrm>
            <a:off x="430427" y="2601610"/>
            <a:ext cx="1219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/>
              <a:t>RayDataForm</a:t>
            </a:r>
            <a:endParaRPr lang="en-US" sz="1000" b="1" dirty="0" smtClean="0"/>
          </a:p>
          <a:p>
            <a:pPr algn="ctr"/>
            <a:r>
              <a:rPr lang="en-US" sz="1000" dirty="0" err="1" smtClean="0"/>
              <a:t>m_rayDataForm</a:t>
            </a:r>
            <a:endParaRPr lang="en-US" sz="1000" dirty="0"/>
          </a:p>
        </p:txBody>
      </p:sp>
      <p:sp>
        <p:nvSpPr>
          <p:cNvPr id="11" name="Rounded Rectangle 10"/>
          <p:cNvSpPr/>
          <p:nvPr/>
        </p:nvSpPr>
        <p:spPr>
          <a:xfrm>
            <a:off x="2366835" y="1499800"/>
            <a:ext cx="1219200" cy="3810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Project</a:t>
            </a:r>
          </a:p>
          <a:p>
            <a:pPr algn="ctr"/>
            <a:r>
              <a:rPr lang="en-US" sz="1000" dirty="0" err="1" smtClean="0"/>
              <a:t>m_project</a:t>
            </a:r>
            <a:endParaRPr lang="en-US" sz="1000" dirty="0"/>
          </a:p>
        </p:txBody>
      </p:sp>
      <p:cxnSp>
        <p:nvCxnSpPr>
          <p:cNvPr id="20" name="Elbow Connector 19"/>
          <p:cNvCxnSpPr>
            <a:stCxn id="5" idx="2"/>
            <a:endCxn id="9" idx="3"/>
          </p:cNvCxnSpPr>
          <p:nvPr/>
        </p:nvCxnSpPr>
        <p:spPr>
          <a:xfrm rot="5400000">
            <a:off x="800874" y="1937950"/>
            <a:ext cx="2192809" cy="495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2"/>
            <a:endCxn id="5" idx="0"/>
          </p:cNvCxnSpPr>
          <p:nvPr/>
        </p:nvCxnSpPr>
        <p:spPr>
          <a:xfrm>
            <a:off x="2144927" y="588748"/>
            <a:ext cx="0" cy="195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38600" y="852101"/>
            <a:ext cx="1143000" cy="380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Sun</a:t>
            </a:r>
          </a:p>
          <a:p>
            <a:pPr algn="ctr"/>
            <a:r>
              <a:rPr lang="en-US" sz="1000" dirty="0" smtClean="0"/>
              <a:t>Sun</a:t>
            </a:r>
            <a:endParaRPr 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4038600" y="1284502"/>
            <a:ext cx="1143000" cy="380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vector&lt;Optical*&gt;</a:t>
            </a:r>
          </a:p>
          <a:p>
            <a:pPr algn="ctr"/>
            <a:r>
              <a:rPr lang="en-US" sz="1000" dirty="0" err="1" smtClean="0"/>
              <a:t>OpticsList</a:t>
            </a:r>
            <a:endParaRPr lang="en-US" sz="1000" dirty="0"/>
          </a:p>
        </p:txBody>
      </p:sp>
      <p:sp>
        <p:nvSpPr>
          <p:cNvPr id="62" name="Rectangle 61"/>
          <p:cNvSpPr/>
          <p:nvPr/>
        </p:nvSpPr>
        <p:spPr>
          <a:xfrm>
            <a:off x="4038600" y="1716902"/>
            <a:ext cx="1143000" cy="380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vector&lt;Stage*&gt;</a:t>
            </a:r>
          </a:p>
          <a:p>
            <a:pPr algn="ctr"/>
            <a:r>
              <a:rPr lang="en-US" sz="1000" dirty="0" err="1" smtClean="0"/>
              <a:t>StageList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4038600" y="2149301"/>
            <a:ext cx="1143000" cy="380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/>
              <a:t>RayData</a:t>
            </a:r>
            <a:endParaRPr lang="en-US" sz="1000" b="1" dirty="0" smtClean="0"/>
          </a:p>
          <a:p>
            <a:pPr algn="ctr"/>
            <a:r>
              <a:rPr lang="en-US" sz="1000" dirty="0" smtClean="0"/>
              <a:t>Results</a:t>
            </a:r>
            <a:endParaRPr lang="en-US" sz="1000" dirty="0"/>
          </a:p>
        </p:txBody>
      </p:sp>
      <p:sp>
        <p:nvSpPr>
          <p:cNvPr id="71" name="Rectangle 70"/>
          <p:cNvSpPr/>
          <p:nvPr/>
        </p:nvSpPr>
        <p:spPr>
          <a:xfrm>
            <a:off x="455141" y="3638164"/>
            <a:ext cx="1143000" cy="380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/>
              <a:t>TraceForm</a:t>
            </a:r>
            <a:r>
              <a:rPr lang="en-US" sz="1000" b="1" dirty="0" smtClean="0"/>
              <a:t>::</a:t>
            </a:r>
          </a:p>
          <a:p>
            <a:pPr algn="ctr"/>
            <a:r>
              <a:rPr lang="en-US" sz="1000" b="1" dirty="0" err="1" smtClean="0"/>
              <a:t>StartTrace</a:t>
            </a:r>
            <a:r>
              <a:rPr lang="en-US" sz="1000" b="1" dirty="0" smtClean="0"/>
              <a:t>()</a:t>
            </a:r>
            <a:endParaRPr lang="en-US" sz="1000" dirty="0"/>
          </a:p>
        </p:txBody>
      </p:sp>
      <p:cxnSp>
        <p:nvCxnSpPr>
          <p:cNvPr id="73" name="Straight Arrow Connector 72"/>
          <p:cNvCxnSpPr>
            <a:stCxn id="9" idx="2"/>
            <a:endCxn id="71" idx="0"/>
          </p:cNvCxnSpPr>
          <p:nvPr/>
        </p:nvCxnSpPr>
        <p:spPr>
          <a:xfrm flipH="1">
            <a:off x="1026641" y="3472505"/>
            <a:ext cx="13386" cy="165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55141" y="4191001"/>
            <a:ext cx="1143000" cy="380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::</a:t>
            </a:r>
            <a:r>
              <a:rPr lang="en-US" sz="1000" b="1" dirty="0" err="1" smtClean="0"/>
              <a:t>RunTraceMulti</a:t>
            </a:r>
            <a:endParaRPr lang="en-US" sz="1000" b="1" dirty="0" smtClean="0"/>
          </a:p>
          <a:p>
            <a:pPr algn="ctr"/>
            <a:r>
              <a:rPr lang="en-US" sz="1000" b="1" dirty="0" smtClean="0"/>
              <a:t>Threaded()</a:t>
            </a:r>
            <a:endParaRPr lang="en-US" sz="1000" dirty="0"/>
          </a:p>
        </p:txBody>
      </p:sp>
      <p:cxnSp>
        <p:nvCxnSpPr>
          <p:cNvPr id="78" name="Elbow Connector 77"/>
          <p:cNvCxnSpPr>
            <a:stCxn id="11" idx="2"/>
            <a:endCxn id="74" idx="3"/>
          </p:cNvCxnSpPr>
          <p:nvPr/>
        </p:nvCxnSpPr>
        <p:spPr>
          <a:xfrm rot="5400000">
            <a:off x="1036938" y="2442003"/>
            <a:ext cx="2500700" cy="1378294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1" idx="2"/>
            <a:endCxn id="74" idx="0"/>
          </p:cNvCxnSpPr>
          <p:nvPr/>
        </p:nvCxnSpPr>
        <p:spPr>
          <a:xfrm>
            <a:off x="1026641" y="4019162"/>
            <a:ext cx="0" cy="171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404935" y="5089115"/>
            <a:ext cx="1143000" cy="380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/>
              <a:t>st_context_t</a:t>
            </a:r>
            <a:endParaRPr lang="en-US" sz="1000" b="1" dirty="0" smtClean="0"/>
          </a:p>
          <a:p>
            <a:pPr algn="ctr"/>
            <a:r>
              <a:rPr lang="en-US" sz="1000" b="1" dirty="0" err="1" smtClean="0"/>
              <a:t>Tsystem</a:t>
            </a:r>
            <a:endParaRPr lang="en-US" sz="1000" b="1" dirty="0" smtClean="0"/>
          </a:p>
        </p:txBody>
      </p:sp>
      <p:sp>
        <p:nvSpPr>
          <p:cNvPr id="85" name="Rectangle 84"/>
          <p:cNvSpPr/>
          <p:nvPr/>
        </p:nvSpPr>
        <p:spPr>
          <a:xfrm>
            <a:off x="463379" y="4819326"/>
            <a:ext cx="1143000" cy="380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::</a:t>
            </a:r>
            <a:r>
              <a:rPr lang="en-US" sz="1000" b="1" dirty="0" err="1" smtClean="0"/>
              <a:t>LoadSystemInto</a:t>
            </a:r>
            <a:endParaRPr lang="en-US" sz="1000" b="1" dirty="0" smtClean="0"/>
          </a:p>
          <a:p>
            <a:pPr algn="ctr"/>
            <a:r>
              <a:rPr lang="en-US" sz="1000" b="1" dirty="0" smtClean="0"/>
              <a:t>Context()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27454" y="5414958"/>
            <a:ext cx="1425146" cy="380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vector&lt;</a:t>
            </a:r>
            <a:r>
              <a:rPr lang="en-US" sz="1000" b="1" dirty="0" err="1" smtClean="0"/>
              <a:t>TraceThread</a:t>
            </a:r>
            <a:r>
              <a:rPr lang="en-US" sz="1000" b="1" dirty="0" smtClean="0"/>
              <a:t>&gt; </a:t>
            </a:r>
          </a:p>
          <a:p>
            <a:pPr algn="ctr"/>
            <a:r>
              <a:rPr lang="en-US" sz="1000" dirty="0" err="1" smtClean="0"/>
              <a:t>ThreadList</a:t>
            </a:r>
            <a:endParaRPr lang="en-US" sz="1000" dirty="0" smtClean="0"/>
          </a:p>
        </p:txBody>
      </p:sp>
      <p:cxnSp>
        <p:nvCxnSpPr>
          <p:cNvPr id="89" name="Straight Arrow Connector 88"/>
          <p:cNvCxnSpPr>
            <a:stCxn id="74" idx="2"/>
            <a:endCxn id="85" idx="0"/>
          </p:cNvCxnSpPr>
          <p:nvPr/>
        </p:nvCxnSpPr>
        <p:spPr>
          <a:xfrm>
            <a:off x="1026641" y="4571999"/>
            <a:ext cx="8238" cy="247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4114800" y="4438327"/>
            <a:ext cx="1066800" cy="380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err="1" smtClean="0"/>
              <a:t>TSun</a:t>
            </a:r>
            <a:endParaRPr lang="en-US" sz="1000" b="1" dirty="0" smtClean="0"/>
          </a:p>
          <a:p>
            <a:pPr algn="ctr"/>
            <a:r>
              <a:rPr lang="en-US" sz="1000" dirty="0" smtClean="0"/>
              <a:t>Sun</a:t>
            </a:r>
            <a:endParaRPr lang="en-US" sz="1000" dirty="0"/>
          </a:p>
        </p:txBody>
      </p:sp>
      <p:sp>
        <p:nvSpPr>
          <p:cNvPr id="94" name="Rectangle 93"/>
          <p:cNvSpPr/>
          <p:nvPr/>
        </p:nvSpPr>
        <p:spPr>
          <a:xfrm>
            <a:off x="4114800" y="4876149"/>
            <a:ext cx="1066800" cy="380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/>
              <a:t>vector&lt;</a:t>
            </a:r>
            <a:r>
              <a:rPr lang="en-US" sz="1000" b="1" dirty="0" err="1" smtClean="0"/>
              <a:t>TOptical</a:t>
            </a:r>
            <a:r>
              <a:rPr lang="en-US" sz="1000" b="1" dirty="0" smtClean="0"/>
              <a:t>*&gt;</a:t>
            </a:r>
          </a:p>
          <a:p>
            <a:pPr algn="ctr"/>
            <a:r>
              <a:rPr lang="en-US" sz="1000" dirty="0" err="1" smtClean="0"/>
              <a:t>OpticsList</a:t>
            </a:r>
            <a:endParaRPr lang="en-US" sz="1000" dirty="0"/>
          </a:p>
        </p:txBody>
      </p:sp>
      <p:sp>
        <p:nvSpPr>
          <p:cNvPr id="95" name="Rectangle 94"/>
          <p:cNvSpPr/>
          <p:nvPr/>
        </p:nvSpPr>
        <p:spPr>
          <a:xfrm>
            <a:off x="4114800" y="5336439"/>
            <a:ext cx="1066800" cy="380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/>
              <a:t>vector&lt;</a:t>
            </a:r>
            <a:r>
              <a:rPr lang="en-US" sz="1000" b="1" dirty="0" err="1" smtClean="0"/>
              <a:t>TStage</a:t>
            </a:r>
            <a:r>
              <a:rPr lang="en-US" sz="1000" b="1" dirty="0" smtClean="0"/>
              <a:t>*&gt;</a:t>
            </a:r>
          </a:p>
          <a:p>
            <a:pPr algn="ctr"/>
            <a:r>
              <a:rPr lang="en-US" sz="1000" dirty="0" err="1" smtClean="0"/>
              <a:t>StageList</a:t>
            </a:r>
            <a:endParaRPr lang="en-US" sz="1000" dirty="0"/>
          </a:p>
        </p:txBody>
      </p:sp>
      <p:sp>
        <p:nvSpPr>
          <p:cNvPr id="96" name="Rectangle 95"/>
          <p:cNvSpPr/>
          <p:nvPr/>
        </p:nvSpPr>
        <p:spPr>
          <a:xfrm>
            <a:off x="4114800" y="5785110"/>
            <a:ext cx="1066800" cy="380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err="1" smtClean="0"/>
              <a:t>TRayData</a:t>
            </a:r>
            <a:endParaRPr lang="en-US" sz="1000" b="1" dirty="0" smtClean="0"/>
          </a:p>
          <a:p>
            <a:pPr algn="ctr"/>
            <a:r>
              <a:rPr lang="en-US" sz="1000" dirty="0" err="1" smtClean="0"/>
              <a:t>AllRayData</a:t>
            </a:r>
            <a:endParaRPr lang="en-US" sz="1000" dirty="0"/>
          </a:p>
        </p:txBody>
      </p:sp>
      <p:cxnSp>
        <p:nvCxnSpPr>
          <p:cNvPr id="97" name="Elbow Connector 96"/>
          <p:cNvCxnSpPr>
            <a:stCxn id="85" idx="3"/>
            <a:endCxn id="84" idx="1"/>
          </p:cNvCxnSpPr>
          <p:nvPr/>
        </p:nvCxnSpPr>
        <p:spPr>
          <a:xfrm>
            <a:off x="1606379" y="5009826"/>
            <a:ext cx="798556" cy="269789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84" idx="2"/>
            <a:endCxn id="86" idx="3"/>
          </p:cNvCxnSpPr>
          <p:nvPr/>
        </p:nvCxnSpPr>
        <p:spPr>
          <a:xfrm rot="5400000">
            <a:off x="2296846" y="4925869"/>
            <a:ext cx="135344" cy="122383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5" idx="2"/>
            <a:endCxn id="86" idx="0"/>
          </p:cNvCxnSpPr>
          <p:nvPr/>
        </p:nvCxnSpPr>
        <p:spPr>
          <a:xfrm>
            <a:off x="1034879" y="5200325"/>
            <a:ext cx="5148" cy="214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5410200" y="5340561"/>
            <a:ext cx="1295400" cy="380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vector&lt;</a:t>
            </a:r>
            <a:r>
              <a:rPr lang="en-US" sz="1000" b="1" dirty="0" err="1" smtClean="0"/>
              <a:t>TElement</a:t>
            </a:r>
            <a:r>
              <a:rPr lang="en-US" sz="1000" b="1" dirty="0" smtClean="0"/>
              <a:t>*&gt;</a:t>
            </a:r>
          </a:p>
          <a:p>
            <a:pPr algn="ctr"/>
            <a:r>
              <a:rPr lang="en-US" sz="1000" dirty="0" err="1" smtClean="0"/>
              <a:t>ElementList</a:t>
            </a:r>
            <a:endParaRPr lang="en-US" sz="1000" dirty="0"/>
          </a:p>
        </p:txBody>
      </p:sp>
      <p:sp>
        <p:nvSpPr>
          <p:cNvPr id="123" name="Rectangle 122"/>
          <p:cNvSpPr/>
          <p:nvPr/>
        </p:nvSpPr>
        <p:spPr>
          <a:xfrm>
            <a:off x="5410200" y="1719907"/>
            <a:ext cx="1295400" cy="380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vector&lt;</a:t>
            </a:r>
            <a:r>
              <a:rPr lang="en-US" sz="1000" b="1" dirty="0" err="1" smtClean="0"/>
              <a:t>TElement</a:t>
            </a:r>
            <a:r>
              <a:rPr lang="en-US" sz="1000" b="1" dirty="0" smtClean="0"/>
              <a:t>*&gt;</a:t>
            </a:r>
          </a:p>
          <a:p>
            <a:pPr algn="ctr"/>
            <a:r>
              <a:rPr lang="en-US" sz="1000" dirty="0" err="1" smtClean="0"/>
              <a:t>ElementList</a:t>
            </a:r>
            <a:endParaRPr lang="en-US" sz="1000" dirty="0"/>
          </a:p>
        </p:txBody>
      </p:sp>
      <p:cxnSp>
        <p:nvCxnSpPr>
          <p:cNvPr id="128" name="Elbow Connector 127"/>
          <p:cNvCxnSpPr>
            <a:stCxn id="11" idx="3"/>
            <a:endCxn id="60" idx="1"/>
          </p:cNvCxnSpPr>
          <p:nvPr/>
        </p:nvCxnSpPr>
        <p:spPr>
          <a:xfrm flipV="1">
            <a:off x="3586037" y="1042602"/>
            <a:ext cx="452565" cy="6476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1" idx="3"/>
            <a:endCxn id="61" idx="1"/>
          </p:cNvCxnSpPr>
          <p:nvPr/>
        </p:nvCxnSpPr>
        <p:spPr>
          <a:xfrm flipV="1">
            <a:off x="3586037" y="1475002"/>
            <a:ext cx="452565" cy="2152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1" idx="3"/>
            <a:endCxn id="62" idx="1"/>
          </p:cNvCxnSpPr>
          <p:nvPr/>
        </p:nvCxnSpPr>
        <p:spPr>
          <a:xfrm>
            <a:off x="3586037" y="1690301"/>
            <a:ext cx="452565" cy="2171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11" idx="3"/>
            <a:endCxn id="63" idx="1"/>
          </p:cNvCxnSpPr>
          <p:nvPr/>
        </p:nvCxnSpPr>
        <p:spPr>
          <a:xfrm>
            <a:off x="3586037" y="1690300"/>
            <a:ext cx="452565" cy="6495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62" idx="3"/>
            <a:endCxn id="123" idx="1"/>
          </p:cNvCxnSpPr>
          <p:nvPr/>
        </p:nvCxnSpPr>
        <p:spPr>
          <a:xfrm>
            <a:off x="5181600" y="1907401"/>
            <a:ext cx="228600" cy="3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387179" y="6019803"/>
            <a:ext cx="1295400" cy="380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/>
              <a:t>s</a:t>
            </a:r>
            <a:r>
              <a:rPr lang="en-US" sz="1000" b="1" dirty="0" err="1" smtClean="0"/>
              <a:t>t_sim_run</a:t>
            </a:r>
            <a:r>
              <a:rPr lang="en-US" sz="1000" b="1" dirty="0" smtClean="0"/>
              <a:t>()</a:t>
            </a:r>
            <a:endParaRPr lang="en-US" sz="1000" dirty="0"/>
          </a:p>
        </p:txBody>
      </p:sp>
      <p:cxnSp>
        <p:nvCxnSpPr>
          <p:cNvPr id="145" name="Straight Arrow Connector 144"/>
          <p:cNvCxnSpPr>
            <a:stCxn id="86" idx="2"/>
            <a:endCxn id="144" idx="0"/>
          </p:cNvCxnSpPr>
          <p:nvPr/>
        </p:nvCxnSpPr>
        <p:spPr>
          <a:xfrm flipH="1">
            <a:off x="1034879" y="5795956"/>
            <a:ext cx="5148" cy="223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84" idx="3"/>
            <a:endCxn id="93" idx="1"/>
          </p:cNvCxnSpPr>
          <p:nvPr/>
        </p:nvCxnSpPr>
        <p:spPr>
          <a:xfrm flipV="1">
            <a:off x="3547937" y="4628826"/>
            <a:ext cx="566865" cy="6507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84" idx="3"/>
            <a:endCxn id="94" idx="1"/>
          </p:cNvCxnSpPr>
          <p:nvPr/>
        </p:nvCxnSpPr>
        <p:spPr>
          <a:xfrm flipV="1">
            <a:off x="3547937" y="5066648"/>
            <a:ext cx="566865" cy="2129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84" idx="3"/>
            <a:endCxn id="95" idx="1"/>
          </p:cNvCxnSpPr>
          <p:nvPr/>
        </p:nvCxnSpPr>
        <p:spPr>
          <a:xfrm>
            <a:off x="3547937" y="5279614"/>
            <a:ext cx="566865" cy="2473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84" idx="3"/>
            <a:endCxn id="96" idx="1"/>
          </p:cNvCxnSpPr>
          <p:nvPr/>
        </p:nvCxnSpPr>
        <p:spPr>
          <a:xfrm>
            <a:off x="3547937" y="5279615"/>
            <a:ext cx="566865" cy="6959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95" idx="3"/>
            <a:endCxn id="122" idx="1"/>
          </p:cNvCxnSpPr>
          <p:nvPr/>
        </p:nvCxnSpPr>
        <p:spPr>
          <a:xfrm>
            <a:off x="5181600" y="5526938"/>
            <a:ext cx="228600" cy="4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6" idx="3"/>
            <a:endCxn id="5" idx="2"/>
          </p:cNvCxnSpPr>
          <p:nvPr/>
        </p:nvCxnSpPr>
        <p:spPr>
          <a:xfrm flipV="1">
            <a:off x="1649627" y="1089197"/>
            <a:ext cx="495300" cy="2878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7" idx="3"/>
            <a:endCxn id="5" idx="2"/>
          </p:cNvCxnSpPr>
          <p:nvPr/>
        </p:nvCxnSpPr>
        <p:spPr>
          <a:xfrm flipV="1">
            <a:off x="1649627" y="1089197"/>
            <a:ext cx="495300" cy="7223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8" idx="3"/>
            <a:endCxn id="5" idx="2"/>
          </p:cNvCxnSpPr>
          <p:nvPr/>
        </p:nvCxnSpPr>
        <p:spPr>
          <a:xfrm flipV="1">
            <a:off x="1649627" y="1089197"/>
            <a:ext cx="495300" cy="12022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0" idx="3"/>
            <a:endCxn id="5" idx="2"/>
          </p:cNvCxnSpPr>
          <p:nvPr/>
        </p:nvCxnSpPr>
        <p:spPr>
          <a:xfrm flipV="1">
            <a:off x="1649627" y="1089196"/>
            <a:ext cx="495300" cy="17029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11" idx="1"/>
            <a:endCxn id="5" idx="2"/>
          </p:cNvCxnSpPr>
          <p:nvPr/>
        </p:nvCxnSpPr>
        <p:spPr>
          <a:xfrm rot="10800000">
            <a:off x="2144927" y="1089196"/>
            <a:ext cx="221908" cy="6011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457200" y="6096001"/>
            <a:ext cx="1295400" cy="380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/>
              <a:t>s</a:t>
            </a:r>
            <a:r>
              <a:rPr lang="en-US" sz="1000" b="1" dirty="0" err="1" smtClean="0"/>
              <a:t>t_sim_run</a:t>
            </a:r>
            <a:r>
              <a:rPr lang="en-US" sz="1000" b="1" dirty="0" smtClean="0"/>
              <a:t>()</a:t>
            </a:r>
            <a:endParaRPr lang="en-US" sz="1000" dirty="0"/>
          </a:p>
        </p:txBody>
      </p:sp>
      <p:sp>
        <p:nvSpPr>
          <p:cNvPr id="220" name="Rectangle 219"/>
          <p:cNvSpPr/>
          <p:nvPr/>
        </p:nvSpPr>
        <p:spPr>
          <a:xfrm>
            <a:off x="533400" y="6172201"/>
            <a:ext cx="1295400" cy="380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/>
              <a:t>s</a:t>
            </a:r>
            <a:r>
              <a:rPr lang="en-US" sz="1000" b="1" dirty="0" err="1" smtClean="0"/>
              <a:t>t_sim_run</a:t>
            </a:r>
            <a:r>
              <a:rPr lang="en-US" sz="1000" b="1" dirty="0" smtClean="0"/>
              <a:t>()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0073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9462" y="38098"/>
            <a:ext cx="1371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/>
              <a:t>st_sim_run</a:t>
            </a:r>
            <a:r>
              <a:rPr lang="en-US" sz="1000" b="1" dirty="0" smtClean="0"/>
              <a:t>() </a:t>
            </a:r>
            <a:r>
              <a:rPr lang="en-US" sz="1000" b="1" dirty="0" smtClean="0">
                <a:sym typeface="Wingdings" panose="05000000000000000000" pitchFamily="2" charset="2"/>
              </a:rPr>
              <a:t></a:t>
            </a:r>
            <a:endParaRPr lang="en-US" sz="1000" b="1" dirty="0" smtClean="0"/>
          </a:p>
          <a:p>
            <a:pPr algn="ctr"/>
            <a:r>
              <a:rPr lang="en-US" sz="1000" b="1" dirty="0" err="1" smtClean="0"/>
              <a:t>st_sim_run_data</a:t>
            </a:r>
            <a:r>
              <a:rPr lang="en-US" sz="1000" b="1" dirty="0" smtClean="0"/>
              <a:t>() </a:t>
            </a:r>
            <a:r>
              <a:rPr lang="en-US" sz="1000" b="1" dirty="0" smtClean="0">
                <a:sym typeface="Wingdings" panose="05000000000000000000" pitchFamily="2" charset="2"/>
              </a:rPr>
              <a:t></a:t>
            </a:r>
            <a:endParaRPr lang="en-US" sz="1000" dirty="0" smtClean="0"/>
          </a:p>
          <a:p>
            <a:pPr algn="ctr"/>
            <a:r>
              <a:rPr lang="en-US" sz="1000" b="1" dirty="0" smtClean="0"/>
              <a:t>Trace()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1973625" y="114299"/>
            <a:ext cx="1143000" cy="380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/>
              <a:t>st_context_t</a:t>
            </a:r>
            <a:endParaRPr lang="en-US" sz="1000" b="1" dirty="0" smtClean="0"/>
          </a:p>
          <a:p>
            <a:pPr algn="ctr"/>
            <a:r>
              <a:rPr lang="en-US" sz="1000" b="1" dirty="0" err="1" smtClean="0"/>
              <a:t>Tsystem</a:t>
            </a:r>
            <a:endParaRPr lang="en-US" sz="1000" b="1" dirty="0" smtClean="0"/>
          </a:p>
        </p:txBody>
      </p:sp>
      <p:cxnSp>
        <p:nvCxnSpPr>
          <p:cNvPr id="8" name="Elbow Connector 7"/>
          <p:cNvCxnSpPr>
            <a:stCxn id="7" idx="1"/>
            <a:endCxn id="6" idx="3"/>
          </p:cNvCxnSpPr>
          <p:nvPr/>
        </p:nvCxnSpPr>
        <p:spPr>
          <a:xfrm rot="10800000">
            <a:off x="1601063" y="304799"/>
            <a:ext cx="372563" cy="1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5462" y="1027375"/>
            <a:ext cx="1066800" cy="380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00" b="1" dirty="0" smtClean="0"/>
              <a:t>vector&lt;</a:t>
            </a:r>
            <a:r>
              <a:rPr lang="en-US" sz="1000" b="1" dirty="0" err="1" smtClean="0"/>
              <a:t>TStage</a:t>
            </a:r>
            <a:r>
              <a:rPr lang="en-US" sz="1000" b="1" dirty="0" smtClean="0"/>
              <a:t>*&gt;</a:t>
            </a:r>
          </a:p>
          <a:p>
            <a:pPr algn="ctr"/>
            <a:r>
              <a:rPr lang="en-US" sz="1000" dirty="0" err="1" smtClean="0"/>
              <a:t>StageList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904711" y="3915932"/>
            <a:ext cx="1295400" cy="380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vector&lt;</a:t>
            </a:r>
            <a:r>
              <a:rPr lang="en-US" sz="1000" b="1" dirty="0" err="1" smtClean="0"/>
              <a:t>TElement</a:t>
            </a:r>
            <a:r>
              <a:rPr lang="en-US" sz="1000" b="1" dirty="0" smtClean="0"/>
              <a:t>*&gt;</a:t>
            </a:r>
          </a:p>
          <a:p>
            <a:pPr algn="ctr"/>
            <a:r>
              <a:rPr lang="en-US" sz="1000" dirty="0" err="1" smtClean="0"/>
              <a:t>ElementList</a:t>
            </a:r>
            <a:endParaRPr lang="en-US" sz="1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142029" y="1872619"/>
            <a:ext cx="799585" cy="533400"/>
            <a:chOff x="1124207" y="2589770"/>
            <a:chExt cx="799585" cy="533400"/>
          </a:xfrm>
        </p:grpSpPr>
        <p:sp>
          <p:nvSpPr>
            <p:cNvPr id="21" name="Flowchart: Decision 20"/>
            <p:cNvSpPr/>
            <p:nvPr/>
          </p:nvSpPr>
          <p:spPr>
            <a:xfrm>
              <a:off x="1124207" y="2589770"/>
              <a:ext cx="799585" cy="533400"/>
            </a:xfrm>
            <a:prstGeom prst="flowChartDecis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22474" y="2733359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Stage=0</a:t>
              </a:r>
              <a:endParaRPr lang="en-US" sz="1000" dirty="0"/>
            </a:p>
          </p:txBody>
        </p:sp>
      </p:grpSp>
      <p:sp>
        <p:nvSpPr>
          <p:cNvPr id="24" name="Flowchart: Process 23"/>
          <p:cNvSpPr/>
          <p:nvPr/>
        </p:nvSpPr>
        <p:spPr>
          <a:xfrm>
            <a:off x="1582906" y="2500051"/>
            <a:ext cx="1295400" cy="5334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GenerateRay</a:t>
            </a:r>
            <a:r>
              <a:rPr lang="en-US" sz="1050" b="1" dirty="0" smtClean="0"/>
              <a:t>()</a:t>
            </a:r>
          </a:p>
          <a:p>
            <a:pPr algn="ctr"/>
            <a:r>
              <a:rPr lang="en-US" sz="1050" i="1" dirty="0" err="1" smtClean="0"/>
              <a:t>SunRayCount</a:t>
            </a:r>
            <a:r>
              <a:rPr lang="en-US" sz="1050" i="1" dirty="0" smtClean="0"/>
              <a:t>++</a:t>
            </a:r>
            <a:endParaRPr lang="en-US" sz="1050" i="1" dirty="0"/>
          </a:p>
        </p:txBody>
      </p:sp>
      <p:sp>
        <p:nvSpPr>
          <p:cNvPr id="25" name="Flowchart: Process 24"/>
          <p:cNvSpPr/>
          <p:nvPr/>
        </p:nvSpPr>
        <p:spPr>
          <a:xfrm>
            <a:off x="220793" y="2489754"/>
            <a:ext cx="1295400" cy="5334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RayNumber</a:t>
            </a:r>
            <a:endParaRPr lang="en-US" sz="1050" b="1" dirty="0" smtClean="0"/>
          </a:p>
          <a:p>
            <a:pPr algn="ctr"/>
            <a:r>
              <a:rPr lang="en-US" sz="1050" b="1" dirty="0" smtClean="0"/>
              <a:t>=</a:t>
            </a:r>
            <a:r>
              <a:rPr lang="en-US" sz="1050" b="1" dirty="0" err="1" smtClean="0"/>
              <a:t>IncomingRays</a:t>
            </a:r>
            <a:r>
              <a:rPr lang="en-US" sz="1050" b="1" dirty="0" smtClean="0"/>
              <a:t>[…]</a:t>
            </a:r>
          </a:p>
        </p:txBody>
      </p:sp>
      <p:cxnSp>
        <p:nvCxnSpPr>
          <p:cNvPr id="27" name="Elbow Connector 26"/>
          <p:cNvCxnSpPr>
            <a:stCxn id="21" idx="3"/>
            <a:endCxn id="24" idx="0"/>
          </p:cNvCxnSpPr>
          <p:nvPr/>
        </p:nvCxnSpPr>
        <p:spPr>
          <a:xfrm>
            <a:off x="1941614" y="2139319"/>
            <a:ext cx="288992" cy="3607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1" idx="1"/>
            <a:endCxn id="25" idx="0"/>
          </p:cNvCxnSpPr>
          <p:nvPr/>
        </p:nvCxnSpPr>
        <p:spPr>
          <a:xfrm rot="10800000" flipV="1">
            <a:off x="868493" y="2139318"/>
            <a:ext cx="273536" cy="3504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93678" y="193119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781031" y="1944915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35" name="Flowchart: Process 34"/>
          <p:cNvSpPr/>
          <p:nvPr/>
        </p:nvSpPr>
        <p:spPr>
          <a:xfrm>
            <a:off x="909050" y="3333103"/>
            <a:ext cx="1295400" cy="381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TransformToLocal</a:t>
            </a:r>
            <a:r>
              <a:rPr lang="en-US" sz="1050" b="1" dirty="0" smtClean="0"/>
              <a:t>()</a:t>
            </a:r>
          </a:p>
          <a:p>
            <a:pPr algn="ctr"/>
            <a:r>
              <a:rPr lang="en-US" sz="1050" i="1" dirty="0" smtClean="0"/>
              <a:t>Global to stage</a:t>
            </a:r>
          </a:p>
        </p:txBody>
      </p:sp>
      <p:cxnSp>
        <p:nvCxnSpPr>
          <p:cNvPr id="36" name="Elbow Connector 35"/>
          <p:cNvCxnSpPr>
            <a:stCxn id="6" idx="2"/>
            <a:endCxn id="13" idx="0"/>
          </p:cNvCxnSpPr>
          <p:nvPr/>
        </p:nvCxnSpPr>
        <p:spPr>
          <a:xfrm rot="16200000" flipH="1">
            <a:off x="874124" y="612636"/>
            <a:ext cx="455877" cy="373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1" idx="3"/>
            <a:endCxn id="21" idx="0"/>
          </p:cNvCxnSpPr>
          <p:nvPr/>
        </p:nvCxnSpPr>
        <p:spPr>
          <a:xfrm>
            <a:off x="996709" y="1703910"/>
            <a:ext cx="545113" cy="1687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5" idx="2"/>
            <a:endCxn id="35" idx="0"/>
          </p:cNvCxnSpPr>
          <p:nvPr/>
        </p:nvCxnSpPr>
        <p:spPr>
          <a:xfrm rot="16200000" flipH="1">
            <a:off x="1057648" y="2834000"/>
            <a:ext cx="309949" cy="6882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2"/>
            <a:endCxn id="35" idx="0"/>
          </p:cNvCxnSpPr>
          <p:nvPr/>
        </p:nvCxnSpPr>
        <p:spPr>
          <a:xfrm rot="5400000">
            <a:off x="1743852" y="2846349"/>
            <a:ext cx="299652" cy="6738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/>
          <p:cNvSpPr/>
          <p:nvPr/>
        </p:nvSpPr>
        <p:spPr>
          <a:xfrm>
            <a:off x="1195646" y="4449332"/>
            <a:ext cx="1295400" cy="381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TransformToLocal</a:t>
            </a:r>
            <a:r>
              <a:rPr lang="en-US" sz="1050" b="1" dirty="0" smtClean="0"/>
              <a:t>()</a:t>
            </a:r>
          </a:p>
          <a:p>
            <a:pPr algn="ctr"/>
            <a:r>
              <a:rPr lang="en-US" sz="1050" i="1" dirty="0" smtClean="0"/>
              <a:t>Stage to element</a:t>
            </a:r>
          </a:p>
        </p:txBody>
      </p:sp>
      <p:sp>
        <p:nvSpPr>
          <p:cNvPr id="55" name="Flowchart: Process 54"/>
          <p:cNvSpPr/>
          <p:nvPr/>
        </p:nvSpPr>
        <p:spPr>
          <a:xfrm>
            <a:off x="1202326" y="4982732"/>
            <a:ext cx="1295400" cy="5334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DetermineElement</a:t>
            </a:r>
            <a:endParaRPr lang="en-US" sz="1050" b="1" dirty="0" smtClean="0"/>
          </a:p>
          <a:p>
            <a:pPr algn="ctr"/>
            <a:r>
              <a:rPr lang="en-US" sz="1050" b="1" dirty="0" err="1" smtClean="0"/>
              <a:t>IntersectionNew</a:t>
            </a:r>
            <a:r>
              <a:rPr lang="en-US" sz="1050" b="1" dirty="0" smtClean="0"/>
              <a:t>()</a:t>
            </a:r>
          </a:p>
          <a:p>
            <a:pPr algn="ctr"/>
            <a:r>
              <a:rPr lang="en-US" sz="1050" i="1" dirty="0" smtClean="0"/>
              <a:t>Ray-&gt;element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045608" y="5801956"/>
            <a:ext cx="801078" cy="533400"/>
            <a:chOff x="1124207" y="2589770"/>
            <a:chExt cx="801078" cy="533400"/>
          </a:xfrm>
        </p:grpSpPr>
        <p:sp>
          <p:nvSpPr>
            <p:cNvPr id="58" name="Flowchart: Decision 57"/>
            <p:cNvSpPr/>
            <p:nvPr/>
          </p:nvSpPr>
          <p:spPr>
            <a:xfrm>
              <a:off x="1124207" y="2589770"/>
              <a:ext cx="799585" cy="533400"/>
            </a:xfrm>
            <a:prstGeom prst="flowChartDecis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00407" y="2732787"/>
              <a:ext cx="7248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Intercept?</a:t>
              </a:r>
              <a:endParaRPr lang="en-US" sz="1000" dirty="0"/>
            </a:p>
          </p:txBody>
        </p:sp>
      </p:grpSp>
      <p:sp>
        <p:nvSpPr>
          <p:cNvPr id="60" name="Flowchart: Process 59"/>
          <p:cNvSpPr/>
          <p:nvPr/>
        </p:nvSpPr>
        <p:spPr>
          <a:xfrm>
            <a:off x="2747308" y="5121045"/>
            <a:ext cx="826800" cy="256774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Intersect()</a:t>
            </a:r>
          </a:p>
        </p:txBody>
      </p:sp>
      <p:cxnSp>
        <p:nvCxnSpPr>
          <p:cNvPr id="61" name="Elbow Connector 60"/>
          <p:cNvCxnSpPr>
            <a:stCxn id="55" idx="2"/>
            <a:endCxn id="58" idx="0"/>
          </p:cNvCxnSpPr>
          <p:nvPr/>
        </p:nvCxnSpPr>
        <p:spPr>
          <a:xfrm rot="5400000">
            <a:off x="1504802" y="5456732"/>
            <a:ext cx="285824" cy="4046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8" idx="2"/>
            <a:endCxn id="15" idx="1"/>
          </p:cNvCxnSpPr>
          <p:nvPr/>
        </p:nvCxnSpPr>
        <p:spPr>
          <a:xfrm rot="5400000" flipH="1">
            <a:off x="60594" y="4950549"/>
            <a:ext cx="2228924" cy="540690"/>
          </a:xfrm>
          <a:prstGeom prst="bentConnector4">
            <a:avLst>
              <a:gd name="adj1" fmla="val -18803"/>
              <a:gd name="adj2" fmla="val 1422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15060" y="627769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70" name="Straight Arrow Connector 69"/>
          <p:cNvCxnSpPr>
            <a:stCxn id="54" idx="2"/>
            <a:endCxn id="55" idx="0"/>
          </p:cNvCxnSpPr>
          <p:nvPr/>
        </p:nvCxnSpPr>
        <p:spPr>
          <a:xfrm>
            <a:off x="1843346" y="4830332"/>
            <a:ext cx="668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5" idx="3"/>
            <a:endCxn id="60" idx="1"/>
          </p:cNvCxnSpPr>
          <p:nvPr/>
        </p:nvCxnSpPr>
        <p:spPr>
          <a:xfrm>
            <a:off x="2497726" y="5249432"/>
            <a:ext cx="24958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2034097" y="5801956"/>
            <a:ext cx="799585" cy="533400"/>
            <a:chOff x="1124207" y="2589770"/>
            <a:chExt cx="799585" cy="533400"/>
          </a:xfrm>
        </p:grpSpPr>
        <p:sp>
          <p:nvSpPr>
            <p:cNvPr id="77" name="Flowchart: Decision 76"/>
            <p:cNvSpPr/>
            <p:nvPr/>
          </p:nvSpPr>
          <p:spPr>
            <a:xfrm>
              <a:off x="1124207" y="2589770"/>
              <a:ext cx="799585" cy="533400"/>
            </a:xfrm>
            <a:prstGeom prst="flowChartDecis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41596" y="2658646"/>
              <a:ext cx="60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Shorter </a:t>
              </a:r>
            </a:p>
            <a:p>
              <a:pPr algn="ctr"/>
              <a:r>
                <a:rPr lang="en-US" sz="1000" dirty="0" smtClean="0"/>
                <a:t>path?</a:t>
              </a:r>
              <a:endParaRPr lang="en-US" sz="1000" dirty="0"/>
            </a:p>
          </p:txBody>
        </p:sp>
      </p:grpSp>
      <p:cxnSp>
        <p:nvCxnSpPr>
          <p:cNvPr id="79" name="Elbow Connector 78"/>
          <p:cNvCxnSpPr>
            <a:stCxn id="77" idx="2"/>
            <a:endCxn id="15" idx="1"/>
          </p:cNvCxnSpPr>
          <p:nvPr/>
        </p:nvCxnSpPr>
        <p:spPr>
          <a:xfrm rot="5400000" flipH="1">
            <a:off x="554839" y="4456305"/>
            <a:ext cx="2228924" cy="1529179"/>
          </a:xfrm>
          <a:prstGeom prst="bentConnector4">
            <a:avLst>
              <a:gd name="adj1" fmla="val -18803"/>
              <a:gd name="adj2" fmla="val 1149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983812" y="630697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83" name="Flowchart: Process 82"/>
          <p:cNvSpPr/>
          <p:nvPr/>
        </p:nvSpPr>
        <p:spPr>
          <a:xfrm>
            <a:off x="3103008" y="5804187"/>
            <a:ext cx="1295400" cy="719724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Update</a:t>
            </a: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700" dirty="0" err="1" smtClean="0"/>
              <a:t>LastPathLength</a:t>
            </a:r>
            <a:endParaRPr lang="en-US" sz="700" dirty="0" smtClean="0"/>
          </a:p>
          <a:p>
            <a:pPr algn="ctr"/>
            <a:r>
              <a:rPr lang="en-US" sz="700" dirty="0" err="1" smtClean="0"/>
              <a:t>LastPosRaySurfElement</a:t>
            </a:r>
            <a:endParaRPr lang="en-US" sz="700" dirty="0" smtClean="0"/>
          </a:p>
          <a:p>
            <a:pPr algn="ctr"/>
            <a:r>
              <a:rPr lang="en-US" sz="700" dirty="0" err="1" smtClean="0"/>
              <a:t>LastElementNumber</a:t>
            </a:r>
            <a:r>
              <a:rPr lang="en-US" sz="700" dirty="0" smtClean="0"/>
              <a:t> </a:t>
            </a:r>
            <a:r>
              <a:rPr lang="en-US" sz="700" b="1" dirty="0" smtClean="0"/>
              <a:t>!= 0</a:t>
            </a:r>
          </a:p>
          <a:p>
            <a:pPr algn="ctr"/>
            <a:r>
              <a:rPr lang="en-US" sz="700" dirty="0" err="1" smtClean="0"/>
              <a:t>LastHitBackSide</a:t>
            </a:r>
            <a:endParaRPr lang="en-US" sz="700" dirty="0" smtClean="0"/>
          </a:p>
        </p:txBody>
      </p:sp>
      <p:cxnSp>
        <p:nvCxnSpPr>
          <p:cNvPr id="84" name="Straight Arrow Connector 83"/>
          <p:cNvCxnSpPr>
            <a:stCxn id="59" idx="3"/>
            <a:endCxn id="77" idx="1"/>
          </p:cNvCxnSpPr>
          <p:nvPr/>
        </p:nvCxnSpPr>
        <p:spPr>
          <a:xfrm>
            <a:off x="1846686" y="6068084"/>
            <a:ext cx="187411" cy="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5" idx="3"/>
            <a:endCxn id="97" idx="1"/>
          </p:cNvCxnSpPr>
          <p:nvPr/>
        </p:nvCxnSpPr>
        <p:spPr>
          <a:xfrm>
            <a:off x="2200111" y="4106432"/>
            <a:ext cx="21099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7" idx="3"/>
            <a:endCxn id="83" idx="1"/>
          </p:cNvCxnSpPr>
          <p:nvPr/>
        </p:nvCxnSpPr>
        <p:spPr>
          <a:xfrm>
            <a:off x="2833682" y="6068656"/>
            <a:ext cx="269326" cy="9539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759893" y="581437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2751968" y="5870131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93" name="Elbow Connector 92"/>
          <p:cNvCxnSpPr>
            <a:stCxn id="83" idx="2"/>
            <a:endCxn id="15" idx="1"/>
          </p:cNvCxnSpPr>
          <p:nvPr/>
        </p:nvCxnSpPr>
        <p:spPr>
          <a:xfrm rot="5400000" flipH="1">
            <a:off x="1118970" y="3892174"/>
            <a:ext cx="2417479" cy="2845997"/>
          </a:xfrm>
          <a:prstGeom prst="bentConnector4">
            <a:avLst>
              <a:gd name="adj1" fmla="val -9456"/>
              <a:gd name="adj2" fmla="val 1080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2411104" y="3839733"/>
            <a:ext cx="806821" cy="533400"/>
            <a:chOff x="1124207" y="2589770"/>
            <a:chExt cx="806821" cy="533400"/>
          </a:xfrm>
        </p:grpSpPr>
        <p:sp>
          <p:nvSpPr>
            <p:cNvPr id="97" name="Flowchart: Decision 96"/>
            <p:cNvSpPr/>
            <p:nvPr/>
          </p:nvSpPr>
          <p:spPr>
            <a:xfrm>
              <a:off x="1124207" y="2589770"/>
              <a:ext cx="799585" cy="533400"/>
            </a:xfrm>
            <a:prstGeom prst="flowChartDecis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175693" y="2749263"/>
              <a:ext cx="7553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End of list?</a:t>
              </a:r>
              <a:endParaRPr lang="en-US" sz="1000" dirty="0"/>
            </a:p>
          </p:txBody>
        </p:sp>
      </p:grpSp>
      <p:cxnSp>
        <p:nvCxnSpPr>
          <p:cNvPr id="101" name="Elbow Connector 100"/>
          <p:cNvCxnSpPr>
            <a:stCxn id="97" idx="2"/>
            <a:endCxn id="54" idx="3"/>
          </p:cNvCxnSpPr>
          <p:nvPr/>
        </p:nvCxnSpPr>
        <p:spPr>
          <a:xfrm rot="5400000">
            <a:off x="2517623" y="4346557"/>
            <a:ext cx="266699" cy="3198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35" idx="2"/>
            <a:endCxn id="15" idx="0"/>
          </p:cNvCxnSpPr>
          <p:nvPr/>
        </p:nvCxnSpPr>
        <p:spPr>
          <a:xfrm flipH="1">
            <a:off x="1552411" y="3714103"/>
            <a:ext cx="4339" cy="201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189888" y="1421306"/>
            <a:ext cx="806821" cy="533400"/>
            <a:chOff x="1124207" y="2589770"/>
            <a:chExt cx="806821" cy="533400"/>
          </a:xfrm>
        </p:grpSpPr>
        <p:sp>
          <p:nvSpPr>
            <p:cNvPr id="110" name="Flowchart: Decision 109"/>
            <p:cNvSpPr/>
            <p:nvPr/>
          </p:nvSpPr>
          <p:spPr>
            <a:xfrm>
              <a:off x="1124207" y="2589770"/>
              <a:ext cx="799585" cy="533400"/>
            </a:xfrm>
            <a:prstGeom prst="flowChartDecis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175693" y="2749263"/>
              <a:ext cx="7553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End of list?</a:t>
              </a:r>
              <a:endParaRPr lang="en-US" sz="1000" dirty="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2516185" y="4393611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96204" y="1863934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34652" y="148384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21" name="Flowchart: Process 120"/>
          <p:cNvSpPr/>
          <p:nvPr/>
        </p:nvSpPr>
        <p:spPr>
          <a:xfrm>
            <a:off x="70562" y="2121316"/>
            <a:ext cx="539038" cy="26212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Return</a:t>
            </a:r>
            <a:endParaRPr lang="en-US" sz="1000" dirty="0"/>
          </a:p>
        </p:txBody>
      </p:sp>
      <p:cxnSp>
        <p:nvCxnSpPr>
          <p:cNvPr id="122" name="Straight Arrow Connector 121"/>
          <p:cNvCxnSpPr>
            <a:stCxn id="110" idx="2"/>
            <a:endCxn id="121" idx="0"/>
          </p:cNvCxnSpPr>
          <p:nvPr/>
        </p:nvCxnSpPr>
        <p:spPr>
          <a:xfrm flipH="1">
            <a:off x="340081" y="1954706"/>
            <a:ext cx="249600" cy="166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3544945" y="3836398"/>
            <a:ext cx="799585" cy="533400"/>
            <a:chOff x="1124207" y="2589770"/>
            <a:chExt cx="799585" cy="533400"/>
          </a:xfrm>
        </p:grpSpPr>
        <p:sp>
          <p:nvSpPr>
            <p:cNvPr id="129" name="Flowchart: Decision 128"/>
            <p:cNvSpPr/>
            <p:nvPr/>
          </p:nvSpPr>
          <p:spPr>
            <a:xfrm>
              <a:off x="1124207" y="2589770"/>
              <a:ext cx="799585" cy="533400"/>
            </a:xfrm>
            <a:prstGeom prst="flowChartDecis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181839" y="2713976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StageHit</a:t>
              </a:r>
              <a:r>
                <a:rPr lang="en-US" sz="1000" dirty="0" smtClean="0"/>
                <a:t>?</a:t>
              </a:r>
              <a:endParaRPr lang="en-US" sz="1000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544945" y="3170087"/>
            <a:ext cx="799585" cy="533400"/>
            <a:chOff x="1124207" y="2589770"/>
            <a:chExt cx="799585" cy="533400"/>
          </a:xfrm>
        </p:grpSpPr>
        <p:sp>
          <p:nvSpPr>
            <p:cNvPr id="132" name="Flowchart: Decision 131"/>
            <p:cNvSpPr/>
            <p:nvPr/>
          </p:nvSpPr>
          <p:spPr>
            <a:xfrm>
              <a:off x="1124207" y="2589770"/>
              <a:ext cx="799585" cy="533400"/>
            </a:xfrm>
            <a:prstGeom prst="flowChartDecis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222474" y="2733359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Stage=0</a:t>
              </a:r>
              <a:endParaRPr lang="en-US" sz="1000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3447108" y="2500050"/>
            <a:ext cx="994610" cy="533400"/>
            <a:chOff x="1124207" y="2589770"/>
            <a:chExt cx="799585" cy="533400"/>
          </a:xfrm>
        </p:grpSpPr>
        <p:sp>
          <p:nvSpPr>
            <p:cNvPr id="135" name="Flowchart: Decision 134"/>
            <p:cNvSpPr/>
            <p:nvPr/>
          </p:nvSpPr>
          <p:spPr>
            <a:xfrm>
              <a:off x="1124207" y="2589770"/>
              <a:ext cx="799585" cy="533400"/>
            </a:xfrm>
            <a:prstGeom prst="flowChartDecis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193336" y="2665910"/>
              <a:ext cx="643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/>
                <a:t>MultipleHit</a:t>
              </a:r>
              <a:r>
                <a:rPr lang="en-US" sz="1000" dirty="0" smtClean="0"/>
                <a:t/>
              </a:r>
              <a:br>
                <a:rPr lang="en-US" sz="1000" dirty="0" smtClean="0"/>
              </a:br>
              <a:r>
                <a:rPr lang="en-US" sz="1000" dirty="0" smtClean="0"/>
                <a:t>Count&gt;0</a:t>
              </a:r>
              <a:endParaRPr lang="en-US" sz="1000" dirty="0"/>
            </a:p>
          </p:txBody>
        </p:sp>
      </p:grpSp>
      <p:sp>
        <p:nvSpPr>
          <p:cNvPr id="141" name="Flowchart: Process 140"/>
          <p:cNvSpPr/>
          <p:nvPr/>
        </p:nvSpPr>
        <p:spPr>
          <a:xfrm>
            <a:off x="3495906" y="1829757"/>
            <a:ext cx="897662" cy="381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Save ray for next stage</a:t>
            </a:r>
            <a:endParaRPr lang="en-US" sz="1050" i="1" dirty="0" smtClean="0"/>
          </a:p>
        </p:txBody>
      </p:sp>
      <p:grpSp>
        <p:nvGrpSpPr>
          <p:cNvPr id="142" name="Group 141"/>
          <p:cNvGrpSpPr/>
          <p:nvPr/>
        </p:nvGrpSpPr>
        <p:grpSpPr>
          <a:xfrm>
            <a:off x="3544776" y="1186819"/>
            <a:ext cx="799585" cy="533400"/>
            <a:chOff x="1124207" y="2589770"/>
            <a:chExt cx="799585" cy="533400"/>
          </a:xfrm>
        </p:grpSpPr>
        <p:sp>
          <p:nvSpPr>
            <p:cNvPr id="143" name="Flowchart: Decision 142"/>
            <p:cNvSpPr/>
            <p:nvPr/>
          </p:nvSpPr>
          <p:spPr>
            <a:xfrm>
              <a:off x="1124207" y="2589770"/>
              <a:ext cx="799585" cy="533400"/>
            </a:xfrm>
            <a:prstGeom prst="flowChartDecis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169954" y="2677537"/>
              <a:ext cx="6968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Ray count </a:t>
              </a:r>
            </a:p>
            <a:p>
              <a:pPr algn="ctr"/>
              <a:r>
                <a:rPr lang="en-US" sz="1000" dirty="0" smtClean="0"/>
                <a:t>met?</a:t>
              </a:r>
              <a:endParaRPr lang="en-US" sz="1000" dirty="0"/>
            </a:p>
          </p:txBody>
        </p:sp>
      </p:grpSp>
      <p:cxnSp>
        <p:nvCxnSpPr>
          <p:cNvPr id="145" name="Elbow Connector 144"/>
          <p:cNvCxnSpPr>
            <a:stCxn id="150" idx="2"/>
            <a:endCxn id="24" idx="3"/>
          </p:cNvCxnSpPr>
          <p:nvPr/>
        </p:nvCxnSpPr>
        <p:spPr>
          <a:xfrm rot="5400000">
            <a:off x="2567320" y="2337299"/>
            <a:ext cx="740438" cy="1184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3011104" y="142475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193238" y="254079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50" name="Flowchart: Process 149"/>
          <p:cNvSpPr/>
          <p:nvPr/>
        </p:nvSpPr>
        <p:spPr>
          <a:xfrm>
            <a:off x="2606202" y="1701555"/>
            <a:ext cx="781140" cy="324758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Ray</a:t>
            </a:r>
          </a:p>
          <a:p>
            <a:pPr algn="ctr"/>
            <a:r>
              <a:rPr lang="en-US" sz="1050" dirty="0" smtClean="0"/>
              <a:t>Number++</a:t>
            </a:r>
            <a:endParaRPr lang="en-US" sz="1050" i="1" dirty="0" smtClean="0"/>
          </a:p>
        </p:txBody>
      </p:sp>
      <p:cxnSp>
        <p:nvCxnSpPr>
          <p:cNvPr id="154" name="Straight Arrow Connector 153"/>
          <p:cNvCxnSpPr>
            <a:stCxn id="135" idx="1"/>
            <a:endCxn id="24" idx="3"/>
          </p:cNvCxnSpPr>
          <p:nvPr/>
        </p:nvCxnSpPr>
        <p:spPr>
          <a:xfrm flipH="1">
            <a:off x="2878306" y="2766750"/>
            <a:ext cx="56880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35" idx="0"/>
            <a:endCxn id="141" idx="2"/>
          </p:cNvCxnSpPr>
          <p:nvPr/>
        </p:nvCxnSpPr>
        <p:spPr>
          <a:xfrm flipV="1">
            <a:off x="3944413" y="2210757"/>
            <a:ext cx="324" cy="289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41" idx="0"/>
            <a:endCxn id="143" idx="2"/>
          </p:cNvCxnSpPr>
          <p:nvPr/>
        </p:nvCxnSpPr>
        <p:spPr>
          <a:xfrm flipH="1" flipV="1">
            <a:off x="3944569" y="1720219"/>
            <a:ext cx="168" cy="109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32" idx="0"/>
            <a:endCxn id="135" idx="2"/>
          </p:cNvCxnSpPr>
          <p:nvPr/>
        </p:nvCxnSpPr>
        <p:spPr>
          <a:xfrm flipH="1" flipV="1">
            <a:off x="3944413" y="3033450"/>
            <a:ext cx="325" cy="136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29" idx="0"/>
            <a:endCxn id="132" idx="2"/>
          </p:cNvCxnSpPr>
          <p:nvPr/>
        </p:nvCxnSpPr>
        <p:spPr>
          <a:xfrm flipV="1">
            <a:off x="3944738" y="3703487"/>
            <a:ext cx="0" cy="132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97" idx="3"/>
            <a:endCxn id="129" idx="1"/>
          </p:cNvCxnSpPr>
          <p:nvPr/>
        </p:nvCxnSpPr>
        <p:spPr>
          <a:xfrm flipV="1">
            <a:off x="3210689" y="4103098"/>
            <a:ext cx="334256" cy="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615781" y="971654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3186888" y="385654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84" name="TextBox 183"/>
          <p:cNvSpPr txBox="1"/>
          <p:nvPr/>
        </p:nvSpPr>
        <p:spPr>
          <a:xfrm>
            <a:off x="3598648" y="3646831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85" name="TextBox 184"/>
          <p:cNvSpPr txBox="1"/>
          <p:nvPr/>
        </p:nvSpPr>
        <p:spPr>
          <a:xfrm>
            <a:off x="3615012" y="297886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86" name="TextBox 185"/>
          <p:cNvSpPr txBox="1"/>
          <p:nvPr/>
        </p:nvSpPr>
        <p:spPr>
          <a:xfrm>
            <a:off x="3584530" y="231966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grpSp>
        <p:nvGrpSpPr>
          <p:cNvPr id="199" name="Group 198"/>
          <p:cNvGrpSpPr/>
          <p:nvPr/>
        </p:nvGrpSpPr>
        <p:grpSpPr>
          <a:xfrm>
            <a:off x="5059837" y="2667000"/>
            <a:ext cx="869767" cy="533400"/>
            <a:chOff x="1124207" y="2589770"/>
            <a:chExt cx="799585" cy="533400"/>
          </a:xfrm>
        </p:grpSpPr>
        <p:sp>
          <p:nvSpPr>
            <p:cNvPr id="200" name="Flowchart: Decision 199"/>
            <p:cNvSpPr/>
            <p:nvPr/>
          </p:nvSpPr>
          <p:spPr>
            <a:xfrm>
              <a:off x="1124207" y="2589770"/>
              <a:ext cx="799585" cy="533400"/>
            </a:xfrm>
            <a:prstGeom prst="flowChartDecis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1198029" y="2636624"/>
              <a:ext cx="643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Trace</a:t>
              </a:r>
              <a:br>
                <a:rPr lang="en-US" sz="1000" dirty="0" smtClean="0"/>
              </a:br>
              <a:r>
                <a:rPr lang="en-US" sz="1000" dirty="0" smtClean="0"/>
                <a:t>Through?</a:t>
              </a:r>
              <a:endParaRPr lang="en-US" sz="1000" dirty="0"/>
            </a:p>
          </p:txBody>
        </p:sp>
      </p:grpSp>
      <p:cxnSp>
        <p:nvCxnSpPr>
          <p:cNvPr id="203" name="Elbow Connector 202"/>
          <p:cNvCxnSpPr>
            <a:stCxn id="132" idx="3"/>
            <a:endCxn id="202" idx="2"/>
          </p:cNvCxnSpPr>
          <p:nvPr/>
        </p:nvCxnSpPr>
        <p:spPr>
          <a:xfrm flipV="1">
            <a:off x="4344530" y="3194549"/>
            <a:ext cx="419389" cy="2422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/>
          <p:cNvCxnSpPr>
            <a:stCxn id="202" idx="0"/>
            <a:endCxn id="255" idx="2"/>
          </p:cNvCxnSpPr>
          <p:nvPr/>
        </p:nvCxnSpPr>
        <p:spPr>
          <a:xfrm rot="16200000" flipV="1">
            <a:off x="4465717" y="2640430"/>
            <a:ext cx="860337" cy="9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202" idx="0"/>
            <a:endCxn id="215" idx="2"/>
          </p:cNvCxnSpPr>
          <p:nvPr/>
        </p:nvCxnSpPr>
        <p:spPr>
          <a:xfrm rot="5400000" flipH="1" flipV="1">
            <a:off x="5057198" y="2153718"/>
            <a:ext cx="756559" cy="1078194"/>
          </a:xfrm>
          <a:prstGeom prst="bentConnector3">
            <a:avLst>
              <a:gd name="adj1" fmla="val 747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4564708" y="217741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215" name="Flowchart: Process 214"/>
          <p:cNvSpPr/>
          <p:nvPr/>
        </p:nvSpPr>
        <p:spPr>
          <a:xfrm>
            <a:off x="5465710" y="1962553"/>
            <a:ext cx="1017728" cy="351982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Ray miss</a:t>
            </a:r>
          </a:p>
          <a:p>
            <a:pPr algn="ctr"/>
            <a:r>
              <a:rPr lang="en-US" sz="700" dirty="0" err="1" smtClean="0"/>
              <a:t>LastElementNumber</a:t>
            </a:r>
            <a:r>
              <a:rPr lang="en-US" sz="700" dirty="0" smtClean="0"/>
              <a:t>=0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5174142" y="228290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255" name="Flowchart: Process 254"/>
          <p:cNvSpPr/>
          <p:nvPr/>
        </p:nvSpPr>
        <p:spPr>
          <a:xfrm>
            <a:off x="4446558" y="1829757"/>
            <a:ext cx="897662" cy="381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Save ray for next stage</a:t>
            </a:r>
            <a:endParaRPr lang="en-US" sz="1050" i="1" dirty="0" smtClean="0"/>
          </a:p>
        </p:txBody>
      </p:sp>
      <p:grpSp>
        <p:nvGrpSpPr>
          <p:cNvPr id="256" name="Group 255"/>
          <p:cNvGrpSpPr/>
          <p:nvPr/>
        </p:nvGrpSpPr>
        <p:grpSpPr>
          <a:xfrm>
            <a:off x="4495428" y="1186819"/>
            <a:ext cx="799585" cy="533400"/>
            <a:chOff x="1124207" y="2589770"/>
            <a:chExt cx="799585" cy="533400"/>
          </a:xfrm>
        </p:grpSpPr>
        <p:sp>
          <p:nvSpPr>
            <p:cNvPr id="257" name="Flowchart: Decision 256"/>
            <p:cNvSpPr/>
            <p:nvPr/>
          </p:nvSpPr>
          <p:spPr>
            <a:xfrm>
              <a:off x="1124207" y="2589770"/>
              <a:ext cx="799585" cy="533400"/>
            </a:xfrm>
            <a:prstGeom prst="flowChartDecis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1169954" y="2677537"/>
              <a:ext cx="6968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Ray count </a:t>
              </a:r>
            </a:p>
            <a:p>
              <a:pPr algn="ctr"/>
              <a:r>
                <a:rPr lang="en-US" sz="1000" dirty="0" smtClean="0"/>
                <a:t>met?</a:t>
              </a:r>
              <a:endParaRPr lang="en-US" sz="1000" dirty="0"/>
            </a:p>
          </p:txBody>
        </p:sp>
      </p:grpSp>
      <p:cxnSp>
        <p:nvCxnSpPr>
          <p:cNvPr id="259" name="Straight Arrow Connector 258"/>
          <p:cNvCxnSpPr>
            <a:stCxn id="255" idx="0"/>
            <a:endCxn id="257" idx="2"/>
          </p:cNvCxnSpPr>
          <p:nvPr/>
        </p:nvCxnSpPr>
        <p:spPr>
          <a:xfrm flipH="1" flipV="1">
            <a:off x="4895221" y="1720219"/>
            <a:ext cx="168" cy="109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Group 260"/>
          <p:cNvGrpSpPr/>
          <p:nvPr/>
        </p:nvGrpSpPr>
        <p:grpSpPr>
          <a:xfrm>
            <a:off x="5401866" y="1188634"/>
            <a:ext cx="994610" cy="533400"/>
            <a:chOff x="1124207" y="2589770"/>
            <a:chExt cx="799585" cy="533400"/>
          </a:xfrm>
        </p:grpSpPr>
        <p:sp>
          <p:nvSpPr>
            <p:cNvPr id="262" name="Flowchart: Decision 261"/>
            <p:cNvSpPr/>
            <p:nvPr/>
          </p:nvSpPr>
          <p:spPr>
            <a:xfrm>
              <a:off x="1124207" y="2589770"/>
              <a:ext cx="799585" cy="533400"/>
            </a:xfrm>
            <a:prstGeom prst="flowChartDecis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1193336" y="2665910"/>
              <a:ext cx="643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/>
                <a:t>MultipleHit</a:t>
              </a:r>
              <a:r>
                <a:rPr lang="en-US" sz="1000" dirty="0" smtClean="0"/>
                <a:t/>
              </a:r>
              <a:br>
                <a:rPr lang="en-US" sz="1000" dirty="0" smtClean="0"/>
              </a:br>
              <a:r>
                <a:rPr lang="en-US" sz="1000" dirty="0" smtClean="0"/>
                <a:t>Count&gt;0</a:t>
              </a:r>
              <a:endParaRPr lang="en-US" sz="1000" dirty="0"/>
            </a:p>
          </p:txBody>
        </p:sp>
      </p:grpSp>
      <p:grpSp>
        <p:nvGrpSpPr>
          <p:cNvPr id="773" name="Group 772"/>
          <p:cNvGrpSpPr/>
          <p:nvPr/>
        </p:nvGrpSpPr>
        <p:grpSpPr>
          <a:xfrm>
            <a:off x="4724400" y="3063197"/>
            <a:ext cx="340255" cy="254806"/>
            <a:chOff x="4781020" y="2905125"/>
            <a:chExt cx="340255" cy="254806"/>
          </a:xfrm>
        </p:grpSpPr>
        <p:sp>
          <p:nvSpPr>
            <p:cNvPr id="202" name="Flowchart: Or 201"/>
            <p:cNvSpPr/>
            <p:nvPr/>
          </p:nvSpPr>
          <p:spPr>
            <a:xfrm>
              <a:off x="4820539" y="2913022"/>
              <a:ext cx="264922" cy="246909"/>
            </a:xfrm>
            <a:prstGeom prst="flowChartO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4781020" y="2905125"/>
              <a:ext cx="3402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OR</a:t>
              </a:r>
              <a:endParaRPr lang="en-US" sz="1000" b="1" dirty="0"/>
            </a:p>
          </p:txBody>
        </p:sp>
      </p:grpSp>
      <p:cxnSp>
        <p:nvCxnSpPr>
          <p:cNvPr id="285" name="Elbow Connector 284"/>
          <p:cNvCxnSpPr>
            <a:stCxn id="262" idx="2"/>
            <a:endCxn id="215" idx="0"/>
          </p:cNvCxnSpPr>
          <p:nvPr/>
        </p:nvCxnSpPr>
        <p:spPr>
          <a:xfrm rot="16200000" flipH="1">
            <a:off x="5816613" y="1804591"/>
            <a:ext cx="240519" cy="7540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Elbow Connector 325"/>
          <p:cNvCxnSpPr>
            <a:stCxn id="143" idx="0"/>
            <a:endCxn id="13" idx="0"/>
          </p:cNvCxnSpPr>
          <p:nvPr/>
        </p:nvCxnSpPr>
        <p:spPr>
          <a:xfrm rot="16200000" flipV="1">
            <a:off x="2536994" y="-220757"/>
            <a:ext cx="159444" cy="2655707"/>
          </a:xfrm>
          <a:prstGeom prst="bentConnector3">
            <a:avLst>
              <a:gd name="adj1" fmla="val 2433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Elbow Connector 328"/>
          <p:cNvCxnSpPr>
            <a:stCxn id="257" idx="0"/>
            <a:endCxn id="13" idx="0"/>
          </p:cNvCxnSpPr>
          <p:nvPr/>
        </p:nvCxnSpPr>
        <p:spPr>
          <a:xfrm rot="16200000" flipV="1">
            <a:off x="3012320" y="-696083"/>
            <a:ext cx="159444" cy="3606359"/>
          </a:xfrm>
          <a:prstGeom prst="bentConnector3">
            <a:avLst>
              <a:gd name="adj1" fmla="val 2433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3643212" y="94241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333" name="Straight Arrow Connector 332"/>
          <p:cNvCxnSpPr>
            <a:stCxn id="257" idx="3"/>
            <a:endCxn id="262" idx="1"/>
          </p:cNvCxnSpPr>
          <p:nvPr/>
        </p:nvCxnSpPr>
        <p:spPr>
          <a:xfrm>
            <a:off x="5295013" y="1453519"/>
            <a:ext cx="106853" cy="1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5192943" y="122246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337" name="TextBox 336"/>
          <p:cNvSpPr txBox="1"/>
          <p:nvPr/>
        </p:nvSpPr>
        <p:spPr>
          <a:xfrm>
            <a:off x="6043909" y="1612953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345" name="Curved Connector 344"/>
          <p:cNvCxnSpPr>
            <a:stCxn id="262" idx="0"/>
            <a:endCxn id="24" idx="0"/>
          </p:cNvCxnSpPr>
          <p:nvPr/>
        </p:nvCxnSpPr>
        <p:spPr>
          <a:xfrm rot="16200000" flipH="1" flipV="1">
            <a:off x="3409180" y="10059"/>
            <a:ext cx="1311417" cy="3668565"/>
          </a:xfrm>
          <a:prstGeom prst="curvedConnector3">
            <a:avLst>
              <a:gd name="adj1" fmla="val -368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Elbow Connector 361"/>
          <p:cNvCxnSpPr>
            <a:stCxn id="143" idx="1"/>
            <a:endCxn id="150" idx="0"/>
          </p:cNvCxnSpPr>
          <p:nvPr/>
        </p:nvCxnSpPr>
        <p:spPr>
          <a:xfrm rot="10800000" flipV="1">
            <a:off x="2996772" y="1453519"/>
            <a:ext cx="548004" cy="2480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/>
          <p:cNvSpPr txBox="1"/>
          <p:nvPr/>
        </p:nvSpPr>
        <p:spPr>
          <a:xfrm>
            <a:off x="5801764" y="95808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402" name="TextBox 401"/>
          <p:cNvSpPr txBox="1"/>
          <p:nvPr/>
        </p:nvSpPr>
        <p:spPr>
          <a:xfrm>
            <a:off x="4273610" y="3848448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grpSp>
        <p:nvGrpSpPr>
          <p:cNvPr id="415" name="Group 414"/>
          <p:cNvGrpSpPr/>
          <p:nvPr/>
        </p:nvGrpSpPr>
        <p:grpSpPr>
          <a:xfrm>
            <a:off x="6860757" y="1829757"/>
            <a:ext cx="994610" cy="533400"/>
            <a:chOff x="1124207" y="2589770"/>
            <a:chExt cx="799585" cy="533400"/>
          </a:xfrm>
        </p:grpSpPr>
        <p:sp>
          <p:nvSpPr>
            <p:cNvPr id="416" name="Flowchart: Decision 415"/>
            <p:cNvSpPr/>
            <p:nvPr/>
          </p:nvSpPr>
          <p:spPr>
            <a:xfrm>
              <a:off x="1124207" y="2589770"/>
              <a:ext cx="799585" cy="533400"/>
            </a:xfrm>
            <a:prstGeom prst="flowChartDecis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1188688" y="2665910"/>
              <a:ext cx="73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/>
                <a:t>LastElement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Number=0</a:t>
              </a:r>
              <a:endParaRPr lang="en-US" sz="1000" dirty="0"/>
            </a:p>
          </p:txBody>
        </p:sp>
      </p:grpSp>
      <p:cxnSp>
        <p:nvCxnSpPr>
          <p:cNvPr id="425" name="Elbow Connector 424"/>
          <p:cNvCxnSpPr>
            <a:stCxn id="129" idx="3"/>
            <a:endCxn id="416" idx="1"/>
          </p:cNvCxnSpPr>
          <p:nvPr/>
        </p:nvCxnSpPr>
        <p:spPr>
          <a:xfrm flipV="1">
            <a:off x="4344530" y="2096457"/>
            <a:ext cx="2516227" cy="2006641"/>
          </a:xfrm>
          <a:prstGeom prst="curvedConnector3">
            <a:avLst>
              <a:gd name="adj1" fmla="val 782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1" name="Group 460"/>
          <p:cNvGrpSpPr/>
          <p:nvPr/>
        </p:nvGrpSpPr>
        <p:grpSpPr>
          <a:xfrm>
            <a:off x="6851558" y="1044137"/>
            <a:ext cx="994610" cy="533400"/>
            <a:chOff x="1124207" y="2589770"/>
            <a:chExt cx="799585" cy="533400"/>
          </a:xfrm>
        </p:grpSpPr>
        <p:sp>
          <p:nvSpPr>
            <p:cNvPr id="462" name="Flowchart: Decision 461"/>
            <p:cNvSpPr/>
            <p:nvPr/>
          </p:nvSpPr>
          <p:spPr>
            <a:xfrm>
              <a:off x="1124207" y="2589770"/>
              <a:ext cx="799585" cy="533400"/>
            </a:xfrm>
            <a:prstGeom prst="flowChartDecis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1188483" y="2633673"/>
              <a:ext cx="732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Last Ray</a:t>
              </a:r>
            </a:p>
            <a:p>
              <a:pPr algn="ctr"/>
              <a:r>
                <a:rPr lang="en-US" sz="1000" dirty="0" smtClean="0"/>
                <a:t>prev. stage?</a:t>
              </a:r>
              <a:endParaRPr lang="en-US" sz="1000" dirty="0"/>
            </a:p>
          </p:txBody>
        </p:sp>
      </p:grpSp>
      <p:cxnSp>
        <p:nvCxnSpPr>
          <p:cNvPr id="465" name="Curved Connector 464"/>
          <p:cNvCxnSpPr>
            <a:stCxn id="462" idx="3"/>
            <a:endCxn id="21" idx="0"/>
          </p:cNvCxnSpPr>
          <p:nvPr/>
        </p:nvCxnSpPr>
        <p:spPr>
          <a:xfrm flipH="1">
            <a:off x="1541822" y="1310837"/>
            <a:ext cx="6304346" cy="561782"/>
          </a:xfrm>
          <a:prstGeom prst="curvedConnector4">
            <a:avLst>
              <a:gd name="adj1" fmla="val -1108"/>
              <a:gd name="adj2" fmla="val -1285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Elbow Connector 480"/>
          <p:cNvCxnSpPr>
            <a:stCxn id="13" idx="1"/>
            <a:endCxn id="110" idx="0"/>
          </p:cNvCxnSpPr>
          <p:nvPr/>
        </p:nvCxnSpPr>
        <p:spPr>
          <a:xfrm rot="10800000" flipV="1">
            <a:off x="589682" y="1217874"/>
            <a:ext cx="165781" cy="2034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TextBox 491"/>
          <p:cNvSpPr txBox="1"/>
          <p:nvPr/>
        </p:nvSpPr>
        <p:spPr>
          <a:xfrm>
            <a:off x="7571234" y="84181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497" name="Elbow Connector 496"/>
          <p:cNvCxnSpPr>
            <a:stCxn id="462" idx="0"/>
            <a:endCxn id="13" idx="0"/>
          </p:cNvCxnSpPr>
          <p:nvPr/>
        </p:nvCxnSpPr>
        <p:spPr>
          <a:xfrm rot="16200000" flipV="1">
            <a:off x="4310482" y="-1994245"/>
            <a:ext cx="16762" cy="6060001"/>
          </a:xfrm>
          <a:prstGeom prst="bentConnector3">
            <a:avLst>
              <a:gd name="adj1" fmla="val 14637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TextBox 499"/>
          <p:cNvSpPr txBox="1"/>
          <p:nvPr/>
        </p:nvSpPr>
        <p:spPr>
          <a:xfrm>
            <a:off x="6950816" y="80005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509" name="Straight Arrow Connector 508"/>
          <p:cNvCxnSpPr>
            <a:stCxn id="416" idx="0"/>
            <a:endCxn id="462" idx="2"/>
          </p:cNvCxnSpPr>
          <p:nvPr/>
        </p:nvCxnSpPr>
        <p:spPr>
          <a:xfrm flipH="1" flipV="1">
            <a:off x="7348863" y="1577537"/>
            <a:ext cx="9199" cy="252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TextBox 513"/>
          <p:cNvSpPr txBox="1"/>
          <p:nvPr/>
        </p:nvSpPr>
        <p:spPr>
          <a:xfrm>
            <a:off x="6962823" y="161295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515" name="TextBox 514"/>
          <p:cNvSpPr txBox="1"/>
          <p:nvPr/>
        </p:nvSpPr>
        <p:spPr>
          <a:xfrm>
            <a:off x="7400059" y="234297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518" name="Flowchart: Process 517"/>
          <p:cNvSpPr/>
          <p:nvPr/>
        </p:nvSpPr>
        <p:spPr>
          <a:xfrm>
            <a:off x="6904361" y="2611256"/>
            <a:ext cx="907404" cy="324758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Multiple</a:t>
            </a:r>
          </a:p>
          <a:p>
            <a:pPr algn="ctr"/>
            <a:r>
              <a:rPr lang="en-US" sz="1050" dirty="0" err="1" smtClean="0"/>
              <a:t>HitCount</a:t>
            </a:r>
            <a:r>
              <a:rPr lang="en-US" sz="1050" dirty="0" smtClean="0"/>
              <a:t>++</a:t>
            </a:r>
          </a:p>
        </p:txBody>
      </p:sp>
      <p:cxnSp>
        <p:nvCxnSpPr>
          <p:cNvPr id="523" name="Straight Arrow Connector 522"/>
          <p:cNvCxnSpPr>
            <a:stCxn id="416" idx="2"/>
            <a:endCxn id="518" idx="0"/>
          </p:cNvCxnSpPr>
          <p:nvPr/>
        </p:nvCxnSpPr>
        <p:spPr>
          <a:xfrm>
            <a:off x="7358062" y="2363157"/>
            <a:ext cx="1" cy="248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Elbow Connector 424"/>
          <p:cNvCxnSpPr>
            <a:stCxn id="215" idx="3"/>
            <a:endCxn id="416" idx="1"/>
          </p:cNvCxnSpPr>
          <p:nvPr/>
        </p:nvCxnSpPr>
        <p:spPr>
          <a:xfrm flipV="1">
            <a:off x="6483438" y="2096457"/>
            <a:ext cx="377319" cy="42087"/>
          </a:xfrm>
          <a:prstGeom prst="curvedConnector3">
            <a:avLst>
              <a:gd name="adj1" fmla="val 794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3" name="Group 542"/>
          <p:cNvGrpSpPr/>
          <p:nvPr/>
        </p:nvGrpSpPr>
        <p:grpSpPr>
          <a:xfrm>
            <a:off x="7788935" y="3861620"/>
            <a:ext cx="869767" cy="533400"/>
            <a:chOff x="1124207" y="2589770"/>
            <a:chExt cx="799585" cy="533400"/>
          </a:xfrm>
        </p:grpSpPr>
        <p:sp>
          <p:nvSpPr>
            <p:cNvPr id="544" name="Flowchart: Decision 543"/>
            <p:cNvSpPr/>
            <p:nvPr/>
          </p:nvSpPr>
          <p:spPr>
            <a:xfrm>
              <a:off x="1124207" y="2589770"/>
              <a:ext cx="799585" cy="533400"/>
            </a:xfrm>
            <a:prstGeom prst="flowChartDecis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45" name="TextBox 544"/>
            <p:cNvSpPr txBox="1"/>
            <p:nvPr/>
          </p:nvSpPr>
          <p:spPr>
            <a:xfrm>
              <a:off x="1162003" y="2603824"/>
              <a:ext cx="737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Ray absorbed?</a:t>
              </a:r>
              <a:endParaRPr lang="en-US" sz="1000" dirty="0"/>
            </a:p>
          </p:txBody>
        </p:sp>
      </p:grpSp>
      <p:grpSp>
        <p:nvGrpSpPr>
          <p:cNvPr id="558" name="Group 557"/>
          <p:cNvGrpSpPr/>
          <p:nvPr/>
        </p:nvGrpSpPr>
        <p:grpSpPr>
          <a:xfrm>
            <a:off x="6483438" y="3183277"/>
            <a:ext cx="907404" cy="324758"/>
            <a:chOff x="6825404" y="3022082"/>
            <a:chExt cx="907404" cy="324758"/>
          </a:xfrm>
        </p:grpSpPr>
        <p:sp>
          <p:nvSpPr>
            <p:cNvPr id="546" name="Flowchart: Process 545"/>
            <p:cNvSpPr/>
            <p:nvPr/>
          </p:nvSpPr>
          <p:spPr>
            <a:xfrm>
              <a:off x="6825404" y="3022082"/>
              <a:ext cx="907404" cy="162379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Optic front</a:t>
              </a:r>
            </a:p>
          </p:txBody>
        </p:sp>
        <p:sp>
          <p:nvSpPr>
            <p:cNvPr id="547" name="Flowchart: Process 546"/>
            <p:cNvSpPr/>
            <p:nvPr/>
          </p:nvSpPr>
          <p:spPr>
            <a:xfrm>
              <a:off x="6825404" y="3184461"/>
              <a:ext cx="907404" cy="162379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Optic back</a:t>
              </a:r>
            </a:p>
          </p:txBody>
        </p:sp>
      </p:grpSp>
      <p:grpSp>
        <p:nvGrpSpPr>
          <p:cNvPr id="557" name="Group 556"/>
          <p:cNvGrpSpPr/>
          <p:nvPr/>
        </p:nvGrpSpPr>
        <p:grpSpPr>
          <a:xfrm>
            <a:off x="7710472" y="3163496"/>
            <a:ext cx="1026694" cy="491083"/>
            <a:chOff x="6783080" y="3569759"/>
            <a:chExt cx="1026694" cy="491083"/>
          </a:xfrm>
        </p:grpSpPr>
        <p:sp>
          <p:nvSpPr>
            <p:cNvPr id="548" name="Flowchart: Process 547"/>
            <p:cNvSpPr/>
            <p:nvPr/>
          </p:nvSpPr>
          <p:spPr>
            <a:xfrm>
              <a:off x="6783080" y="3569759"/>
              <a:ext cx="1026694" cy="162379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Transmittance</a:t>
              </a:r>
            </a:p>
          </p:txBody>
        </p:sp>
        <p:sp>
          <p:nvSpPr>
            <p:cNvPr id="549" name="Flowchart: Process 548"/>
            <p:cNvSpPr/>
            <p:nvPr/>
          </p:nvSpPr>
          <p:spPr>
            <a:xfrm>
              <a:off x="6783080" y="3736084"/>
              <a:ext cx="1026694" cy="162379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Reflectance</a:t>
              </a:r>
            </a:p>
          </p:txBody>
        </p:sp>
        <p:sp>
          <p:nvSpPr>
            <p:cNvPr id="550" name="Flowchart: Process 549"/>
            <p:cNvSpPr/>
            <p:nvPr/>
          </p:nvSpPr>
          <p:spPr>
            <a:xfrm>
              <a:off x="6783080" y="3898463"/>
              <a:ext cx="1026694" cy="162379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Table refl.</a:t>
              </a:r>
            </a:p>
          </p:txBody>
        </p:sp>
      </p:grpSp>
      <p:cxnSp>
        <p:nvCxnSpPr>
          <p:cNvPr id="551" name="Straight Arrow Connector 550"/>
          <p:cNvCxnSpPr>
            <a:stCxn id="518" idx="2"/>
            <a:endCxn id="546" idx="0"/>
          </p:cNvCxnSpPr>
          <p:nvPr/>
        </p:nvCxnSpPr>
        <p:spPr>
          <a:xfrm rot="5400000">
            <a:off x="7023971" y="2849184"/>
            <a:ext cx="247263" cy="420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/>
          <p:cNvCxnSpPr>
            <a:stCxn id="546" idx="3"/>
            <a:endCxn id="548" idx="1"/>
          </p:cNvCxnSpPr>
          <p:nvPr/>
        </p:nvCxnSpPr>
        <p:spPr>
          <a:xfrm flipV="1">
            <a:off x="7390842" y="3244686"/>
            <a:ext cx="319630" cy="19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/>
          <p:cNvCxnSpPr>
            <a:stCxn id="550" idx="2"/>
            <a:endCxn id="544" idx="0"/>
          </p:cNvCxnSpPr>
          <p:nvPr/>
        </p:nvCxnSpPr>
        <p:spPr>
          <a:xfrm>
            <a:off x="8223819" y="3654579"/>
            <a:ext cx="0" cy="207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Elbow Connector 561"/>
          <p:cNvCxnSpPr>
            <a:stCxn id="544" idx="3"/>
            <a:endCxn id="462" idx="2"/>
          </p:cNvCxnSpPr>
          <p:nvPr/>
        </p:nvCxnSpPr>
        <p:spPr>
          <a:xfrm flipH="1" flipV="1">
            <a:off x="7348863" y="1577537"/>
            <a:ext cx="1309839" cy="2550783"/>
          </a:xfrm>
          <a:prstGeom prst="bentConnector4">
            <a:avLst>
              <a:gd name="adj1" fmla="val -17453"/>
              <a:gd name="adj2" fmla="val 945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TextBox 569"/>
          <p:cNvSpPr txBox="1"/>
          <p:nvPr/>
        </p:nvSpPr>
        <p:spPr>
          <a:xfrm>
            <a:off x="8478204" y="3892706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grpSp>
        <p:nvGrpSpPr>
          <p:cNvPr id="583" name="Group 582"/>
          <p:cNvGrpSpPr/>
          <p:nvPr/>
        </p:nvGrpSpPr>
        <p:grpSpPr>
          <a:xfrm>
            <a:off x="5982262" y="3834380"/>
            <a:ext cx="1538561" cy="598133"/>
            <a:chOff x="5624239" y="4138926"/>
            <a:chExt cx="1538561" cy="598133"/>
          </a:xfrm>
        </p:grpSpPr>
        <p:grpSp>
          <p:nvGrpSpPr>
            <p:cNvPr id="579" name="Group 578"/>
            <p:cNvGrpSpPr/>
            <p:nvPr/>
          </p:nvGrpSpPr>
          <p:grpSpPr>
            <a:xfrm>
              <a:off x="5624239" y="4138926"/>
              <a:ext cx="1538561" cy="598133"/>
              <a:chOff x="1124207" y="2589770"/>
              <a:chExt cx="799585" cy="533400"/>
            </a:xfrm>
          </p:grpSpPr>
          <p:sp>
            <p:nvSpPr>
              <p:cNvPr id="580" name="Flowchart: Decision 579"/>
              <p:cNvSpPr/>
              <p:nvPr/>
            </p:nvSpPr>
            <p:spPr>
              <a:xfrm>
                <a:off x="1124207" y="2589770"/>
                <a:ext cx="799585" cy="533400"/>
              </a:xfrm>
              <a:prstGeom prst="flowChartDecisi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581" name="TextBox 580"/>
              <p:cNvSpPr txBox="1"/>
              <p:nvPr/>
            </p:nvSpPr>
            <p:spPr>
              <a:xfrm>
                <a:off x="1162003" y="2603824"/>
                <a:ext cx="737225" cy="219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000" dirty="0"/>
              </a:p>
            </p:txBody>
          </p:sp>
        </p:grpSp>
        <p:sp>
          <p:nvSpPr>
            <p:cNvPr id="582" name="Rectangle 581"/>
            <p:cNvSpPr/>
            <p:nvPr/>
          </p:nvSpPr>
          <p:spPr>
            <a:xfrm>
              <a:off x="5732006" y="4184076"/>
              <a:ext cx="1276311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dirty="0" err="1" smtClean="0"/>
                <a:t>SunShape</a:t>
              </a:r>
              <a:r>
                <a:rPr lang="en-US" sz="900" dirty="0" smtClean="0"/>
                <a:t>? &amp; </a:t>
              </a:r>
            </a:p>
            <a:p>
              <a:pPr algn="ctr"/>
              <a:r>
                <a:rPr lang="en-US" sz="900" dirty="0" err="1" smtClean="0"/>
                <a:t>MultipleHitCount</a:t>
              </a:r>
              <a:r>
                <a:rPr lang="en-US" sz="900" dirty="0" smtClean="0"/>
                <a:t>=1? &amp;</a:t>
              </a:r>
            </a:p>
            <a:p>
              <a:pPr algn="ctr"/>
              <a:r>
                <a:rPr lang="en-US" sz="900" dirty="0" smtClean="0"/>
                <a:t>stage=0? </a:t>
              </a:r>
            </a:p>
          </p:txBody>
        </p:sp>
      </p:grpSp>
      <p:cxnSp>
        <p:nvCxnSpPr>
          <p:cNvPr id="584" name="Straight Arrow Connector 583"/>
          <p:cNvCxnSpPr>
            <a:stCxn id="544" idx="1"/>
            <a:endCxn id="580" idx="3"/>
          </p:cNvCxnSpPr>
          <p:nvPr/>
        </p:nvCxnSpPr>
        <p:spPr>
          <a:xfrm flipH="1">
            <a:off x="7520823" y="4128320"/>
            <a:ext cx="268112" cy="5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TextBox 586"/>
          <p:cNvSpPr txBox="1"/>
          <p:nvPr/>
        </p:nvSpPr>
        <p:spPr>
          <a:xfrm>
            <a:off x="7473557" y="385654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590" name="Flowchart: Process 589"/>
          <p:cNvSpPr/>
          <p:nvPr/>
        </p:nvSpPr>
        <p:spPr>
          <a:xfrm>
            <a:off x="6515173" y="4631464"/>
            <a:ext cx="1035484" cy="381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Apply </a:t>
            </a:r>
            <a:r>
              <a:rPr lang="en-US" sz="1050" dirty="0" err="1" smtClean="0"/>
              <a:t>sunshape</a:t>
            </a:r>
            <a:r>
              <a:rPr lang="en-US" sz="1050" dirty="0" smtClean="0"/>
              <a:t> primary stage</a:t>
            </a:r>
            <a:endParaRPr lang="en-US" sz="1050" i="1" dirty="0" smtClean="0"/>
          </a:p>
        </p:txBody>
      </p:sp>
      <p:sp>
        <p:nvSpPr>
          <p:cNvPr id="594" name="TextBox 593"/>
          <p:cNvSpPr txBox="1"/>
          <p:nvPr/>
        </p:nvSpPr>
        <p:spPr>
          <a:xfrm>
            <a:off x="6865882" y="435896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grpSp>
        <p:nvGrpSpPr>
          <p:cNvPr id="595" name="Group 594"/>
          <p:cNvGrpSpPr/>
          <p:nvPr/>
        </p:nvGrpSpPr>
        <p:grpSpPr>
          <a:xfrm>
            <a:off x="5341816" y="4497310"/>
            <a:ext cx="869767" cy="439122"/>
            <a:chOff x="1124207" y="2589770"/>
            <a:chExt cx="799585" cy="533400"/>
          </a:xfrm>
        </p:grpSpPr>
        <p:sp>
          <p:nvSpPr>
            <p:cNvPr id="596" name="Flowchart: Decision 595"/>
            <p:cNvSpPr/>
            <p:nvPr/>
          </p:nvSpPr>
          <p:spPr>
            <a:xfrm>
              <a:off x="1124207" y="2589770"/>
              <a:ext cx="799585" cy="533400"/>
            </a:xfrm>
            <a:prstGeom prst="flowChartDecis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97" name="TextBox 596"/>
            <p:cNvSpPr txBox="1"/>
            <p:nvPr/>
          </p:nvSpPr>
          <p:spPr>
            <a:xfrm>
              <a:off x="1174309" y="2604574"/>
              <a:ext cx="737225" cy="48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Normal errors?</a:t>
              </a:r>
              <a:endParaRPr lang="en-US" sz="1000" dirty="0"/>
            </a:p>
          </p:txBody>
        </p:sp>
      </p:grpSp>
      <p:cxnSp>
        <p:nvCxnSpPr>
          <p:cNvPr id="602" name="Elbow Connector 601"/>
          <p:cNvCxnSpPr>
            <a:stCxn id="580" idx="1"/>
            <a:endCxn id="596" idx="0"/>
          </p:cNvCxnSpPr>
          <p:nvPr/>
        </p:nvCxnSpPr>
        <p:spPr>
          <a:xfrm rot="10800000" flipV="1">
            <a:off x="5776700" y="4133446"/>
            <a:ext cx="205562" cy="3638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TextBox 604"/>
          <p:cNvSpPr txBox="1"/>
          <p:nvPr/>
        </p:nvSpPr>
        <p:spPr>
          <a:xfrm>
            <a:off x="5336813" y="428589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608" name="Flowchart: Process 607"/>
          <p:cNvSpPr/>
          <p:nvPr/>
        </p:nvSpPr>
        <p:spPr>
          <a:xfrm>
            <a:off x="4994443" y="5377819"/>
            <a:ext cx="918710" cy="381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Apply normal errors</a:t>
            </a:r>
            <a:endParaRPr lang="en-US" sz="1050" i="1" dirty="0" smtClean="0"/>
          </a:p>
        </p:txBody>
      </p:sp>
      <p:sp>
        <p:nvSpPr>
          <p:cNvPr id="609" name="Flowchart: Process 608"/>
          <p:cNvSpPr/>
          <p:nvPr/>
        </p:nvSpPr>
        <p:spPr>
          <a:xfrm>
            <a:off x="6123721" y="5377819"/>
            <a:ext cx="1035484" cy="381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Apply surface interaction</a:t>
            </a:r>
            <a:endParaRPr lang="en-US" sz="1050" i="1" dirty="0" smtClean="0"/>
          </a:p>
        </p:txBody>
      </p:sp>
      <p:cxnSp>
        <p:nvCxnSpPr>
          <p:cNvPr id="610" name="Elbow Connector 609"/>
          <p:cNvCxnSpPr>
            <a:stCxn id="596" idx="2"/>
            <a:endCxn id="608" idx="0"/>
          </p:cNvCxnSpPr>
          <p:nvPr/>
        </p:nvCxnSpPr>
        <p:spPr>
          <a:xfrm rot="5400000">
            <a:off x="5394556" y="4995674"/>
            <a:ext cx="441387" cy="3229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Arrow Connector 612"/>
          <p:cNvCxnSpPr>
            <a:stCxn id="608" idx="3"/>
            <a:endCxn id="609" idx="1"/>
          </p:cNvCxnSpPr>
          <p:nvPr/>
        </p:nvCxnSpPr>
        <p:spPr>
          <a:xfrm>
            <a:off x="5913153" y="5568319"/>
            <a:ext cx="2105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Elbow Connector 615"/>
          <p:cNvCxnSpPr>
            <a:stCxn id="596" idx="2"/>
            <a:endCxn id="609" idx="0"/>
          </p:cNvCxnSpPr>
          <p:nvPr/>
        </p:nvCxnSpPr>
        <p:spPr>
          <a:xfrm rot="16200000" flipH="1">
            <a:off x="5988388" y="4724743"/>
            <a:ext cx="441387" cy="8647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TextBox 618"/>
          <p:cNvSpPr txBox="1"/>
          <p:nvPr/>
        </p:nvSpPr>
        <p:spPr>
          <a:xfrm>
            <a:off x="6228802" y="493643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621" name="TextBox 620"/>
          <p:cNvSpPr txBox="1"/>
          <p:nvPr/>
        </p:nvSpPr>
        <p:spPr>
          <a:xfrm>
            <a:off x="5380772" y="490653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grpSp>
        <p:nvGrpSpPr>
          <p:cNvPr id="625" name="Group 624"/>
          <p:cNvGrpSpPr/>
          <p:nvPr/>
        </p:nvGrpSpPr>
        <p:grpSpPr>
          <a:xfrm>
            <a:off x="7334560" y="5348758"/>
            <a:ext cx="869767" cy="439122"/>
            <a:chOff x="1124207" y="2589770"/>
            <a:chExt cx="799585" cy="533400"/>
          </a:xfrm>
        </p:grpSpPr>
        <p:sp>
          <p:nvSpPr>
            <p:cNvPr id="626" name="Flowchart: Decision 625"/>
            <p:cNvSpPr/>
            <p:nvPr/>
          </p:nvSpPr>
          <p:spPr>
            <a:xfrm>
              <a:off x="1124207" y="2589770"/>
              <a:ext cx="799585" cy="533400"/>
            </a:xfrm>
            <a:prstGeom prst="flowChartDecis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27" name="TextBox 626"/>
            <p:cNvSpPr txBox="1"/>
            <p:nvPr/>
          </p:nvSpPr>
          <p:spPr>
            <a:xfrm>
              <a:off x="1174309" y="2604574"/>
              <a:ext cx="737225" cy="486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Surface errors?</a:t>
              </a:r>
              <a:endParaRPr lang="en-US" sz="1000" dirty="0"/>
            </a:p>
          </p:txBody>
        </p:sp>
      </p:grpSp>
      <p:sp>
        <p:nvSpPr>
          <p:cNvPr id="633" name="Flowchart: Process 632"/>
          <p:cNvSpPr/>
          <p:nvPr/>
        </p:nvSpPr>
        <p:spPr>
          <a:xfrm>
            <a:off x="5937158" y="6087190"/>
            <a:ext cx="1713428" cy="381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/>
              <a:t>TranformToReference</a:t>
            </a:r>
            <a:r>
              <a:rPr lang="en-US" sz="1050" b="1" dirty="0" smtClean="0"/>
              <a:t>()</a:t>
            </a:r>
            <a:r>
              <a:rPr lang="en-US" sz="1050" b="1" i="1" dirty="0"/>
              <a:t> </a:t>
            </a:r>
            <a:r>
              <a:rPr lang="en-US" sz="1050" b="1" i="1" dirty="0" smtClean="0"/>
              <a:t>x 2</a:t>
            </a:r>
          </a:p>
          <a:p>
            <a:pPr algn="ctr"/>
            <a:r>
              <a:rPr lang="en-US" sz="1050" dirty="0" smtClean="0"/>
              <a:t>Element to global</a:t>
            </a:r>
          </a:p>
        </p:txBody>
      </p:sp>
      <p:cxnSp>
        <p:nvCxnSpPr>
          <p:cNvPr id="634" name="Straight Arrow Connector 633"/>
          <p:cNvCxnSpPr>
            <a:stCxn id="609" idx="3"/>
            <a:endCxn id="626" idx="1"/>
          </p:cNvCxnSpPr>
          <p:nvPr/>
        </p:nvCxnSpPr>
        <p:spPr>
          <a:xfrm>
            <a:off x="7159205" y="5568319"/>
            <a:ext cx="175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Flowchart: Process 638"/>
          <p:cNvSpPr/>
          <p:nvPr/>
        </p:nvSpPr>
        <p:spPr>
          <a:xfrm>
            <a:off x="7765958" y="6087190"/>
            <a:ext cx="1035484" cy="381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Apply normal errors</a:t>
            </a:r>
            <a:endParaRPr lang="en-US" sz="1050" i="1" dirty="0" smtClean="0"/>
          </a:p>
        </p:txBody>
      </p:sp>
      <p:cxnSp>
        <p:nvCxnSpPr>
          <p:cNvPr id="640" name="Elbow Connector 639"/>
          <p:cNvCxnSpPr>
            <a:stCxn id="626" idx="2"/>
            <a:endCxn id="633" idx="0"/>
          </p:cNvCxnSpPr>
          <p:nvPr/>
        </p:nvCxnSpPr>
        <p:spPr>
          <a:xfrm rot="5400000">
            <a:off x="7132003" y="5449749"/>
            <a:ext cx="299310" cy="9755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Elbow Connector 642"/>
          <p:cNvCxnSpPr>
            <a:stCxn id="626" idx="2"/>
            <a:endCxn id="639" idx="0"/>
          </p:cNvCxnSpPr>
          <p:nvPr/>
        </p:nvCxnSpPr>
        <p:spPr>
          <a:xfrm rot="16200000" flipH="1">
            <a:off x="7876917" y="5680407"/>
            <a:ext cx="299310" cy="514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Arrow Connector 655"/>
          <p:cNvCxnSpPr>
            <a:stCxn id="639" idx="1"/>
            <a:endCxn id="633" idx="3"/>
          </p:cNvCxnSpPr>
          <p:nvPr/>
        </p:nvCxnSpPr>
        <p:spPr>
          <a:xfrm flipH="1">
            <a:off x="7650586" y="6277690"/>
            <a:ext cx="1153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TextBox 660"/>
          <p:cNvSpPr txBox="1"/>
          <p:nvPr/>
        </p:nvSpPr>
        <p:spPr>
          <a:xfrm>
            <a:off x="8478204" y="58380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662" name="TextBox 661"/>
          <p:cNvSpPr txBox="1"/>
          <p:nvPr/>
        </p:nvSpPr>
        <p:spPr>
          <a:xfrm>
            <a:off x="6516210" y="581145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grpSp>
        <p:nvGrpSpPr>
          <p:cNvPr id="664" name="Group 663"/>
          <p:cNvGrpSpPr/>
          <p:nvPr/>
        </p:nvGrpSpPr>
        <p:grpSpPr>
          <a:xfrm>
            <a:off x="4829630" y="5963851"/>
            <a:ext cx="869767" cy="627678"/>
            <a:chOff x="8028062" y="4687494"/>
            <a:chExt cx="869767" cy="627678"/>
          </a:xfrm>
        </p:grpSpPr>
        <p:sp>
          <p:nvSpPr>
            <p:cNvPr id="629" name="Flowchart: Decision 628"/>
            <p:cNvSpPr/>
            <p:nvPr/>
          </p:nvSpPr>
          <p:spPr>
            <a:xfrm>
              <a:off x="8028062" y="4687494"/>
              <a:ext cx="869767" cy="627678"/>
            </a:xfrm>
            <a:prstGeom prst="flowChartDecis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63" name="TextBox 662"/>
            <p:cNvSpPr txBox="1"/>
            <p:nvPr/>
          </p:nvSpPr>
          <p:spPr>
            <a:xfrm>
              <a:off x="8074056" y="4788886"/>
              <a:ext cx="777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Allow </a:t>
              </a:r>
              <a:r>
                <a:rPr lang="en-US" sz="1000" dirty="0" err="1" smtClean="0"/>
                <a:t>mult</a:t>
              </a:r>
              <a:r>
                <a:rPr lang="en-US" sz="1000" dirty="0" smtClean="0"/>
                <a:t>.</a:t>
              </a:r>
            </a:p>
            <a:p>
              <a:r>
                <a:rPr lang="en-US" sz="1000" dirty="0" smtClean="0"/>
                <a:t>stage hits?</a:t>
              </a:r>
              <a:endParaRPr lang="en-US" sz="1000" dirty="0"/>
            </a:p>
          </p:txBody>
        </p:sp>
      </p:grpSp>
      <p:cxnSp>
        <p:nvCxnSpPr>
          <p:cNvPr id="665" name="Elbow Connector 664"/>
          <p:cNvCxnSpPr>
            <a:stCxn id="629" idx="0"/>
            <a:endCxn id="129" idx="2"/>
          </p:cNvCxnSpPr>
          <p:nvPr/>
        </p:nvCxnSpPr>
        <p:spPr>
          <a:xfrm rot="16200000" flipV="1">
            <a:off x="3807600" y="4506937"/>
            <a:ext cx="1594053" cy="1319776"/>
          </a:xfrm>
          <a:prstGeom prst="curvedConnector3">
            <a:avLst>
              <a:gd name="adj1" fmla="val 89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TextBox 669"/>
          <p:cNvSpPr txBox="1"/>
          <p:nvPr/>
        </p:nvSpPr>
        <p:spPr>
          <a:xfrm>
            <a:off x="4641429" y="582186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671" name="Elbow Connector 670"/>
          <p:cNvCxnSpPr>
            <a:stCxn id="629" idx="2"/>
            <a:endCxn id="15" idx="1"/>
          </p:cNvCxnSpPr>
          <p:nvPr/>
        </p:nvCxnSpPr>
        <p:spPr>
          <a:xfrm rot="5400000" flipH="1">
            <a:off x="1842064" y="3169080"/>
            <a:ext cx="2485097" cy="4359803"/>
          </a:xfrm>
          <a:prstGeom prst="bentConnector4">
            <a:avLst>
              <a:gd name="adj1" fmla="val -6644"/>
              <a:gd name="adj2" fmla="val 1052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Arrow Connector 698"/>
          <p:cNvCxnSpPr>
            <a:stCxn id="590" idx="1"/>
            <a:endCxn id="596" idx="3"/>
          </p:cNvCxnSpPr>
          <p:nvPr/>
        </p:nvCxnSpPr>
        <p:spPr>
          <a:xfrm flipH="1" flipV="1">
            <a:off x="6211583" y="4716871"/>
            <a:ext cx="303590" cy="105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Arrow Connector 716"/>
          <p:cNvCxnSpPr>
            <a:stCxn id="633" idx="1"/>
            <a:endCxn id="629" idx="3"/>
          </p:cNvCxnSpPr>
          <p:nvPr/>
        </p:nvCxnSpPr>
        <p:spPr>
          <a:xfrm flipH="1">
            <a:off x="5699397" y="6277690"/>
            <a:ext cx="2377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TextBox 721"/>
          <p:cNvSpPr txBox="1"/>
          <p:nvPr/>
        </p:nvSpPr>
        <p:spPr>
          <a:xfrm>
            <a:off x="4878687" y="6551350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723" name="Straight Arrow Connector 722"/>
          <p:cNvCxnSpPr>
            <a:stCxn id="580" idx="2"/>
            <a:endCxn id="590" idx="0"/>
          </p:cNvCxnSpPr>
          <p:nvPr/>
        </p:nvCxnSpPr>
        <p:spPr>
          <a:xfrm>
            <a:off x="6751543" y="4432513"/>
            <a:ext cx="281372" cy="198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/>
          <p:cNvCxnSpPr>
            <a:stCxn id="200" idx="1"/>
            <a:endCxn id="284" idx="3"/>
          </p:cNvCxnSpPr>
          <p:nvPr/>
        </p:nvCxnSpPr>
        <p:spPr>
          <a:xfrm>
            <a:off x="5059837" y="2933700"/>
            <a:ext cx="4818" cy="252608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2" name="Group 771"/>
          <p:cNvGrpSpPr/>
          <p:nvPr/>
        </p:nvGrpSpPr>
        <p:grpSpPr>
          <a:xfrm>
            <a:off x="5059837" y="3200400"/>
            <a:ext cx="869767" cy="533400"/>
            <a:chOff x="4953000" y="3045922"/>
            <a:chExt cx="869767" cy="533400"/>
          </a:xfrm>
        </p:grpSpPr>
        <p:sp>
          <p:nvSpPr>
            <p:cNvPr id="753" name="Flowchart: Decision 752"/>
            <p:cNvSpPr/>
            <p:nvPr/>
          </p:nvSpPr>
          <p:spPr>
            <a:xfrm>
              <a:off x="4953000" y="3045922"/>
              <a:ext cx="869767" cy="533400"/>
            </a:xfrm>
            <a:prstGeom prst="flowChartDecis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54" name="TextBox 753"/>
            <p:cNvSpPr txBox="1"/>
            <p:nvPr/>
          </p:nvSpPr>
          <p:spPr>
            <a:xfrm>
              <a:off x="4958666" y="3122062"/>
              <a:ext cx="8386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/>
                <a:t>MultipleHit</a:t>
              </a:r>
              <a:r>
                <a:rPr lang="en-US" sz="1000" dirty="0" smtClean="0"/>
                <a:t/>
              </a:r>
              <a:br>
                <a:rPr lang="en-US" sz="1000" dirty="0" smtClean="0"/>
              </a:br>
              <a:r>
                <a:rPr lang="en-US" sz="1000" dirty="0" smtClean="0"/>
                <a:t>Count&gt;0</a:t>
              </a:r>
              <a:endParaRPr lang="en-US" sz="1000" dirty="0"/>
            </a:p>
          </p:txBody>
        </p:sp>
      </p:grpSp>
      <p:cxnSp>
        <p:nvCxnSpPr>
          <p:cNvPr id="774" name="Straight Connector 773"/>
          <p:cNvCxnSpPr>
            <a:stCxn id="753" idx="1"/>
            <a:endCxn id="284" idx="3"/>
          </p:cNvCxnSpPr>
          <p:nvPr/>
        </p:nvCxnSpPr>
        <p:spPr>
          <a:xfrm flipV="1">
            <a:off x="5059837" y="3186308"/>
            <a:ext cx="4818" cy="280792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53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253</Words>
  <Application>Microsoft Office PowerPoint</Application>
  <PresentationFormat>On-screen Show (4:3)</PresentationFormat>
  <Paragraphs>158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mwagner</dc:creator>
  <cp:lastModifiedBy>mwagner</cp:lastModifiedBy>
  <cp:revision>40</cp:revision>
  <dcterms:created xsi:type="dcterms:W3CDTF">2016-02-05T17:58:48Z</dcterms:created>
  <dcterms:modified xsi:type="dcterms:W3CDTF">2016-02-05T23:41:48Z</dcterms:modified>
</cp:coreProperties>
</file>