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840" r:id="rId2"/>
    <p:sldId id="1892" r:id="rId3"/>
    <p:sldId id="1468" r:id="rId4"/>
    <p:sldId id="2917" r:id="rId5"/>
    <p:sldId id="2906" r:id="rId6"/>
    <p:sldId id="2918" r:id="rId7"/>
    <p:sldId id="2910" r:id="rId8"/>
    <p:sldId id="2921" r:id="rId9"/>
    <p:sldId id="2920" r:id="rId10"/>
    <p:sldId id="2922" r:id="rId11"/>
    <p:sldId id="2923" r:id="rId12"/>
    <p:sldId id="2919" r:id="rId13"/>
    <p:sldId id="2912" r:id="rId14"/>
    <p:sldId id="2924" r:id="rId15"/>
    <p:sldId id="2913" r:id="rId16"/>
    <p:sldId id="2914" r:id="rId17"/>
    <p:sldId id="2916" r:id="rId18"/>
    <p:sldId id="2915" r:id="rId19"/>
    <p:sldId id="274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9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68"/>
    <p:restoredTop sz="96327"/>
  </p:normalViewPr>
  <p:slideViewPr>
    <p:cSldViewPr snapToGrid="0">
      <p:cViewPr varScale="1">
        <p:scale>
          <a:sx n="93" d="100"/>
          <a:sy n="93" d="100"/>
        </p:scale>
        <p:origin x="240"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FE393E-2BDD-6142-8933-9B54BA097D2F}" type="datetimeFigureOut">
              <a:rPr lang="en-US" smtClean="0"/>
              <a:t>2/26/23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0C7ECF-E0BE-4E4F-8B1B-0B5591F01D5C}" type="slidenum">
              <a:rPr lang="en-US" smtClean="0"/>
              <a:t>‹#›</a:t>
            </a:fld>
            <a:endParaRPr lang="en-US"/>
          </a:p>
        </p:txBody>
      </p:sp>
    </p:spTree>
    <p:extLst>
      <p:ext uri="{BB962C8B-B14F-4D97-AF65-F5344CB8AC3E}">
        <p14:creationId xmlns:p14="http://schemas.microsoft.com/office/powerpoint/2010/main" val="25979471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bottom, there is the level of the individual. Since ecology concerns interactions of organisms with each other and the environment, here we means how an in individual interacts with the environment</a:t>
            </a:r>
          </a:p>
          <a:p>
            <a:endParaRPr lang="en-US" dirty="0"/>
          </a:p>
        </p:txBody>
      </p:sp>
      <p:sp>
        <p:nvSpPr>
          <p:cNvPr id="4" name="Slide Number Placeholder 3"/>
          <p:cNvSpPr>
            <a:spLocks noGrp="1"/>
          </p:cNvSpPr>
          <p:nvPr>
            <p:ph type="sldNum" sz="quarter" idx="5"/>
          </p:nvPr>
        </p:nvSpPr>
        <p:spPr/>
        <p:txBody>
          <a:bodyPr/>
          <a:lstStyle/>
          <a:p>
            <a:fld id="{A8C508D1-CDDD-6445-AC0B-42415DA4AB68}" type="slidenum">
              <a:rPr lang="en-US" smtClean="0"/>
              <a:t>3</a:t>
            </a:fld>
            <a:endParaRPr lang="en-US"/>
          </a:p>
        </p:txBody>
      </p:sp>
    </p:spTree>
    <p:extLst>
      <p:ext uri="{BB962C8B-B14F-4D97-AF65-F5344CB8AC3E}">
        <p14:creationId xmlns:p14="http://schemas.microsoft.com/office/powerpoint/2010/main" val="2008564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7B3D2-A995-AD9A-131A-8DF9E49D7A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2B4706-D032-C96B-7C04-F1A6E685DF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CBB2A3-9481-DEB3-3C09-C9B84E68678B}"/>
              </a:ext>
            </a:extLst>
          </p:cNvPr>
          <p:cNvSpPr>
            <a:spLocks noGrp="1"/>
          </p:cNvSpPr>
          <p:nvPr>
            <p:ph type="dt" sz="half" idx="10"/>
          </p:nvPr>
        </p:nvSpPr>
        <p:spPr/>
        <p:txBody>
          <a:bodyPr/>
          <a:lstStyle/>
          <a:p>
            <a:fld id="{33D14851-3B63-564B-96A3-9CE2A127D1FC}" type="datetimeFigureOut">
              <a:rPr lang="en-US" smtClean="0"/>
              <a:t>2/26/23</a:t>
            </a:fld>
            <a:endParaRPr lang="en-US"/>
          </a:p>
        </p:txBody>
      </p:sp>
      <p:sp>
        <p:nvSpPr>
          <p:cNvPr id="5" name="Footer Placeholder 4">
            <a:extLst>
              <a:ext uri="{FF2B5EF4-FFF2-40B4-BE49-F238E27FC236}">
                <a16:creationId xmlns:a16="http://schemas.microsoft.com/office/drawing/2014/main" id="{5E87CBB5-172B-A913-F925-DA2935A1D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22023-0C9A-8ECD-D738-4C17E0A53AEC}"/>
              </a:ext>
            </a:extLst>
          </p:cNvPr>
          <p:cNvSpPr>
            <a:spLocks noGrp="1"/>
          </p:cNvSpPr>
          <p:nvPr>
            <p:ph type="sldNum" sz="quarter" idx="12"/>
          </p:nvPr>
        </p:nvSpPr>
        <p:spPr/>
        <p:txBody>
          <a:bodyPr/>
          <a:lstStyle/>
          <a:p>
            <a:fld id="{0D8CA447-439F-3B4B-9ACA-1485E19D3F36}" type="slidenum">
              <a:rPr lang="en-US" smtClean="0"/>
              <a:t>‹#›</a:t>
            </a:fld>
            <a:endParaRPr lang="en-US"/>
          </a:p>
        </p:txBody>
      </p:sp>
    </p:spTree>
    <p:extLst>
      <p:ext uri="{BB962C8B-B14F-4D97-AF65-F5344CB8AC3E}">
        <p14:creationId xmlns:p14="http://schemas.microsoft.com/office/powerpoint/2010/main" val="241807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0772C-B2ED-3F4C-30CB-C3D5040B09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06B7DF-3872-E923-46AD-86E15EA712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DB2FA-EAAF-A188-716D-9EE204448C73}"/>
              </a:ext>
            </a:extLst>
          </p:cNvPr>
          <p:cNvSpPr>
            <a:spLocks noGrp="1"/>
          </p:cNvSpPr>
          <p:nvPr>
            <p:ph type="dt" sz="half" idx="10"/>
          </p:nvPr>
        </p:nvSpPr>
        <p:spPr/>
        <p:txBody>
          <a:bodyPr/>
          <a:lstStyle/>
          <a:p>
            <a:fld id="{33D14851-3B63-564B-96A3-9CE2A127D1FC}" type="datetimeFigureOut">
              <a:rPr lang="en-US" smtClean="0"/>
              <a:t>2/26/23</a:t>
            </a:fld>
            <a:endParaRPr lang="en-US"/>
          </a:p>
        </p:txBody>
      </p:sp>
      <p:sp>
        <p:nvSpPr>
          <p:cNvPr id="5" name="Footer Placeholder 4">
            <a:extLst>
              <a:ext uri="{FF2B5EF4-FFF2-40B4-BE49-F238E27FC236}">
                <a16:creationId xmlns:a16="http://schemas.microsoft.com/office/drawing/2014/main" id="{7482EFF7-6E45-7277-43D4-4A215BD5D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39253-28B6-DD1D-73FE-E2848AD6DA87}"/>
              </a:ext>
            </a:extLst>
          </p:cNvPr>
          <p:cNvSpPr>
            <a:spLocks noGrp="1"/>
          </p:cNvSpPr>
          <p:nvPr>
            <p:ph type="sldNum" sz="quarter" idx="12"/>
          </p:nvPr>
        </p:nvSpPr>
        <p:spPr/>
        <p:txBody>
          <a:bodyPr/>
          <a:lstStyle/>
          <a:p>
            <a:fld id="{0D8CA447-439F-3B4B-9ACA-1485E19D3F36}" type="slidenum">
              <a:rPr lang="en-US" smtClean="0"/>
              <a:t>‹#›</a:t>
            </a:fld>
            <a:endParaRPr lang="en-US"/>
          </a:p>
        </p:txBody>
      </p:sp>
    </p:spTree>
    <p:extLst>
      <p:ext uri="{BB962C8B-B14F-4D97-AF65-F5344CB8AC3E}">
        <p14:creationId xmlns:p14="http://schemas.microsoft.com/office/powerpoint/2010/main" val="485352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0654AA-C6B5-E4DA-A4C7-233F9EF03B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82D0B7-FFCB-5154-AA12-8D8E6D4AF2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92418D-16A1-EB09-DDC5-A7E82D16A8CE}"/>
              </a:ext>
            </a:extLst>
          </p:cNvPr>
          <p:cNvSpPr>
            <a:spLocks noGrp="1"/>
          </p:cNvSpPr>
          <p:nvPr>
            <p:ph type="dt" sz="half" idx="10"/>
          </p:nvPr>
        </p:nvSpPr>
        <p:spPr/>
        <p:txBody>
          <a:bodyPr/>
          <a:lstStyle/>
          <a:p>
            <a:fld id="{33D14851-3B63-564B-96A3-9CE2A127D1FC}" type="datetimeFigureOut">
              <a:rPr lang="en-US" smtClean="0"/>
              <a:t>2/26/23</a:t>
            </a:fld>
            <a:endParaRPr lang="en-US"/>
          </a:p>
        </p:txBody>
      </p:sp>
      <p:sp>
        <p:nvSpPr>
          <p:cNvPr id="5" name="Footer Placeholder 4">
            <a:extLst>
              <a:ext uri="{FF2B5EF4-FFF2-40B4-BE49-F238E27FC236}">
                <a16:creationId xmlns:a16="http://schemas.microsoft.com/office/drawing/2014/main" id="{97A6587D-2319-8395-12C9-5DCF17463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AA6FF8-5AFE-9EFB-0DAB-C4481087A06E}"/>
              </a:ext>
            </a:extLst>
          </p:cNvPr>
          <p:cNvSpPr>
            <a:spLocks noGrp="1"/>
          </p:cNvSpPr>
          <p:nvPr>
            <p:ph type="sldNum" sz="quarter" idx="12"/>
          </p:nvPr>
        </p:nvSpPr>
        <p:spPr/>
        <p:txBody>
          <a:bodyPr/>
          <a:lstStyle/>
          <a:p>
            <a:fld id="{0D8CA447-439F-3B4B-9ACA-1485E19D3F36}" type="slidenum">
              <a:rPr lang="en-US" smtClean="0"/>
              <a:t>‹#›</a:t>
            </a:fld>
            <a:endParaRPr lang="en-US"/>
          </a:p>
        </p:txBody>
      </p:sp>
    </p:spTree>
    <p:extLst>
      <p:ext uri="{BB962C8B-B14F-4D97-AF65-F5344CB8AC3E}">
        <p14:creationId xmlns:p14="http://schemas.microsoft.com/office/powerpoint/2010/main" val="376341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01873-B718-021C-050B-C2AEA74D68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B392B0-30B2-FA04-3D63-25748E89FB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0CF67D-D043-F8AC-83E1-F7AFE95FB090}"/>
              </a:ext>
            </a:extLst>
          </p:cNvPr>
          <p:cNvSpPr>
            <a:spLocks noGrp="1"/>
          </p:cNvSpPr>
          <p:nvPr>
            <p:ph type="dt" sz="half" idx="10"/>
          </p:nvPr>
        </p:nvSpPr>
        <p:spPr/>
        <p:txBody>
          <a:bodyPr/>
          <a:lstStyle/>
          <a:p>
            <a:fld id="{33D14851-3B63-564B-96A3-9CE2A127D1FC}" type="datetimeFigureOut">
              <a:rPr lang="en-US" smtClean="0"/>
              <a:t>2/26/23</a:t>
            </a:fld>
            <a:endParaRPr lang="en-US"/>
          </a:p>
        </p:txBody>
      </p:sp>
      <p:sp>
        <p:nvSpPr>
          <p:cNvPr id="5" name="Footer Placeholder 4">
            <a:extLst>
              <a:ext uri="{FF2B5EF4-FFF2-40B4-BE49-F238E27FC236}">
                <a16:creationId xmlns:a16="http://schemas.microsoft.com/office/drawing/2014/main" id="{815B5A5A-D106-98BA-96BA-EEBFDDAB2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9B784-5FE1-5EFF-CE8D-CEC68775516A}"/>
              </a:ext>
            </a:extLst>
          </p:cNvPr>
          <p:cNvSpPr>
            <a:spLocks noGrp="1"/>
          </p:cNvSpPr>
          <p:nvPr>
            <p:ph type="sldNum" sz="quarter" idx="12"/>
          </p:nvPr>
        </p:nvSpPr>
        <p:spPr/>
        <p:txBody>
          <a:bodyPr/>
          <a:lstStyle/>
          <a:p>
            <a:fld id="{0D8CA447-439F-3B4B-9ACA-1485E19D3F36}" type="slidenum">
              <a:rPr lang="en-US" smtClean="0"/>
              <a:t>‹#›</a:t>
            </a:fld>
            <a:endParaRPr lang="en-US"/>
          </a:p>
        </p:txBody>
      </p:sp>
    </p:spTree>
    <p:extLst>
      <p:ext uri="{BB962C8B-B14F-4D97-AF65-F5344CB8AC3E}">
        <p14:creationId xmlns:p14="http://schemas.microsoft.com/office/powerpoint/2010/main" val="3315659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BC54-037C-445D-A6D8-77FA38155A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5CB7BB-5C12-21E0-7F2C-4815049284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4F60A0-DDA0-FBF9-A2AB-2545B32FE583}"/>
              </a:ext>
            </a:extLst>
          </p:cNvPr>
          <p:cNvSpPr>
            <a:spLocks noGrp="1"/>
          </p:cNvSpPr>
          <p:nvPr>
            <p:ph type="dt" sz="half" idx="10"/>
          </p:nvPr>
        </p:nvSpPr>
        <p:spPr/>
        <p:txBody>
          <a:bodyPr/>
          <a:lstStyle/>
          <a:p>
            <a:fld id="{33D14851-3B63-564B-96A3-9CE2A127D1FC}" type="datetimeFigureOut">
              <a:rPr lang="en-US" smtClean="0"/>
              <a:t>2/26/23</a:t>
            </a:fld>
            <a:endParaRPr lang="en-US"/>
          </a:p>
        </p:txBody>
      </p:sp>
      <p:sp>
        <p:nvSpPr>
          <p:cNvPr id="5" name="Footer Placeholder 4">
            <a:extLst>
              <a:ext uri="{FF2B5EF4-FFF2-40B4-BE49-F238E27FC236}">
                <a16:creationId xmlns:a16="http://schemas.microsoft.com/office/drawing/2014/main" id="{4307622D-C60A-0FF2-F6E0-BF91A0131B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2640BA-5567-8EAF-0A3B-BA89CEC3AA5E}"/>
              </a:ext>
            </a:extLst>
          </p:cNvPr>
          <p:cNvSpPr>
            <a:spLocks noGrp="1"/>
          </p:cNvSpPr>
          <p:nvPr>
            <p:ph type="sldNum" sz="quarter" idx="12"/>
          </p:nvPr>
        </p:nvSpPr>
        <p:spPr/>
        <p:txBody>
          <a:bodyPr/>
          <a:lstStyle/>
          <a:p>
            <a:fld id="{0D8CA447-439F-3B4B-9ACA-1485E19D3F36}" type="slidenum">
              <a:rPr lang="en-US" smtClean="0"/>
              <a:t>‹#›</a:t>
            </a:fld>
            <a:endParaRPr lang="en-US"/>
          </a:p>
        </p:txBody>
      </p:sp>
    </p:spTree>
    <p:extLst>
      <p:ext uri="{BB962C8B-B14F-4D97-AF65-F5344CB8AC3E}">
        <p14:creationId xmlns:p14="http://schemas.microsoft.com/office/powerpoint/2010/main" val="620545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CFBCC-9237-0325-9FA2-2BC7485E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26CD42-B79E-8909-2F45-094DA0F8BA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617E00-9957-230E-40B5-EFE44C8301C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0944E54-F961-DF23-BACD-1CBDA9CDDFF0}"/>
              </a:ext>
            </a:extLst>
          </p:cNvPr>
          <p:cNvSpPr>
            <a:spLocks noGrp="1"/>
          </p:cNvSpPr>
          <p:nvPr>
            <p:ph type="dt" sz="half" idx="10"/>
          </p:nvPr>
        </p:nvSpPr>
        <p:spPr/>
        <p:txBody>
          <a:bodyPr/>
          <a:lstStyle/>
          <a:p>
            <a:fld id="{33D14851-3B63-564B-96A3-9CE2A127D1FC}" type="datetimeFigureOut">
              <a:rPr lang="en-US" smtClean="0"/>
              <a:t>2/26/23</a:t>
            </a:fld>
            <a:endParaRPr lang="en-US"/>
          </a:p>
        </p:txBody>
      </p:sp>
      <p:sp>
        <p:nvSpPr>
          <p:cNvPr id="6" name="Footer Placeholder 5">
            <a:extLst>
              <a:ext uri="{FF2B5EF4-FFF2-40B4-BE49-F238E27FC236}">
                <a16:creationId xmlns:a16="http://schemas.microsoft.com/office/drawing/2014/main" id="{52F85153-70A2-13CA-1384-E4D24A0366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977C72-8BA0-56FB-3689-E9F7FE9B3D81}"/>
              </a:ext>
            </a:extLst>
          </p:cNvPr>
          <p:cNvSpPr>
            <a:spLocks noGrp="1"/>
          </p:cNvSpPr>
          <p:nvPr>
            <p:ph type="sldNum" sz="quarter" idx="12"/>
          </p:nvPr>
        </p:nvSpPr>
        <p:spPr/>
        <p:txBody>
          <a:bodyPr/>
          <a:lstStyle/>
          <a:p>
            <a:fld id="{0D8CA447-439F-3B4B-9ACA-1485E19D3F36}" type="slidenum">
              <a:rPr lang="en-US" smtClean="0"/>
              <a:t>‹#›</a:t>
            </a:fld>
            <a:endParaRPr lang="en-US"/>
          </a:p>
        </p:txBody>
      </p:sp>
    </p:spTree>
    <p:extLst>
      <p:ext uri="{BB962C8B-B14F-4D97-AF65-F5344CB8AC3E}">
        <p14:creationId xmlns:p14="http://schemas.microsoft.com/office/powerpoint/2010/main" val="635345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A939F-8083-729B-8F1C-2354794CDB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187F9BC-BFAC-0E87-77FC-B187913447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EF071E-8C59-9220-7E9F-72D5A66DEF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EAD495-3E67-0DFF-0ED4-894B11AC9D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0A4FF9-5998-D78B-CF2C-E6F40F9E2A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735EC80-E846-CFB9-0CEA-F3796841670A}"/>
              </a:ext>
            </a:extLst>
          </p:cNvPr>
          <p:cNvSpPr>
            <a:spLocks noGrp="1"/>
          </p:cNvSpPr>
          <p:nvPr>
            <p:ph type="dt" sz="half" idx="10"/>
          </p:nvPr>
        </p:nvSpPr>
        <p:spPr/>
        <p:txBody>
          <a:bodyPr/>
          <a:lstStyle/>
          <a:p>
            <a:fld id="{33D14851-3B63-564B-96A3-9CE2A127D1FC}" type="datetimeFigureOut">
              <a:rPr lang="en-US" smtClean="0"/>
              <a:t>2/26/23</a:t>
            </a:fld>
            <a:endParaRPr lang="en-US"/>
          </a:p>
        </p:txBody>
      </p:sp>
      <p:sp>
        <p:nvSpPr>
          <p:cNvPr id="8" name="Footer Placeholder 7">
            <a:extLst>
              <a:ext uri="{FF2B5EF4-FFF2-40B4-BE49-F238E27FC236}">
                <a16:creationId xmlns:a16="http://schemas.microsoft.com/office/drawing/2014/main" id="{62A61C58-8897-6D91-B38A-92564CD5D8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97EEBA7-B301-99AF-D376-080098BEDC12}"/>
              </a:ext>
            </a:extLst>
          </p:cNvPr>
          <p:cNvSpPr>
            <a:spLocks noGrp="1"/>
          </p:cNvSpPr>
          <p:nvPr>
            <p:ph type="sldNum" sz="quarter" idx="12"/>
          </p:nvPr>
        </p:nvSpPr>
        <p:spPr/>
        <p:txBody>
          <a:bodyPr/>
          <a:lstStyle/>
          <a:p>
            <a:fld id="{0D8CA447-439F-3B4B-9ACA-1485E19D3F36}" type="slidenum">
              <a:rPr lang="en-US" smtClean="0"/>
              <a:t>‹#›</a:t>
            </a:fld>
            <a:endParaRPr lang="en-US"/>
          </a:p>
        </p:txBody>
      </p:sp>
    </p:spTree>
    <p:extLst>
      <p:ext uri="{BB962C8B-B14F-4D97-AF65-F5344CB8AC3E}">
        <p14:creationId xmlns:p14="http://schemas.microsoft.com/office/powerpoint/2010/main" val="3480383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ACE5-435C-8E12-6763-8CCA33B710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E39ACB9-BE2A-BFA4-23EC-C45DEEEDDB5E}"/>
              </a:ext>
            </a:extLst>
          </p:cNvPr>
          <p:cNvSpPr>
            <a:spLocks noGrp="1"/>
          </p:cNvSpPr>
          <p:nvPr>
            <p:ph type="dt" sz="half" idx="10"/>
          </p:nvPr>
        </p:nvSpPr>
        <p:spPr/>
        <p:txBody>
          <a:bodyPr/>
          <a:lstStyle/>
          <a:p>
            <a:fld id="{33D14851-3B63-564B-96A3-9CE2A127D1FC}" type="datetimeFigureOut">
              <a:rPr lang="en-US" smtClean="0"/>
              <a:t>2/26/23</a:t>
            </a:fld>
            <a:endParaRPr lang="en-US"/>
          </a:p>
        </p:txBody>
      </p:sp>
      <p:sp>
        <p:nvSpPr>
          <p:cNvPr id="4" name="Footer Placeholder 3">
            <a:extLst>
              <a:ext uri="{FF2B5EF4-FFF2-40B4-BE49-F238E27FC236}">
                <a16:creationId xmlns:a16="http://schemas.microsoft.com/office/drawing/2014/main" id="{CD2B7586-638E-9105-BC27-2B8F73D7B5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12192C-984C-6F50-4A78-86A0911C7A38}"/>
              </a:ext>
            </a:extLst>
          </p:cNvPr>
          <p:cNvSpPr>
            <a:spLocks noGrp="1"/>
          </p:cNvSpPr>
          <p:nvPr>
            <p:ph type="sldNum" sz="quarter" idx="12"/>
          </p:nvPr>
        </p:nvSpPr>
        <p:spPr/>
        <p:txBody>
          <a:bodyPr/>
          <a:lstStyle/>
          <a:p>
            <a:fld id="{0D8CA447-439F-3B4B-9ACA-1485E19D3F36}" type="slidenum">
              <a:rPr lang="en-US" smtClean="0"/>
              <a:t>‹#›</a:t>
            </a:fld>
            <a:endParaRPr lang="en-US"/>
          </a:p>
        </p:txBody>
      </p:sp>
    </p:spTree>
    <p:extLst>
      <p:ext uri="{BB962C8B-B14F-4D97-AF65-F5344CB8AC3E}">
        <p14:creationId xmlns:p14="http://schemas.microsoft.com/office/powerpoint/2010/main" val="3025451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8F689-3020-1270-4EE5-7AFC0332AB76}"/>
              </a:ext>
            </a:extLst>
          </p:cNvPr>
          <p:cNvSpPr>
            <a:spLocks noGrp="1"/>
          </p:cNvSpPr>
          <p:nvPr>
            <p:ph type="dt" sz="half" idx="10"/>
          </p:nvPr>
        </p:nvSpPr>
        <p:spPr/>
        <p:txBody>
          <a:bodyPr/>
          <a:lstStyle/>
          <a:p>
            <a:fld id="{33D14851-3B63-564B-96A3-9CE2A127D1FC}" type="datetimeFigureOut">
              <a:rPr lang="en-US" smtClean="0"/>
              <a:t>2/26/23</a:t>
            </a:fld>
            <a:endParaRPr lang="en-US"/>
          </a:p>
        </p:txBody>
      </p:sp>
      <p:sp>
        <p:nvSpPr>
          <p:cNvPr id="3" name="Footer Placeholder 2">
            <a:extLst>
              <a:ext uri="{FF2B5EF4-FFF2-40B4-BE49-F238E27FC236}">
                <a16:creationId xmlns:a16="http://schemas.microsoft.com/office/drawing/2014/main" id="{9D7DED9A-2D83-6BAD-E788-9C9A598534E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94A036-53E7-AD50-6C98-71C82674A818}"/>
              </a:ext>
            </a:extLst>
          </p:cNvPr>
          <p:cNvSpPr>
            <a:spLocks noGrp="1"/>
          </p:cNvSpPr>
          <p:nvPr>
            <p:ph type="sldNum" sz="quarter" idx="12"/>
          </p:nvPr>
        </p:nvSpPr>
        <p:spPr/>
        <p:txBody>
          <a:bodyPr/>
          <a:lstStyle/>
          <a:p>
            <a:fld id="{0D8CA447-439F-3B4B-9ACA-1485E19D3F36}" type="slidenum">
              <a:rPr lang="en-US" smtClean="0"/>
              <a:t>‹#›</a:t>
            </a:fld>
            <a:endParaRPr lang="en-US"/>
          </a:p>
        </p:txBody>
      </p:sp>
    </p:spTree>
    <p:extLst>
      <p:ext uri="{BB962C8B-B14F-4D97-AF65-F5344CB8AC3E}">
        <p14:creationId xmlns:p14="http://schemas.microsoft.com/office/powerpoint/2010/main" val="1244596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E87F2-5401-B8E8-03C7-95D08E7ABA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4153749-879B-0BD0-13DD-DD23744FEE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C9C80FC-1454-F85E-FEB2-615152F76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476496-3CF9-B550-1C3B-D1BB6B36AA10}"/>
              </a:ext>
            </a:extLst>
          </p:cNvPr>
          <p:cNvSpPr>
            <a:spLocks noGrp="1"/>
          </p:cNvSpPr>
          <p:nvPr>
            <p:ph type="dt" sz="half" idx="10"/>
          </p:nvPr>
        </p:nvSpPr>
        <p:spPr/>
        <p:txBody>
          <a:bodyPr/>
          <a:lstStyle/>
          <a:p>
            <a:fld id="{33D14851-3B63-564B-96A3-9CE2A127D1FC}" type="datetimeFigureOut">
              <a:rPr lang="en-US" smtClean="0"/>
              <a:t>2/26/23</a:t>
            </a:fld>
            <a:endParaRPr lang="en-US"/>
          </a:p>
        </p:txBody>
      </p:sp>
      <p:sp>
        <p:nvSpPr>
          <p:cNvPr id="6" name="Footer Placeholder 5">
            <a:extLst>
              <a:ext uri="{FF2B5EF4-FFF2-40B4-BE49-F238E27FC236}">
                <a16:creationId xmlns:a16="http://schemas.microsoft.com/office/drawing/2014/main" id="{45B69965-9243-0EF6-863D-61D183E6F3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C41882-7BBE-FA05-9E37-EB05C10804F4}"/>
              </a:ext>
            </a:extLst>
          </p:cNvPr>
          <p:cNvSpPr>
            <a:spLocks noGrp="1"/>
          </p:cNvSpPr>
          <p:nvPr>
            <p:ph type="sldNum" sz="quarter" idx="12"/>
          </p:nvPr>
        </p:nvSpPr>
        <p:spPr/>
        <p:txBody>
          <a:bodyPr/>
          <a:lstStyle/>
          <a:p>
            <a:fld id="{0D8CA447-439F-3B4B-9ACA-1485E19D3F36}" type="slidenum">
              <a:rPr lang="en-US" smtClean="0"/>
              <a:t>‹#›</a:t>
            </a:fld>
            <a:endParaRPr lang="en-US"/>
          </a:p>
        </p:txBody>
      </p:sp>
    </p:spTree>
    <p:extLst>
      <p:ext uri="{BB962C8B-B14F-4D97-AF65-F5344CB8AC3E}">
        <p14:creationId xmlns:p14="http://schemas.microsoft.com/office/powerpoint/2010/main" val="680998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490B8-5C96-0CA8-46DF-C97959D0F1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67D8514-8608-C0DD-9602-7710F0FA0C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20A9F7-E06E-E3D8-9981-FDF7B928DC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2B429-6910-87F3-AC89-71FE311C4F02}"/>
              </a:ext>
            </a:extLst>
          </p:cNvPr>
          <p:cNvSpPr>
            <a:spLocks noGrp="1"/>
          </p:cNvSpPr>
          <p:nvPr>
            <p:ph type="dt" sz="half" idx="10"/>
          </p:nvPr>
        </p:nvSpPr>
        <p:spPr/>
        <p:txBody>
          <a:bodyPr/>
          <a:lstStyle/>
          <a:p>
            <a:fld id="{33D14851-3B63-564B-96A3-9CE2A127D1FC}" type="datetimeFigureOut">
              <a:rPr lang="en-US" smtClean="0"/>
              <a:t>2/26/23</a:t>
            </a:fld>
            <a:endParaRPr lang="en-US"/>
          </a:p>
        </p:txBody>
      </p:sp>
      <p:sp>
        <p:nvSpPr>
          <p:cNvPr id="6" name="Footer Placeholder 5">
            <a:extLst>
              <a:ext uri="{FF2B5EF4-FFF2-40B4-BE49-F238E27FC236}">
                <a16:creationId xmlns:a16="http://schemas.microsoft.com/office/drawing/2014/main" id="{AACDB704-BB2B-F221-94FA-85BDE9566E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9DC83F-4856-F616-1270-5A449512D54D}"/>
              </a:ext>
            </a:extLst>
          </p:cNvPr>
          <p:cNvSpPr>
            <a:spLocks noGrp="1"/>
          </p:cNvSpPr>
          <p:nvPr>
            <p:ph type="sldNum" sz="quarter" idx="12"/>
          </p:nvPr>
        </p:nvSpPr>
        <p:spPr/>
        <p:txBody>
          <a:bodyPr/>
          <a:lstStyle/>
          <a:p>
            <a:fld id="{0D8CA447-439F-3B4B-9ACA-1485E19D3F36}" type="slidenum">
              <a:rPr lang="en-US" smtClean="0"/>
              <a:t>‹#›</a:t>
            </a:fld>
            <a:endParaRPr lang="en-US"/>
          </a:p>
        </p:txBody>
      </p:sp>
    </p:spTree>
    <p:extLst>
      <p:ext uri="{BB962C8B-B14F-4D97-AF65-F5344CB8AC3E}">
        <p14:creationId xmlns:p14="http://schemas.microsoft.com/office/powerpoint/2010/main" val="1141525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A06F78-20C6-61EF-5C10-C80A483831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FE03D1-9E4F-8AF6-FB1E-C570EC8F2D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AA3B51-C485-0CC5-2E48-23C50838FB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14851-3B63-564B-96A3-9CE2A127D1FC}" type="datetimeFigureOut">
              <a:rPr lang="en-US" smtClean="0"/>
              <a:t>2/26/23</a:t>
            </a:fld>
            <a:endParaRPr lang="en-US"/>
          </a:p>
        </p:txBody>
      </p:sp>
      <p:sp>
        <p:nvSpPr>
          <p:cNvPr id="5" name="Footer Placeholder 4">
            <a:extLst>
              <a:ext uri="{FF2B5EF4-FFF2-40B4-BE49-F238E27FC236}">
                <a16:creationId xmlns:a16="http://schemas.microsoft.com/office/drawing/2014/main" id="{506214ED-F0CC-6A3B-23B1-45CEA2716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9DA24DE-B4B3-44F5-D6C2-B4FB7C20C9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8CA447-439F-3B4B-9ACA-1485E19D3F36}" type="slidenum">
              <a:rPr lang="en-US" smtClean="0"/>
              <a:t>‹#›</a:t>
            </a:fld>
            <a:endParaRPr lang="en-US"/>
          </a:p>
        </p:txBody>
      </p:sp>
    </p:spTree>
    <p:extLst>
      <p:ext uri="{BB962C8B-B14F-4D97-AF65-F5344CB8AC3E}">
        <p14:creationId xmlns:p14="http://schemas.microsoft.com/office/powerpoint/2010/main" val="3024212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9B5C-D9D1-FF7F-9CA5-CDCFC332EDE5}"/>
              </a:ext>
            </a:extLst>
          </p:cNvPr>
          <p:cNvSpPr>
            <a:spLocks noGrp="1"/>
          </p:cNvSpPr>
          <p:nvPr>
            <p:ph type="ctrTitle"/>
          </p:nvPr>
        </p:nvSpPr>
        <p:spPr/>
        <p:txBody>
          <a:bodyPr/>
          <a:lstStyle/>
          <a:p>
            <a:r>
              <a:rPr lang="en-US" dirty="0"/>
              <a:t>Fundamentals of Ecology</a:t>
            </a:r>
          </a:p>
        </p:txBody>
      </p:sp>
      <p:sp>
        <p:nvSpPr>
          <p:cNvPr id="3" name="Subtitle 2">
            <a:extLst>
              <a:ext uri="{FF2B5EF4-FFF2-40B4-BE49-F238E27FC236}">
                <a16:creationId xmlns:a16="http://schemas.microsoft.com/office/drawing/2014/main" id="{B050D385-EFC5-A61B-7FED-46BFE9BFE306}"/>
              </a:ext>
            </a:extLst>
          </p:cNvPr>
          <p:cNvSpPr>
            <a:spLocks noGrp="1"/>
          </p:cNvSpPr>
          <p:nvPr>
            <p:ph type="subTitle" idx="1"/>
          </p:nvPr>
        </p:nvSpPr>
        <p:spPr/>
        <p:txBody>
          <a:bodyPr>
            <a:normAutofit/>
          </a:bodyPr>
          <a:lstStyle/>
          <a:p>
            <a:r>
              <a:rPr lang="en-US" dirty="0"/>
              <a:t>Week 9, Ecology Lecture 8</a:t>
            </a:r>
          </a:p>
          <a:p>
            <a:r>
              <a:rPr lang="en-US" dirty="0"/>
              <a:t>Cara Brook</a:t>
            </a:r>
          </a:p>
          <a:p>
            <a:r>
              <a:rPr lang="en-US" dirty="0"/>
              <a:t>March 2, 2023</a:t>
            </a:r>
          </a:p>
        </p:txBody>
      </p:sp>
    </p:spTree>
    <p:extLst>
      <p:ext uri="{BB962C8B-B14F-4D97-AF65-F5344CB8AC3E}">
        <p14:creationId xmlns:p14="http://schemas.microsoft.com/office/powerpoint/2010/main" val="3609922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llustration depicting Secondary Succession">
            <a:extLst>
              <a:ext uri="{FF2B5EF4-FFF2-40B4-BE49-F238E27FC236}">
                <a16:creationId xmlns:a16="http://schemas.microsoft.com/office/drawing/2014/main" id="{D554D508-D0AF-BAE9-1872-E421189BC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554" y="951662"/>
            <a:ext cx="9081655" cy="510724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8D40652-CC91-287A-B7B2-75143C70D64B}"/>
              </a:ext>
            </a:extLst>
          </p:cNvPr>
          <p:cNvSpPr txBox="1">
            <a:spLocks/>
          </p:cNvSpPr>
          <p:nvPr/>
        </p:nvSpPr>
        <p:spPr>
          <a:xfrm>
            <a:off x="568036" y="0"/>
            <a:ext cx="11374582"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rgbClr val="C00000"/>
                </a:solidFill>
                <a:latin typeface="+mn-lt"/>
              </a:rPr>
              <a:t>Secondary succession</a:t>
            </a:r>
            <a:r>
              <a:rPr lang="en-US" sz="3000" dirty="0">
                <a:latin typeface="+mn-lt"/>
              </a:rPr>
              <a:t> occurs when an environmental disturbance displaces a climax community, but soil and nutrients are still retained</a:t>
            </a:r>
          </a:p>
        </p:txBody>
      </p:sp>
    </p:spTree>
    <p:extLst>
      <p:ext uri="{BB962C8B-B14F-4D97-AF65-F5344CB8AC3E}">
        <p14:creationId xmlns:p14="http://schemas.microsoft.com/office/powerpoint/2010/main" val="2071330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llustration depicting Secondary Succession">
            <a:extLst>
              <a:ext uri="{FF2B5EF4-FFF2-40B4-BE49-F238E27FC236}">
                <a16:creationId xmlns:a16="http://schemas.microsoft.com/office/drawing/2014/main" id="{D554D508-D0AF-BAE9-1872-E421189BC3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554" y="951662"/>
            <a:ext cx="9081655" cy="5107248"/>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8D40652-CC91-287A-B7B2-75143C70D64B}"/>
              </a:ext>
            </a:extLst>
          </p:cNvPr>
          <p:cNvSpPr txBox="1">
            <a:spLocks/>
          </p:cNvSpPr>
          <p:nvPr/>
        </p:nvSpPr>
        <p:spPr>
          <a:xfrm>
            <a:off x="568036" y="0"/>
            <a:ext cx="11374582"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solidFill>
                  <a:srgbClr val="C00000"/>
                </a:solidFill>
                <a:latin typeface="+mn-lt"/>
              </a:rPr>
              <a:t>Secondary succession</a:t>
            </a:r>
            <a:r>
              <a:rPr lang="en-US" sz="3000" dirty="0">
                <a:latin typeface="+mn-lt"/>
              </a:rPr>
              <a:t> occurs when an environmental disturbance displaces a climax community, but soil and nutrients are still retained</a:t>
            </a:r>
          </a:p>
        </p:txBody>
      </p:sp>
      <mc:AlternateContent xmlns:mc="http://schemas.openxmlformats.org/markup-compatibility/2006">
        <mc:Choice xmlns:a14="http://schemas.microsoft.com/office/drawing/2010/main" Requires="a14">
          <p:sp>
            <p:nvSpPr>
              <p:cNvPr id="7" name="Title 1">
                <a:extLst>
                  <a:ext uri="{FF2B5EF4-FFF2-40B4-BE49-F238E27FC236}">
                    <a16:creationId xmlns:a16="http://schemas.microsoft.com/office/drawing/2014/main" id="{F6A7FB66-88F9-2856-E988-A092C3569AFF}"/>
                  </a:ext>
                </a:extLst>
              </p:cNvPr>
              <p:cNvSpPr txBox="1">
                <a:spLocks/>
              </p:cNvSpPr>
              <p:nvPr/>
            </p:nvSpPr>
            <p:spPr>
              <a:xfrm>
                <a:off x="93518" y="6016760"/>
                <a:ext cx="11374582" cy="79909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a:latin typeface="+mn-lt"/>
                  </a:rPr>
                  <a:t>Continuum from “</a:t>
                </a:r>
                <a:r>
                  <a:rPr lang="en-US" sz="2800" b="1" i="1" dirty="0">
                    <a:solidFill>
                      <a:srgbClr val="C00000"/>
                    </a:solidFill>
                    <a:latin typeface="+mn-lt"/>
                  </a:rPr>
                  <a:t>r-selected</a:t>
                </a:r>
                <a:r>
                  <a:rPr lang="en-US" sz="2800" i="1" dirty="0">
                    <a:latin typeface="+mn-lt"/>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i="1" dirty="0">
                    <a:latin typeface="+mn-lt"/>
                  </a:rPr>
                  <a:t> “</a:t>
                </a:r>
                <a:r>
                  <a:rPr lang="en-US" sz="2800" b="1" i="1" dirty="0">
                    <a:solidFill>
                      <a:srgbClr val="C00000"/>
                    </a:solidFill>
                    <a:latin typeface="+mn-lt"/>
                  </a:rPr>
                  <a:t>K-selected</a:t>
                </a:r>
                <a:r>
                  <a:rPr lang="en-US" sz="2800" i="1" dirty="0">
                    <a:latin typeface="+mn-lt"/>
                  </a:rPr>
                  <a:t>” species.</a:t>
                </a:r>
              </a:p>
            </p:txBody>
          </p:sp>
        </mc:Choice>
        <mc:Fallback>
          <p:sp>
            <p:nvSpPr>
              <p:cNvPr id="7" name="Title 1">
                <a:extLst>
                  <a:ext uri="{FF2B5EF4-FFF2-40B4-BE49-F238E27FC236}">
                    <a16:creationId xmlns:a16="http://schemas.microsoft.com/office/drawing/2014/main" id="{F6A7FB66-88F9-2856-E988-A092C3569AFF}"/>
                  </a:ext>
                </a:extLst>
              </p:cNvPr>
              <p:cNvSpPr txBox="1">
                <a:spLocks noRot="1" noChangeAspect="1" noMove="1" noResize="1" noEditPoints="1" noAdjustHandles="1" noChangeArrowheads="1" noChangeShapeType="1" noTextEdit="1"/>
              </p:cNvSpPr>
              <p:nvPr/>
            </p:nvSpPr>
            <p:spPr>
              <a:xfrm>
                <a:off x="93518" y="6016760"/>
                <a:ext cx="11374582" cy="79909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26164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96C5A3-B290-BE62-1EE2-C83B26AFE26A}"/>
              </a:ext>
            </a:extLst>
          </p:cNvPr>
          <p:cNvSpPr txBox="1">
            <a:spLocks/>
          </p:cNvSpPr>
          <p:nvPr/>
        </p:nvSpPr>
        <p:spPr>
          <a:xfrm>
            <a:off x="817418" y="143452"/>
            <a:ext cx="11374582"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latin typeface="+mn-lt"/>
              </a:rPr>
              <a:t>Succession also occurs in microbial systems.</a:t>
            </a:r>
          </a:p>
        </p:txBody>
      </p:sp>
      <p:pic>
        <p:nvPicPr>
          <p:cNvPr id="22530" name="Picture 2">
            <a:extLst>
              <a:ext uri="{FF2B5EF4-FFF2-40B4-BE49-F238E27FC236}">
                <a16:creationId xmlns:a16="http://schemas.microsoft.com/office/drawing/2014/main" id="{F54748DD-3D43-776F-B365-50D93E21A60A}"/>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033" t="57132" r="37054"/>
          <a:stretch/>
        </p:blipFill>
        <p:spPr bwMode="auto">
          <a:xfrm>
            <a:off x="272584" y="2330001"/>
            <a:ext cx="3868939" cy="29037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picture containing graphical user interface&#10;&#10;Description automatically generated">
            <a:extLst>
              <a:ext uri="{FF2B5EF4-FFF2-40B4-BE49-F238E27FC236}">
                <a16:creationId xmlns:a16="http://schemas.microsoft.com/office/drawing/2014/main" id="{22BF5DEF-0BEE-7418-7777-FD1649B4B6A2}"/>
              </a:ext>
            </a:extLst>
          </p:cNvPr>
          <p:cNvPicPr>
            <a:picLocks noChangeAspect="1"/>
          </p:cNvPicPr>
          <p:nvPr/>
        </p:nvPicPr>
        <p:blipFill rotWithShape="1">
          <a:blip r:embed="rId3"/>
          <a:srcRect t="7002" r="50450" b="1030"/>
          <a:stretch/>
        </p:blipFill>
        <p:spPr>
          <a:xfrm>
            <a:off x="4123524" y="2225452"/>
            <a:ext cx="3868939" cy="3320690"/>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9E9E01B1-5D5E-DFE8-01EE-E7AC6514D68F}"/>
              </a:ext>
            </a:extLst>
          </p:cNvPr>
          <p:cNvPicPr>
            <a:picLocks noChangeAspect="1"/>
          </p:cNvPicPr>
          <p:nvPr/>
        </p:nvPicPr>
        <p:blipFill rotWithShape="1">
          <a:blip r:embed="rId3"/>
          <a:srcRect l="52744" t="7002" b="6786"/>
          <a:stretch/>
        </p:blipFill>
        <p:spPr>
          <a:xfrm>
            <a:off x="8229599" y="2225452"/>
            <a:ext cx="3689817" cy="3112871"/>
          </a:xfrm>
          <a:prstGeom prst="rect">
            <a:avLst/>
          </a:prstGeom>
        </p:spPr>
      </p:pic>
      <p:sp>
        <p:nvSpPr>
          <p:cNvPr id="8" name="Title 1">
            <a:extLst>
              <a:ext uri="{FF2B5EF4-FFF2-40B4-BE49-F238E27FC236}">
                <a16:creationId xmlns:a16="http://schemas.microsoft.com/office/drawing/2014/main" id="{542F4229-38BA-3C1D-47A3-DB5289F2C095}"/>
              </a:ext>
            </a:extLst>
          </p:cNvPr>
          <p:cNvSpPr txBox="1">
            <a:spLocks/>
          </p:cNvSpPr>
          <p:nvPr/>
        </p:nvSpPr>
        <p:spPr>
          <a:xfrm>
            <a:off x="2479963" y="910782"/>
            <a:ext cx="7841674"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600" dirty="0">
                <a:latin typeface="+mn-lt"/>
              </a:rPr>
              <a:t>Here, the “</a:t>
            </a:r>
            <a:r>
              <a:rPr lang="en-US" sz="2600" b="1" i="1" dirty="0">
                <a:solidFill>
                  <a:srgbClr val="C00000"/>
                </a:solidFill>
                <a:latin typeface="+mn-lt"/>
              </a:rPr>
              <a:t>K-selected</a:t>
            </a:r>
            <a:r>
              <a:rPr lang="en-US" sz="2600" dirty="0">
                <a:latin typeface="+mn-lt"/>
              </a:rPr>
              <a:t>” superior competitor eventually replaces the “</a:t>
            </a:r>
            <a:r>
              <a:rPr lang="en-US" sz="2600" b="1" i="1" dirty="0">
                <a:solidFill>
                  <a:srgbClr val="C00000"/>
                </a:solidFill>
                <a:latin typeface="+mn-lt"/>
              </a:rPr>
              <a:t>r-selected</a:t>
            </a:r>
            <a:r>
              <a:rPr lang="en-US" sz="2600" dirty="0">
                <a:latin typeface="+mn-lt"/>
              </a:rPr>
              <a:t>” fast colonizer.</a:t>
            </a:r>
          </a:p>
        </p:txBody>
      </p:sp>
      <p:sp>
        <p:nvSpPr>
          <p:cNvPr id="9" name="TextBox 8">
            <a:extLst>
              <a:ext uri="{FF2B5EF4-FFF2-40B4-BE49-F238E27FC236}">
                <a16:creationId xmlns:a16="http://schemas.microsoft.com/office/drawing/2014/main" id="{BF9C30F1-A221-3608-9621-C4E3CD840D4D}"/>
              </a:ext>
            </a:extLst>
          </p:cNvPr>
          <p:cNvSpPr txBox="1"/>
          <p:nvPr/>
        </p:nvSpPr>
        <p:spPr>
          <a:xfrm>
            <a:off x="6991594" y="6519446"/>
            <a:ext cx="5200406" cy="338554"/>
          </a:xfrm>
          <a:prstGeom prst="rect">
            <a:avLst/>
          </a:prstGeom>
          <a:noFill/>
        </p:spPr>
        <p:txBody>
          <a:bodyPr wrap="square" rtlCol="0">
            <a:spAutoFit/>
          </a:bodyPr>
          <a:lstStyle/>
          <a:p>
            <a:pPr algn="r"/>
            <a:r>
              <a:rPr lang="en-US" sz="1600" dirty="0" err="1">
                <a:cs typeface="Franklin Gothic Medium"/>
              </a:rPr>
              <a:t>Wetherington</a:t>
            </a:r>
            <a:r>
              <a:rPr lang="en-US" sz="1600" dirty="0">
                <a:cs typeface="Franklin Gothic Medium"/>
              </a:rPr>
              <a:t> et al. 2022. </a:t>
            </a:r>
            <a:r>
              <a:rPr lang="en-US" sz="1600" i="1" dirty="0">
                <a:cs typeface="Franklin Gothic Medium"/>
              </a:rPr>
              <a:t>BMC Biology</a:t>
            </a:r>
            <a:endParaRPr lang="en-US" sz="1600" dirty="0">
              <a:cs typeface="Franklin Gothic Medium"/>
            </a:endParaRPr>
          </a:p>
        </p:txBody>
      </p:sp>
    </p:spTree>
    <p:extLst>
      <p:ext uri="{BB962C8B-B14F-4D97-AF65-F5344CB8AC3E}">
        <p14:creationId xmlns:p14="http://schemas.microsoft.com/office/powerpoint/2010/main" val="2059999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508003-8B67-9E4F-B01D-7A5B44DFD148}"/>
              </a:ext>
            </a:extLst>
          </p:cNvPr>
          <p:cNvSpPr>
            <a:spLocks noGrp="1"/>
          </p:cNvSpPr>
          <p:nvPr>
            <p:ph idx="1"/>
          </p:nvPr>
        </p:nvSpPr>
        <p:spPr>
          <a:xfrm>
            <a:off x="207818" y="1438130"/>
            <a:ext cx="5569527" cy="5276417"/>
          </a:xfrm>
        </p:spPr>
        <p:txBody>
          <a:bodyPr>
            <a:normAutofit/>
          </a:bodyPr>
          <a:lstStyle/>
          <a:p>
            <a:r>
              <a:rPr lang="en-US" dirty="0"/>
              <a:t>Frederic Clements (1916) argued that community succession was predictable and </a:t>
            </a:r>
            <a:r>
              <a:rPr lang="en-US" b="1" dirty="0">
                <a:solidFill>
                  <a:srgbClr val="C00000"/>
                </a:solidFill>
              </a:rPr>
              <a:t>deterministic</a:t>
            </a:r>
            <a:r>
              <a:rPr lang="en-US" dirty="0"/>
              <a:t>, much like ontogenetic development in individual organisms, moving always towards some superorganism.</a:t>
            </a:r>
          </a:p>
          <a:p>
            <a:r>
              <a:rPr lang="en-US" b="1" dirty="0">
                <a:solidFill>
                  <a:srgbClr val="C00000"/>
                </a:solidFill>
              </a:rPr>
              <a:t>Priority effects</a:t>
            </a:r>
            <a:r>
              <a:rPr lang="en-US" dirty="0"/>
              <a:t>: inhibitory or facilitative priority effects occur when one species ”prepares” the environment for			        the next species 			       in succession</a:t>
            </a:r>
          </a:p>
        </p:txBody>
      </p:sp>
      <p:sp>
        <p:nvSpPr>
          <p:cNvPr id="4" name="Title 1">
            <a:extLst>
              <a:ext uri="{FF2B5EF4-FFF2-40B4-BE49-F238E27FC236}">
                <a16:creationId xmlns:a16="http://schemas.microsoft.com/office/drawing/2014/main" id="{BA683334-0484-3E34-773A-4DA61DD87926}"/>
              </a:ext>
            </a:extLst>
          </p:cNvPr>
          <p:cNvSpPr txBox="1">
            <a:spLocks/>
          </p:cNvSpPr>
          <p:nvPr/>
        </p:nvSpPr>
        <p:spPr>
          <a:xfrm>
            <a:off x="817418" y="143452"/>
            <a:ext cx="11374582"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a:solidFill>
                  <a:srgbClr val="C00000"/>
                </a:solidFill>
                <a:latin typeface="+mn-lt"/>
              </a:rPr>
              <a:t>Superorganisms </a:t>
            </a:r>
            <a:r>
              <a:rPr lang="en-US" sz="3200" dirty="0">
                <a:latin typeface="+mn-lt"/>
              </a:rPr>
              <a:t>vs. </a:t>
            </a:r>
            <a:r>
              <a:rPr lang="en-US" sz="3200" b="1" dirty="0">
                <a:solidFill>
                  <a:srgbClr val="C00000"/>
                </a:solidFill>
                <a:latin typeface="+mn-lt"/>
              </a:rPr>
              <a:t>Loose Collections</a:t>
            </a:r>
            <a:r>
              <a:rPr lang="en-US" sz="3200" b="1" dirty="0">
                <a:latin typeface="+mn-lt"/>
              </a:rPr>
              <a:t> </a:t>
            </a:r>
            <a:r>
              <a:rPr lang="en-US" sz="3200" dirty="0">
                <a:latin typeface="+mn-lt"/>
              </a:rPr>
              <a:t>of Species</a:t>
            </a:r>
          </a:p>
        </p:txBody>
      </p:sp>
      <p:sp>
        <p:nvSpPr>
          <p:cNvPr id="6" name="TextBox 5">
            <a:extLst>
              <a:ext uri="{FF2B5EF4-FFF2-40B4-BE49-F238E27FC236}">
                <a16:creationId xmlns:a16="http://schemas.microsoft.com/office/drawing/2014/main" id="{CDE86198-74FD-9904-5EB4-BA465B5D9B89}"/>
              </a:ext>
            </a:extLst>
          </p:cNvPr>
          <p:cNvSpPr txBox="1"/>
          <p:nvPr/>
        </p:nvSpPr>
        <p:spPr>
          <a:xfrm>
            <a:off x="6096000" y="1469015"/>
            <a:ext cx="6096000" cy="2677656"/>
          </a:xfrm>
          <a:prstGeom prst="rect">
            <a:avLst/>
          </a:prstGeom>
          <a:noFill/>
        </p:spPr>
        <p:txBody>
          <a:bodyPr wrap="square">
            <a:spAutoFit/>
          </a:bodyPr>
          <a:lstStyle/>
          <a:p>
            <a:pPr marL="457200" indent="-457200">
              <a:buFont typeface="Arial" panose="020B0604020202020204" pitchFamily="34" charset="0"/>
              <a:buChar char="•"/>
            </a:pPr>
            <a:r>
              <a:rPr lang="en-US" sz="2800" dirty="0"/>
              <a:t>Henry Gleason (1926) argued instead that chance favored the dispersal of nearby species into available habitat for succession, leading to </a:t>
            </a:r>
            <a:r>
              <a:rPr lang="en-US" sz="2800" b="1" dirty="0">
                <a:solidFill>
                  <a:srgbClr val="C00000"/>
                </a:solidFill>
              </a:rPr>
              <a:t>stochastic</a:t>
            </a:r>
            <a:r>
              <a:rPr lang="en-US" sz="2800" dirty="0"/>
              <a:t> assembly of communities</a:t>
            </a:r>
          </a:p>
          <a:p>
            <a:pPr marL="457200" indent="-457200">
              <a:buFont typeface="Arial" panose="020B0604020202020204" pitchFamily="34" charset="0"/>
              <a:buChar char="•"/>
            </a:pPr>
            <a:r>
              <a:rPr lang="en-US" sz="2800" dirty="0"/>
              <a:t>Closer to Cowles’ original thinking</a:t>
            </a:r>
          </a:p>
        </p:txBody>
      </p:sp>
      <p:cxnSp>
        <p:nvCxnSpPr>
          <p:cNvPr id="8" name="Straight Connector 7">
            <a:extLst>
              <a:ext uri="{FF2B5EF4-FFF2-40B4-BE49-F238E27FC236}">
                <a16:creationId xmlns:a16="http://schemas.microsoft.com/office/drawing/2014/main" id="{684DC888-D991-E3F7-D880-7FFFBB5870A8}"/>
              </a:ext>
            </a:extLst>
          </p:cNvPr>
          <p:cNvCxnSpPr/>
          <p:nvPr/>
        </p:nvCxnSpPr>
        <p:spPr>
          <a:xfrm>
            <a:off x="6096000" y="1469015"/>
            <a:ext cx="0" cy="5167745"/>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9" name="Content Placeholder 4" descr="Graphical user interface, application&#10;&#10;Description automatically generated">
            <a:extLst>
              <a:ext uri="{FF2B5EF4-FFF2-40B4-BE49-F238E27FC236}">
                <a16:creationId xmlns:a16="http://schemas.microsoft.com/office/drawing/2014/main" id="{36DE0E20-6875-A8A9-A4AC-9F5E33938806}"/>
              </a:ext>
            </a:extLst>
          </p:cNvPr>
          <p:cNvPicPr>
            <a:picLocks noChangeAspect="1"/>
          </p:cNvPicPr>
          <p:nvPr/>
        </p:nvPicPr>
        <p:blipFill rotWithShape="1">
          <a:blip r:embed="rId2"/>
          <a:srcRect t="51635"/>
          <a:stretch/>
        </p:blipFill>
        <p:spPr>
          <a:xfrm>
            <a:off x="2990273" y="5399139"/>
            <a:ext cx="2946400" cy="1431156"/>
          </a:xfrm>
          <a:prstGeom prst="rect">
            <a:avLst/>
          </a:prstGeom>
        </p:spPr>
      </p:pic>
      <p:pic>
        <p:nvPicPr>
          <p:cNvPr id="10" name="Content Placeholder 4" descr="Graphical user interface, application&#10;&#10;Description automatically generated">
            <a:extLst>
              <a:ext uri="{FF2B5EF4-FFF2-40B4-BE49-F238E27FC236}">
                <a16:creationId xmlns:a16="http://schemas.microsoft.com/office/drawing/2014/main" id="{51F99B76-2B67-BA54-443A-953AC9107E0B}"/>
              </a:ext>
            </a:extLst>
          </p:cNvPr>
          <p:cNvPicPr>
            <a:picLocks noChangeAspect="1"/>
          </p:cNvPicPr>
          <p:nvPr/>
        </p:nvPicPr>
        <p:blipFill rotWithShape="1">
          <a:blip r:embed="rId2"/>
          <a:srcRect b="51635"/>
          <a:stretch/>
        </p:blipFill>
        <p:spPr>
          <a:xfrm>
            <a:off x="7243870" y="4502077"/>
            <a:ext cx="3651853" cy="1773815"/>
          </a:xfrm>
          <a:prstGeom prst="rect">
            <a:avLst/>
          </a:prstGeom>
        </p:spPr>
      </p:pic>
    </p:spTree>
    <p:extLst>
      <p:ext uri="{BB962C8B-B14F-4D97-AF65-F5344CB8AC3E}">
        <p14:creationId xmlns:p14="http://schemas.microsoft.com/office/powerpoint/2010/main" val="2229360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B2D72D3-8E32-C202-C84A-6FBE8843FEAE}"/>
              </a:ext>
            </a:extLst>
          </p:cNvPr>
          <p:cNvSpPr txBox="1">
            <a:spLocks/>
          </p:cNvSpPr>
          <p:nvPr/>
        </p:nvSpPr>
        <p:spPr>
          <a:xfrm>
            <a:off x="408709" y="323561"/>
            <a:ext cx="11374582" cy="132556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latin typeface="+mn-lt"/>
              </a:rPr>
              <a:t>The </a:t>
            </a:r>
            <a:r>
              <a:rPr lang="en-US" sz="3200" b="1" dirty="0">
                <a:solidFill>
                  <a:srgbClr val="C00000"/>
                </a:solidFill>
                <a:latin typeface="+mn-lt"/>
              </a:rPr>
              <a:t>Intermediate Disturbance Hypothesis </a:t>
            </a:r>
            <a:r>
              <a:rPr lang="en-US" sz="3200" dirty="0">
                <a:latin typeface="+mn-lt"/>
              </a:rPr>
              <a:t>states that species diversity should be maximized at levels of intermediate disturbance in which both r-selected and K-selected species can coexist.</a:t>
            </a:r>
          </a:p>
        </p:txBody>
      </p:sp>
      <p:pic>
        <p:nvPicPr>
          <p:cNvPr id="31746" name="Picture 2" descr="undefined">
            <a:extLst>
              <a:ext uri="{FF2B5EF4-FFF2-40B4-BE49-F238E27FC236}">
                <a16:creationId xmlns:a16="http://schemas.microsoft.com/office/drawing/2014/main" id="{11961D3B-3741-27D2-1781-ACB53E5D8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2147" y="1649124"/>
            <a:ext cx="7051964" cy="528897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A28DFC71-701F-78AC-B5BA-90658726F911}"/>
              </a:ext>
            </a:extLst>
          </p:cNvPr>
          <p:cNvSpPr txBox="1">
            <a:spLocks/>
          </p:cNvSpPr>
          <p:nvPr/>
        </p:nvSpPr>
        <p:spPr>
          <a:xfrm>
            <a:off x="6615547" y="1979989"/>
            <a:ext cx="1961225" cy="79909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solidFill>
                  <a:srgbClr val="C00000"/>
                </a:solidFill>
                <a:latin typeface="+mn-lt"/>
              </a:rPr>
              <a:t>r-selected </a:t>
            </a:r>
            <a:r>
              <a:rPr lang="en-US" sz="2800" dirty="0">
                <a:latin typeface="+mn-lt"/>
              </a:rPr>
              <a:t>species dominate</a:t>
            </a:r>
          </a:p>
        </p:txBody>
      </p:sp>
      <p:sp>
        <p:nvSpPr>
          <p:cNvPr id="6" name="Title 1">
            <a:extLst>
              <a:ext uri="{FF2B5EF4-FFF2-40B4-BE49-F238E27FC236}">
                <a16:creationId xmlns:a16="http://schemas.microsoft.com/office/drawing/2014/main" id="{C008A038-0653-F0BF-DB94-D95479C008AF}"/>
              </a:ext>
            </a:extLst>
          </p:cNvPr>
          <p:cNvSpPr txBox="1">
            <a:spLocks/>
          </p:cNvSpPr>
          <p:nvPr/>
        </p:nvSpPr>
        <p:spPr>
          <a:xfrm>
            <a:off x="3188800" y="1998519"/>
            <a:ext cx="1563309" cy="799090"/>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100" b="1" i="1" dirty="0">
                <a:solidFill>
                  <a:srgbClr val="C00000"/>
                </a:solidFill>
                <a:latin typeface="+mn-lt"/>
              </a:rPr>
              <a:t>K-selected </a:t>
            </a:r>
            <a:r>
              <a:rPr lang="en-US" sz="2100" dirty="0">
                <a:latin typeface="+mn-lt"/>
              </a:rPr>
              <a:t>species dominate</a:t>
            </a:r>
            <a:endParaRPr lang="en-US" sz="2100" i="1" dirty="0">
              <a:latin typeface="+mn-lt"/>
            </a:endParaRPr>
          </a:p>
        </p:txBody>
      </p:sp>
    </p:spTree>
    <p:extLst>
      <p:ext uri="{BB962C8B-B14F-4D97-AF65-F5344CB8AC3E}">
        <p14:creationId xmlns:p14="http://schemas.microsoft.com/office/powerpoint/2010/main" val="4028790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91C98A0-B7A0-1311-856F-3E3597E9E99C}"/>
              </a:ext>
            </a:extLst>
          </p:cNvPr>
          <p:cNvSpPr txBox="1">
            <a:spLocks/>
          </p:cNvSpPr>
          <p:nvPr/>
        </p:nvSpPr>
        <p:spPr>
          <a:xfrm>
            <a:off x="817418" y="143452"/>
            <a:ext cx="11374582" cy="132556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latin typeface="+mn-lt"/>
              </a:rPr>
              <a:t>The MacArthur-Wilson </a:t>
            </a:r>
            <a:r>
              <a:rPr lang="en-US" sz="3200" b="1" dirty="0">
                <a:solidFill>
                  <a:srgbClr val="C00000"/>
                </a:solidFill>
                <a:latin typeface="+mn-lt"/>
              </a:rPr>
              <a:t>theory of island biogeography </a:t>
            </a:r>
            <a:r>
              <a:rPr lang="en-US" sz="3200" dirty="0">
                <a:latin typeface="+mn-lt"/>
              </a:rPr>
              <a:t>offered a null model for the number of species found in a given habitat, based exclusively on their size and distance from a source</a:t>
            </a:r>
          </a:p>
        </p:txBody>
      </p:sp>
      <p:pic>
        <p:nvPicPr>
          <p:cNvPr id="30726" name="Picture 6">
            <a:extLst>
              <a:ext uri="{FF2B5EF4-FFF2-40B4-BE49-F238E27FC236}">
                <a16:creationId xmlns:a16="http://schemas.microsoft.com/office/drawing/2014/main" id="{223917BA-8618-D48C-C3AD-E53636B99C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181" t="1179" r="49333" b="-1"/>
          <a:stretch/>
        </p:blipFill>
        <p:spPr bwMode="auto">
          <a:xfrm>
            <a:off x="8007926" y="4253347"/>
            <a:ext cx="3039875" cy="2461201"/>
          </a:xfrm>
          <a:prstGeom prst="rect">
            <a:avLst/>
          </a:prstGeom>
          <a:noFill/>
          <a:extLst>
            <a:ext uri="{909E8E84-426E-40DD-AFC4-6F175D3DCCD1}">
              <a14:hiddenFill xmlns:a14="http://schemas.microsoft.com/office/drawing/2010/main">
                <a:solidFill>
                  <a:srgbClr val="FFFFFF"/>
                </a:solidFill>
              </a14:hiddenFill>
            </a:ext>
          </a:extLst>
        </p:spPr>
      </p:pic>
      <p:pic>
        <p:nvPicPr>
          <p:cNvPr id="30728" name="Picture 8">
            <a:extLst>
              <a:ext uri="{FF2B5EF4-FFF2-40B4-BE49-F238E27FC236}">
                <a16:creationId xmlns:a16="http://schemas.microsoft.com/office/drawing/2014/main" id="{F0C78505-B7F8-165B-7560-2770344D50A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24"/>
          <a:stretch/>
        </p:blipFill>
        <p:spPr bwMode="auto">
          <a:xfrm>
            <a:off x="-1" y="1842655"/>
            <a:ext cx="6377895" cy="50153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a:extLst>
              <a:ext uri="{FF2B5EF4-FFF2-40B4-BE49-F238E27FC236}">
                <a16:creationId xmlns:a16="http://schemas.microsoft.com/office/drawing/2014/main" id="{D31823CE-B78A-0595-61CE-7557FE19A00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266" t="20866"/>
          <a:stretch/>
        </p:blipFill>
        <p:spPr bwMode="auto">
          <a:xfrm>
            <a:off x="7661563" y="1569024"/>
            <a:ext cx="3010622" cy="2074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21236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Island Biogeography - E. O Wilson">
            <a:extLst>
              <a:ext uri="{FF2B5EF4-FFF2-40B4-BE49-F238E27FC236}">
                <a16:creationId xmlns:a16="http://schemas.microsoft.com/office/drawing/2014/main" id="{C91A80B9-A1B1-D5BE-0908-4CF71B66FB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3723" y="2147455"/>
            <a:ext cx="6363896" cy="3167352"/>
          </a:xfrm>
          <a:prstGeom prst="rect">
            <a:avLst/>
          </a:prstGeom>
          <a:noFill/>
          <a:extLst>
            <a:ext uri="{909E8E84-426E-40DD-AFC4-6F175D3DCCD1}">
              <a14:hiddenFill xmlns:a14="http://schemas.microsoft.com/office/drawing/2010/main">
                <a:solidFill>
                  <a:srgbClr val="FFFFFF"/>
                </a:solidFill>
              </a14:hiddenFill>
            </a:ext>
          </a:extLst>
        </p:spPr>
      </p:pic>
      <p:pic>
        <p:nvPicPr>
          <p:cNvPr id="32772" name="Picture 4" descr="Island Biogeography - E. O Wilson">
            <a:extLst>
              <a:ext uri="{FF2B5EF4-FFF2-40B4-BE49-F238E27FC236}">
                <a16:creationId xmlns:a16="http://schemas.microsoft.com/office/drawing/2014/main" id="{E3386019-D65B-3BA3-78F2-A8217340F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5623" y="2355707"/>
            <a:ext cx="3848100" cy="2959100"/>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BD41678F-E8D9-F225-5A33-7BC0A7D066C9}"/>
              </a:ext>
            </a:extLst>
          </p:cNvPr>
          <p:cNvSpPr txBox="1">
            <a:spLocks/>
          </p:cNvSpPr>
          <p:nvPr/>
        </p:nvSpPr>
        <p:spPr>
          <a:xfrm>
            <a:off x="817418" y="143452"/>
            <a:ext cx="11374582" cy="1325563"/>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latin typeface="+mn-lt"/>
              </a:rPr>
              <a:t>Wilson and </a:t>
            </a:r>
            <a:r>
              <a:rPr lang="en-US" sz="3200" dirty="0" err="1">
                <a:latin typeface="+mn-lt"/>
              </a:rPr>
              <a:t>Simberloff</a:t>
            </a:r>
            <a:r>
              <a:rPr lang="en-US" sz="3200" dirty="0">
                <a:latin typeface="+mn-lt"/>
              </a:rPr>
              <a:t> field-tested this theory in the Florida Keys</a:t>
            </a:r>
          </a:p>
        </p:txBody>
      </p:sp>
    </p:spTree>
    <p:extLst>
      <p:ext uri="{BB962C8B-B14F-4D97-AF65-F5344CB8AC3E}">
        <p14:creationId xmlns:p14="http://schemas.microsoft.com/office/powerpoint/2010/main" val="507496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6770B-1A7B-9FE0-C9A0-615E3A19158D}"/>
              </a:ext>
            </a:extLst>
          </p:cNvPr>
          <p:cNvSpPr>
            <a:spLocks noGrp="1"/>
          </p:cNvSpPr>
          <p:nvPr>
            <p:ph type="title"/>
          </p:nvPr>
        </p:nvSpPr>
        <p:spPr/>
        <p:txBody>
          <a:bodyPr/>
          <a:lstStyle/>
          <a:p>
            <a:r>
              <a:rPr lang="en-US" dirty="0"/>
              <a:t>Diamond + reserve size</a:t>
            </a:r>
          </a:p>
        </p:txBody>
      </p:sp>
      <p:sp>
        <p:nvSpPr>
          <p:cNvPr id="3" name="Content Placeholder 2">
            <a:extLst>
              <a:ext uri="{FF2B5EF4-FFF2-40B4-BE49-F238E27FC236}">
                <a16:creationId xmlns:a16="http://schemas.microsoft.com/office/drawing/2014/main" id="{32477CDD-0136-CFC5-D8F7-993C803A9C5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280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DF18-5714-8284-7B66-F60F9E318E01}"/>
              </a:ext>
            </a:extLst>
          </p:cNvPr>
          <p:cNvSpPr>
            <a:spLocks noGrp="1"/>
          </p:cNvSpPr>
          <p:nvPr>
            <p:ph type="title"/>
          </p:nvPr>
        </p:nvSpPr>
        <p:spPr/>
        <p:txBody>
          <a:bodyPr/>
          <a:lstStyle/>
          <a:p>
            <a:r>
              <a:rPr lang="en-US" dirty="0"/>
              <a:t>Janzen-Connell</a:t>
            </a:r>
          </a:p>
        </p:txBody>
      </p:sp>
      <p:sp>
        <p:nvSpPr>
          <p:cNvPr id="3" name="Content Placeholder 2">
            <a:extLst>
              <a:ext uri="{FF2B5EF4-FFF2-40B4-BE49-F238E27FC236}">
                <a16:creationId xmlns:a16="http://schemas.microsoft.com/office/drawing/2014/main" id="{E07D6CF1-D76D-17D8-80BD-833BE182240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68741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1A81C-55B9-AC0B-78A9-C9D2EA23719C}"/>
              </a:ext>
            </a:extLst>
          </p:cNvPr>
          <p:cNvSpPr>
            <a:spLocks noGrp="1"/>
          </p:cNvSpPr>
          <p:nvPr>
            <p:ph type="title"/>
          </p:nvPr>
        </p:nvSpPr>
        <p:spPr/>
        <p:txBody>
          <a:bodyPr/>
          <a:lstStyle/>
          <a:p>
            <a:r>
              <a:rPr lang="en-US" dirty="0">
                <a:highlight>
                  <a:srgbClr val="FFFF00"/>
                </a:highlight>
              </a:rPr>
              <a:t>Climate and disease</a:t>
            </a:r>
          </a:p>
        </p:txBody>
      </p:sp>
      <p:sp>
        <p:nvSpPr>
          <p:cNvPr id="3" name="Content Placeholder 2">
            <a:extLst>
              <a:ext uri="{FF2B5EF4-FFF2-40B4-BE49-F238E27FC236}">
                <a16:creationId xmlns:a16="http://schemas.microsoft.com/office/drawing/2014/main" id="{36C671F8-D96D-D067-E8A0-3CBDA08F85F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23311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591AE0-A594-17A7-7540-15270B78AA13}"/>
                  </a:ext>
                </a:extLst>
              </p:cNvPr>
              <p:cNvSpPr>
                <a:spLocks noGrp="1"/>
              </p:cNvSpPr>
              <p:nvPr>
                <p:ph idx="1"/>
              </p:nvPr>
            </p:nvSpPr>
            <p:spPr>
              <a:xfrm>
                <a:off x="222115" y="733471"/>
                <a:ext cx="11747770" cy="5690680"/>
              </a:xfrm>
            </p:spPr>
            <p:txBody>
              <a:bodyPr>
                <a:noAutofit/>
              </a:bodyPr>
              <a:lstStyle/>
              <a:p>
                <a:pPr marL="0" indent="0">
                  <a:buNone/>
                </a:pPr>
                <a:r>
                  <a:rPr lang="en-US" b="1" i="1" u="sng" dirty="0"/>
                  <a:t>Disease Ecology</a:t>
                </a:r>
              </a:p>
              <a:p>
                <a:r>
                  <a:rPr lang="en-US" dirty="0"/>
                  <a:t>Parasitism is a species interaction in which a parasite or pathogen lives in or on a host and benefits at the expense of the hosts.</a:t>
                </a:r>
              </a:p>
              <a:p>
                <a:r>
                  <a:rPr lang="en-US" dirty="0"/>
                  <a:t>Pathogens play a key role in regulating population cycles in wildlife (e.g. </a:t>
                </a:r>
                <a:r>
                  <a:rPr lang="en-US" dirty="0" err="1"/>
                  <a:t>Soay</a:t>
                </a:r>
                <a:r>
                  <a:rPr lang="en-US" dirty="0"/>
                  <a:t> sheep, red grouse) and also impact human demography (e.g. Plague of Justinian, Black Death, Cocoliztli, HIV, COVID) </a:t>
                </a:r>
              </a:p>
              <a:p>
                <a:r>
                  <a:rPr lang="en-US" dirty="0"/>
                  <a:t>The recognition that microorganisms (bacteria, viruses, protozoa) cause disease dates back to the origins of the microscope (van Leuwenhoek) and was later formalized in Koch’s postulates in the late 1800s</a:t>
                </a:r>
              </a:p>
              <a:p>
                <a:r>
                  <a:rPr lang="en-US" dirty="0"/>
                  <a:t>In addition to demography, pathogens have also shaped human evolution (malaria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sickle cell anemia, Duffy negative antigen)</a:t>
                </a:r>
              </a:p>
              <a:p>
                <a:r>
                  <a:rPr lang="en-US" dirty="0"/>
                  <a:t>Epidemiology is focused on understanding the risk factors associated with disease, while disease ecology is focused on understanding their transmission</a:t>
                </a:r>
              </a:p>
            </p:txBody>
          </p:sp>
        </mc:Choice>
        <mc:Fallback xmlns="">
          <p:sp>
            <p:nvSpPr>
              <p:cNvPr id="3" name="Content Placeholder 2">
                <a:extLst>
                  <a:ext uri="{FF2B5EF4-FFF2-40B4-BE49-F238E27FC236}">
                    <a16:creationId xmlns:a16="http://schemas.microsoft.com/office/drawing/2014/main" id="{08591AE0-A594-17A7-7540-15270B78AA13}"/>
                  </a:ext>
                </a:extLst>
              </p:cNvPr>
              <p:cNvSpPr>
                <a:spLocks noGrp="1" noRot="1" noChangeAspect="1" noMove="1" noResize="1" noEditPoints="1" noAdjustHandles="1" noChangeArrowheads="1" noChangeShapeType="1" noTextEdit="1"/>
              </p:cNvSpPr>
              <p:nvPr>
                <p:ph idx="1"/>
              </p:nvPr>
            </p:nvSpPr>
            <p:spPr>
              <a:xfrm>
                <a:off x="222115" y="733471"/>
                <a:ext cx="11747770" cy="5690680"/>
              </a:xfrm>
              <a:blipFill>
                <a:blip r:embed="rId2"/>
                <a:stretch>
                  <a:fillRect l="-1080" t="-1782" b="-356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D2517E16-0919-8BEB-60A5-F0EBA194F15E}"/>
              </a:ext>
            </a:extLst>
          </p:cNvPr>
          <p:cNvSpPr/>
          <p:nvPr/>
        </p:nvSpPr>
        <p:spPr>
          <a:xfrm>
            <a:off x="222115" y="733470"/>
            <a:ext cx="11582400" cy="586544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013BAE52-A0A3-59D4-B73E-A4F54BAA574A}"/>
              </a:ext>
            </a:extLst>
          </p:cNvPr>
          <p:cNvSpPr txBox="1">
            <a:spLocks/>
          </p:cNvSpPr>
          <p:nvPr/>
        </p:nvSpPr>
        <p:spPr>
          <a:xfrm>
            <a:off x="387485" y="0"/>
            <a:ext cx="10515600" cy="977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Let’s recap a bit!</a:t>
            </a:r>
          </a:p>
        </p:txBody>
      </p:sp>
      <p:sp>
        <p:nvSpPr>
          <p:cNvPr id="2" name="Content Placeholder 2">
            <a:extLst>
              <a:ext uri="{FF2B5EF4-FFF2-40B4-BE49-F238E27FC236}">
                <a16:creationId xmlns:a16="http://schemas.microsoft.com/office/drawing/2014/main" id="{B81C6232-8AA3-C552-D60E-6AAB2C1F1F8F}"/>
              </a:ext>
            </a:extLst>
          </p:cNvPr>
          <p:cNvSpPr txBox="1">
            <a:spLocks/>
          </p:cNvSpPr>
          <p:nvPr/>
        </p:nvSpPr>
        <p:spPr>
          <a:xfrm>
            <a:off x="222115" y="733471"/>
            <a:ext cx="11747770" cy="5690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u="sng" dirty="0"/>
              <a:t>Disease Ecology</a:t>
            </a:r>
          </a:p>
          <a:p>
            <a:r>
              <a:rPr lang="en-US" sz="2600" dirty="0"/>
              <a:t>We learned about extensions to the SIR model that can be made to better represent diverse types of pathogens (e.g. dynamics different from classic measles).</a:t>
            </a:r>
          </a:p>
          <a:p>
            <a:r>
              <a:rPr lang="en-US" sz="2600" dirty="0"/>
              <a:t>These extensions included incorporating </a:t>
            </a:r>
            <a:r>
              <a:rPr lang="en-US" sz="2600" u="sng" dirty="0"/>
              <a:t>inherited maternal immunity</a:t>
            </a:r>
            <a:r>
              <a:rPr lang="en-US" sz="2600" dirty="0"/>
              <a:t> into a disease model (important in the case of natural vs. vaccinated immunity in mothers), as well as modeling </a:t>
            </a:r>
            <a:r>
              <a:rPr lang="en-US" sz="2600" u="sng" dirty="0"/>
              <a:t>different types of pathogen transmission</a:t>
            </a:r>
            <a:r>
              <a:rPr lang="en-US" sz="2600" dirty="0"/>
              <a:t>.</a:t>
            </a:r>
          </a:p>
          <a:p>
            <a:r>
              <a:rPr lang="en-US" sz="2600" u="sng" dirty="0"/>
              <a:t>Environmental disease transmission</a:t>
            </a:r>
            <a:r>
              <a:rPr lang="en-US" sz="2600" dirty="0"/>
              <a:t> occurs when the pathogen is maintained outside the host in an </a:t>
            </a:r>
            <a:r>
              <a:rPr lang="en-US" sz="2600" u="sng" dirty="0"/>
              <a:t>environmental reservoir</a:t>
            </a:r>
            <a:r>
              <a:rPr lang="en-US" sz="2600" dirty="0"/>
              <a:t>. We learned a few approaches to modeling this type of pathogen. Example: cholera, with water-borne transmission.</a:t>
            </a:r>
          </a:p>
          <a:p>
            <a:r>
              <a:rPr lang="en-US" sz="2600" dirty="0"/>
              <a:t>Vertical transmission occurs when a pathogen is passed mother-to-infant </a:t>
            </a:r>
            <a:r>
              <a:rPr lang="en-US" sz="2600" i="1" dirty="0"/>
              <a:t>in utero. </a:t>
            </a:r>
            <a:r>
              <a:rPr lang="en-US" sz="2600" dirty="0"/>
              <a:t>We learned how to model this in the case of HIV- and also learned a few details about this pathogen.</a:t>
            </a:r>
          </a:p>
          <a:p>
            <a:r>
              <a:rPr lang="en-US" sz="2600" u="sng" dirty="0"/>
              <a:t>Vector-borne transmission</a:t>
            </a:r>
            <a:r>
              <a:rPr lang="en-US" sz="2600" dirty="0"/>
              <a:t> occurs when a pathogen is transmitted via blood-feeding arthropod (tick, flea, mosquito). We learned the specifics of how vector-borne disease are modeled in the case of malaria.</a:t>
            </a:r>
          </a:p>
          <a:p>
            <a:endParaRPr lang="en-US" dirty="0"/>
          </a:p>
        </p:txBody>
      </p:sp>
      <p:sp>
        <p:nvSpPr>
          <p:cNvPr id="5" name="Rectangle 4">
            <a:extLst>
              <a:ext uri="{FF2B5EF4-FFF2-40B4-BE49-F238E27FC236}">
                <a16:creationId xmlns:a16="http://schemas.microsoft.com/office/drawing/2014/main" id="{E3424A1C-6675-9E7E-44D4-C15B5446BBB2}"/>
              </a:ext>
            </a:extLst>
          </p:cNvPr>
          <p:cNvSpPr/>
          <p:nvPr/>
        </p:nvSpPr>
        <p:spPr>
          <a:xfrm>
            <a:off x="56744" y="733469"/>
            <a:ext cx="12039177" cy="6124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5630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8E43B25-25AF-D355-C50C-16C5B3D414A1}"/>
              </a:ext>
            </a:extLst>
          </p:cNvPr>
          <p:cNvSpPr/>
          <p:nvPr/>
        </p:nvSpPr>
        <p:spPr>
          <a:xfrm>
            <a:off x="10129565" y="5480728"/>
            <a:ext cx="1881686" cy="544770"/>
          </a:xfrm>
          <a:prstGeom prst="rect">
            <a:avLst/>
          </a:prstGeom>
          <a:solidFill>
            <a:srgbClr val="FFFF00">
              <a:alpha val="4691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350A056-6A7B-059F-9A8C-4C11A376F274}"/>
              </a:ext>
            </a:extLst>
          </p:cNvPr>
          <p:cNvGrpSpPr/>
          <p:nvPr/>
        </p:nvGrpSpPr>
        <p:grpSpPr>
          <a:xfrm>
            <a:off x="3450251" y="-71016"/>
            <a:ext cx="10020149" cy="6945094"/>
            <a:chOff x="3450251" y="-71016"/>
            <a:chExt cx="10020149" cy="6945094"/>
          </a:xfrm>
        </p:grpSpPr>
        <p:pic>
          <p:nvPicPr>
            <p:cNvPr id="18" name="Picture 4" descr="Population, Community, Habitat &amp; Ecosystem (4.1) | Edexcel IGCSE Biology  Revision Notes 2019 | Save My Exams">
              <a:extLst>
                <a:ext uri="{FF2B5EF4-FFF2-40B4-BE49-F238E27FC236}">
                  <a16:creationId xmlns:a16="http://schemas.microsoft.com/office/drawing/2014/main" id="{DA822127-4EE7-258D-A3E4-1CDF558EE1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396" r="52943" b="67021"/>
            <a:stretch/>
          </p:blipFill>
          <p:spPr bwMode="auto">
            <a:xfrm>
              <a:off x="5306466" y="965961"/>
              <a:ext cx="3198011" cy="113724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Population, Community, Habitat &amp; Ecosystem (4.1) | Edexcel IGCSE Biology  Revision Notes 2019 | Save My Exams">
              <a:extLst>
                <a:ext uri="{FF2B5EF4-FFF2-40B4-BE49-F238E27FC236}">
                  <a16:creationId xmlns:a16="http://schemas.microsoft.com/office/drawing/2014/main" id="{9B138E4C-65FB-CA3B-B498-90E6C4DD11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508" r="52943" b="36265"/>
            <a:stretch/>
          </p:blipFill>
          <p:spPr bwMode="auto">
            <a:xfrm>
              <a:off x="7054110" y="3473179"/>
              <a:ext cx="2900735" cy="175585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Population, Community, Habitat &amp; Ecosystem (4.1) | Edexcel IGCSE Biology  Revision Notes 2019 | Save My Exams">
              <a:extLst>
                <a:ext uri="{FF2B5EF4-FFF2-40B4-BE49-F238E27FC236}">
                  <a16:creationId xmlns:a16="http://schemas.microsoft.com/office/drawing/2014/main" id="{86A19450-3498-D54E-5928-C15E6D5CC9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264" r="52943" b="7707"/>
            <a:stretch/>
          </p:blipFill>
          <p:spPr bwMode="auto">
            <a:xfrm>
              <a:off x="6843223" y="4910587"/>
              <a:ext cx="3517744" cy="1963491"/>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2">
              <a:extLst>
                <a:ext uri="{FF2B5EF4-FFF2-40B4-BE49-F238E27FC236}">
                  <a16:creationId xmlns:a16="http://schemas.microsoft.com/office/drawing/2014/main" id="{E915D97F-6F34-7A59-93C6-CC9261944AEA}"/>
                </a:ext>
              </a:extLst>
            </p:cNvPr>
            <p:cNvSpPr txBox="1">
              <a:spLocks/>
            </p:cNvSpPr>
            <p:nvPr/>
          </p:nvSpPr>
          <p:spPr>
            <a:xfrm>
              <a:off x="8741750" y="130649"/>
              <a:ext cx="4657314" cy="113724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600" dirty="0"/>
                <a:t>individual</a:t>
              </a:r>
            </a:p>
          </p:txBody>
        </p:sp>
        <p:sp>
          <p:nvSpPr>
            <p:cNvPr id="22" name="Content Placeholder 2">
              <a:extLst>
                <a:ext uri="{FF2B5EF4-FFF2-40B4-BE49-F238E27FC236}">
                  <a16:creationId xmlns:a16="http://schemas.microsoft.com/office/drawing/2014/main" id="{28A9393D-E2C2-43F4-6DB5-7F97D4556B78}"/>
                </a:ext>
              </a:extLst>
            </p:cNvPr>
            <p:cNvSpPr txBox="1">
              <a:spLocks/>
            </p:cNvSpPr>
            <p:nvPr/>
          </p:nvSpPr>
          <p:spPr>
            <a:xfrm>
              <a:off x="8687680" y="1216168"/>
              <a:ext cx="4657314" cy="113724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600" dirty="0"/>
                <a:t>population</a:t>
              </a:r>
            </a:p>
          </p:txBody>
        </p:sp>
        <p:pic>
          <p:nvPicPr>
            <p:cNvPr id="23" name="Picture 4" descr="Population, Community, Habitat &amp; Ecosystem (4.1) | Edexcel IGCSE Biology  Revision Notes 2019 | Save My Exams">
              <a:extLst>
                <a:ext uri="{FF2B5EF4-FFF2-40B4-BE49-F238E27FC236}">
                  <a16:creationId xmlns:a16="http://schemas.microsoft.com/office/drawing/2014/main" id="{1FE0C73E-C3D3-0127-F177-4C04BA839AF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990" r="52943" b="67021"/>
            <a:stretch/>
          </p:blipFill>
          <p:spPr bwMode="auto">
            <a:xfrm>
              <a:off x="3910583" y="2038550"/>
              <a:ext cx="2887214" cy="117570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Population, Community, Habitat &amp; Ecosystem (4.1) | Edexcel IGCSE Biology  Revision Notes 2019 | Save My Exams">
              <a:extLst>
                <a:ext uri="{FF2B5EF4-FFF2-40B4-BE49-F238E27FC236}">
                  <a16:creationId xmlns:a16="http://schemas.microsoft.com/office/drawing/2014/main" id="{4DD6D233-FDE5-E03E-C296-61AD7BD9FC4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3990" r="52943" b="67021"/>
            <a:stretch/>
          </p:blipFill>
          <p:spPr bwMode="auto">
            <a:xfrm>
              <a:off x="6967995" y="2178989"/>
              <a:ext cx="2887213" cy="1175706"/>
            </a:xfrm>
            <a:prstGeom prst="rect">
              <a:avLst/>
            </a:prstGeom>
            <a:noFill/>
            <a:extLst>
              <a:ext uri="{909E8E84-426E-40DD-AFC4-6F175D3DCCD1}">
                <a14:hiddenFill xmlns:a14="http://schemas.microsoft.com/office/drawing/2010/main">
                  <a:solidFill>
                    <a:srgbClr val="FFFFFF"/>
                  </a:solidFill>
                </a14:hiddenFill>
              </a:ext>
            </a:extLst>
          </p:spPr>
        </p:pic>
        <p:sp>
          <p:nvSpPr>
            <p:cNvPr id="25" name="Content Placeholder 2">
              <a:extLst>
                <a:ext uri="{FF2B5EF4-FFF2-40B4-BE49-F238E27FC236}">
                  <a16:creationId xmlns:a16="http://schemas.microsoft.com/office/drawing/2014/main" id="{08DCB554-77FF-699B-14FB-112A7200DB61}"/>
                </a:ext>
              </a:extLst>
            </p:cNvPr>
            <p:cNvSpPr txBox="1">
              <a:spLocks/>
            </p:cNvSpPr>
            <p:nvPr/>
          </p:nvSpPr>
          <p:spPr>
            <a:xfrm>
              <a:off x="8741750" y="2587892"/>
              <a:ext cx="4657314" cy="113724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600" dirty="0"/>
                <a:t>metapopulation</a:t>
              </a:r>
            </a:p>
          </p:txBody>
        </p:sp>
        <p:pic>
          <p:nvPicPr>
            <p:cNvPr id="26" name="Picture 4" descr="Population, Community, Habitat &amp; Ecosystem (4.1) | Edexcel IGCSE Biology  Revision Notes 2019 | Save My Exams">
              <a:extLst>
                <a:ext uri="{FF2B5EF4-FFF2-40B4-BE49-F238E27FC236}">
                  <a16:creationId xmlns:a16="http://schemas.microsoft.com/office/drawing/2014/main" id="{D22D7890-0562-D5C1-40C8-CAF4105A00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5508" r="52943" b="36265"/>
            <a:stretch/>
          </p:blipFill>
          <p:spPr bwMode="auto">
            <a:xfrm>
              <a:off x="4232633" y="3362603"/>
              <a:ext cx="2999724" cy="1815779"/>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descr="Population, Community, Habitat &amp; Ecosystem (4.1) | Edexcel IGCSE Biology  Revision Notes 2019 | Save My Exams">
              <a:extLst>
                <a:ext uri="{FF2B5EF4-FFF2-40B4-BE49-F238E27FC236}">
                  <a16:creationId xmlns:a16="http://schemas.microsoft.com/office/drawing/2014/main" id="{387857E5-FAFA-448B-D304-B19149CF0EB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264" r="52943" b="7707"/>
            <a:stretch/>
          </p:blipFill>
          <p:spPr bwMode="auto">
            <a:xfrm>
              <a:off x="3450251" y="4910587"/>
              <a:ext cx="3517744" cy="1963491"/>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Population, Community, Habitat &amp; Ecosystem (4.1) | Edexcel IGCSE Biology  Revision Notes 2019 | Save My Exams">
              <a:extLst>
                <a:ext uri="{FF2B5EF4-FFF2-40B4-BE49-F238E27FC236}">
                  <a16:creationId xmlns:a16="http://schemas.microsoft.com/office/drawing/2014/main" id="{742D99F0-A47A-2A40-537B-FC3F74E8601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2943" b="88549"/>
            <a:stretch/>
          </p:blipFill>
          <p:spPr bwMode="auto">
            <a:xfrm>
              <a:off x="5244217" y="-71016"/>
              <a:ext cx="3198011" cy="785331"/>
            </a:xfrm>
            <a:prstGeom prst="rect">
              <a:avLst/>
            </a:prstGeom>
            <a:noFill/>
            <a:extLst>
              <a:ext uri="{909E8E84-426E-40DD-AFC4-6F175D3DCCD1}">
                <a14:hiddenFill xmlns:a14="http://schemas.microsoft.com/office/drawing/2010/main">
                  <a:solidFill>
                    <a:srgbClr val="FFFFFF"/>
                  </a:solidFill>
                </a14:hiddenFill>
              </a:ext>
            </a:extLst>
          </p:spPr>
        </p:pic>
        <p:cxnSp>
          <p:nvCxnSpPr>
            <p:cNvPr id="29" name="Straight Connector 28">
              <a:extLst>
                <a:ext uri="{FF2B5EF4-FFF2-40B4-BE49-F238E27FC236}">
                  <a16:creationId xmlns:a16="http://schemas.microsoft.com/office/drawing/2014/main" id="{FA6E552B-84A2-4B62-CA1D-DEFFAB541F11}"/>
                </a:ext>
              </a:extLst>
            </p:cNvPr>
            <p:cNvCxnSpPr>
              <a:cxnSpLocks/>
            </p:cNvCxnSpPr>
            <p:nvPr/>
          </p:nvCxnSpPr>
          <p:spPr>
            <a:xfrm>
              <a:off x="4321251" y="832502"/>
              <a:ext cx="77215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B4969F8-191C-ED32-6648-A9AE2950098A}"/>
                </a:ext>
              </a:extLst>
            </p:cNvPr>
            <p:cNvCxnSpPr>
              <a:cxnSpLocks/>
            </p:cNvCxnSpPr>
            <p:nvPr/>
          </p:nvCxnSpPr>
          <p:spPr>
            <a:xfrm>
              <a:off x="3848453" y="2119495"/>
              <a:ext cx="819439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9BFB9EA-64BC-3C64-0B10-BF8D69A056D5}"/>
                </a:ext>
              </a:extLst>
            </p:cNvPr>
            <p:cNvCxnSpPr>
              <a:cxnSpLocks/>
            </p:cNvCxnSpPr>
            <p:nvPr/>
          </p:nvCxnSpPr>
          <p:spPr>
            <a:xfrm>
              <a:off x="3599234" y="3407473"/>
              <a:ext cx="8443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878441F-E8D2-2820-D7A6-B43950F04EB4}"/>
                </a:ext>
              </a:extLst>
            </p:cNvPr>
            <p:cNvCxnSpPr>
              <a:cxnSpLocks/>
            </p:cNvCxnSpPr>
            <p:nvPr/>
          </p:nvCxnSpPr>
          <p:spPr>
            <a:xfrm>
              <a:off x="3599234" y="4910587"/>
              <a:ext cx="8443609"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44EC3827-5BCD-6D7A-4E65-285A814E949F}"/>
                </a:ext>
              </a:extLst>
            </p:cNvPr>
            <p:cNvSpPr txBox="1">
              <a:spLocks/>
            </p:cNvSpPr>
            <p:nvPr/>
          </p:nvSpPr>
          <p:spPr>
            <a:xfrm>
              <a:off x="8687680" y="3959616"/>
              <a:ext cx="4657314" cy="113724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600" dirty="0"/>
                <a:t>community</a:t>
              </a:r>
            </a:p>
          </p:txBody>
        </p:sp>
        <p:sp>
          <p:nvSpPr>
            <p:cNvPr id="34" name="Content Placeholder 2">
              <a:extLst>
                <a:ext uri="{FF2B5EF4-FFF2-40B4-BE49-F238E27FC236}">
                  <a16:creationId xmlns:a16="http://schemas.microsoft.com/office/drawing/2014/main" id="{4A1DDD69-3ABE-5D71-BFC7-712DAF15712C}"/>
                </a:ext>
              </a:extLst>
            </p:cNvPr>
            <p:cNvSpPr txBox="1">
              <a:spLocks/>
            </p:cNvSpPr>
            <p:nvPr/>
          </p:nvSpPr>
          <p:spPr>
            <a:xfrm>
              <a:off x="8813086" y="5539380"/>
              <a:ext cx="4657314" cy="113724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600" dirty="0"/>
                <a:t>ecosystem</a:t>
              </a:r>
            </a:p>
          </p:txBody>
        </p:sp>
      </p:grpSp>
      <p:sp>
        <p:nvSpPr>
          <p:cNvPr id="35" name="Rectangle 34">
            <a:extLst>
              <a:ext uri="{FF2B5EF4-FFF2-40B4-BE49-F238E27FC236}">
                <a16:creationId xmlns:a16="http://schemas.microsoft.com/office/drawing/2014/main" id="{614630FC-538B-E667-6C79-061AB8525EB3}"/>
              </a:ext>
            </a:extLst>
          </p:cNvPr>
          <p:cNvSpPr/>
          <p:nvPr/>
        </p:nvSpPr>
        <p:spPr>
          <a:xfrm>
            <a:off x="3504321" y="12324"/>
            <a:ext cx="6571174" cy="4898262"/>
          </a:xfrm>
          <a:prstGeom prst="rect">
            <a:avLst/>
          </a:prstGeom>
          <a:solidFill>
            <a:srgbClr val="FFFFFF">
              <a:alpha val="7411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ontent Placeholder 2">
            <a:extLst>
              <a:ext uri="{FF2B5EF4-FFF2-40B4-BE49-F238E27FC236}">
                <a16:creationId xmlns:a16="http://schemas.microsoft.com/office/drawing/2014/main" id="{4E018F6E-C70F-A1D2-6D43-D91861A1DF1B}"/>
              </a:ext>
            </a:extLst>
          </p:cNvPr>
          <p:cNvSpPr txBox="1">
            <a:spLocks/>
          </p:cNvSpPr>
          <p:nvPr/>
        </p:nvSpPr>
        <p:spPr>
          <a:xfrm>
            <a:off x="77342" y="65150"/>
            <a:ext cx="4243909" cy="113724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800" b="1" dirty="0">
                <a:solidFill>
                  <a:srgbClr val="C00000"/>
                </a:solidFill>
              </a:rPr>
              <a:t>Ecosystem</a:t>
            </a:r>
            <a:r>
              <a:rPr lang="en-US" sz="2800" dirty="0"/>
              <a:t> = communities interacting with the abiotic environment</a:t>
            </a:r>
          </a:p>
        </p:txBody>
      </p:sp>
      <p:sp>
        <p:nvSpPr>
          <p:cNvPr id="38" name="Content Placeholder 2">
            <a:extLst>
              <a:ext uri="{FF2B5EF4-FFF2-40B4-BE49-F238E27FC236}">
                <a16:creationId xmlns:a16="http://schemas.microsoft.com/office/drawing/2014/main" id="{3C152B48-ED3B-D89B-2202-D4A5D25E5F21}"/>
              </a:ext>
            </a:extLst>
          </p:cNvPr>
          <p:cNvSpPr txBox="1">
            <a:spLocks/>
          </p:cNvSpPr>
          <p:nvPr/>
        </p:nvSpPr>
        <p:spPr>
          <a:xfrm>
            <a:off x="181459" y="1695570"/>
            <a:ext cx="3443652" cy="1711903"/>
          </a:xfrm>
          <a:prstGeom prst="rect">
            <a:avLst/>
          </a:prstGeom>
          <a:solidFill>
            <a:schemeClr val="bg1"/>
          </a:solidFill>
        </p:spPr>
        <p:txBody>
          <a:bodyPr vert="horz" lIns="91440" tIns="45720" rIns="91440" bIns="45720" rtlCol="0" anchor="ct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a:buNone/>
            </a:pPr>
            <a:r>
              <a:rPr lang="en-US" sz="2800" i="1" dirty="0"/>
              <a:t>How do communities on different substrates assemble?</a:t>
            </a:r>
          </a:p>
        </p:txBody>
      </p:sp>
    </p:spTree>
    <p:extLst>
      <p:ext uri="{BB962C8B-B14F-4D97-AF65-F5344CB8AC3E}">
        <p14:creationId xmlns:p14="http://schemas.microsoft.com/office/powerpoint/2010/main" val="108744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C8E8-853D-BCC8-E044-82F4045FDF14}"/>
              </a:ext>
            </a:extLst>
          </p:cNvPr>
          <p:cNvSpPr>
            <a:spLocks noGrp="1"/>
          </p:cNvSpPr>
          <p:nvPr>
            <p:ph type="title"/>
          </p:nvPr>
        </p:nvSpPr>
        <p:spPr>
          <a:xfrm>
            <a:off x="529936" y="254288"/>
            <a:ext cx="11132127" cy="1325563"/>
          </a:xfrm>
        </p:spPr>
        <p:txBody>
          <a:bodyPr>
            <a:normAutofit/>
          </a:bodyPr>
          <a:lstStyle/>
          <a:p>
            <a:pPr algn="ctr"/>
            <a:r>
              <a:rPr lang="en-US" sz="3000" dirty="0">
                <a:latin typeface="+mn-lt"/>
              </a:rPr>
              <a:t>Ecological </a:t>
            </a:r>
            <a:r>
              <a:rPr lang="en-US" sz="3000" b="1" dirty="0">
                <a:solidFill>
                  <a:srgbClr val="C00000"/>
                </a:solidFill>
                <a:latin typeface="+mn-lt"/>
              </a:rPr>
              <a:t>succession</a:t>
            </a:r>
            <a:r>
              <a:rPr lang="en-US" sz="3000" dirty="0">
                <a:latin typeface="+mn-lt"/>
              </a:rPr>
              <a:t> was first described at the University of Chicago!</a:t>
            </a:r>
          </a:p>
        </p:txBody>
      </p:sp>
      <p:sp>
        <p:nvSpPr>
          <p:cNvPr id="3" name="Content Placeholder 2">
            <a:extLst>
              <a:ext uri="{FF2B5EF4-FFF2-40B4-BE49-F238E27FC236}">
                <a16:creationId xmlns:a16="http://schemas.microsoft.com/office/drawing/2014/main" id="{F9452E6D-FF58-371C-3CEA-D941BF370F1F}"/>
              </a:ext>
            </a:extLst>
          </p:cNvPr>
          <p:cNvSpPr>
            <a:spLocks noGrp="1"/>
          </p:cNvSpPr>
          <p:nvPr>
            <p:ph idx="1"/>
          </p:nvPr>
        </p:nvSpPr>
        <p:spPr>
          <a:xfrm>
            <a:off x="557643" y="1613653"/>
            <a:ext cx="10896599" cy="3687183"/>
          </a:xfrm>
        </p:spPr>
        <p:txBody>
          <a:bodyPr>
            <a:normAutofit/>
          </a:bodyPr>
          <a:lstStyle/>
          <a:p>
            <a:r>
              <a:rPr lang="en-US" dirty="0"/>
              <a:t>Succession is the </a:t>
            </a:r>
            <a:r>
              <a:rPr lang="en-US" b="1" dirty="0">
                <a:solidFill>
                  <a:srgbClr val="C00000"/>
                </a:solidFill>
              </a:rPr>
              <a:t>process of change</a:t>
            </a:r>
            <a:r>
              <a:rPr lang="en-US" dirty="0"/>
              <a:t> in the </a:t>
            </a:r>
            <a:r>
              <a:rPr lang="en-US" b="1" dirty="0">
                <a:solidFill>
                  <a:srgbClr val="C00000"/>
                </a:solidFill>
              </a:rPr>
              <a:t>species structure </a:t>
            </a:r>
            <a:r>
              <a:rPr lang="en-US" dirty="0"/>
              <a:t>of ecological communities with time.</a:t>
            </a:r>
          </a:p>
        </p:txBody>
      </p:sp>
    </p:spTree>
    <p:extLst>
      <p:ext uri="{BB962C8B-B14F-4D97-AF65-F5344CB8AC3E}">
        <p14:creationId xmlns:p14="http://schemas.microsoft.com/office/powerpoint/2010/main" val="281096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C8E8-853D-BCC8-E044-82F4045FDF14}"/>
              </a:ext>
            </a:extLst>
          </p:cNvPr>
          <p:cNvSpPr>
            <a:spLocks noGrp="1"/>
          </p:cNvSpPr>
          <p:nvPr>
            <p:ph type="title"/>
          </p:nvPr>
        </p:nvSpPr>
        <p:spPr>
          <a:xfrm>
            <a:off x="529936" y="254288"/>
            <a:ext cx="11132127" cy="1325563"/>
          </a:xfrm>
        </p:spPr>
        <p:txBody>
          <a:bodyPr>
            <a:normAutofit/>
          </a:bodyPr>
          <a:lstStyle/>
          <a:p>
            <a:pPr algn="ctr"/>
            <a:r>
              <a:rPr lang="en-US" sz="3000" dirty="0">
                <a:latin typeface="+mn-lt"/>
              </a:rPr>
              <a:t>Ecological </a:t>
            </a:r>
            <a:r>
              <a:rPr lang="en-US" sz="3000" b="1" dirty="0">
                <a:solidFill>
                  <a:srgbClr val="C00000"/>
                </a:solidFill>
                <a:latin typeface="+mn-lt"/>
              </a:rPr>
              <a:t>succession</a:t>
            </a:r>
            <a:r>
              <a:rPr lang="en-US" sz="3000" dirty="0">
                <a:latin typeface="+mn-lt"/>
              </a:rPr>
              <a:t> was first described at the University of Chicago!</a:t>
            </a:r>
          </a:p>
        </p:txBody>
      </p:sp>
      <p:sp>
        <p:nvSpPr>
          <p:cNvPr id="3" name="Content Placeholder 2">
            <a:extLst>
              <a:ext uri="{FF2B5EF4-FFF2-40B4-BE49-F238E27FC236}">
                <a16:creationId xmlns:a16="http://schemas.microsoft.com/office/drawing/2014/main" id="{F9452E6D-FF58-371C-3CEA-D941BF370F1F}"/>
              </a:ext>
            </a:extLst>
          </p:cNvPr>
          <p:cNvSpPr>
            <a:spLocks noGrp="1"/>
          </p:cNvSpPr>
          <p:nvPr>
            <p:ph idx="1"/>
          </p:nvPr>
        </p:nvSpPr>
        <p:spPr>
          <a:xfrm>
            <a:off x="557643" y="1613653"/>
            <a:ext cx="10896599" cy="3687183"/>
          </a:xfrm>
        </p:spPr>
        <p:txBody>
          <a:bodyPr>
            <a:normAutofit/>
          </a:bodyPr>
          <a:lstStyle/>
          <a:p>
            <a:r>
              <a:rPr lang="en-US" dirty="0">
                <a:solidFill>
                  <a:schemeClr val="bg1">
                    <a:lumMod val="65000"/>
                  </a:schemeClr>
                </a:solidFill>
              </a:rPr>
              <a:t>Succession is the </a:t>
            </a:r>
            <a:r>
              <a:rPr lang="en-US" b="1" dirty="0">
                <a:solidFill>
                  <a:schemeClr val="bg1">
                    <a:lumMod val="65000"/>
                  </a:schemeClr>
                </a:solidFill>
              </a:rPr>
              <a:t>process of change</a:t>
            </a:r>
            <a:r>
              <a:rPr lang="en-US" dirty="0">
                <a:solidFill>
                  <a:schemeClr val="bg1">
                    <a:lumMod val="65000"/>
                  </a:schemeClr>
                </a:solidFill>
              </a:rPr>
              <a:t> in the </a:t>
            </a:r>
            <a:r>
              <a:rPr lang="en-US" b="1" dirty="0">
                <a:solidFill>
                  <a:schemeClr val="bg1">
                    <a:lumMod val="65000"/>
                  </a:schemeClr>
                </a:solidFill>
              </a:rPr>
              <a:t>species structure </a:t>
            </a:r>
            <a:r>
              <a:rPr lang="en-US" dirty="0">
                <a:solidFill>
                  <a:schemeClr val="bg1">
                    <a:lumMod val="65000"/>
                  </a:schemeClr>
                </a:solidFill>
              </a:rPr>
              <a:t>of ecological communities with time.</a:t>
            </a:r>
          </a:p>
          <a:p>
            <a:r>
              <a:rPr lang="en-US" dirty="0"/>
              <a:t>Community begins with </a:t>
            </a:r>
            <a:r>
              <a:rPr lang="en-US" b="1" dirty="0">
                <a:solidFill>
                  <a:srgbClr val="C00000"/>
                </a:solidFill>
              </a:rPr>
              <a:t>pioneer species</a:t>
            </a:r>
            <a:r>
              <a:rPr lang="en-US" dirty="0"/>
              <a:t>, then develops with increasing complexity that self-reinforces to establish a </a:t>
            </a:r>
            <a:r>
              <a:rPr lang="en-US" b="1" dirty="0">
                <a:solidFill>
                  <a:srgbClr val="C00000"/>
                </a:solidFill>
              </a:rPr>
              <a:t>climax community</a:t>
            </a:r>
            <a:r>
              <a:rPr lang="en-US" dirty="0"/>
              <a:t>.</a:t>
            </a:r>
          </a:p>
        </p:txBody>
      </p:sp>
    </p:spTree>
    <p:extLst>
      <p:ext uri="{BB962C8B-B14F-4D97-AF65-F5344CB8AC3E}">
        <p14:creationId xmlns:p14="http://schemas.microsoft.com/office/powerpoint/2010/main" val="3340330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C8E8-853D-BCC8-E044-82F4045FDF14}"/>
              </a:ext>
            </a:extLst>
          </p:cNvPr>
          <p:cNvSpPr>
            <a:spLocks noGrp="1"/>
          </p:cNvSpPr>
          <p:nvPr>
            <p:ph type="title"/>
          </p:nvPr>
        </p:nvSpPr>
        <p:spPr>
          <a:xfrm>
            <a:off x="529936" y="254288"/>
            <a:ext cx="11132127" cy="1325563"/>
          </a:xfrm>
        </p:spPr>
        <p:txBody>
          <a:bodyPr>
            <a:normAutofit/>
          </a:bodyPr>
          <a:lstStyle/>
          <a:p>
            <a:pPr algn="ctr"/>
            <a:r>
              <a:rPr lang="en-US" sz="3000" dirty="0">
                <a:latin typeface="+mn-lt"/>
              </a:rPr>
              <a:t>Ecological </a:t>
            </a:r>
            <a:r>
              <a:rPr lang="en-US" sz="3000" b="1" dirty="0">
                <a:solidFill>
                  <a:srgbClr val="C00000"/>
                </a:solidFill>
                <a:latin typeface="+mn-lt"/>
              </a:rPr>
              <a:t>succession</a:t>
            </a:r>
            <a:r>
              <a:rPr lang="en-US" sz="3000" dirty="0">
                <a:latin typeface="+mn-lt"/>
              </a:rPr>
              <a:t> was first described at the University of Chicago!</a:t>
            </a:r>
          </a:p>
        </p:txBody>
      </p:sp>
      <p:sp>
        <p:nvSpPr>
          <p:cNvPr id="3" name="Content Placeholder 2">
            <a:extLst>
              <a:ext uri="{FF2B5EF4-FFF2-40B4-BE49-F238E27FC236}">
                <a16:creationId xmlns:a16="http://schemas.microsoft.com/office/drawing/2014/main" id="{F9452E6D-FF58-371C-3CEA-D941BF370F1F}"/>
              </a:ext>
            </a:extLst>
          </p:cNvPr>
          <p:cNvSpPr>
            <a:spLocks noGrp="1"/>
          </p:cNvSpPr>
          <p:nvPr>
            <p:ph idx="1"/>
          </p:nvPr>
        </p:nvSpPr>
        <p:spPr>
          <a:xfrm>
            <a:off x="557643" y="1613653"/>
            <a:ext cx="10896599" cy="3687183"/>
          </a:xfrm>
        </p:spPr>
        <p:txBody>
          <a:bodyPr>
            <a:normAutofit lnSpcReduction="10000"/>
          </a:bodyPr>
          <a:lstStyle/>
          <a:p>
            <a:r>
              <a:rPr lang="en-US" dirty="0">
                <a:solidFill>
                  <a:schemeClr val="bg1">
                    <a:lumMod val="65000"/>
                  </a:schemeClr>
                </a:solidFill>
              </a:rPr>
              <a:t>Succession is the </a:t>
            </a:r>
            <a:r>
              <a:rPr lang="en-US" b="1" dirty="0">
                <a:solidFill>
                  <a:schemeClr val="bg1">
                    <a:lumMod val="65000"/>
                  </a:schemeClr>
                </a:solidFill>
              </a:rPr>
              <a:t>process of change</a:t>
            </a:r>
            <a:r>
              <a:rPr lang="en-US" dirty="0">
                <a:solidFill>
                  <a:schemeClr val="bg1">
                    <a:lumMod val="65000"/>
                  </a:schemeClr>
                </a:solidFill>
              </a:rPr>
              <a:t> in the </a:t>
            </a:r>
            <a:r>
              <a:rPr lang="en-US" b="1" dirty="0">
                <a:solidFill>
                  <a:schemeClr val="bg1">
                    <a:lumMod val="65000"/>
                  </a:schemeClr>
                </a:solidFill>
              </a:rPr>
              <a:t>species structure </a:t>
            </a:r>
            <a:r>
              <a:rPr lang="en-US" dirty="0">
                <a:solidFill>
                  <a:schemeClr val="bg1">
                    <a:lumMod val="65000"/>
                  </a:schemeClr>
                </a:solidFill>
              </a:rPr>
              <a:t>of ecological communities with time.</a:t>
            </a:r>
          </a:p>
          <a:p>
            <a:r>
              <a:rPr lang="en-US" dirty="0">
                <a:solidFill>
                  <a:schemeClr val="bg1">
                    <a:lumMod val="65000"/>
                  </a:schemeClr>
                </a:solidFill>
              </a:rPr>
              <a:t>Community begins with </a:t>
            </a:r>
            <a:r>
              <a:rPr lang="en-US" b="1" dirty="0">
                <a:solidFill>
                  <a:schemeClr val="bg1">
                    <a:lumMod val="65000"/>
                  </a:schemeClr>
                </a:solidFill>
              </a:rPr>
              <a:t>pioneer species</a:t>
            </a:r>
            <a:r>
              <a:rPr lang="en-US" dirty="0">
                <a:solidFill>
                  <a:schemeClr val="bg1">
                    <a:lumMod val="65000"/>
                  </a:schemeClr>
                </a:solidFill>
              </a:rPr>
              <a:t>, then develops with increasing complexity that self-reinforces to establish a </a:t>
            </a:r>
            <a:r>
              <a:rPr lang="en-US" b="1" dirty="0">
                <a:solidFill>
                  <a:schemeClr val="bg1">
                    <a:lumMod val="65000"/>
                  </a:schemeClr>
                </a:solidFill>
              </a:rPr>
              <a:t>climax community</a:t>
            </a:r>
            <a:r>
              <a:rPr lang="en-US" dirty="0">
                <a:solidFill>
                  <a:schemeClr val="bg1">
                    <a:lumMod val="65000"/>
                  </a:schemeClr>
                </a:solidFill>
              </a:rPr>
              <a:t>.</a:t>
            </a:r>
          </a:p>
          <a:p>
            <a:r>
              <a:rPr lang="en-US" dirty="0"/>
              <a:t>Henry Chandler Cowles, a professor at the University of Chicago, developed the first formal concept of 				 succession while observing vegetation 					    on dunes of different ages at the Indiana					 Dunes.</a:t>
            </a:r>
          </a:p>
        </p:txBody>
      </p:sp>
      <p:pic>
        <p:nvPicPr>
          <p:cNvPr id="16390" name="Picture 6" descr="Dune Succession Trail | Indiana Dunes National Park | Hikespeak.com">
            <a:extLst>
              <a:ext uri="{FF2B5EF4-FFF2-40B4-BE49-F238E27FC236}">
                <a16:creationId xmlns:a16="http://schemas.microsoft.com/office/drawing/2014/main" id="{999262DE-7710-EE48-BA60-3BB5DF21EC6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439"/>
          <a:stretch/>
        </p:blipFill>
        <p:spPr bwMode="auto">
          <a:xfrm>
            <a:off x="6896100" y="3554230"/>
            <a:ext cx="5153891" cy="321467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480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C8E8-853D-BCC8-E044-82F4045FDF14}"/>
              </a:ext>
            </a:extLst>
          </p:cNvPr>
          <p:cNvSpPr>
            <a:spLocks noGrp="1"/>
          </p:cNvSpPr>
          <p:nvPr>
            <p:ph type="title"/>
          </p:nvPr>
        </p:nvSpPr>
        <p:spPr>
          <a:xfrm>
            <a:off x="529936" y="-123671"/>
            <a:ext cx="11132127" cy="1325563"/>
          </a:xfrm>
        </p:spPr>
        <p:txBody>
          <a:bodyPr>
            <a:normAutofit/>
          </a:bodyPr>
          <a:lstStyle/>
          <a:p>
            <a:pPr algn="ctr"/>
            <a:r>
              <a:rPr lang="en-US" sz="3000" b="1" dirty="0">
                <a:solidFill>
                  <a:srgbClr val="C00000"/>
                </a:solidFill>
                <a:latin typeface="+mn-lt"/>
              </a:rPr>
              <a:t>Primary succession</a:t>
            </a:r>
            <a:r>
              <a:rPr lang="en-US" sz="3000" dirty="0">
                <a:latin typeface="+mn-lt"/>
              </a:rPr>
              <a:t> occurs when species colonize a bare substrate.</a:t>
            </a:r>
          </a:p>
        </p:txBody>
      </p:sp>
      <p:pic>
        <p:nvPicPr>
          <p:cNvPr id="16386" name="Picture 2" descr="Illustration depicting Primary Succession">
            <a:extLst>
              <a:ext uri="{FF2B5EF4-FFF2-40B4-BE49-F238E27FC236}">
                <a16:creationId xmlns:a16="http://schemas.microsoft.com/office/drawing/2014/main" id="{6204577B-437A-7AFE-E212-123A9ED03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472" y="841240"/>
            <a:ext cx="9203054" cy="517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987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C8E8-853D-BCC8-E044-82F4045FDF14}"/>
              </a:ext>
            </a:extLst>
          </p:cNvPr>
          <p:cNvSpPr>
            <a:spLocks noGrp="1"/>
          </p:cNvSpPr>
          <p:nvPr>
            <p:ph type="title"/>
          </p:nvPr>
        </p:nvSpPr>
        <p:spPr>
          <a:xfrm>
            <a:off x="529936" y="-123671"/>
            <a:ext cx="11132127" cy="1325563"/>
          </a:xfrm>
        </p:spPr>
        <p:txBody>
          <a:bodyPr>
            <a:normAutofit/>
          </a:bodyPr>
          <a:lstStyle/>
          <a:p>
            <a:pPr algn="ctr"/>
            <a:r>
              <a:rPr lang="en-US" sz="3000" b="1" dirty="0">
                <a:solidFill>
                  <a:srgbClr val="C00000"/>
                </a:solidFill>
                <a:latin typeface="+mn-lt"/>
              </a:rPr>
              <a:t>Primary succession</a:t>
            </a:r>
            <a:r>
              <a:rPr lang="en-US" sz="3000" dirty="0">
                <a:latin typeface="+mn-lt"/>
              </a:rPr>
              <a:t> occurs when species colonize a bare substrate.</a:t>
            </a:r>
          </a:p>
        </p:txBody>
      </p:sp>
      <p:pic>
        <p:nvPicPr>
          <p:cNvPr id="16386" name="Picture 2" descr="Illustration depicting Primary Succession">
            <a:extLst>
              <a:ext uri="{FF2B5EF4-FFF2-40B4-BE49-F238E27FC236}">
                <a16:creationId xmlns:a16="http://schemas.microsoft.com/office/drawing/2014/main" id="{6204577B-437A-7AFE-E212-123A9ED03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472" y="841240"/>
            <a:ext cx="9203054" cy="517552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6" name="Title 1">
                <a:extLst>
                  <a:ext uri="{FF2B5EF4-FFF2-40B4-BE49-F238E27FC236}">
                    <a16:creationId xmlns:a16="http://schemas.microsoft.com/office/drawing/2014/main" id="{AF1D136C-E258-D298-C83A-E7D231E3F871}"/>
                  </a:ext>
                </a:extLst>
              </p:cNvPr>
              <p:cNvSpPr txBox="1">
                <a:spLocks/>
              </p:cNvSpPr>
              <p:nvPr/>
            </p:nvSpPr>
            <p:spPr>
              <a:xfrm>
                <a:off x="93518" y="6016760"/>
                <a:ext cx="11374582" cy="79909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a:latin typeface="+mn-lt"/>
                  </a:rPr>
                  <a:t>Continuum from “</a:t>
                </a:r>
                <a:r>
                  <a:rPr lang="en-US" sz="2800" b="1" i="1" dirty="0">
                    <a:solidFill>
                      <a:srgbClr val="C00000"/>
                    </a:solidFill>
                    <a:latin typeface="+mn-lt"/>
                  </a:rPr>
                  <a:t>r-selected</a:t>
                </a:r>
                <a:r>
                  <a:rPr lang="en-US" sz="2800" i="1" dirty="0">
                    <a:latin typeface="+mn-lt"/>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i="1" dirty="0">
                    <a:latin typeface="+mn-lt"/>
                  </a:rPr>
                  <a:t> “</a:t>
                </a:r>
                <a:r>
                  <a:rPr lang="en-US" sz="2800" b="1" i="1" dirty="0">
                    <a:solidFill>
                      <a:srgbClr val="C00000"/>
                    </a:solidFill>
                    <a:latin typeface="+mn-lt"/>
                  </a:rPr>
                  <a:t>K-selected</a:t>
                </a:r>
                <a:r>
                  <a:rPr lang="en-US" sz="2800" i="1" dirty="0">
                    <a:latin typeface="+mn-lt"/>
                  </a:rPr>
                  <a:t>” species.</a:t>
                </a:r>
              </a:p>
            </p:txBody>
          </p:sp>
        </mc:Choice>
        <mc:Fallback>
          <p:sp>
            <p:nvSpPr>
              <p:cNvPr id="6" name="Title 1">
                <a:extLst>
                  <a:ext uri="{FF2B5EF4-FFF2-40B4-BE49-F238E27FC236}">
                    <a16:creationId xmlns:a16="http://schemas.microsoft.com/office/drawing/2014/main" id="{AF1D136C-E258-D298-C83A-E7D231E3F871}"/>
                  </a:ext>
                </a:extLst>
              </p:cNvPr>
              <p:cNvSpPr txBox="1">
                <a:spLocks noRot="1" noChangeAspect="1" noMove="1" noResize="1" noEditPoints="1" noAdjustHandles="1" noChangeArrowheads="1" noChangeShapeType="1" noTextEdit="1"/>
              </p:cNvSpPr>
              <p:nvPr/>
            </p:nvSpPr>
            <p:spPr>
              <a:xfrm>
                <a:off x="93518" y="6016760"/>
                <a:ext cx="11374582" cy="79909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04466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C8E8-853D-BCC8-E044-82F4045FDF14}"/>
              </a:ext>
            </a:extLst>
          </p:cNvPr>
          <p:cNvSpPr>
            <a:spLocks noGrp="1"/>
          </p:cNvSpPr>
          <p:nvPr>
            <p:ph type="title"/>
          </p:nvPr>
        </p:nvSpPr>
        <p:spPr>
          <a:xfrm>
            <a:off x="529936" y="-123671"/>
            <a:ext cx="11132127" cy="1325563"/>
          </a:xfrm>
        </p:spPr>
        <p:txBody>
          <a:bodyPr>
            <a:normAutofit/>
          </a:bodyPr>
          <a:lstStyle/>
          <a:p>
            <a:pPr algn="ctr"/>
            <a:r>
              <a:rPr lang="en-US" sz="3000" b="1" dirty="0">
                <a:solidFill>
                  <a:srgbClr val="C00000"/>
                </a:solidFill>
                <a:latin typeface="+mn-lt"/>
              </a:rPr>
              <a:t>Primary succession</a:t>
            </a:r>
            <a:r>
              <a:rPr lang="en-US" sz="3000" dirty="0">
                <a:latin typeface="+mn-lt"/>
              </a:rPr>
              <a:t> occurs when species colonize a bare substrate.</a:t>
            </a:r>
          </a:p>
        </p:txBody>
      </p:sp>
      <p:pic>
        <p:nvPicPr>
          <p:cNvPr id="16386" name="Picture 2" descr="Illustration depicting Primary Succession">
            <a:extLst>
              <a:ext uri="{FF2B5EF4-FFF2-40B4-BE49-F238E27FC236}">
                <a16:creationId xmlns:a16="http://schemas.microsoft.com/office/drawing/2014/main" id="{6204577B-437A-7AFE-E212-123A9ED034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368" y="1297579"/>
            <a:ext cx="7731632" cy="43480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678810EC-F4FC-C2A1-7248-033500BE83B2}"/>
                  </a:ext>
                </a:extLst>
              </p:cNvPr>
              <p:cNvSpPr txBox="1"/>
              <p:nvPr/>
            </p:nvSpPr>
            <p:spPr>
              <a:xfrm>
                <a:off x="484102" y="5704035"/>
                <a:ext cx="3089564" cy="76822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600" i="1" smtClean="0">
                              <a:latin typeface="Cambria Math" panose="02040503050406030204" pitchFamily="18" charset="0"/>
                            </a:rPr>
                          </m:ctrlPr>
                        </m:fPr>
                        <m:num>
                          <m:r>
                            <a:rPr lang="en-US" sz="2600" b="0" i="1" smtClean="0">
                              <a:latin typeface="Cambria Math" panose="02040503050406030204" pitchFamily="18" charset="0"/>
                            </a:rPr>
                            <m:t>𝑑𝑁</m:t>
                          </m:r>
                        </m:num>
                        <m:den>
                          <m:r>
                            <a:rPr lang="en-US" sz="2600" b="0" i="1" smtClean="0">
                              <a:latin typeface="Cambria Math" panose="02040503050406030204" pitchFamily="18" charset="0"/>
                            </a:rPr>
                            <m:t>𝑑𝑡</m:t>
                          </m:r>
                        </m:den>
                      </m:f>
                      <m:r>
                        <a:rPr lang="en-US" sz="2600" b="0" i="1" smtClean="0">
                          <a:latin typeface="Cambria Math" panose="02040503050406030204" pitchFamily="18" charset="0"/>
                        </a:rPr>
                        <m:t>=</m:t>
                      </m:r>
                      <m:r>
                        <a:rPr lang="en-US" sz="2600" b="1" i="1" smtClean="0">
                          <a:solidFill>
                            <a:srgbClr val="C00000"/>
                          </a:solidFill>
                          <a:latin typeface="Cambria Math" panose="02040503050406030204" pitchFamily="18" charset="0"/>
                        </a:rPr>
                        <m:t>𝒓</m:t>
                      </m:r>
                      <m:r>
                        <a:rPr lang="en-US" sz="2600" b="0" i="1" smtClean="0">
                          <a:latin typeface="Cambria Math" panose="02040503050406030204" pitchFamily="18" charset="0"/>
                        </a:rPr>
                        <m:t>𝑁</m:t>
                      </m:r>
                      <m:d>
                        <m:dPr>
                          <m:ctrlPr>
                            <a:rPr lang="en-US" sz="2600" b="0" i="1" smtClean="0">
                              <a:latin typeface="Cambria Math" panose="02040503050406030204" pitchFamily="18" charset="0"/>
                            </a:rPr>
                          </m:ctrlPr>
                        </m:dPr>
                        <m:e>
                          <m:r>
                            <a:rPr lang="en-US" sz="2600" b="0" i="1" smtClean="0">
                              <a:latin typeface="Cambria Math" panose="02040503050406030204" pitchFamily="18" charset="0"/>
                            </a:rPr>
                            <m:t>1−</m:t>
                          </m:r>
                          <m:f>
                            <m:fPr>
                              <m:ctrlPr>
                                <a:rPr lang="en-US" sz="2600" b="0" i="1" smtClean="0">
                                  <a:latin typeface="Cambria Math" panose="02040503050406030204" pitchFamily="18" charset="0"/>
                                </a:rPr>
                              </m:ctrlPr>
                            </m:fPr>
                            <m:num>
                              <m:r>
                                <a:rPr lang="en-US" sz="2600" b="0" i="1" smtClean="0">
                                  <a:latin typeface="Cambria Math" panose="02040503050406030204" pitchFamily="18" charset="0"/>
                                </a:rPr>
                                <m:t>𝑁</m:t>
                              </m:r>
                            </m:num>
                            <m:den>
                              <m:r>
                                <a:rPr lang="en-US" sz="2600" b="1" i="1" smtClean="0">
                                  <a:solidFill>
                                    <a:srgbClr val="C00000"/>
                                  </a:solidFill>
                                  <a:latin typeface="Cambria Math" panose="02040503050406030204" pitchFamily="18" charset="0"/>
                                </a:rPr>
                                <m:t>𝑲</m:t>
                              </m:r>
                            </m:den>
                          </m:f>
                        </m:e>
                      </m:d>
                    </m:oMath>
                  </m:oMathPara>
                </a14:m>
                <a:endParaRPr lang="en-US" sz="2600" dirty="0"/>
              </a:p>
            </p:txBody>
          </p:sp>
        </mc:Choice>
        <mc:Fallback>
          <p:sp>
            <p:nvSpPr>
              <p:cNvPr id="3" name="TextBox 2">
                <a:extLst>
                  <a:ext uri="{FF2B5EF4-FFF2-40B4-BE49-F238E27FC236}">
                    <a16:creationId xmlns:a16="http://schemas.microsoft.com/office/drawing/2014/main" id="{678810EC-F4FC-C2A1-7248-033500BE83B2}"/>
                  </a:ext>
                </a:extLst>
              </p:cNvPr>
              <p:cNvSpPr txBox="1">
                <a:spLocks noRot="1" noChangeAspect="1" noMove="1" noResize="1" noEditPoints="1" noAdjustHandles="1" noChangeArrowheads="1" noChangeShapeType="1" noTextEdit="1"/>
              </p:cNvSpPr>
              <p:nvPr/>
            </p:nvSpPr>
            <p:spPr>
              <a:xfrm>
                <a:off x="484102" y="5704035"/>
                <a:ext cx="3089564" cy="768224"/>
              </a:xfrm>
              <a:prstGeom prst="rect">
                <a:avLst/>
              </a:prstGeom>
              <a:blipFill>
                <a:blip r:embed="rId3"/>
                <a:stretch>
                  <a:fillRect t="-1639" b="-147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itle 1">
                <a:extLst>
                  <a:ext uri="{FF2B5EF4-FFF2-40B4-BE49-F238E27FC236}">
                    <a16:creationId xmlns:a16="http://schemas.microsoft.com/office/drawing/2014/main" id="{7E56332A-61CC-D028-CC4A-6194DE94B80A}"/>
                  </a:ext>
                </a:extLst>
              </p:cNvPr>
              <p:cNvSpPr txBox="1">
                <a:spLocks/>
              </p:cNvSpPr>
              <p:nvPr/>
            </p:nvSpPr>
            <p:spPr>
              <a:xfrm>
                <a:off x="2638893" y="5630183"/>
                <a:ext cx="11374582" cy="79909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i="1" dirty="0">
                    <a:latin typeface="+mn-lt"/>
                  </a:rPr>
                  <a:t>Continuum from “</a:t>
                </a:r>
                <a:r>
                  <a:rPr lang="en-US" sz="2800" b="1" i="1" dirty="0">
                    <a:solidFill>
                      <a:srgbClr val="C00000"/>
                    </a:solidFill>
                    <a:latin typeface="+mn-lt"/>
                  </a:rPr>
                  <a:t>r-selected</a:t>
                </a:r>
                <a:r>
                  <a:rPr lang="en-US" sz="2800" i="1" dirty="0">
                    <a:latin typeface="+mn-lt"/>
                  </a:rPr>
                  <a:t>” </a:t>
                </a:r>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i="1" dirty="0">
                    <a:latin typeface="+mn-lt"/>
                  </a:rPr>
                  <a:t> “</a:t>
                </a:r>
                <a:r>
                  <a:rPr lang="en-US" sz="2800" b="1" i="1" dirty="0">
                    <a:solidFill>
                      <a:srgbClr val="C00000"/>
                    </a:solidFill>
                    <a:latin typeface="+mn-lt"/>
                  </a:rPr>
                  <a:t>K-selected</a:t>
                </a:r>
                <a:r>
                  <a:rPr lang="en-US" sz="2800" i="1" dirty="0">
                    <a:latin typeface="+mn-lt"/>
                  </a:rPr>
                  <a:t>” species.</a:t>
                </a:r>
              </a:p>
            </p:txBody>
          </p:sp>
        </mc:Choice>
        <mc:Fallback>
          <p:sp>
            <p:nvSpPr>
              <p:cNvPr id="6" name="Title 1">
                <a:extLst>
                  <a:ext uri="{FF2B5EF4-FFF2-40B4-BE49-F238E27FC236}">
                    <a16:creationId xmlns:a16="http://schemas.microsoft.com/office/drawing/2014/main" id="{7E56332A-61CC-D028-CC4A-6194DE94B80A}"/>
                  </a:ext>
                </a:extLst>
              </p:cNvPr>
              <p:cNvSpPr txBox="1">
                <a:spLocks noRot="1" noChangeAspect="1" noMove="1" noResize="1" noEditPoints="1" noAdjustHandles="1" noChangeArrowheads="1" noChangeShapeType="1" noTextEdit="1"/>
              </p:cNvSpPr>
              <p:nvPr/>
            </p:nvSpPr>
            <p:spPr>
              <a:xfrm>
                <a:off x="2638893" y="5630183"/>
                <a:ext cx="11374582" cy="799090"/>
              </a:xfrm>
              <a:prstGeom prst="rect">
                <a:avLst/>
              </a:prstGeom>
              <a:blipFill>
                <a:blip r:embed="rId4"/>
                <a:stretch>
                  <a:fillRect/>
                </a:stretch>
              </a:blipFill>
            </p:spPr>
            <p:txBody>
              <a:bodyPr/>
              <a:lstStyle/>
              <a:p>
                <a:r>
                  <a:rPr lang="en-US">
                    <a:noFill/>
                  </a:rPr>
                  <a:t> </a:t>
                </a:r>
              </a:p>
            </p:txBody>
          </p:sp>
        </mc:Fallback>
      </mc:AlternateContent>
      <p:pic>
        <p:nvPicPr>
          <p:cNvPr id="13" name="Picture 12" descr="Chart&#10;&#10;Description automatically generated">
            <a:extLst>
              <a:ext uri="{FF2B5EF4-FFF2-40B4-BE49-F238E27FC236}">
                <a16:creationId xmlns:a16="http://schemas.microsoft.com/office/drawing/2014/main" id="{BC02601C-2E4B-C6D5-8829-24D6F4115A85}"/>
              </a:ext>
            </a:extLst>
          </p:cNvPr>
          <p:cNvPicPr>
            <a:picLocks noChangeAspect="1"/>
          </p:cNvPicPr>
          <p:nvPr/>
        </p:nvPicPr>
        <p:blipFill>
          <a:blip r:embed="rId5"/>
          <a:stretch>
            <a:fillRect/>
          </a:stretch>
        </p:blipFill>
        <p:spPr>
          <a:xfrm>
            <a:off x="220866" y="2584982"/>
            <a:ext cx="4157171" cy="3119053"/>
          </a:xfrm>
          <a:prstGeom prst="rect">
            <a:avLst/>
          </a:prstGeom>
        </p:spPr>
      </p:pic>
      <p:sp>
        <p:nvSpPr>
          <p:cNvPr id="14" name="Title 1">
            <a:extLst>
              <a:ext uri="{FF2B5EF4-FFF2-40B4-BE49-F238E27FC236}">
                <a16:creationId xmlns:a16="http://schemas.microsoft.com/office/drawing/2014/main" id="{1E5593BB-4F67-4602-AF12-C91E8C8E969C}"/>
              </a:ext>
            </a:extLst>
          </p:cNvPr>
          <p:cNvSpPr txBox="1">
            <a:spLocks/>
          </p:cNvSpPr>
          <p:nvPr/>
        </p:nvSpPr>
        <p:spPr>
          <a:xfrm>
            <a:off x="186229" y="1609191"/>
            <a:ext cx="1842655" cy="79909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solidFill>
                  <a:srgbClr val="C00000"/>
                </a:solidFill>
                <a:latin typeface="+mn-lt"/>
              </a:rPr>
              <a:t>r-selected </a:t>
            </a:r>
            <a:r>
              <a:rPr lang="en-US" sz="2800" dirty="0">
                <a:latin typeface="+mn-lt"/>
              </a:rPr>
              <a:t>species</a:t>
            </a:r>
          </a:p>
        </p:txBody>
      </p:sp>
      <p:sp>
        <p:nvSpPr>
          <p:cNvPr id="15" name="Title 1">
            <a:extLst>
              <a:ext uri="{FF2B5EF4-FFF2-40B4-BE49-F238E27FC236}">
                <a16:creationId xmlns:a16="http://schemas.microsoft.com/office/drawing/2014/main" id="{785A11BE-B81F-BFE8-41C1-82BDB244DECD}"/>
              </a:ext>
            </a:extLst>
          </p:cNvPr>
          <p:cNvSpPr txBox="1">
            <a:spLocks/>
          </p:cNvSpPr>
          <p:nvPr/>
        </p:nvSpPr>
        <p:spPr>
          <a:xfrm>
            <a:off x="2111215" y="994481"/>
            <a:ext cx="2695516" cy="799090"/>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i="1" dirty="0">
                <a:solidFill>
                  <a:srgbClr val="C00000"/>
                </a:solidFill>
                <a:latin typeface="+mn-lt"/>
              </a:rPr>
              <a:t>K-selected </a:t>
            </a:r>
            <a:r>
              <a:rPr lang="en-US" sz="2800" dirty="0">
                <a:latin typeface="+mn-lt"/>
              </a:rPr>
              <a:t>species</a:t>
            </a:r>
            <a:endParaRPr lang="en-US" sz="2800" i="1" dirty="0">
              <a:latin typeface="+mn-lt"/>
            </a:endParaRPr>
          </a:p>
        </p:txBody>
      </p:sp>
      <p:cxnSp>
        <p:nvCxnSpPr>
          <p:cNvPr id="17" name="Straight Arrow Connector 16">
            <a:extLst>
              <a:ext uri="{FF2B5EF4-FFF2-40B4-BE49-F238E27FC236}">
                <a16:creationId xmlns:a16="http://schemas.microsoft.com/office/drawing/2014/main" id="{66876B78-F50D-A902-1A4D-301748F17779}"/>
              </a:ext>
            </a:extLst>
          </p:cNvPr>
          <p:cNvCxnSpPr>
            <a:cxnSpLocks/>
          </p:cNvCxnSpPr>
          <p:nvPr/>
        </p:nvCxnSpPr>
        <p:spPr>
          <a:xfrm>
            <a:off x="942109" y="2584982"/>
            <a:ext cx="290946" cy="128043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D6EAD1A-EE40-06D3-DABE-2F11223A33E3}"/>
              </a:ext>
            </a:extLst>
          </p:cNvPr>
          <p:cNvCxnSpPr>
            <a:cxnSpLocks/>
          </p:cNvCxnSpPr>
          <p:nvPr/>
        </p:nvCxnSpPr>
        <p:spPr>
          <a:xfrm flipH="1">
            <a:off x="3246491" y="1856414"/>
            <a:ext cx="424964" cy="79254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7121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3023</TotalTime>
  <Words>890</Words>
  <Application>Microsoft Macintosh PowerPoint</Application>
  <PresentationFormat>Widescreen</PresentationFormat>
  <Paragraphs>62</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Fundamentals of Ecology</vt:lpstr>
      <vt:lpstr>PowerPoint Presentation</vt:lpstr>
      <vt:lpstr>PowerPoint Presentation</vt:lpstr>
      <vt:lpstr>Ecological succession was first described at the University of Chicago!</vt:lpstr>
      <vt:lpstr>Ecological succession was first described at the University of Chicago!</vt:lpstr>
      <vt:lpstr>Ecological succession was first described at the University of Chicago!</vt:lpstr>
      <vt:lpstr>Primary succession occurs when species colonize a bare substrate.</vt:lpstr>
      <vt:lpstr>Primary succession occurs when species colonize a bare substrate.</vt:lpstr>
      <vt:lpstr>Primary succession occurs when species colonize a bare substrate.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Diamond + reserve size</vt:lpstr>
      <vt:lpstr>Janzen-Connell</vt:lpstr>
      <vt:lpstr>Climate and disease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Cara Brook</dc:creator>
  <cp:lastModifiedBy>Cara Brook</cp:lastModifiedBy>
  <cp:revision>29</cp:revision>
  <dcterms:created xsi:type="dcterms:W3CDTF">2023-02-23T15:59:40Z</dcterms:created>
  <dcterms:modified xsi:type="dcterms:W3CDTF">2023-02-28T18:27:47Z</dcterms:modified>
</cp:coreProperties>
</file>