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6" r:id="rId4"/>
    <p:sldId id="262" r:id="rId5"/>
    <p:sldId id="277" r:id="rId6"/>
    <p:sldId id="265" r:id="rId7"/>
    <p:sldId id="278" r:id="rId8"/>
    <p:sldId id="279" r:id="rId9"/>
    <p:sldId id="280" r:id="rId10"/>
    <p:sldId id="281" r:id="rId11"/>
    <p:sldId id="282" r:id="rId12"/>
    <p:sldId id="283" r:id="rId13"/>
    <p:sldId id="270" r:id="rId14"/>
    <p:sldId id="271" r:id="rId15"/>
    <p:sldId id="272" r:id="rId16"/>
    <p:sldId id="284" r:id="rId17"/>
    <p:sldId id="285" r:id="rId18"/>
    <p:sldId id="287" r:id="rId19"/>
    <p:sldId id="288" r:id="rId20"/>
    <p:sldId id="289" r:id="rId21"/>
    <p:sldId id="290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7"/>
    <p:restoredTop sz="94648"/>
  </p:normalViewPr>
  <p:slideViewPr>
    <p:cSldViewPr snapToGrid="0" snapToObjects="1">
      <p:cViewPr varScale="1">
        <p:scale>
          <a:sx n="116" d="100"/>
          <a:sy n="116" d="100"/>
        </p:scale>
        <p:origin x="19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4BAAF-323D-374D-AAE5-2315BF8E0FA9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4683D-96B0-324A-8FDF-C8944E4FA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9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</a:t>
            </a:r>
            <a:r>
              <a:rPr lang="en-US" baseline="0" dirty="0"/>
              <a:t> email re: use of the term “replenishment” in this context, and why I discourage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4683D-96B0-324A-8FDF-C8944E4FA7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0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sure I love this wording</a:t>
            </a:r>
            <a:r>
              <a:rPr lang="en-US" baseline="0" dirty="0"/>
              <a:t> for the question either. See note in email re: providing additional framing for them before asking this question.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4683D-96B0-324A-8FDF-C8944E4FA7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8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4683D-96B0-324A-8FDF-C8944E4FA7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16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LOVE THIS!!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4683D-96B0-324A-8FDF-C8944E4FA7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9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7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6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4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0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4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2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2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6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2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2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3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5A907-E1AA-2742-961A-ACDD5E24A17F}" type="datetimeFigureOut">
              <a:rPr lang="en-US" smtClean="0"/>
              <a:t>12/11/22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1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7814"/>
            <a:ext cx="7772400" cy="1470025"/>
          </a:xfrm>
        </p:spPr>
        <p:txBody>
          <a:bodyPr/>
          <a:lstStyle/>
          <a:p>
            <a:r>
              <a:rPr lang="en-US" dirty="0"/>
              <a:t>Epidemic Cards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36553"/>
            <a:ext cx="6400800" cy="1140339"/>
          </a:xfrm>
        </p:spPr>
        <p:txBody>
          <a:bodyPr>
            <a:noAutofit/>
          </a:bodyPr>
          <a:lstStyle/>
          <a:p>
            <a:r>
              <a:rPr lang="en-US" sz="2400" dirty="0"/>
              <a:t>E</a:t>
            </a:r>
            <a:r>
              <a:rPr lang="en-US" sz="2400" baseline="30000" dirty="0"/>
              <a:t>2</a:t>
            </a:r>
            <a:r>
              <a:rPr lang="en-US" sz="2400" dirty="0"/>
              <a:t>M</a:t>
            </a:r>
            <a:r>
              <a:rPr lang="en-US" sz="2400" baseline="30000" dirty="0"/>
              <a:t>2</a:t>
            </a:r>
          </a:p>
          <a:p>
            <a:r>
              <a:rPr lang="en-US" sz="2400" dirty="0" err="1"/>
              <a:t>Ranomafana</a:t>
            </a:r>
            <a:r>
              <a:rPr lang="en-US" sz="2400" dirty="0"/>
              <a:t>, Madagascar</a:t>
            </a:r>
          </a:p>
          <a:p>
            <a:r>
              <a:rPr lang="en-US" sz="2400"/>
              <a:t>January 2020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2147795"/>
            <a:ext cx="640080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How To Play</a:t>
            </a:r>
          </a:p>
        </p:txBody>
      </p:sp>
    </p:spTree>
    <p:extLst>
      <p:ext uri="{BB962C8B-B14F-4D97-AF65-F5344CB8AC3E}">
        <p14:creationId xmlns:p14="http://schemas.microsoft.com/office/powerpoint/2010/main" val="48160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10" y="623315"/>
            <a:ext cx="878176" cy="958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970" y="667783"/>
            <a:ext cx="824953" cy="8781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484" y="635849"/>
            <a:ext cx="936721" cy="952688"/>
          </a:xfrm>
          <a:prstGeom prst="rect">
            <a:avLst/>
          </a:prstGeom>
        </p:spPr>
      </p:pic>
      <p:pic>
        <p:nvPicPr>
          <p:cNvPr id="4" name="Picture 3" descr="Hearts 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77" y="3525014"/>
            <a:ext cx="2305318" cy="3219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Round One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pic>
        <p:nvPicPr>
          <p:cNvPr id="28" name="Picture 27" descr="_Bac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0" y="4932405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/>
              <a:t>Draw one card from the population pile and move, FACE UP, to the current pile.</a:t>
            </a:r>
          </a:p>
          <a:p>
            <a:pPr>
              <a:buAutoNum type="arabicPeriod"/>
            </a:pPr>
            <a:endParaRPr lang="en-US" sz="1800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414370" y="1159482"/>
            <a:ext cx="2682380" cy="2365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l</a:t>
            </a:r>
          </a:p>
          <a:p>
            <a:pPr>
              <a:buAutoNum type="arabicPeriod"/>
            </a:pPr>
            <a:r>
              <a:rPr lang="en-US" sz="1800" dirty="0"/>
              <a:t>Replace the drawn card from the population pile with a black card from the replacement pile.</a:t>
            </a:r>
          </a:p>
          <a:p>
            <a:pPr>
              <a:buAutoNum type="arabicPeriod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AutoNum type="arabicPeriod"/>
            </a:pPr>
            <a:endParaRPr lang="en-US" sz="1800" dirty="0"/>
          </a:p>
        </p:txBody>
      </p:sp>
      <p:pic>
        <p:nvPicPr>
          <p:cNvPr id="6" name="Picture 5" descr="Spades 1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9202"/>
            <a:ext cx="2305318" cy="32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4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10" y="623315"/>
            <a:ext cx="878176" cy="958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970" y="667783"/>
            <a:ext cx="824953" cy="8781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484" y="635849"/>
            <a:ext cx="936721" cy="952688"/>
          </a:xfrm>
          <a:prstGeom prst="rect">
            <a:avLst/>
          </a:prstGeom>
        </p:spPr>
      </p:pic>
      <p:pic>
        <p:nvPicPr>
          <p:cNvPr id="4" name="Picture 3" descr="Hearts 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77" y="3525014"/>
            <a:ext cx="2305318" cy="3219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Round One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pic>
        <p:nvPicPr>
          <p:cNvPr id="28" name="Picture 27" descr="_Bac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0" y="4932405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/>
              <a:t>Draw one card from the population pile and move, FACE UP, to the current pile.</a:t>
            </a:r>
          </a:p>
          <a:p>
            <a:pPr>
              <a:buAutoNum type="arabicPeriod"/>
            </a:pPr>
            <a:endParaRPr lang="en-US" sz="1800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414370" y="1159483"/>
            <a:ext cx="2682380" cy="1679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l</a:t>
            </a:r>
          </a:p>
          <a:p>
            <a:pPr>
              <a:buAutoNum type="arabicPeriod"/>
            </a:pPr>
            <a:r>
              <a:rPr lang="en-US" sz="1800" dirty="0"/>
              <a:t>Replace the drawn card from the population pile with a black card from the replenish pile.</a:t>
            </a:r>
          </a:p>
          <a:p>
            <a:pPr>
              <a:buAutoNum type="arabicPeriod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AutoNum type="arabicPeriod"/>
            </a:pPr>
            <a:endParaRPr lang="en-US" sz="1800" dirty="0"/>
          </a:p>
        </p:txBody>
      </p:sp>
      <p:pic>
        <p:nvPicPr>
          <p:cNvPr id="6" name="Picture 5" descr="Spades 1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9202"/>
            <a:ext cx="2305318" cy="3219718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5981760" y="4221761"/>
            <a:ext cx="2682380" cy="2237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l</a:t>
            </a:r>
          </a:p>
          <a:p>
            <a:pPr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R</a:t>
            </a:r>
          </a:p>
          <a:p>
            <a:pPr>
              <a:buAutoNum type="arabicPeriod"/>
            </a:pPr>
            <a:r>
              <a:rPr lang="en-US" sz="1800" b="1" dirty="0"/>
              <a:t>Now count. </a:t>
            </a:r>
          </a:p>
          <a:p>
            <a:pPr marL="0" indent="0">
              <a:buNone/>
            </a:pPr>
            <a:r>
              <a:rPr lang="en-US" sz="1800" b="1" dirty="0"/>
              <a:t>	S </a:t>
            </a:r>
            <a:r>
              <a:rPr lang="en-US" sz="1800" dirty="0"/>
              <a:t>= # </a:t>
            </a:r>
            <a:r>
              <a:rPr lang="en-US" sz="1800" u="sng" dirty="0"/>
              <a:t>red cards </a:t>
            </a:r>
            <a:r>
              <a:rPr lang="en-US" sz="1800" dirty="0"/>
              <a:t>in 			population pile</a:t>
            </a:r>
          </a:p>
          <a:p>
            <a:pPr marL="0" indent="0">
              <a:buNone/>
            </a:pPr>
            <a:r>
              <a:rPr lang="en-US" sz="1800" b="1" dirty="0"/>
              <a:t>	I</a:t>
            </a:r>
            <a:r>
              <a:rPr lang="en-US" sz="1800" dirty="0"/>
              <a:t> = # </a:t>
            </a:r>
            <a:r>
              <a:rPr lang="en-US" sz="1800" u="sng" dirty="0"/>
              <a:t>red cards </a:t>
            </a:r>
            <a:r>
              <a:rPr lang="en-US" sz="1800" dirty="0"/>
              <a:t>in 			current pile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07262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10" y="623315"/>
            <a:ext cx="878176" cy="958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970" y="667783"/>
            <a:ext cx="824953" cy="8781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484" y="635849"/>
            <a:ext cx="936721" cy="952688"/>
          </a:xfrm>
          <a:prstGeom prst="rect">
            <a:avLst/>
          </a:prstGeom>
        </p:spPr>
      </p:pic>
      <p:pic>
        <p:nvPicPr>
          <p:cNvPr id="4" name="Picture 3" descr="Hearts 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77" y="3525014"/>
            <a:ext cx="2305318" cy="3219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Round One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pic>
        <p:nvPicPr>
          <p:cNvPr id="28" name="Picture 27" descr="_Bac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pic>
        <p:nvPicPr>
          <p:cNvPr id="6" name="Picture 5" descr="Spades 1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9202"/>
            <a:ext cx="2305318" cy="3219718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5981760" y="4221761"/>
            <a:ext cx="2682380" cy="2237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l</a:t>
            </a:r>
          </a:p>
          <a:p>
            <a:pPr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R</a:t>
            </a:r>
          </a:p>
          <a:p>
            <a:pPr>
              <a:buAutoNum type="arabicPeriod"/>
            </a:pPr>
            <a:r>
              <a:rPr lang="en-US" sz="1800" b="1" dirty="0"/>
              <a:t>Now count. </a:t>
            </a:r>
          </a:p>
          <a:p>
            <a:pPr marL="0" indent="0">
              <a:buNone/>
            </a:pPr>
            <a:r>
              <a:rPr lang="en-US" sz="1800" b="1" dirty="0"/>
              <a:t>	S </a:t>
            </a:r>
            <a:r>
              <a:rPr lang="en-US" sz="1800" dirty="0"/>
              <a:t>= # </a:t>
            </a:r>
            <a:r>
              <a:rPr lang="en-US" sz="1800" u="sng" dirty="0"/>
              <a:t>red cards </a:t>
            </a:r>
            <a:r>
              <a:rPr lang="en-US" sz="1800" dirty="0"/>
              <a:t>in 			population pile</a:t>
            </a:r>
          </a:p>
          <a:p>
            <a:pPr marL="0" indent="0">
              <a:buNone/>
            </a:pPr>
            <a:r>
              <a:rPr lang="en-US" sz="1800" b="1" dirty="0"/>
              <a:t>	I</a:t>
            </a:r>
            <a:r>
              <a:rPr lang="en-US" sz="1800" dirty="0"/>
              <a:t> = # </a:t>
            </a:r>
            <a:r>
              <a:rPr lang="en-US" sz="1800" u="sng" dirty="0"/>
              <a:t>red cards </a:t>
            </a:r>
            <a:r>
              <a:rPr lang="en-US" sz="1800" dirty="0"/>
              <a:t>in 			current pile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AutoNum type="arabicPeriod"/>
            </a:pP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1110982" y="2051741"/>
            <a:ext cx="2305318" cy="1477328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25 Red Cards +</a:t>
            </a:r>
          </a:p>
          <a:p>
            <a:pPr algn="ctr"/>
            <a:r>
              <a:rPr lang="en-US" dirty="0"/>
              <a:t>1 Black Card= </a:t>
            </a:r>
          </a:p>
          <a:p>
            <a:pPr algn="ctr"/>
            <a:r>
              <a:rPr lang="en-US" b="1" dirty="0"/>
              <a:t>25 </a:t>
            </a:r>
            <a:r>
              <a:rPr lang="en-US" b="1" dirty="0" err="1"/>
              <a:t>Susceptibles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3545877" y="4221761"/>
            <a:ext cx="2305318" cy="1477328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1 Red Card= </a:t>
            </a:r>
          </a:p>
          <a:p>
            <a:pPr algn="ctr"/>
            <a:r>
              <a:rPr lang="en-US" b="1" dirty="0"/>
              <a:t>1 Infected/Infectious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6674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Round One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041437"/>
              </p:ext>
            </p:extLst>
          </p:nvPr>
        </p:nvGraphicFramePr>
        <p:xfrm>
          <a:off x="797874" y="1397000"/>
          <a:ext cx="762000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Timestep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Infecteds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Susceptibles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185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Round One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7783" y="345945"/>
            <a:ext cx="6762629" cy="6530442"/>
            <a:chOff x="797783" y="345945"/>
            <a:chExt cx="6762629" cy="653044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711911" y="1178373"/>
              <a:ext cx="0" cy="4913531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Subtitle 2"/>
            <p:cNvSpPr txBox="1">
              <a:spLocks/>
            </p:cNvSpPr>
            <p:nvPr/>
          </p:nvSpPr>
          <p:spPr>
            <a:xfrm rot="16200000">
              <a:off x="6224" y="3441640"/>
              <a:ext cx="2043249" cy="46013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/>
                <a:t># of New </a:t>
              </a:r>
              <a:r>
                <a:rPr lang="en-US" sz="1800" dirty="0" err="1"/>
                <a:t>Infecteds</a:t>
              </a:r>
              <a:endParaRPr lang="en-US" sz="1800" dirty="0"/>
            </a:p>
            <a:p>
              <a:pPr>
                <a:buAutoNum type="arabicPeriod"/>
              </a:pPr>
              <a:endParaRPr lang="en-US" sz="18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711912" y="6090130"/>
              <a:ext cx="5848500" cy="786257"/>
              <a:chOff x="1711912" y="6090130"/>
              <a:chExt cx="5848500" cy="786257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H="1">
                <a:off x="1711912" y="6091904"/>
                <a:ext cx="5375033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Subtitle 2"/>
              <p:cNvSpPr txBox="1">
                <a:spLocks/>
              </p:cNvSpPr>
              <p:nvPr/>
            </p:nvSpPr>
            <p:spPr>
              <a:xfrm>
                <a:off x="3755161" y="6416255"/>
                <a:ext cx="1638280" cy="4601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 err="1"/>
                  <a:t>Timestep</a:t>
                </a:r>
                <a:endParaRPr lang="en-US" sz="1800" dirty="0"/>
              </a:p>
              <a:p>
                <a:pPr>
                  <a:buAutoNum type="arabicPeriod"/>
                </a:pPr>
                <a:endParaRPr lang="en-US" sz="1800" dirty="0"/>
              </a:p>
            </p:txBody>
          </p:sp>
          <p:sp>
            <p:nvSpPr>
              <p:cNvPr id="21" name="Subtitle 2"/>
              <p:cNvSpPr txBox="1">
                <a:spLocks/>
              </p:cNvSpPr>
              <p:nvPr/>
            </p:nvSpPr>
            <p:spPr>
              <a:xfrm>
                <a:off x="2043256" y="6090130"/>
                <a:ext cx="5517156" cy="4601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/>
                  <a:t>1	2	3	4	5	6	7	8	9	10</a:t>
                </a:r>
              </a:p>
              <a:p>
                <a:pPr>
                  <a:buAutoNum type="arabicPeriod"/>
                </a:pPr>
                <a:endParaRPr lang="en-US" sz="1800" dirty="0"/>
              </a:p>
            </p:txBody>
          </p:sp>
        </p:grpSp>
        <p:sp>
          <p:nvSpPr>
            <p:cNvPr id="22" name="Subtitle 2"/>
            <p:cNvSpPr txBox="1">
              <a:spLocks/>
            </p:cNvSpPr>
            <p:nvPr/>
          </p:nvSpPr>
          <p:spPr>
            <a:xfrm rot="16200000">
              <a:off x="-1295141" y="2874457"/>
              <a:ext cx="5517156" cy="46013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/>
                <a:t>1	2	3	4	5	6	7	8	9	10</a:t>
              </a:r>
            </a:p>
            <a:p>
              <a:pPr>
                <a:buAutoNum type="arabicPeriod"/>
              </a:pPr>
              <a:endParaRPr lang="en-US" sz="1800" dirty="0"/>
            </a:p>
          </p:txBody>
        </p:sp>
      </p:grpSp>
      <p:sp>
        <p:nvSpPr>
          <p:cNvPr id="5" name="Oval 4"/>
          <p:cNvSpPr/>
          <p:nvPr/>
        </p:nvSpPr>
        <p:spPr>
          <a:xfrm>
            <a:off x="2043256" y="5521368"/>
            <a:ext cx="312923" cy="3233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13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pades 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0" y="1672523"/>
            <a:ext cx="2305318" cy="3219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Before Round Two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78309" y="5022861"/>
            <a:ext cx="2061656" cy="11361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 Red Cards 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 Black Card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FACE </a:t>
            </a:r>
            <a:r>
              <a:rPr lang="en-US" u="sng" dirty="0">
                <a:solidFill>
                  <a:schemeClr val="tx1"/>
                </a:solidFill>
              </a:rPr>
              <a:t>DOWN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“population” pile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36590" y="3755141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3407578" y="1908783"/>
            <a:ext cx="2290668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/>
              <a:t>Shuffle!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636590" y="2386173"/>
            <a:ext cx="376276" cy="295241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_B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17" y="1803143"/>
            <a:ext cx="2305318" cy="32197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848419" y="503174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25 Black Cards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FACE UP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“replacement” pile</a:t>
            </a:r>
          </a:p>
        </p:txBody>
      </p:sp>
      <p:pic>
        <p:nvPicPr>
          <p:cNvPr id="11" name="Picture 10" descr="Spades 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256" y="1641306"/>
            <a:ext cx="2305318" cy="32197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986" y="997977"/>
            <a:ext cx="629761" cy="6870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789" y="1019861"/>
            <a:ext cx="591594" cy="6297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6042" y="1009005"/>
            <a:ext cx="671746" cy="68319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4030" y="996961"/>
            <a:ext cx="664112" cy="6526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4067" y="1019861"/>
            <a:ext cx="664112" cy="6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76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73" y="1672523"/>
            <a:ext cx="2431548" cy="3217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Before Round Two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3407578" y="1545959"/>
            <a:ext cx="2290668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/>
              <a:t>Shuffle!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636590" y="2023349"/>
            <a:ext cx="376276" cy="295241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69065" y="5739332"/>
            <a:ext cx="1107434" cy="91621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Subtitle 2"/>
          <p:cNvSpPr txBox="1">
            <a:spLocks/>
          </p:cNvSpPr>
          <p:nvPr/>
        </p:nvSpPr>
        <p:spPr>
          <a:xfrm>
            <a:off x="5855162" y="5169162"/>
            <a:ext cx="2817735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2. Discard!</a:t>
            </a:r>
            <a:r>
              <a:rPr lang="en-US" sz="1800" u="sng" dirty="0"/>
              <a:t>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36590" y="3755141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</p:txBody>
      </p:sp>
      <p:pic>
        <p:nvPicPr>
          <p:cNvPr id="22" name="Picture 21" descr="_B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17" y="1803143"/>
            <a:ext cx="2305318" cy="3219718"/>
          </a:xfrm>
          <a:prstGeom prst="rect">
            <a:avLst/>
          </a:prstGeom>
        </p:spPr>
      </p:pic>
      <p:pic>
        <p:nvPicPr>
          <p:cNvPr id="23" name="Picture 22" descr="Spades 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256" y="1641306"/>
            <a:ext cx="2305318" cy="32197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986" y="997977"/>
            <a:ext cx="629761" cy="68701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9789" y="1019861"/>
            <a:ext cx="591594" cy="6297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6042" y="1009005"/>
            <a:ext cx="671746" cy="6831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4030" y="996961"/>
            <a:ext cx="664112" cy="6526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4067" y="1019861"/>
            <a:ext cx="664112" cy="6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36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61" y="1620691"/>
            <a:ext cx="2431548" cy="3217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Before Round Two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3407578" y="1545959"/>
            <a:ext cx="2290668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/>
              <a:t>Shuffle!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636590" y="2023349"/>
            <a:ext cx="376276" cy="295241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27724" y="6219820"/>
            <a:ext cx="822424" cy="482684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6080465" y="4906534"/>
            <a:ext cx="2817735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2. Discard!</a:t>
            </a:r>
            <a:r>
              <a:rPr lang="en-US" sz="1800" u="sng" dirty="0"/>
              <a:t> </a:t>
            </a:r>
          </a:p>
          <a:p>
            <a:pPr marL="0" indent="0">
              <a:buNone/>
            </a:pPr>
            <a:r>
              <a:rPr lang="en-US" sz="1800" b="1" i="1" u="sng" dirty="0"/>
              <a:t>Model assumption:</a:t>
            </a:r>
          </a:p>
          <a:p>
            <a:pPr marL="0" indent="0">
              <a:buNone/>
            </a:pPr>
            <a:r>
              <a:rPr lang="en-US" sz="1800" b="1" i="1" dirty="0"/>
              <a:t>Our </a:t>
            </a:r>
            <a:r>
              <a:rPr lang="en-US" sz="1800" b="1" i="1" dirty="0" err="1"/>
              <a:t>Infecteds</a:t>
            </a:r>
            <a:r>
              <a:rPr lang="en-US" sz="1800" b="1" i="1" dirty="0"/>
              <a:t> are only infectious for one </a:t>
            </a:r>
            <a:r>
              <a:rPr lang="en-US" sz="1800" b="1" i="1" dirty="0" err="1"/>
              <a:t>timestep</a:t>
            </a:r>
            <a:endParaRPr lang="en-US" sz="1800" b="1" i="1" dirty="0"/>
          </a:p>
        </p:txBody>
      </p:sp>
      <p:sp>
        <p:nvSpPr>
          <p:cNvPr id="20" name="Rectangle 19"/>
          <p:cNvSpPr/>
          <p:nvPr/>
        </p:nvSpPr>
        <p:spPr>
          <a:xfrm>
            <a:off x="3636590" y="3755141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</p:txBody>
      </p:sp>
      <p:pic>
        <p:nvPicPr>
          <p:cNvPr id="21" name="Picture 20" descr="_B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17" y="1803143"/>
            <a:ext cx="2305318" cy="3219718"/>
          </a:xfrm>
          <a:prstGeom prst="rect">
            <a:avLst/>
          </a:prstGeom>
        </p:spPr>
      </p:pic>
      <p:pic>
        <p:nvPicPr>
          <p:cNvPr id="22" name="Picture 21" descr="Spades 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256" y="1641306"/>
            <a:ext cx="2305318" cy="32197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986" y="997977"/>
            <a:ext cx="629761" cy="6870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9789" y="1019861"/>
            <a:ext cx="591594" cy="6297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6042" y="1009005"/>
            <a:ext cx="671746" cy="68319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4030" y="996961"/>
            <a:ext cx="664112" cy="6526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4067" y="1019861"/>
            <a:ext cx="664112" cy="6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69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39" y="1491111"/>
            <a:ext cx="2431548" cy="3217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Before Round Two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47737" y="4834362"/>
            <a:ext cx="435266" cy="452485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Subtitle 2"/>
          <p:cNvSpPr txBox="1">
            <a:spLocks/>
          </p:cNvSpPr>
          <p:nvPr/>
        </p:nvSpPr>
        <p:spPr>
          <a:xfrm>
            <a:off x="3562963" y="1385458"/>
            <a:ext cx="2437934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u="sng" dirty="0"/>
              <a:t>Model assumption:</a:t>
            </a:r>
            <a:r>
              <a:rPr lang="en-US" sz="1800" u="sng" dirty="0"/>
              <a:t> </a:t>
            </a:r>
            <a:r>
              <a:rPr lang="en-US" sz="1800" b="1" i="1" dirty="0"/>
              <a:t>One infectious individual can cause a potential of two new infectious in a completely susceptible population.</a:t>
            </a: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" y="4766760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/>
              <a:t>Draw R0*I new cards. </a:t>
            </a:r>
          </a:p>
          <a:p>
            <a:pPr>
              <a:buAutoNum type="arabicPeriod"/>
            </a:pPr>
            <a:r>
              <a:rPr lang="en-US" sz="1800" dirty="0"/>
              <a:t>Move all red cards from the draw to the current pile.</a:t>
            </a:r>
          </a:p>
          <a:p>
            <a:pPr>
              <a:buAutoNum type="arabicPeriod"/>
            </a:pPr>
            <a:r>
              <a:rPr lang="en-US" sz="1800" dirty="0"/>
              <a:t>Return any black cards to the population pile, since they are now immune (“Recovered”).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36590" y="3573729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</p:txBody>
      </p:sp>
      <p:pic>
        <p:nvPicPr>
          <p:cNvPr id="23" name="Picture 22" descr="_Ba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17" y="1621731"/>
            <a:ext cx="2305318" cy="3219718"/>
          </a:xfrm>
          <a:prstGeom prst="rect">
            <a:avLst/>
          </a:prstGeom>
        </p:spPr>
      </p:pic>
      <p:pic>
        <p:nvPicPr>
          <p:cNvPr id="24" name="Picture 23" descr="Spades 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256" y="1459894"/>
            <a:ext cx="2305318" cy="321971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8986" y="816565"/>
            <a:ext cx="629761" cy="68701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9789" y="838449"/>
            <a:ext cx="591594" cy="6297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6042" y="827593"/>
            <a:ext cx="671746" cy="68319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4030" y="815549"/>
            <a:ext cx="664112" cy="65266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4067" y="838449"/>
            <a:ext cx="664112" cy="6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46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10" y="623315"/>
            <a:ext cx="878176" cy="958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970" y="667783"/>
            <a:ext cx="824953" cy="8781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484" y="635849"/>
            <a:ext cx="936721" cy="952688"/>
          </a:xfrm>
          <a:prstGeom prst="rect">
            <a:avLst/>
          </a:prstGeom>
        </p:spPr>
      </p:pic>
      <p:pic>
        <p:nvPicPr>
          <p:cNvPr id="4" name="Picture 3" descr="Hearts 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77" y="3525014"/>
            <a:ext cx="2305318" cy="3219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Round One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pic>
        <p:nvPicPr>
          <p:cNvPr id="28" name="Picture 27" descr="_Bac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/>
        </p:nvSpPr>
        <p:spPr>
          <a:xfrm>
            <a:off x="3414370" y="1159483"/>
            <a:ext cx="2682380" cy="1679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l</a:t>
            </a:r>
          </a:p>
          <a:p>
            <a:pPr>
              <a:buAutoNum type="arabicPeriod"/>
            </a:pPr>
            <a:r>
              <a:rPr lang="en-US" sz="1800" dirty="0"/>
              <a:t>Replace the drawn card from the population pile with a black card from the replenish pile.</a:t>
            </a:r>
          </a:p>
          <a:p>
            <a:pPr>
              <a:buAutoNum type="arabicPeriod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AutoNum type="arabicPeriod"/>
            </a:pPr>
            <a:endParaRPr lang="en-US" sz="1800" dirty="0"/>
          </a:p>
        </p:txBody>
      </p:sp>
      <p:pic>
        <p:nvPicPr>
          <p:cNvPr id="6" name="Picture 5" descr="Spades 1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9202"/>
            <a:ext cx="2305318" cy="3219718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5981760" y="4221761"/>
            <a:ext cx="2682380" cy="2237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l</a:t>
            </a:r>
          </a:p>
          <a:p>
            <a:pPr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R</a:t>
            </a:r>
          </a:p>
          <a:p>
            <a:pPr>
              <a:buAutoNum type="arabicPeriod"/>
            </a:pPr>
            <a:r>
              <a:rPr lang="en-US" sz="1800" b="1" dirty="0"/>
              <a:t>Now count. </a:t>
            </a:r>
          </a:p>
          <a:p>
            <a:pPr marL="0" indent="0">
              <a:buNone/>
            </a:pPr>
            <a:r>
              <a:rPr lang="en-US" sz="1800" b="1" dirty="0"/>
              <a:t>	S </a:t>
            </a:r>
            <a:r>
              <a:rPr lang="en-US" sz="1800" dirty="0"/>
              <a:t>= # </a:t>
            </a:r>
            <a:r>
              <a:rPr lang="en-US" sz="1800" u="sng" dirty="0"/>
              <a:t>red cards </a:t>
            </a:r>
            <a:r>
              <a:rPr lang="en-US" sz="1800" dirty="0"/>
              <a:t>in 			population pile</a:t>
            </a:r>
          </a:p>
          <a:p>
            <a:pPr marL="0" indent="0">
              <a:buNone/>
            </a:pPr>
            <a:r>
              <a:rPr lang="en-US" sz="1800" b="1" dirty="0"/>
              <a:t>	I</a:t>
            </a:r>
            <a:r>
              <a:rPr lang="en-US" sz="1800" dirty="0"/>
              <a:t> = # </a:t>
            </a:r>
            <a:r>
              <a:rPr lang="en-US" sz="1800" u="sng" dirty="0"/>
              <a:t>red cards </a:t>
            </a:r>
            <a:r>
              <a:rPr lang="en-US" sz="1800" dirty="0"/>
              <a:t>in 			current pile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017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52" y="623315"/>
            <a:ext cx="878176" cy="9580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412" y="667783"/>
            <a:ext cx="824953" cy="878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The Set-Up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4910" y="1545959"/>
            <a:ext cx="2061656" cy="292632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26 Red Cards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FACE </a:t>
            </a:r>
            <a:r>
              <a:rPr lang="en-US" u="sng" dirty="0">
                <a:solidFill>
                  <a:schemeClr val="tx1"/>
                </a:solidFill>
              </a:rPr>
              <a:t>DOWN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“population” pile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8077" y="1545959"/>
            <a:ext cx="2061656" cy="292632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26 Black Cards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FACE UP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“replacement” pile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6590" y="3729225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(EMPTY)</a:t>
            </a:r>
          </a:p>
        </p:txBody>
      </p:sp>
    </p:spTree>
    <p:extLst>
      <p:ext uri="{BB962C8B-B14F-4D97-AF65-F5344CB8AC3E}">
        <p14:creationId xmlns:p14="http://schemas.microsoft.com/office/powerpoint/2010/main" val="490159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10" y="623315"/>
            <a:ext cx="878176" cy="958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970" y="667783"/>
            <a:ext cx="824953" cy="8781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484" y="635849"/>
            <a:ext cx="936721" cy="952688"/>
          </a:xfrm>
          <a:prstGeom prst="rect">
            <a:avLst/>
          </a:prstGeom>
        </p:spPr>
      </p:pic>
      <p:pic>
        <p:nvPicPr>
          <p:cNvPr id="4" name="Picture 3" descr="Hearts 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77" y="3525014"/>
            <a:ext cx="2305318" cy="3219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Round One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pic>
        <p:nvPicPr>
          <p:cNvPr id="28" name="Picture 27" descr="_Bac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pic>
        <p:nvPicPr>
          <p:cNvPr id="6" name="Picture 5" descr="Spades 1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9202"/>
            <a:ext cx="2305318" cy="3219718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5981760" y="4221761"/>
            <a:ext cx="2682380" cy="2237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l</a:t>
            </a:r>
          </a:p>
          <a:p>
            <a:pPr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R</a:t>
            </a:r>
          </a:p>
          <a:p>
            <a:pPr>
              <a:buAutoNum type="arabicPeriod"/>
            </a:pPr>
            <a:r>
              <a:rPr lang="en-US" sz="1800" b="1" dirty="0"/>
              <a:t>Now count. </a:t>
            </a:r>
          </a:p>
          <a:p>
            <a:pPr marL="0" indent="0">
              <a:buNone/>
            </a:pPr>
            <a:r>
              <a:rPr lang="en-US" sz="1800" b="1" dirty="0"/>
              <a:t>	S </a:t>
            </a:r>
            <a:r>
              <a:rPr lang="en-US" sz="1800" dirty="0"/>
              <a:t>= # </a:t>
            </a:r>
            <a:r>
              <a:rPr lang="en-US" sz="1800" u="sng" dirty="0"/>
              <a:t>red cards </a:t>
            </a:r>
            <a:r>
              <a:rPr lang="en-US" sz="1800" dirty="0"/>
              <a:t>in 			population pile</a:t>
            </a:r>
          </a:p>
          <a:p>
            <a:pPr marL="0" indent="0">
              <a:buNone/>
            </a:pPr>
            <a:r>
              <a:rPr lang="en-US" sz="1800" b="1" dirty="0"/>
              <a:t>	I</a:t>
            </a:r>
            <a:r>
              <a:rPr lang="en-US" sz="1800" dirty="0"/>
              <a:t> = # </a:t>
            </a:r>
            <a:r>
              <a:rPr lang="en-US" sz="1800" u="sng" dirty="0"/>
              <a:t>red cards </a:t>
            </a:r>
            <a:r>
              <a:rPr lang="en-US" sz="1800" dirty="0"/>
              <a:t>in 			current pile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AutoNum type="arabicPeriod"/>
            </a:pP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1110982" y="2051741"/>
            <a:ext cx="2305318" cy="1477328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23 Red Cards +</a:t>
            </a:r>
          </a:p>
          <a:p>
            <a:pPr algn="ctr"/>
            <a:r>
              <a:rPr lang="en-US" dirty="0"/>
              <a:t>3 Black Card= </a:t>
            </a:r>
          </a:p>
          <a:p>
            <a:pPr algn="ctr"/>
            <a:r>
              <a:rPr lang="en-US" b="1" dirty="0"/>
              <a:t>23 </a:t>
            </a:r>
            <a:r>
              <a:rPr lang="en-US" b="1" dirty="0" err="1"/>
              <a:t>Susceptibles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3545877" y="4221761"/>
            <a:ext cx="2305318" cy="1477328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2 Red Card= </a:t>
            </a:r>
          </a:p>
          <a:p>
            <a:pPr algn="ctr"/>
            <a:r>
              <a:rPr lang="en-US" b="1" dirty="0"/>
              <a:t>2 Infected/Infectious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3242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73" y="1672523"/>
            <a:ext cx="2431548" cy="3217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Before Round Two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3407578" y="1545959"/>
            <a:ext cx="2290668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/>
              <a:t>Shuffle!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636590" y="2023349"/>
            <a:ext cx="376276" cy="295241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69065" y="5739332"/>
            <a:ext cx="1107434" cy="91621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Subtitle 2"/>
          <p:cNvSpPr txBox="1">
            <a:spLocks/>
          </p:cNvSpPr>
          <p:nvPr/>
        </p:nvSpPr>
        <p:spPr>
          <a:xfrm>
            <a:off x="5855162" y="5169162"/>
            <a:ext cx="2817735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2. Discard!</a:t>
            </a:r>
            <a:r>
              <a:rPr lang="en-US" sz="1800" u="sng" dirty="0"/>
              <a:t>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36590" y="3755141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</p:txBody>
      </p:sp>
      <p:pic>
        <p:nvPicPr>
          <p:cNvPr id="22" name="Picture 21" descr="_B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17" y="1803143"/>
            <a:ext cx="2305318" cy="3219718"/>
          </a:xfrm>
          <a:prstGeom prst="rect">
            <a:avLst/>
          </a:prstGeom>
        </p:spPr>
      </p:pic>
      <p:pic>
        <p:nvPicPr>
          <p:cNvPr id="23" name="Picture 22" descr="Spades 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256" y="1641306"/>
            <a:ext cx="2305318" cy="32197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986" y="997977"/>
            <a:ext cx="629761" cy="68701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9789" y="1019861"/>
            <a:ext cx="591594" cy="6297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6042" y="1009005"/>
            <a:ext cx="671746" cy="6831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4030" y="996961"/>
            <a:ext cx="664112" cy="6526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4067" y="1019861"/>
            <a:ext cx="664112" cy="6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43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754715" y="1380353"/>
            <a:ext cx="7455098" cy="520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2700" dirty="0"/>
              <a:t>Repeat until you no longer draw </a:t>
            </a:r>
            <a:r>
              <a:rPr lang="en-US" sz="2700" dirty="0" err="1"/>
              <a:t>infecteds</a:t>
            </a:r>
            <a:r>
              <a:rPr lang="en-US" sz="2700" dirty="0"/>
              <a:t> or you run out of cards in the replenish pile.</a:t>
            </a:r>
          </a:p>
          <a:p>
            <a:pPr>
              <a:buAutoNum type="arabicPeriod"/>
            </a:pPr>
            <a:r>
              <a:rPr lang="en-US" sz="2700" dirty="0"/>
              <a:t>Then, play a second round and plot on the same chart. </a:t>
            </a:r>
            <a:r>
              <a:rPr lang="en-US" sz="2700" b="1" i="1" u="sng" dirty="0"/>
              <a:t>Is the epidemic trajectory the same as in the first round?</a:t>
            </a:r>
          </a:p>
          <a:p>
            <a:pPr>
              <a:buAutoNum type="arabicPeriod"/>
            </a:pPr>
            <a:r>
              <a:rPr lang="en-US" sz="2700" dirty="0"/>
              <a:t>Then, play a third round, except, this time, allow each individual to infect a potential of three </a:t>
            </a:r>
            <a:r>
              <a:rPr lang="en-US" sz="2700" u="sng" dirty="0" err="1"/>
              <a:t>susceptibles</a:t>
            </a:r>
            <a:r>
              <a:rPr lang="en-US" sz="2700" u="sng" dirty="0"/>
              <a:t>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64208"/>
            <a:ext cx="8229600" cy="1143000"/>
          </a:xfrm>
        </p:spPr>
        <p:txBody>
          <a:bodyPr/>
          <a:lstStyle/>
          <a:p>
            <a:r>
              <a:rPr lang="en-US" dirty="0"/>
              <a:t>Moving Forward</a:t>
            </a:r>
          </a:p>
        </p:txBody>
      </p:sp>
    </p:spTree>
    <p:extLst>
      <p:ext uri="{BB962C8B-B14F-4D97-AF65-F5344CB8AC3E}">
        <p14:creationId xmlns:p14="http://schemas.microsoft.com/office/powerpoint/2010/main" val="126487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52" y="623315"/>
            <a:ext cx="878176" cy="9580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412" y="667783"/>
            <a:ext cx="824953" cy="8781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The Set-Up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6590" y="3729225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(EMPTY)</a:t>
            </a:r>
          </a:p>
        </p:txBody>
      </p:sp>
      <p:pic>
        <p:nvPicPr>
          <p:cNvPr id="7" name="Picture 6" descr="_Bac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848419" y="46689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26 Black Cards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FACE UP</a:t>
            </a:r>
          </a:p>
        </p:txBody>
      </p:sp>
      <p:pic>
        <p:nvPicPr>
          <p:cNvPr id="3" name="Picture 2" descr="Spades 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0319"/>
            <a:ext cx="2305318" cy="321971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41072" y="46600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26 Red Cards</a:t>
            </a:r>
          </a:p>
          <a:p>
            <a:pPr algn="ctr"/>
            <a:r>
              <a:rPr lang="en-US" dirty="0"/>
              <a:t>FACE DOWN</a:t>
            </a:r>
          </a:p>
        </p:txBody>
      </p:sp>
    </p:spTree>
    <p:extLst>
      <p:ext uri="{BB962C8B-B14F-4D97-AF65-F5344CB8AC3E}">
        <p14:creationId xmlns:p14="http://schemas.microsoft.com/office/powerpoint/2010/main" val="61560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The Set-Up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4932405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 population pile must ALWAYS maintain exactly 26 cards.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3537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Set-Up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36590" y="3729225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(EMPTY)</a:t>
            </a:r>
          </a:p>
        </p:txBody>
      </p:sp>
      <p:pic>
        <p:nvPicPr>
          <p:cNvPr id="15" name="Picture 14" descr="_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pic>
        <p:nvPicPr>
          <p:cNvPr id="17" name="Picture 16" descr="Spades 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0319"/>
            <a:ext cx="2305318" cy="321971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951210" y="4509114"/>
            <a:ext cx="349745" cy="44170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1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The Set-Up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-1" y="4932405"/>
            <a:ext cx="3636591" cy="1925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 population pile must ALWAYS maintain exactly 26 cards.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dirty="0"/>
              <a:t>What is the equivalent assumption in defining a model world to represent an epidemic?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3537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Set-Up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36590" y="3729225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(EMPTY)</a:t>
            </a:r>
          </a:p>
        </p:txBody>
      </p:sp>
      <p:pic>
        <p:nvPicPr>
          <p:cNvPr id="15" name="Picture 14" descr="_B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pic>
        <p:nvPicPr>
          <p:cNvPr id="17" name="Picture 16" descr="Spades 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0319"/>
            <a:ext cx="2305318" cy="321971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951210" y="4509114"/>
            <a:ext cx="349745" cy="44170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39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Round One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52" y="623315"/>
            <a:ext cx="878176" cy="958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412" y="667783"/>
            <a:ext cx="824953" cy="8781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636590" y="3729225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(EMPTY)</a:t>
            </a:r>
          </a:p>
        </p:txBody>
      </p:sp>
      <p:pic>
        <p:nvPicPr>
          <p:cNvPr id="28" name="Picture 27" descr="_Bac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848419" y="46689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26 Black Cards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FACE UP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-41072" y="46600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26 Red Cards</a:t>
            </a:r>
          </a:p>
          <a:p>
            <a:pPr algn="ctr"/>
            <a:r>
              <a:rPr lang="en-US" dirty="0"/>
              <a:t>FACE DOWN</a:t>
            </a:r>
          </a:p>
        </p:txBody>
      </p:sp>
      <p:pic>
        <p:nvPicPr>
          <p:cNvPr id="3" name="Picture 2" descr="Clubs 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9202"/>
            <a:ext cx="2305318" cy="32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Round One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52" y="623315"/>
            <a:ext cx="878176" cy="958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412" y="667783"/>
            <a:ext cx="824953" cy="8781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636590" y="3729225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8" name="Picture 27" descr="_Bac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pic>
        <p:nvPicPr>
          <p:cNvPr id="3" name="Picture 2" descr="Clubs 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9202"/>
            <a:ext cx="2305318" cy="3219718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0" y="4932405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/>
              <a:t>Draw one card from the population pile and move, FACE UP, to the current pile.</a:t>
            </a:r>
          </a:p>
          <a:p>
            <a:pPr>
              <a:buAutoNum type="arabicPeriod"/>
            </a:pPr>
            <a:endParaRPr lang="en-US" sz="1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82038" y="4619545"/>
            <a:ext cx="460192" cy="51532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6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arts 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77" y="3525014"/>
            <a:ext cx="2305318" cy="3219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Round One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52" y="623315"/>
            <a:ext cx="878176" cy="958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412" y="667783"/>
            <a:ext cx="824953" cy="8781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pic>
        <p:nvPicPr>
          <p:cNvPr id="28" name="Picture 27" descr="_Bac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pic>
        <p:nvPicPr>
          <p:cNvPr id="3" name="Picture 2" descr="Clubs 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9202"/>
            <a:ext cx="2305318" cy="3219718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0" y="4932405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/>
              <a:t>Draw one card from the population pile and move, FACE UP, to the current pile.</a:t>
            </a:r>
          </a:p>
          <a:p>
            <a:pPr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673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arts 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77" y="3525014"/>
            <a:ext cx="2305318" cy="3219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Round One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52" y="623315"/>
            <a:ext cx="878176" cy="958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412" y="667783"/>
            <a:ext cx="824953" cy="8781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pic>
        <p:nvPicPr>
          <p:cNvPr id="28" name="Picture 27" descr="_Bac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pic>
        <p:nvPicPr>
          <p:cNvPr id="3" name="Picture 2" descr="Clubs 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9202"/>
            <a:ext cx="2305318" cy="3219718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0" y="4932405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/>
              <a:t>Draw one card from the population pile and move, FACE UP, to the current pile.</a:t>
            </a:r>
          </a:p>
          <a:p>
            <a:pPr>
              <a:buAutoNum type="arabicPeriod"/>
            </a:pPr>
            <a:endParaRPr lang="en-US" sz="1800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414370" y="1159483"/>
            <a:ext cx="2682380" cy="1679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l</a:t>
            </a:r>
          </a:p>
          <a:p>
            <a:pPr>
              <a:buAutoNum type="arabicPeriod"/>
            </a:pPr>
            <a:r>
              <a:rPr lang="en-US" sz="1800" dirty="0"/>
              <a:t>Replace the drawn card from the population pile with a black card from the replacement pile.</a:t>
            </a:r>
          </a:p>
          <a:p>
            <a:pPr>
              <a:buAutoNum type="arabicPeriod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AutoNum type="arabicPeriod"/>
            </a:pPr>
            <a:endParaRPr lang="en-US" sz="18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681528" y="3220796"/>
            <a:ext cx="1895992" cy="0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3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817</Words>
  <Application>Microsoft Macintosh PowerPoint</Application>
  <PresentationFormat>On-screen Show (4:3)</PresentationFormat>
  <Paragraphs>202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Epidemic Cards</vt:lpstr>
      <vt:lpstr>The Set-Up</vt:lpstr>
      <vt:lpstr>The Set-Up</vt:lpstr>
      <vt:lpstr>The Set-Up</vt:lpstr>
      <vt:lpstr>The Set-Up</vt:lpstr>
      <vt:lpstr>Round One</vt:lpstr>
      <vt:lpstr>Round One</vt:lpstr>
      <vt:lpstr>Round One</vt:lpstr>
      <vt:lpstr>Round One</vt:lpstr>
      <vt:lpstr>Round One</vt:lpstr>
      <vt:lpstr>Round One</vt:lpstr>
      <vt:lpstr>Round One</vt:lpstr>
      <vt:lpstr>Round One</vt:lpstr>
      <vt:lpstr>Round One</vt:lpstr>
      <vt:lpstr>Before Round Two</vt:lpstr>
      <vt:lpstr>Before Round Two</vt:lpstr>
      <vt:lpstr>Before Round Two</vt:lpstr>
      <vt:lpstr>Before Round Two</vt:lpstr>
      <vt:lpstr>Round One</vt:lpstr>
      <vt:lpstr>Round One</vt:lpstr>
      <vt:lpstr>Before Round Two</vt:lpstr>
      <vt:lpstr>Moving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Epidemic Cards</dc:title>
  <dc:creator>Cara Brook</dc:creator>
  <cp:lastModifiedBy>Sophia Horigan</cp:lastModifiedBy>
  <cp:revision>31</cp:revision>
  <dcterms:created xsi:type="dcterms:W3CDTF">2016-05-27T01:02:40Z</dcterms:created>
  <dcterms:modified xsi:type="dcterms:W3CDTF">2022-12-11T14:46:38Z</dcterms:modified>
</cp:coreProperties>
</file>