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62" r:id="rId3"/>
    <p:sldId id="257" r:id="rId4"/>
    <p:sldId id="263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1100"/>
    <a:srgbClr val="00F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80544"/>
  </p:normalViewPr>
  <p:slideViewPr>
    <p:cSldViewPr snapToGrid="0">
      <p:cViewPr varScale="1">
        <p:scale>
          <a:sx n="96" d="100"/>
          <a:sy n="96" d="100"/>
        </p:scale>
        <p:origin x="200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ABEA68-5C4A-164E-B7B9-11700029C2C4}" type="datetimeFigureOut">
              <a:rPr lang="en-US" smtClean="0"/>
              <a:t>1/12/24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4F8944-B397-BA4B-9235-F66D33CDA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966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Private research university founded in 1890</a:t>
            </a:r>
          </a:p>
          <a:p>
            <a:r>
              <a:rPr lang="en-US" dirty="0"/>
              <a:t>Land donation by department store magnate Marshall Field</a:t>
            </a:r>
          </a:p>
          <a:p>
            <a:r>
              <a:rPr lang="en-US" dirty="0"/>
              <a:t>monetary donation from oil tycoon John D. Rockefeller</a:t>
            </a:r>
          </a:p>
          <a:p>
            <a:r>
              <a:rPr lang="en-US" dirty="0"/>
              <a:t>Notable alumni: Oracle CEO and founder Larry Ellison, writers Philip Roth, Saul Bellow, Kurt Vonnegut, economist Milton Friedman, Astronomer Carl Sagan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4F8944-B397-BA4B-9235-F66D33CDA25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0770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Llaw</a:t>
            </a:r>
            <a:r>
              <a:rPr lang="en-US" dirty="0"/>
              <a:t> school, business school, medical school, as well as numerous graduate research divisions, and </a:t>
            </a:r>
            <a:r>
              <a:rPr lang="en-US" b="1" dirty="0"/>
              <a:t>the undergraduate college </a:t>
            </a:r>
            <a:r>
              <a:rPr lang="en-US" dirty="0"/>
              <a:t>with 52 majors (courses taught by faculty in graduate research divisions and a few select scholars who teach a core undergraduate curriculum)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4F8944-B397-BA4B-9235-F66D33CDA25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8157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entury" panose="02040604050505020304" pitchFamily="18" charset="0"/>
              </a:rPr>
              <a:t>4 International campuses: Paris (flagship), Delhi, Beijing, Hong Kong. </a:t>
            </a:r>
          </a:p>
          <a:p>
            <a:r>
              <a:rPr lang="en-US" dirty="0">
                <a:latin typeface="Century" panose="02040604050505020304" pitchFamily="18" charset="0"/>
              </a:rPr>
              <a:t>45 faculty-led programs abroad, with the majority based out of international centers but others hosted in different locations ranging from Dakar to Mexico to Barcelona to Florence</a:t>
            </a:r>
          </a:p>
          <a:p>
            <a:r>
              <a:rPr lang="en-US" dirty="0">
                <a:latin typeface="Century" panose="02040604050505020304" pitchFamily="18" charset="0"/>
              </a:rPr>
              <a:t>Each program has a theme, on topics as diverse as Greek antiquity to African civilizations to Mathematics to </a:t>
            </a:r>
            <a:r>
              <a:rPr lang="en-US" dirty="0" err="1">
                <a:latin typeface="Century" panose="02040604050505020304" pitchFamily="18" charset="0"/>
              </a:rPr>
              <a:t>Neurosceince</a:t>
            </a:r>
            <a:r>
              <a:rPr lang="en-US" dirty="0">
                <a:latin typeface="Century" panose="02040604050505020304" pitchFamily="18" charset="0"/>
              </a:rPr>
              <a:t> to Global Health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4F8944-B397-BA4B-9235-F66D33CDA25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579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4F8944-B397-BA4B-9235-F66D33CDA25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030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43BB6-9FCD-CF93-51F2-47B49D659D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7489A9-9816-9FCF-5C2A-3FAAF5132A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B6D8C1-A761-E523-5D34-FDC281253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CE0A3-69AA-BD43-845A-607DF3632472}" type="datetimeFigureOut">
              <a:rPr lang="en-US" smtClean="0"/>
              <a:t>1/12/24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7B7BF3-8FCB-CCF9-1FE2-32E40D960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46A8B2-4E2D-E54F-EC18-8B8596196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83CB5-3447-3844-8F05-8A421C6D1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356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D90F3-F54C-3546-2EA8-584FBB296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8049C0-169A-A92D-53CE-E0D37D5300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3C7A7F-EC3B-C744-9337-F1664DD88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CE0A3-69AA-BD43-845A-607DF3632472}" type="datetimeFigureOut">
              <a:rPr lang="en-US" smtClean="0"/>
              <a:t>1/12/24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5A7D1B-2F8B-137F-293F-4A74A4F46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62658-452E-2F5C-2E49-47C2ADD6A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83CB5-3447-3844-8F05-8A421C6D1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771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06B5C4-6E12-2D1F-505A-05BF9F571D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564DFE-929F-135D-123C-CF9CF56814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107D28-D716-B0A9-AB2D-5B34A8B20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CE0A3-69AA-BD43-845A-607DF3632472}" type="datetimeFigureOut">
              <a:rPr lang="en-US" smtClean="0"/>
              <a:t>1/12/24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01E9E0-3F35-B9F8-7E2D-90A9A041B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C84171-CE3D-9FD1-B57F-AA23406E2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83CB5-3447-3844-8F05-8A421C6D1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68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89AF1-EFB6-D83A-0284-B3D881BCE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46A192-BDB7-7E2D-EAA9-B16D647633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A4F698-888C-64C3-5A30-31C34430E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CE0A3-69AA-BD43-845A-607DF3632472}" type="datetimeFigureOut">
              <a:rPr lang="en-US" smtClean="0"/>
              <a:t>1/12/24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BABDFD-6897-EE7A-D846-DA115C8A1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6D3312-4CF8-E295-9186-AC43E94C2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83CB5-3447-3844-8F05-8A421C6D1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471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86F12-7B99-C169-D2ED-9091E4AC9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E8B2E5-8E1D-60EC-2F9C-2B268B8DA2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61EB81-8C1A-9E5A-BC50-EE2F88331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CE0A3-69AA-BD43-845A-607DF3632472}" type="datetimeFigureOut">
              <a:rPr lang="en-US" smtClean="0"/>
              <a:t>1/12/24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0415D8-539B-B8F1-F97A-3A95B317F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63DFD6-D16D-65F4-217D-1E7F47E08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83CB5-3447-3844-8F05-8A421C6D1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0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758A2-D647-464D-7209-DB0D7F8A6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BFF601-6AC3-3940-F7DE-0AFBA971F5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5F6405-A159-C57D-C21F-4B7D2092D8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FEC7F7-9834-DC9A-E103-D8FC85D52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CE0A3-69AA-BD43-845A-607DF3632472}" type="datetimeFigureOut">
              <a:rPr lang="en-US" smtClean="0"/>
              <a:t>1/12/24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A65399-686C-40B9-69ED-BE87A5B78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133E4D-78D7-FB50-49B1-74C17E566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83CB5-3447-3844-8F05-8A421C6D1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91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75480-A4CC-FF3B-3176-F13D43157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7C18C-EB25-69E3-345B-06F84E3931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2A770E-38A2-F28A-AC69-A1FDA0634D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EDD872-ABB8-94EA-11CC-9EDB2ECF6D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0570D9-4F43-1279-A8E8-6C38B53DAD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F90907-7447-32E8-3489-14CD32B9A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CE0A3-69AA-BD43-845A-607DF3632472}" type="datetimeFigureOut">
              <a:rPr lang="en-US" smtClean="0"/>
              <a:t>1/12/24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FDD7B8-6116-47C3-C3B8-C00819E26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FE774E-C120-310C-FF30-11FB30348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83CB5-3447-3844-8F05-8A421C6D1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057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2D9E2-820B-4E8C-277A-98D18A102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C4EB99-5594-4948-F971-26A0BFD0B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CE0A3-69AA-BD43-845A-607DF3632472}" type="datetimeFigureOut">
              <a:rPr lang="en-US" smtClean="0"/>
              <a:t>1/12/24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0A4877-74E6-755B-0040-50EF364AE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26950E-CC03-0E31-7228-0E275AFCB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83CB5-3447-3844-8F05-8A421C6D1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425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564BDD-D1A2-584B-0720-FCD42D865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CE0A3-69AA-BD43-845A-607DF3632472}" type="datetimeFigureOut">
              <a:rPr lang="en-US" smtClean="0"/>
              <a:t>1/12/24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A9C9AB-C5F5-0DC3-3FB3-03C89B18B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5BD24F-593D-F3F1-315C-CA08A0E26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83CB5-3447-3844-8F05-8A421C6D1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621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0AD2A-ADC3-4CC0-F10A-E589F6F80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E5B2E-1E4E-6345-E65D-E6DBC1F3B2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69E17E-726D-896C-458A-2BFBE62671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52B249-7749-0F23-C6D6-29DC7E36F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CE0A3-69AA-BD43-845A-607DF3632472}" type="datetimeFigureOut">
              <a:rPr lang="en-US" smtClean="0"/>
              <a:t>1/12/24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C45BB3-9940-87BE-3145-B81C3051B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90C604-7E6B-6406-3D0A-FB23BA987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83CB5-3447-3844-8F05-8A421C6D1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088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EB331-F326-0935-F396-2C344C28C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B470FE-350C-3967-E46D-375E259B37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D49239-A081-D2EB-E6CB-4371770A35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323A31-CEEF-2030-7441-CCF203ECE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CE0A3-69AA-BD43-845A-607DF3632472}" type="datetimeFigureOut">
              <a:rPr lang="en-US" smtClean="0"/>
              <a:t>1/12/24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9C495B-9EAE-AACF-FDE1-1E549164A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19657F-93E5-984D-4D68-DAEB9D13F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83CB5-3447-3844-8F05-8A421C6D1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711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459AA4-B593-200C-D707-68623EB9A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FEB190-3A14-E851-463E-BA6BE8E620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395095-5B4E-5017-2F8D-B4D19A13DA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7CE0A3-69AA-BD43-845A-607DF3632472}" type="datetimeFigureOut">
              <a:rPr lang="en-US" smtClean="0"/>
              <a:t>1/12/24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101B8B-9D28-3E2D-AFF2-A565E186C5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F26965-E150-8B96-9BAF-5BD4D71B0B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683CB5-3447-3844-8F05-8A421C6D1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79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jpeg"/><Relationship Id="rId3" Type="http://schemas.openxmlformats.org/officeDocument/2006/relationships/image" Target="../media/image17.emf"/><Relationship Id="rId7" Type="http://schemas.openxmlformats.org/officeDocument/2006/relationships/image" Target="../media/image21.jpeg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10" Type="http://schemas.openxmlformats.org/officeDocument/2006/relationships/image" Target="../media/image23.emf"/><Relationship Id="rId4" Type="http://schemas.openxmlformats.org/officeDocument/2006/relationships/image" Target="../media/image18.png"/><Relationship Id="rId9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2E7E5-5A14-B7F4-9956-BAD35F75C3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78080"/>
            <a:ext cx="9144000" cy="1346235"/>
          </a:xfrm>
        </p:spPr>
        <p:txBody>
          <a:bodyPr/>
          <a:lstStyle/>
          <a:p>
            <a:r>
              <a:rPr lang="en-US" dirty="0"/>
              <a:t>The University of Chicago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6541B7-5B67-F629-7F4F-A7E1CFA189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73431"/>
            <a:ext cx="9144000" cy="1655762"/>
          </a:xfrm>
        </p:spPr>
        <p:txBody>
          <a:bodyPr>
            <a:normAutofit/>
          </a:bodyPr>
          <a:lstStyle/>
          <a:p>
            <a:r>
              <a:rPr lang="en-US" sz="4000" dirty="0"/>
              <a:t>Study Abroad Program in Global Health</a:t>
            </a:r>
          </a:p>
          <a:p>
            <a:endParaRPr lang="en-US" sz="300" dirty="0"/>
          </a:p>
          <a:p>
            <a:r>
              <a:rPr lang="en-US" sz="3000" dirty="0"/>
              <a:t>January 2024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DD07DFB-80F8-EA78-ED73-E6F1E34FF1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0500" y="2501123"/>
            <a:ext cx="1651000" cy="20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0556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-Point Star 5">
            <a:extLst>
              <a:ext uri="{FF2B5EF4-FFF2-40B4-BE49-F238E27FC236}">
                <a16:creationId xmlns:a16="http://schemas.microsoft.com/office/drawing/2014/main" id="{31FA0B52-AD21-5D3B-A757-0DDE83B93CE6}"/>
              </a:ext>
            </a:extLst>
          </p:cNvPr>
          <p:cNvSpPr/>
          <p:nvPr/>
        </p:nvSpPr>
        <p:spPr>
          <a:xfrm>
            <a:off x="3110948" y="2142640"/>
            <a:ext cx="228600" cy="225633"/>
          </a:xfrm>
          <a:prstGeom prst="star5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82BB146-B971-6AAE-E1B3-D66163A28B90}"/>
              </a:ext>
            </a:extLst>
          </p:cNvPr>
          <p:cNvGrpSpPr/>
          <p:nvPr/>
        </p:nvGrpSpPr>
        <p:grpSpPr>
          <a:xfrm>
            <a:off x="1428750" y="1768475"/>
            <a:ext cx="9334500" cy="4724400"/>
            <a:chOff x="1428750" y="1066800"/>
            <a:chExt cx="9334500" cy="4724400"/>
          </a:xfrm>
        </p:grpSpPr>
        <p:pic>
          <p:nvPicPr>
            <p:cNvPr id="4102" name="Picture 6" descr="Pin by HIMANSHU SHARMA on My Saves | World map outline, World map sketch, World  map printable">
              <a:extLst>
                <a:ext uri="{FF2B5EF4-FFF2-40B4-BE49-F238E27FC236}">
                  <a16:creationId xmlns:a16="http://schemas.microsoft.com/office/drawing/2014/main" id="{40A4C278-12CF-FE3B-1441-2DDAEF400B0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8750" y="1066800"/>
              <a:ext cx="9334500" cy="4724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5-Point Star 6">
              <a:extLst>
                <a:ext uri="{FF2B5EF4-FFF2-40B4-BE49-F238E27FC236}">
                  <a16:creationId xmlns:a16="http://schemas.microsoft.com/office/drawing/2014/main" id="{B560DA81-93B5-E99C-CCEF-C719E6E0B65A}"/>
                </a:ext>
              </a:extLst>
            </p:cNvPr>
            <p:cNvSpPr/>
            <p:nvPr/>
          </p:nvSpPr>
          <p:spPr>
            <a:xfrm>
              <a:off x="5589104" y="1817618"/>
              <a:ext cx="324679" cy="319296"/>
            </a:xfrm>
            <a:prstGeom prst="star5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5-Point Star 7">
              <a:extLst>
                <a:ext uri="{FF2B5EF4-FFF2-40B4-BE49-F238E27FC236}">
                  <a16:creationId xmlns:a16="http://schemas.microsoft.com/office/drawing/2014/main" id="{9A7E4F15-C0B7-27AB-18CE-BAF4707EEF7E}"/>
                </a:ext>
              </a:extLst>
            </p:cNvPr>
            <p:cNvSpPr/>
            <p:nvPr/>
          </p:nvSpPr>
          <p:spPr>
            <a:xfrm>
              <a:off x="3072847" y="2085869"/>
              <a:ext cx="324679" cy="319296"/>
            </a:xfrm>
            <a:prstGeom prst="star5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itle 1">
            <a:extLst>
              <a:ext uri="{FF2B5EF4-FFF2-40B4-BE49-F238E27FC236}">
                <a16:creationId xmlns:a16="http://schemas.microsoft.com/office/drawing/2014/main" id="{94A7854A-D22F-D3D7-FBC0-171508299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The University of Chicago visits AIGHD</a:t>
            </a:r>
          </a:p>
        </p:txBody>
      </p:sp>
    </p:spTree>
    <p:extLst>
      <p:ext uri="{BB962C8B-B14F-4D97-AF65-F5344CB8AC3E}">
        <p14:creationId xmlns:p14="http://schemas.microsoft.com/office/powerpoint/2010/main" val="2779751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E66C0A-332C-A83E-63DC-EB91871CFF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8991" y="1826418"/>
            <a:ext cx="5860774" cy="4351338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24131E7E-5896-213F-9494-2502688908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2417" y="123445"/>
            <a:ext cx="2623931" cy="1705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5-Point Star 4">
            <a:extLst>
              <a:ext uri="{FF2B5EF4-FFF2-40B4-BE49-F238E27FC236}">
                <a16:creationId xmlns:a16="http://schemas.microsoft.com/office/drawing/2014/main" id="{CE6C3503-E974-E930-5166-9F86A4999BFC}"/>
              </a:ext>
            </a:extLst>
          </p:cNvPr>
          <p:cNvSpPr/>
          <p:nvPr/>
        </p:nvSpPr>
        <p:spPr>
          <a:xfrm>
            <a:off x="11002618" y="640488"/>
            <a:ext cx="202095" cy="188844"/>
          </a:xfrm>
          <a:prstGeom prst="star5">
            <a:avLst/>
          </a:prstGeom>
          <a:solidFill>
            <a:srgbClr val="00FA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62" name="Picture 14" descr="Midwest Majesty Route Map">
            <a:extLst>
              <a:ext uri="{FF2B5EF4-FFF2-40B4-BE49-F238E27FC236}">
                <a16:creationId xmlns:a16="http://schemas.microsoft.com/office/drawing/2014/main" id="{33BA77D8-B21B-5C79-A359-C726CD39E2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8322" y="1921392"/>
            <a:ext cx="4958026" cy="4161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>
            <a:extLst>
              <a:ext uri="{FF2B5EF4-FFF2-40B4-BE49-F238E27FC236}">
                <a16:creationId xmlns:a16="http://schemas.microsoft.com/office/drawing/2014/main" id="{5FD8BB92-0751-FCED-5607-968DD40702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848" y="1719203"/>
            <a:ext cx="6537195" cy="436357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5-Point Star 5">
            <a:extLst>
              <a:ext uri="{FF2B5EF4-FFF2-40B4-BE49-F238E27FC236}">
                <a16:creationId xmlns:a16="http://schemas.microsoft.com/office/drawing/2014/main" id="{566B21A3-254F-2881-9619-25DAD1703435}"/>
              </a:ext>
            </a:extLst>
          </p:cNvPr>
          <p:cNvSpPr/>
          <p:nvPr/>
        </p:nvSpPr>
        <p:spPr>
          <a:xfrm>
            <a:off x="8446514" y="5518217"/>
            <a:ext cx="208972" cy="218704"/>
          </a:xfrm>
          <a:prstGeom prst="star5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74" name="Picture 26" descr="University of Chicago Gifts, Spirit Apparel &amp; Gear, Football Gear &amp; Holiday  Deals | University of Chicago Spirit Shop">
            <a:extLst>
              <a:ext uri="{FF2B5EF4-FFF2-40B4-BE49-F238E27FC236}">
                <a16:creationId xmlns:a16="http://schemas.microsoft.com/office/drawing/2014/main" id="{12E02929-3CA9-4A24-C165-53145061B0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762"/>
          <a:stretch/>
        </p:blipFill>
        <p:spPr bwMode="auto">
          <a:xfrm>
            <a:off x="473727" y="458891"/>
            <a:ext cx="5207000" cy="1034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1877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The campus of the University of Chicago.">
            <a:extLst>
              <a:ext uri="{FF2B5EF4-FFF2-40B4-BE49-F238E27FC236}">
                <a16:creationId xmlns:a16="http://schemas.microsoft.com/office/drawing/2014/main" id="{BEDE0768-FEDA-C188-ACEF-D930C189B7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45013"/>
            <a:ext cx="12192000" cy="2312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undefined">
            <a:extLst>
              <a:ext uri="{FF2B5EF4-FFF2-40B4-BE49-F238E27FC236}">
                <a16:creationId xmlns:a16="http://schemas.microsoft.com/office/drawing/2014/main" id="{97E30DD6-46E0-EF78-FE19-E8E0F83970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6214" y="613761"/>
            <a:ext cx="9419572" cy="2672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0806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CAFB0-7C29-49C1-A63A-79BD745E6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2115" y="210275"/>
            <a:ext cx="4437459" cy="1325563"/>
          </a:xfrm>
        </p:spPr>
        <p:txBody>
          <a:bodyPr/>
          <a:lstStyle/>
          <a:p>
            <a:r>
              <a:rPr lang="en-US" b="1" dirty="0">
                <a:solidFill>
                  <a:srgbClr val="941100"/>
                </a:solidFill>
                <a:latin typeface="Century" panose="02040604050505020304" pitchFamily="18" charset="0"/>
              </a:rPr>
              <a:t>Study Abroad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3E036-9481-DB5B-CDF7-AE6AAFA7FB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086" y="2243516"/>
            <a:ext cx="4661453" cy="4351338"/>
          </a:xfrm>
        </p:spPr>
        <p:txBody>
          <a:bodyPr>
            <a:normAutofit/>
          </a:bodyPr>
          <a:lstStyle/>
          <a:p>
            <a:r>
              <a:rPr lang="en-US" sz="2500" dirty="0">
                <a:latin typeface="Century" panose="02040604050505020304" pitchFamily="18" charset="0"/>
              </a:rPr>
              <a:t>6 international campuses</a:t>
            </a:r>
          </a:p>
          <a:p>
            <a:r>
              <a:rPr lang="en-US" sz="2500" dirty="0">
                <a:latin typeface="Century" panose="02040604050505020304" pitchFamily="18" charset="0"/>
              </a:rPr>
              <a:t>45 faculty-led programs</a:t>
            </a:r>
          </a:p>
          <a:p>
            <a:r>
              <a:rPr lang="en-US" sz="2500" dirty="0">
                <a:latin typeface="Century" panose="02040604050505020304" pitchFamily="18" charset="0"/>
              </a:rPr>
              <a:t>A variety of program locations and themes</a:t>
            </a:r>
          </a:p>
        </p:txBody>
      </p:sp>
      <p:pic>
        <p:nvPicPr>
          <p:cNvPr id="7170" name="Picture 2" descr="University of Chicago Logo and symbol, meaning, history, PNG, brand">
            <a:extLst>
              <a:ext uri="{FF2B5EF4-FFF2-40B4-BE49-F238E27FC236}">
                <a16:creationId xmlns:a16="http://schemas.microsoft.com/office/drawing/2014/main" id="{BDD982A4-AC8B-833D-A572-255E3A7A7D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950" b="26634"/>
          <a:stretch/>
        </p:blipFill>
        <p:spPr bwMode="auto">
          <a:xfrm>
            <a:off x="2043664" y="117509"/>
            <a:ext cx="4872678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The seal of the University of Chicago. It is in the shape of a shield, with  a drawing of a phoenix on the bo… | Chicago logo, The university of chicago,  College">
            <a:extLst>
              <a:ext uri="{FF2B5EF4-FFF2-40B4-BE49-F238E27FC236}">
                <a16:creationId xmlns:a16="http://schemas.microsoft.com/office/drawing/2014/main" id="{5D8CEF28-721B-BD44-8143-3D60A8CF176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64"/>
          <a:stretch/>
        </p:blipFill>
        <p:spPr bwMode="auto">
          <a:xfrm>
            <a:off x="0" y="0"/>
            <a:ext cx="2043664" cy="2242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FE604F5-48E4-14DA-E005-85EA0FE2FF8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957"/>
          <a:stretch/>
        </p:blipFill>
        <p:spPr>
          <a:xfrm>
            <a:off x="5128174" y="1467817"/>
            <a:ext cx="7037322" cy="5328638"/>
          </a:xfrm>
          <a:prstGeom prst="rect">
            <a:avLst/>
          </a:prstGeom>
        </p:spPr>
      </p:pic>
      <p:pic>
        <p:nvPicPr>
          <p:cNvPr id="7174" name="Picture 6" descr="Artistic rendering of a tall tan building with many windows on a street corner in Paris.">
            <a:extLst>
              <a:ext uri="{FF2B5EF4-FFF2-40B4-BE49-F238E27FC236}">
                <a16:creationId xmlns:a16="http://schemas.microsoft.com/office/drawing/2014/main" id="{B7DBD6D4-979D-EEE7-9066-85FA02221D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11" t="9324" r="21208" b="19999"/>
          <a:stretch/>
        </p:blipFill>
        <p:spPr bwMode="auto">
          <a:xfrm>
            <a:off x="1021832" y="3999464"/>
            <a:ext cx="2413857" cy="285853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7020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89697-3D87-C44D-E99B-03B4CC9F29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7496" y="1406549"/>
            <a:ext cx="3918502" cy="4702831"/>
          </a:xfrm>
        </p:spPr>
        <p:txBody>
          <a:bodyPr>
            <a:normAutofit/>
          </a:bodyPr>
          <a:lstStyle/>
          <a:p>
            <a:r>
              <a:rPr lang="en-US" dirty="0">
                <a:latin typeface="Century" panose="02040604050505020304" pitchFamily="18" charset="0"/>
              </a:rPr>
              <a:t>Based in Paris</a:t>
            </a:r>
          </a:p>
          <a:p>
            <a:r>
              <a:rPr lang="en-US" dirty="0">
                <a:latin typeface="Century" panose="02040604050505020304" pitchFamily="18" charset="0"/>
              </a:rPr>
              <a:t>3-Course Sequence:</a:t>
            </a:r>
          </a:p>
          <a:p>
            <a:pPr lvl="1"/>
            <a:r>
              <a:rPr lang="en-US" dirty="0">
                <a:latin typeface="Century" panose="02040604050505020304" pitchFamily="18" charset="0"/>
              </a:rPr>
              <a:t>Biology</a:t>
            </a:r>
          </a:p>
          <a:p>
            <a:pPr lvl="1"/>
            <a:r>
              <a:rPr lang="en-US" dirty="0">
                <a:latin typeface="Century" panose="02040604050505020304" pitchFamily="18" charset="0"/>
              </a:rPr>
              <a:t>Policy</a:t>
            </a:r>
          </a:p>
          <a:p>
            <a:pPr lvl="1"/>
            <a:r>
              <a:rPr lang="en-US" dirty="0">
                <a:latin typeface="Century" panose="02040604050505020304" pitchFamily="18" charset="0"/>
              </a:rPr>
              <a:t>Sociology</a:t>
            </a:r>
            <a:endParaRPr lang="en-US" i="1" dirty="0">
              <a:latin typeface="Century" panose="02040604050505020304" pitchFamily="18" charset="0"/>
            </a:endParaRPr>
          </a:p>
          <a:p>
            <a:r>
              <a:rPr lang="en-US" dirty="0">
                <a:latin typeface="Century" panose="02040604050505020304" pitchFamily="18" charset="0"/>
              </a:rPr>
              <a:t>Friday excursions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36927C1-6A09-E3E1-B820-D105CAEB08DA}"/>
              </a:ext>
            </a:extLst>
          </p:cNvPr>
          <p:cNvSpPr txBox="1">
            <a:spLocks/>
          </p:cNvSpPr>
          <p:nvPr/>
        </p:nvSpPr>
        <p:spPr>
          <a:xfrm>
            <a:off x="587237" y="342796"/>
            <a:ext cx="1101752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941100"/>
                </a:solidFill>
                <a:latin typeface="Century" panose="02040604050505020304" pitchFamily="18" charset="0"/>
              </a:rPr>
              <a:t>Study Abroad Program in Global Health</a:t>
            </a:r>
          </a:p>
        </p:txBody>
      </p:sp>
      <p:pic>
        <p:nvPicPr>
          <p:cNvPr id="8194" name="Picture 2" descr="The group poses for a photo in front of a world map at the World Health Organization in Geneva.">
            <a:extLst>
              <a:ext uri="{FF2B5EF4-FFF2-40B4-BE49-F238E27FC236}">
                <a16:creationId xmlns:a16="http://schemas.microsoft.com/office/drawing/2014/main" id="{8E5C91EF-27BA-01AA-0B66-4D5FA4869C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79" r="19655" b="17860"/>
          <a:stretch/>
        </p:blipFill>
        <p:spPr bwMode="auto">
          <a:xfrm>
            <a:off x="6330799" y="1318053"/>
            <a:ext cx="3918502" cy="275232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The group of thirteen poses for a photo outside, in front of Mont-Saint-Michel, on a windy and sunny day.">
            <a:extLst>
              <a:ext uri="{FF2B5EF4-FFF2-40B4-BE49-F238E27FC236}">
                <a16:creationId xmlns:a16="http://schemas.microsoft.com/office/drawing/2014/main" id="{3B5FB1F0-A26E-323D-81A7-B7B904BD2D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48" r="28478" b="13796"/>
          <a:stretch/>
        </p:blipFill>
        <p:spPr bwMode="auto">
          <a:xfrm>
            <a:off x="2165880" y="4125193"/>
            <a:ext cx="2743196" cy="254888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Reimagining Global Health Financing: How Refocusing Health Aid at the  Margin Could Strengthen Health Systems and Futureproof Aid Financial Flows  | Center For Global Development | Ideas to Action">
            <a:extLst>
              <a:ext uri="{FF2B5EF4-FFF2-40B4-BE49-F238E27FC236}">
                <a16:creationId xmlns:a16="http://schemas.microsoft.com/office/drawing/2014/main" id="{1346FD3D-91C9-1B4A-035D-5003DE89094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8" r="11509"/>
          <a:stretch/>
        </p:blipFill>
        <p:spPr bwMode="auto">
          <a:xfrm>
            <a:off x="6821129" y="4231151"/>
            <a:ext cx="2837527" cy="2442930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77286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8467C-B348-4CBC-4531-663C8F2F5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278" y="298864"/>
            <a:ext cx="12019722" cy="1325563"/>
          </a:xfrm>
        </p:spPr>
        <p:txBody>
          <a:bodyPr>
            <a:normAutofit fontScale="90000"/>
          </a:bodyPr>
          <a:lstStyle/>
          <a:p>
            <a:r>
              <a:rPr lang="en-US" sz="3400" dirty="0">
                <a:solidFill>
                  <a:srgbClr val="941100"/>
                </a:solidFill>
                <a:latin typeface="Century" panose="02040604050505020304" pitchFamily="18" charset="0"/>
              </a:rPr>
              <a:t>BIOS27816: </a:t>
            </a:r>
            <a:br>
              <a:rPr lang="en-US" sz="3400" dirty="0">
                <a:solidFill>
                  <a:srgbClr val="941100"/>
                </a:solidFill>
                <a:latin typeface="Century" panose="02040604050505020304" pitchFamily="18" charset="0"/>
              </a:rPr>
            </a:br>
            <a:r>
              <a:rPr lang="en-US" sz="3400" dirty="0">
                <a:solidFill>
                  <a:srgbClr val="941100"/>
                </a:solidFill>
                <a:latin typeface="Century" panose="02040604050505020304" pitchFamily="18" charset="0"/>
              </a:rPr>
              <a:t>Population biology of infectious diseases of global health concern</a:t>
            </a:r>
          </a:p>
        </p:txBody>
      </p:sp>
      <p:pic>
        <p:nvPicPr>
          <p:cNvPr id="20" name="Picture 19" descr="poster_best_fit_models_combined.pdf">
            <a:extLst>
              <a:ext uri="{FF2B5EF4-FFF2-40B4-BE49-F238E27FC236}">
                <a16:creationId xmlns:a16="http://schemas.microsoft.com/office/drawing/2014/main" id="{CCEA5A87-DAC0-58D7-513E-C733B2905A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85" t="2189" b="48960"/>
          <a:stretch/>
        </p:blipFill>
        <p:spPr>
          <a:xfrm>
            <a:off x="28347456" y="20083036"/>
            <a:ext cx="4769932" cy="4447031"/>
          </a:xfrm>
          <a:prstGeom prst="rect">
            <a:avLst/>
          </a:prstGeom>
        </p:spPr>
      </p:pic>
      <p:pic>
        <p:nvPicPr>
          <p:cNvPr id="21" name="Picture 20" descr="poster_best_fit_models_combined.pdf">
            <a:extLst>
              <a:ext uri="{FF2B5EF4-FFF2-40B4-BE49-F238E27FC236}">
                <a16:creationId xmlns:a16="http://schemas.microsoft.com/office/drawing/2014/main" id="{9E48086E-4398-B2A0-567B-0ACBCA6048D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204" t="49406"/>
          <a:stretch/>
        </p:blipFill>
        <p:spPr>
          <a:xfrm>
            <a:off x="28363671" y="24528073"/>
            <a:ext cx="4767239" cy="4605714"/>
          </a:xfrm>
          <a:prstGeom prst="rect">
            <a:avLst/>
          </a:prstGeom>
        </p:spPr>
      </p:pic>
      <p:pic>
        <p:nvPicPr>
          <p:cNvPr id="22" name="Graphic 7" descr="Woman outline">
            <a:extLst>
              <a:ext uri="{FF2B5EF4-FFF2-40B4-BE49-F238E27FC236}">
                <a16:creationId xmlns:a16="http://schemas.microsoft.com/office/drawing/2014/main" id="{C8449FCC-B789-4CD8-1FD3-97790F6A3A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9719" y="3735950"/>
            <a:ext cx="2431829" cy="2431829"/>
          </a:xfrm>
          <a:prstGeom prst="rect">
            <a:avLst/>
          </a:prstGeom>
        </p:spPr>
      </p:pic>
      <p:pic>
        <p:nvPicPr>
          <p:cNvPr id="23" name="Graphic 9" descr="Woman outline">
            <a:extLst>
              <a:ext uri="{FF2B5EF4-FFF2-40B4-BE49-F238E27FC236}">
                <a16:creationId xmlns:a16="http://schemas.microsoft.com/office/drawing/2014/main" id="{20292C25-2E6F-90DF-4376-EE35787BEF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4093" y="3752659"/>
            <a:ext cx="2431829" cy="2431829"/>
          </a:xfrm>
          <a:prstGeom prst="rect">
            <a:avLst/>
          </a:prstGeom>
        </p:spPr>
      </p:pic>
      <p:pic>
        <p:nvPicPr>
          <p:cNvPr id="24" name="Graphic 11" descr="Woman outline">
            <a:extLst>
              <a:ext uri="{FF2B5EF4-FFF2-40B4-BE49-F238E27FC236}">
                <a16:creationId xmlns:a16="http://schemas.microsoft.com/office/drawing/2014/main" id="{D3D101D2-D015-F6BC-509A-7C077D4A30C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9797" y="3752659"/>
            <a:ext cx="2431829" cy="2431829"/>
          </a:xfrm>
          <a:prstGeom prst="rect">
            <a:avLst/>
          </a:prstGeom>
        </p:spPr>
      </p:pic>
      <p:pic>
        <p:nvPicPr>
          <p:cNvPr id="25" name="Picture 2" descr="COVID-19 Response | United Nations">
            <a:extLst>
              <a:ext uri="{FF2B5EF4-FFF2-40B4-BE49-F238E27FC236}">
                <a16:creationId xmlns:a16="http://schemas.microsoft.com/office/drawing/2014/main" id="{81B01B07-1947-F560-F8F3-427CFF65E1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86" r="17171"/>
          <a:stretch/>
        </p:blipFill>
        <p:spPr bwMode="auto">
          <a:xfrm>
            <a:off x="5800953" y="4402177"/>
            <a:ext cx="679792" cy="657799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4" descr="Antibodies : Production, Structure, and Classes">
            <a:extLst>
              <a:ext uri="{FF2B5EF4-FFF2-40B4-BE49-F238E27FC236}">
                <a16:creationId xmlns:a16="http://schemas.microsoft.com/office/drawing/2014/main" id="{A49FB2AC-9000-E279-E185-6B598F1A45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30" r="12941"/>
          <a:stretch/>
        </p:blipFill>
        <p:spPr bwMode="auto">
          <a:xfrm>
            <a:off x="7617180" y="4514051"/>
            <a:ext cx="768075" cy="702765"/>
          </a:xfrm>
          <a:prstGeom prst="flowChartManualOperation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216B4264-959F-F199-3AF9-9C302F2E0FA0}"/>
              </a:ext>
            </a:extLst>
          </p:cNvPr>
          <p:cNvSpPr/>
          <p:nvPr/>
        </p:nvSpPr>
        <p:spPr>
          <a:xfrm>
            <a:off x="9970722" y="6167779"/>
            <a:ext cx="21932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ea typeface="Lucida Grande"/>
                <a:cs typeface="Lucida Grande"/>
              </a:rPr>
              <a:t>β </a:t>
            </a:r>
            <a:r>
              <a:rPr lang="en-US" dirty="0">
                <a:cs typeface="Cambria Math"/>
              </a:rPr>
              <a:t>= </a:t>
            </a:r>
            <a:r>
              <a:rPr lang="en-US" dirty="0">
                <a:cs typeface="Times New Roman"/>
              </a:rPr>
              <a:t>transmission rate</a:t>
            </a:r>
          </a:p>
          <a:p>
            <a:r>
              <a:rPr lang="en-US" dirty="0" err="1">
                <a:ea typeface="Lucida Grande"/>
                <a:cs typeface="Lucida Grande"/>
              </a:rPr>
              <a:t>γ</a:t>
            </a:r>
            <a:r>
              <a:rPr lang="en-US" dirty="0">
                <a:ea typeface="Lucida Grande"/>
                <a:cs typeface="Lucida Grande"/>
              </a:rPr>
              <a:t> = </a:t>
            </a:r>
            <a:r>
              <a:rPr lang="en-US" dirty="0">
                <a:ea typeface="Lucida Grande"/>
                <a:cs typeface="Times New Roman"/>
              </a:rPr>
              <a:t>recovery rate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2B24212-3DF8-223C-E7B6-1D0A2C3DEBF8}"/>
              </a:ext>
            </a:extLst>
          </p:cNvPr>
          <p:cNvGrpSpPr/>
          <p:nvPr/>
        </p:nvGrpSpPr>
        <p:grpSpPr>
          <a:xfrm>
            <a:off x="3626063" y="1525402"/>
            <a:ext cx="4939873" cy="1448257"/>
            <a:chOff x="2514122" y="1996212"/>
            <a:chExt cx="4939873" cy="1448257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25AF021F-5E68-5B27-B953-E97C0C4A99B4}"/>
                </a:ext>
              </a:extLst>
            </p:cNvPr>
            <p:cNvGrpSpPr/>
            <p:nvPr/>
          </p:nvGrpSpPr>
          <p:grpSpPr>
            <a:xfrm>
              <a:off x="2514122" y="1996212"/>
              <a:ext cx="4085663" cy="1448257"/>
              <a:chOff x="2797962" y="2549616"/>
              <a:chExt cx="2926208" cy="961934"/>
            </a:xfrm>
          </p:grpSpPr>
          <p:graphicFrame>
            <p:nvGraphicFramePr>
              <p:cNvPr id="32" name="Object 31">
                <a:extLst>
                  <a:ext uri="{FF2B5EF4-FFF2-40B4-BE49-F238E27FC236}">
                    <a16:creationId xmlns:a16="http://schemas.microsoft.com/office/drawing/2014/main" id="{38FA827B-C433-424A-9532-DF85930985DC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514850" y="3346450"/>
              <a:ext cx="114300" cy="1651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9" imgW="114300" imgH="165100" progId="Equation.3">
                      <p:embed/>
                    </p:oleObj>
                  </mc:Choice>
                  <mc:Fallback>
                    <p:oleObj name="Equation" r:id="rId9" imgW="114300" imgH="165100" progId="Equation.3">
                      <p:embed/>
                      <p:pic>
                        <p:nvPicPr>
                          <p:cNvPr id="15" name="Object 14">
                            <a:extLst>
                              <a:ext uri="{FF2B5EF4-FFF2-40B4-BE49-F238E27FC236}">
                                <a16:creationId xmlns:a16="http://schemas.microsoft.com/office/drawing/2014/main" id="{491805FF-6018-2E17-B82E-4317F48CC434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10"/>
                          <a:stretch>
                            <a:fillRect/>
                          </a:stretch>
                        </p:blipFill>
                        <p:spPr>
                          <a:xfrm>
                            <a:off x="4514850" y="3346450"/>
                            <a:ext cx="114300" cy="1651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801A5116-7370-7C68-9A17-4C0A40480910}"/>
                  </a:ext>
                </a:extLst>
              </p:cNvPr>
              <p:cNvGrpSpPr/>
              <p:nvPr/>
            </p:nvGrpSpPr>
            <p:grpSpPr>
              <a:xfrm>
                <a:off x="2797962" y="2549616"/>
                <a:ext cx="2926208" cy="961932"/>
                <a:chOff x="3373673" y="2139665"/>
                <a:chExt cx="2926208" cy="961932"/>
              </a:xfrm>
            </p:grpSpPr>
            <p:grpSp>
              <p:nvGrpSpPr>
                <p:cNvPr id="36" name="Group 35">
                  <a:extLst>
                    <a:ext uri="{FF2B5EF4-FFF2-40B4-BE49-F238E27FC236}">
                      <a16:creationId xmlns:a16="http://schemas.microsoft.com/office/drawing/2014/main" id="{7E4654C7-922F-3C72-19A0-594501B040B6}"/>
                    </a:ext>
                  </a:extLst>
                </p:cNvPr>
                <p:cNvGrpSpPr/>
                <p:nvPr/>
              </p:nvGrpSpPr>
              <p:grpSpPr>
                <a:xfrm>
                  <a:off x="3373673" y="2139665"/>
                  <a:ext cx="2926208" cy="961932"/>
                  <a:chOff x="3373673" y="2139665"/>
                  <a:chExt cx="2926208" cy="961932"/>
                </a:xfrm>
              </p:grpSpPr>
              <p:sp>
                <p:nvSpPr>
                  <p:cNvPr id="38" name="Rectangle 37">
                    <a:extLst>
                      <a:ext uri="{FF2B5EF4-FFF2-40B4-BE49-F238E27FC236}">
                        <a16:creationId xmlns:a16="http://schemas.microsoft.com/office/drawing/2014/main" id="{6047AE0F-F7FC-C187-27E2-6FA78F1FDAE5}"/>
                      </a:ext>
                    </a:extLst>
                  </p:cNvPr>
                  <p:cNvSpPr/>
                  <p:nvPr/>
                </p:nvSpPr>
                <p:spPr>
                  <a:xfrm>
                    <a:off x="3373673" y="2288495"/>
                    <a:ext cx="843111" cy="813102"/>
                  </a:xfrm>
                  <a:prstGeom prst="rect">
                    <a:avLst/>
                  </a:prstGeom>
                  <a:solidFill>
                    <a:srgbClr val="00E86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3600" dirty="0">
                        <a:solidFill>
                          <a:schemeClr val="tx1"/>
                        </a:solidFill>
                        <a:cs typeface="Cambria Math"/>
                      </a:rPr>
                      <a:t>S</a:t>
                    </a:r>
                  </a:p>
                  <a:p>
                    <a:pPr algn="ctr"/>
                    <a:r>
                      <a:rPr lang="en-US" sz="1600" dirty="0">
                        <a:cs typeface="Cambria Math"/>
                      </a:rPr>
                      <a:t>Susceptible</a:t>
                    </a:r>
                    <a:endParaRPr lang="en-US" sz="1600" dirty="0">
                      <a:cs typeface="Times New Roman"/>
                    </a:endParaRPr>
                  </a:p>
                </p:txBody>
              </p:sp>
              <p:sp>
                <p:nvSpPr>
                  <p:cNvPr id="39" name="Rectangle 38">
                    <a:extLst>
                      <a:ext uri="{FF2B5EF4-FFF2-40B4-BE49-F238E27FC236}">
                        <a16:creationId xmlns:a16="http://schemas.microsoft.com/office/drawing/2014/main" id="{9E6DBBEE-B4D4-8985-E438-831453609BC3}"/>
                      </a:ext>
                    </a:extLst>
                  </p:cNvPr>
                  <p:cNvSpPr/>
                  <p:nvPr/>
                </p:nvSpPr>
                <p:spPr>
                  <a:xfrm>
                    <a:off x="5371845" y="2139665"/>
                    <a:ext cx="928036" cy="60450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800" dirty="0" err="1">
                        <a:solidFill>
                          <a:schemeClr val="tx1"/>
                        </a:solidFill>
                        <a:ea typeface="Lucida Grande"/>
                        <a:cs typeface="Lucida Grande"/>
                      </a:rPr>
                      <a:t>γ</a:t>
                    </a:r>
                    <a:endParaRPr lang="en-US" sz="2600" dirty="0">
                      <a:solidFill>
                        <a:schemeClr val="tx1"/>
                      </a:solidFill>
                      <a:cs typeface="Cambria Math"/>
                    </a:endParaRPr>
                  </a:p>
                </p:txBody>
              </p:sp>
            </p:grpSp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6D14C41C-4DD2-5E18-A0F1-B447B2815323}"/>
                    </a:ext>
                  </a:extLst>
                </p:cNvPr>
                <p:cNvSpPr/>
                <p:nvPr/>
              </p:nvSpPr>
              <p:spPr>
                <a:xfrm>
                  <a:off x="4032088" y="2156942"/>
                  <a:ext cx="928036" cy="60450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l-GR" sz="2600" dirty="0">
                      <a:solidFill>
                        <a:schemeClr val="tx1"/>
                      </a:solidFill>
                      <a:cs typeface="Cambria Math"/>
                    </a:rPr>
                    <a:t>β</a:t>
                  </a:r>
                  <a:endParaRPr lang="en-US" sz="2600" dirty="0">
                    <a:solidFill>
                      <a:schemeClr val="tx1"/>
                    </a:solidFill>
                    <a:cs typeface="Cambria Math"/>
                  </a:endParaRPr>
                </a:p>
              </p:txBody>
            </p:sp>
          </p:grp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EE529F62-874C-E60F-E2E8-4FADAE54D9DD}"/>
                  </a:ext>
                </a:extLst>
              </p:cNvPr>
              <p:cNvCxnSpPr/>
              <p:nvPr/>
            </p:nvCxnSpPr>
            <p:spPr>
              <a:xfrm>
                <a:off x="3741907" y="3070643"/>
                <a:ext cx="356978" cy="0"/>
              </a:xfrm>
              <a:prstGeom prst="straightConnector1">
                <a:avLst/>
              </a:prstGeom>
              <a:ln w="38100" cmpd="sng"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A5449B78-55F1-0347-4763-37476B2834E3}"/>
                  </a:ext>
                </a:extLst>
              </p:cNvPr>
              <p:cNvCxnSpPr/>
              <p:nvPr/>
            </p:nvCxnSpPr>
            <p:spPr>
              <a:xfrm>
                <a:off x="5093168" y="3100005"/>
                <a:ext cx="356978" cy="0"/>
              </a:xfrm>
              <a:prstGeom prst="straightConnector1">
                <a:avLst/>
              </a:prstGeom>
              <a:ln w="38100" cmpd="sng"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92767A60-A7BF-686D-036D-7B6B624116B8}"/>
                </a:ext>
              </a:extLst>
            </p:cNvPr>
            <p:cNvSpPr/>
            <p:nvPr/>
          </p:nvSpPr>
          <p:spPr>
            <a:xfrm>
              <a:off x="4466019" y="2220287"/>
              <a:ext cx="1177178" cy="1224181"/>
            </a:xfrm>
            <a:prstGeom prst="rect">
              <a:avLst/>
            </a:prstGeom>
            <a:solidFill>
              <a:srgbClr val="FF6666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1"/>
                  </a:solidFill>
                  <a:cs typeface="Cambria Math"/>
                </a:rPr>
                <a:t>I</a:t>
              </a:r>
            </a:p>
            <a:p>
              <a:pPr algn="ctr"/>
              <a:r>
                <a:rPr lang="en-US" sz="1600" dirty="0">
                  <a:cs typeface="Cambria Math"/>
                </a:rPr>
                <a:t>Infectious</a:t>
              </a:r>
              <a:endParaRPr lang="en-US" sz="1600" dirty="0">
                <a:cs typeface="Times New Roman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BBF976BD-5467-3C5F-9347-3CE2983AB2B3}"/>
                </a:ext>
              </a:extLst>
            </p:cNvPr>
            <p:cNvSpPr/>
            <p:nvPr/>
          </p:nvSpPr>
          <p:spPr>
            <a:xfrm>
              <a:off x="6276817" y="2220287"/>
              <a:ext cx="1177178" cy="1224181"/>
            </a:xfrm>
            <a:prstGeom prst="rect">
              <a:avLst/>
            </a:prstGeom>
            <a:solidFill>
              <a:srgbClr val="47B9FD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1"/>
                  </a:solidFill>
                  <a:cs typeface="Cambria Math"/>
                </a:rPr>
                <a:t>R</a:t>
              </a:r>
            </a:p>
            <a:p>
              <a:pPr algn="ctr"/>
              <a:r>
                <a:rPr lang="en-US" sz="1600" dirty="0">
                  <a:cs typeface="Cambria Math"/>
                </a:rPr>
                <a:t>Recovered</a:t>
              </a:r>
              <a:endParaRPr lang="en-US" sz="1600" dirty="0">
                <a:cs typeface="Times New Roman"/>
              </a:endParaRPr>
            </a:p>
          </p:txBody>
        </p:sp>
      </p:grpSp>
      <p:cxnSp>
        <p:nvCxnSpPr>
          <p:cNvPr id="40" name="Curved Connector 39">
            <a:extLst>
              <a:ext uri="{FF2B5EF4-FFF2-40B4-BE49-F238E27FC236}">
                <a16:creationId xmlns:a16="http://schemas.microsoft.com/office/drawing/2014/main" id="{B853417E-D358-1AF8-22E2-5598EE0C39CD}"/>
              </a:ext>
            </a:extLst>
          </p:cNvPr>
          <p:cNvCxnSpPr>
            <a:cxnSpLocks/>
          </p:cNvCxnSpPr>
          <p:nvPr/>
        </p:nvCxnSpPr>
        <p:spPr>
          <a:xfrm rot="5400000" flipH="1">
            <a:off x="5442537" y="2378257"/>
            <a:ext cx="523979" cy="834952"/>
          </a:xfrm>
          <a:prstGeom prst="curvedConnector4">
            <a:avLst>
              <a:gd name="adj1" fmla="val -43628"/>
              <a:gd name="adj2" fmla="val 95792"/>
            </a:avLst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54503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243</Words>
  <Application>Microsoft Macintosh PowerPoint</Application>
  <PresentationFormat>Widescreen</PresentationFormat>
  <Paragraphs>39</Paragraphs>
  <Slides>7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Century</vt:lpstr>
      <vt:lpstr>Lucida Grande</vt:lpstr>
      <vt:lpstr>Times New Roman</vt:lpstr>
      <vt:lpstr>Office Theme</vt:lpstr>
      <vt:lpstr>Equation</vt:lpstr>
      <vt:lpstr>The University of Chicago </vt:lpstr>
      <vt:lpstr>The University of Chicago visits AIGHD</vt:lpstr>
      <vt:lpstr>PowerPoint Presentation</vt:lpstr>
      <vt:lpstr>PowerPoint Presentation</vt:lpstr>
      <vt:lpstr>Study Abroad</vt:lpstr>
      <vt:lpstr>PowerPoint Presentation</vt:lpstr>
      <vt:lpstr>BIOS27816:  Population biology of infectious diseases of global health concern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University of Chicago </dc:title>
  <dc:creator>Cara Brook</dc:creator>
  <cp:lastModifiedBy>Cara Brook</cp:lastModifiedBy>
  <cp:revision>2</cp:revision>
  <dcterms:created xsi:type="dcterms:W3CDTF">2024-01-12T06:00:56Z</dcterms:created>
  <dcterms:modified xsi:type="dcterms:W3CDTF">2024-01-12T07:31:34Z</dcterms:modified>
</cp:coreProperties>
</file>