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62"/>
  </p:notesMasterIdLst>
  <p:sldIdLst>
    <p:sldId id="256" r:id="rId2"/>
    <p:sldId id="257" r:id="rId3"/>
    <p:sldId id="296" r:id="rId4"/>
    <p:sldId id="297" r:id="rId5"/>
    <p:sldId id="295" r:id="rId6"/>
    <p:sldId id="260" r:id="rId7"/>
    <p:sldId id="298" r:id="rId8"/>
    <p:sldId id="299" r:id="rId9"/>
    <p:sldId id="300" r:id="rId10"/>
    <p:sldId id="301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3" r:id="rId27"/>
    <p:sldId id="310" r:id="rId28"/>
    <p:sldId id="311" r:id="rId29"/>
    <p:sldId id="315" r:id="rId30"/>
    <p:sldId id="318" r:id="rId31"/>
    <p:sldId id="319" r:id="rId32"/>
    <p:sldId id="320" r:id="rId33"/>
    <p:sldId id="316" r:id="rId34"/>
    <p:sldId id="317" r:id="rId35"/>
    <p:sldId id="325" r:id="rId36"/>
    <p:sldId id="324" r:id="rId37"/>
    <p:sldId id="272" r:id="rId38"/>
    <p:sldId id="322" r:id="rId39"/>
    <p:sldId id="274" r:id="rId40"/>
    <p:sldId id="326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4"/>
    <a:srgbClr val="66FF66"/>
    <a:srgbClr val="AA3A33"/>
    <a:srgbClr val="EE2226"/>
    <a:srgbClr val="FF8000"/>
    <a:srgbClr val="FF00FF"/>
    <a:srgbClr val="FF0000"/>
    <a:srgbClr val="FF6666"/>
    <a:srgbClr val="008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8"/>
    <p:restoredTop sz="81984" autoAdjust="0"/>
  </p:normalViewPr>
  <p:slideViewPr>
    <p:cSldViewPr snapToGrid="0" snapToObjects="1">
      <p:cViewPr varScale="1">
        <p:scale>
          <a:sx n="77" d="100"/>
          <a:sy n="77" d="100"/>
        </p:scale>
        <p:origin x="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get an answer like the one right at the bottom…. but now for continuous time.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by sides by N(t)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condition for this to be OK? N(t) has to be != from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 of dx/x is log(x); integral of a constant is the constant *x +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log(P(t))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by rules of derivative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(log(f(x))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(f(x))/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 integral the other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go back to discrete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this unlikely to reflect the population of Madagascar? 1) because time-varying of course. 2) Anything else? babies are not having babies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arrows? flows between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it on the board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B[t+1] = sb*(1-a) * B[t] + A[t]*b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A[t+1] = sb *a* B[t] + A[t]*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7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 way matrix population growth works - and note, again, we’re just assuming time step is one year - referred to as discrete time models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Suggestions - write down equations first and then put in the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category, or state, being alive and in Madagascar - and then flow in from births, out from deaths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you calculate population growth?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population growth rate here?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population structure! but you can extract the dominant eigenvalue of the matrix, and tells you want is is at equilibrium.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population growth rate here?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population structure! but you can extract the dominant eigenvalue of the matrix, and tells you want is is at equilibrium.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= ‘state’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things can happen - birth or death (ignoring migration)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 = the processes * number of individuals in each 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= r (= speed per unit time)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= rate * pop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 by where you start from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 here could mean 1 year in the future, often done for human populations.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is lambda going to equal? births - deaths - could write as N(t+1)=(b-d)N(t) where b and d are per capita birth and death rate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if you start at N[0] ? [make them walk through it! make them identify that we are assuming that population growth stays the SAME]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them figure out KEY VALUES of lambda  [1 = equilibrium; &lt;1 = shrink; &gt;1 grow]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‘derivative is the infinitesimal change in a function relative to one of its variables.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AB1-161F-F442-B519-20982E78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7A98-BEFB-F045-BD05-CC78F417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0A1B-5D45-104A-B2F7-220E1ED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FE2B-6658-D843-A48B-FF27474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E47F-D1A1-7D45-826F-4891BCD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A15-1D5A-564E-9A5B-580AB7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CA4-04F9-7C4F-97A1-E7C4E543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E752-FC1D-504A-9EF9-13BB1AE9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249-A69D-7C49-B888-C306438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370-1E7C-544C-9009-02FF720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E427-57E3-E042-B92B-9B2EC399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16B3-291C-9A41-BCA1-4DBC5EBC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B11D-B316-C542-95FE-9A16F1F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74A5-F634-6348-847D-CFB1A85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2DAE-C131-D543-A004-5EDCF743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6067-7A99-D84A-A24B-3F1C365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809-5B30-0647-A2E1-899CF0D5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2FCA-0215-6B41-8E15-0DF284B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4625-8383-E64C-8CC7-4229979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1CE-B2BB-EB45-9B85-2FA223D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FB0-76A9-EE4B-B193-5E63476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CF8E-8936-8C4B-89D5-00526645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20CF-2A5B-9241-B0EE-D4098EE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B5C4-ED49-B44A-A2B7-83926F7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CA49-7CC8-E841-A544-CA2BF45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A62-8F22-D84F-B43B-062C86AA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44-B423-6143-ADA0-D834F6CD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9556-1D79-5E4C-A6A3-A3286B7A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BACC-7CA6-F444-A0D7-6D0C732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9AFC-D48C-BC4C-B6A8-83C9B00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DA4F-924D-A64B-B031-E68C360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C4E-71D5-D247-9644-05BC6DD6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2E33-6279-F249-A597-782B303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96D8-4814-BA45-9C2D-A35B5DD0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CA829-4433-AA47-A088-FF1471C8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A7E5C-F97A-DB49-955D-9E3659D0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EDB99-381C-964E-A6B7-A35FAAF0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DCA3-D30A-B645-809B-C570EEE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C0E6-0A17-4E4F-A3B4-414ABD5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5956-ECD7-8D44-BCEE-D798B7F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ECF4-C39B-8B45-A410-5B4EE2C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C415-A1D0-2647-8026-B1D65D8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243C-1E84-0B45-AF02-4BA2F0A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616-4A38-5144-94B4-92580107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3511-E071-1F4A-86FA-3E107D4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0781-DD0B-9146-92E3-9CAFBDC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FE2-8846-CF43-A216-1F16A1C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799E-1619-864A-9455-472FB9CE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2AC-41A4-9F4C-ADB3-B99EBC1D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D92F-0F1A-7247-96C2-DF88CB3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AFC1-880F-1E4D-82C2-9C9492C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6A13-7B77-F247-80F4-4895E47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D725-39E1-AA4D-AA67-6A09C40F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73D7-A356-684F-82B4-8D183A68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1656-711E-DC4F-B98B-FA07E26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773C-BFC5-F046-AB2A-9EC540D4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000A-4927-8B46-8BB7-A0B02D6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D8AA-CE5E-B44C-9EAF-2700142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B4A7-B296-6642-8EFF-4171D51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1C6C-BCED-FD45-B900-F27B1EA6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0FD-41B9-9D4C-A35B-40597211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8178-8A5E-5A44-AAA6-58359A82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F76B-7775-5E4C-9475-5DA97333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B1B-6CB2-1A4C-8856-7614162E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Introduction to Compartmental Models and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0104-CCF0-E140-9CEB-BB4740C26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Cara Brook</a:t>
            </a:r>
          </a:p>
          <a:p>
            <a:r>
              <a:rPr lang="en-US" dirty="0">
                <a:latin typeface="Helvetica" pitchFamily="2" charset="0"/>
              </a:rPr>
              <a:t>University of California, Berkeley</a:t>
            </a:r>
          </a:p>
          <a:p>
            <a:r>
              <a:rPr lang="en-US" dirty="0">
                <a:latin typeface="Helvetica" pitchFamily="2" charset="0"/>
              </a:rPr>
              <a:t>Adapted from slides by:</a:t>
            </a:r>
          </a:p>
          <a:p>
            <a:r>
              <a:rPr lang="en-US" dirty="0">
                <a:latin typeface="Helvetica" pitchFamily="2" charset="0"/>
              </a:rPr>
              <a:t>Amy </a:t>
            </a:r>
            <a:r>
              <a:rPr lang="en-US" dirty="0" err="1">
                <a:latin typeface="Helvetica" pitchFamily="2" charset="0"/>
              </a:rPr>
              <a:t>Wesolowski</a:t>
            </a:r>
            <a:r>
              <a:rPr lang="en-US" dirty="0">
                <a:latin typeface="Helvetica" pitchFamily="2" charset="0"/>
              </a:rPr>
              <a:t>, Johns Hopkins University </a:t>
            </a:r>
          </a:p>
          <a:p>
            <a:r>
              <a:rPr lang="en-US" dirty="0">
                <a:latin typeface="Helvetica" pitchFamily="2" charset="0"/>
              </a:rPr>
              <a:t>Jessica Metcalf, Princeton University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08658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539DE1-FA9B-9544-9BC5-9C2B570B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4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401-788A-F24C-8C2E-D781E029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8182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</a:rPr>
              <a:t>hypothèses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explicites</a:t>
            </a:r>
            <a:r>
              <a:rPr lang="en-US" sz="2600" dirty="0">
                <a:solidFill>
                  <a:srgbClr val="0070C0"/>
                </a:solidFill>
              </a:rPr>
              <a:t> sur les </a:t>
            </a:r>
            <a:r>
              <a:rPr lang="en-US" sz="2600" dirty="0" err="1">
                <a:solidFill>
                  <a:srgbClr val="0070C0"/>
                </a:solidFill>
              </a:rPr>
              <a:t>mécanismes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r>
              <a:rPr lang="en-US" sz="2600" dirty="0">
                <a:solidFill>
                  <a:srgbClr val="0070C0"/>
                </a:solidFill>
              </a:rPr>
              <a:t> qui </a:t>
            </a:r>
            <a:r>
              <a:rPr lang="en-US" sz="2600" dirty="0" err="1">
                <a:solidFill>
                  <a:srgbClr val="0070C0"/>
                </a:solidFill>
              </a:rPr>
              <a:t>régissent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dynamique</a:t>
            </a:r>
            <a:r>
              <a:rPr lang="en-US" sz="2600" dirty="0">
                <a:solidFill>
                  <a:srgbClr val="0070C0"/>
                </a:solidFill>
              </a:rPr>
              <a:t> de </a:t>
            </a:r>
            <a:r>
              <a:rPr lang="en-US" sz="2600" dirty="0" err="1">
                <a:solidFill>
                  <a:srgbClr val="0070C0"/>
                </a:solidFill>
              </a:rPr>
              <a:t>l'infection</a:t>
            </a:r>
            <a:r>
              <a:rPr lang="en-US" sz="2600" dirty="0">
                <a:solidFill>
                  <a:srgbClr val="0070C0"/>
                </a:solidFill>
              </a:rPr>
              <a:t> (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ne pas </a:t>
            </a:r>
            <a:r>
              <a:rPr lang="en-US" sz="2600" dirty="0" err="1">
                <a:solidFill>
                  <a:srgbClr val="0070C0"/>
                </a:solidFill>
              </a:rPr>
              <a:t>être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réaliste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err="1">
                <a:solidFill>
                  <a:srgbClr val="0070C0"/>
                </a:solidFill>
              </a:rPr>
              <a:t>mais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toujours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F591-E27C-1D47-AD27-4A77E63B63A7}"/>
              </a:ext>
            </a:extLst>
          </p:cNvPr>
          <p:cNvSpPr/>
          <p:nvPr/>
        </p:nvSpPr>
        <p:spPr>
          <a:xfrm>
            <a:off x="695153" y="2078182"/>
            <a:ext cx="7753694" cy="441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9219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Helvetica" pitchFamily="2" charset="0"/>
              </a:rPr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hypothèses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sur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qui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régissent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dynamique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l'infection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(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ne pas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être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réaliste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,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mais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toujours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)</a:t>
            </a:r>
            <a:br>
              <a:rPr lang="en-US" sz="2600" dirty="0">
                <a:solidFill>
                  <a:srgbClr val="0070C0"/>
                </a:solidFill>
                <a:latin typeface="Helvetica" pitchFamily="2" charset="0"/>
              </a:rPr>
            </a:b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36C31-F165-0940-A6BE-5E6398A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93" y="498084"/>
            <a:ext cx="7886700" cy="1325563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Helvetica" pitchFamily="2" charset="0"/>
              </a:rPr>
              <a:t>1. Population Models</a:t>
            </a:r>
            <a:br>
              <a:rPr lang="en-US" sz="4600" b="1" dirty="0">
                <a:latin typeface="Helvetica" pitchFamily="2" charset="0"/>
              </a:rPr>
            </a:b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1. </a:t>
            </a:r>
            <a:r>
              <a:rPr lang="en-US" sz="46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 de population</a:t>
            </a:r>
            <a:br>
              <a:rPr lang="en-US" sz="4600" dirty="0">
                <a:latin typeface="Helvetica" pitchFamily="2" charset="0"/>
              </a:rPr>
            </a:br>
            <a:endParaRPr lang="en-US" sz="46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3169-5299-C140-978A-08F69C9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1" y="256655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97656"/>
            <a:ext cx="7886700" cy="1325563"/>
          </a:xfrm>
        </p:spPr>
        <p:txBody>
          <a:bodyPr/>
          <a:lstStyle/>
          <a:p>
            <a:pPr algn="r"/>
            <a:r>
              <a:rPr lang="en-US" dirty="0">
                <a:latin typeface="Helvetica" pitchFamily="2" charset="0"/>
              </a:rPr>
              <a:t>Madagascar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4B19-9FBD-D84A-8B60-D9B8ADFE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81D76-7A32-C946-AC2E-7A0F321D3AB1}"/>
              </a:ext>
            </a:extLst>
          </p:cNvPr>
          <p:cNvSpPr/>
          <p:nvPr/>
        </p:nvSpPr>
        <p:spPr>
          <a:xfrm>
            <a:off x="5843096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http://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databank.worldbank.org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B9D90-CBD8-B341-9F91-B9FE14B75410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68442-C4AE-F14F-930B-CAFEB2250B68}"/>
              </a:ext>
            </a:extLst>
          </p:cNvPr>
          <p:cNvSpPr/>
          <p:nvPr/>
        </p:nvSpPr>
        <p:spPr>
          <a:xfrm>
            <a:off x="1916082" y="1249832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67AD-B7AB-2540-B0FD-6127759E5BE4}"/>
              </a:ext>
            </a:extLst>
          </p:cNvPr>
          <p:cNvSpPr/>
          <p:nvPr/>
        </p:nvSpPr>
        <p:spPr>
          <a:xfrm>
            <a:off x="1517070" y="4026145"/>
            <a:ext cx="610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365C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1. Les populations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subdivisées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en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2.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et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déterminés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par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systèmes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biologiques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3.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entre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exprimés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mathématiquement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latin typeface="Helvetica" pitchFamily="2" charset="0"/>
              </a:rPr>
              <a:t>4.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1A146-58EA-DF42-8BEB-FDD9AE8BAEBE}"/>
              </a:ext>
            </a:extLst>
          </p:cNvPr>
          <p:cNvSpPr/>
          <p:nvPr/>
        </p:nvSpPr>
        <p:spPr>
          <a:xfrm>
            <a:off x="606829" y="3518345"/>
            <a:ext cx="79303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effectLst/>
                <a:latin typeface="Helvetica" pitchFamily="2" charset="0"/>
              </a:rPr>
              <a:t>How could we build a compartmental model of population growth?</a:t>
            </a:r>
          </a:p>
          <a:p>
            <a:pPr algn="ctr"/>
            <a:b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</a:b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Comment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pourrions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-nous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construire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un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fragmentaire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de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croissance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démographique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?</a:t>
            </a:r>
            <a:endParaRPr lang="en-US" sz="26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8A200-3D63-514B-AC6B-E21118E7DEE4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B2B59-3E2B-C34F-A48D-EE893C4DAFC2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5315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Understand the difference between statistical and mechanistic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différence</a:t>
            </a:r>
            <a:r>
              <a:rPr lang="en-US" sz="2600" dirty="0">
                <a:solidFill>
                  <a:srgbClr val="0070C0"/>
                </a:solidFill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statistiques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mécanistes</a:t>
            </a:r>
            <a:r>
              <a:rPr lang="en-US" sz="2600" dirty="0">
                <a:solidFill>
                  <a:srgbClr val="0070C0"/>
                </a:solidFill>
              </a:rPr>
              <a:t>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Understand how to formalize and conceptualize compartmental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formuler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conceptualiser</a:t>
            </a:r>
            <a:r>
              <a:rPr lang="en-US" sz="2600" dirty="0">
                <a:solidFill>
                  <a:srgbClr val="0070C0"/>
                </a:solidFill>
              </a:rPr>
              <a:t>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compartimentés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r>
              <a:rPr lang="en-US" sz="2600" dirty="0"/>
              <a:t>Example: population growth, predator prey, SIR models</a:t>
            </a:r>
          </a:p>
          <a:p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1684943"/>
            <a:ext cx="7753694" cy="4807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08762" y="6052075"/>
            <a:ext cx="5025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</a:t>
            </a:r>
            <a:r>
              <a:rPr lang="en-US" sz="2200" b="1" dirty="0">
                <a:solidFill>
                  <a:srgbClr val="0365C0"/>
                </a:solidFill>
                <a:latin typeface="Helvetica" pitchFamily="2" charset="0"/>
              </a:rPr>
              <a:t>de</a:t>
            </a:r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0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3333403" y="5528855"/>
            <a:ext cx="4713317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4883727" y="5631451"/>
            <a:ext cx="3175462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2896988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2802653"/>
            <a:ext cx="1049928" cy="1238597"/>
          </a:xfrm>
          <a:prstGeom prst="curvedConnector4">
            <a:avLst>
              <a:gd name="adj1" fmla="val -21773"/>
              <a:gd name="adj2" fmla="val 11845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454642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3946915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408306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104565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D7F96-C128-2B4D-85C1-3DA0C8D6471E}"/>
              </a:ext>
            </a:extLst>
          </p:cNvPr>
          <p:cNvSpPr/>
          <p:nvPr/>
        </p:nvSpPr>
        <p:spPr>
          <a:xfrm>
            <a:off x="1367067" y="5590394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=(births-deaths)*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51F58-8642-7846-89A1-01E2C9A9FA76}"/>
              </a:ext>
            </a:extLst>
          </p:cNvPr>
          <p:cNvSpPr/>
          <p:nvPr/>
        </p:nvSpPr>
        <p:spPr>
          <a:xfrm>
            <a:off x="241300" y="596769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BC40F6-7787-F94C-A2B8-8D668111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D9C76-8D0C-9B4E-B4D3-B9089B9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5BF0F9-2538-E34C-BF30-87526BEA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6E40B7-BDFF-DF40-8084-8E7876F0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1BAB14-F2E3-484E-8814-8DA0138F98F2}"/>
              </a:ext>
            </a:extLst>
          </p:cNvPr>
          <p:cNvSpPr/>
          <p:nvPr/>
        </p:nvSpPr>
        <p:spPr>
          <a:xfrm>
            <a:off x="4438999" y="613910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26584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b="1" dirty="0">
              <a:solidFill>
                <a:srgbClr val="FF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0681-FC3C-844D-A0EF-4534513117E1}"/>
              </a:ext>
            </a:extLst>
          </p:cNvPr>
          <p:cNvGrpSpPr/>
          <p:nvPr/>
        </p:nvGrpSpPr>
        <p:grpSpPr>
          <a:xfrm>
            <a:off x="1904283" y="2454642"/>
            <a:ext cx="5003088" cy="2542201"/>
            <a:chOff x="1904283" y="2454642"/>
            <a:chExt cx="500308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6DEE75-D303-A341-9D75-ADC140D8DED8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32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BE87E343-8B48-8143-8A0F-7BEA2446F9D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9AFF5D-2DB4-C146-B711-0495EFFB112D}"/>
                </a:ext>
              </a:extLst>
            </p:cNvPr>
            <p:cNvSpPr/>
            <p:nvPr/>
          </p:nvSpPr>
          <p:spPr>
            <a:xfrm>
              <a:off x="1904283" y="2454642"/>
              <a:ext cx="9701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births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46697C9-DA0C-8A4E-949F-E62213A4711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28133B-E970-DC41-8CF1-29D28FB8E64B}"/>
                </a:ext>
              </a:extLst>
            </p:cNvPr>
            <p:cNvSpPr/>
            <p:nvPr/>
          </p:nvSpPr>
          <p:spPr>
            <a:xfrm>
              <a:off x="5810596" y="3408306"/>
              <a:ext cx="10967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deaths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5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66500" y="1196188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70" y="104735"/>
            <a:ext cx="2947330" cy="1567843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6E7DA-C115-F94F-A5EC-72E61D1BC504}"/>
              </a:ext>
            </a:extLst>
          </p:cNvPr>
          <p:cNvSpPr/>
          <p:nvPr/>
        </p:nvSpPr>
        <p:spPr>
          <a:xfrm>
            <a:off x="4451390" y="1719408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6FD84-CCBA-1F4F-ACBF-4696906D82E5}"/>
              </a:ext>
            </a:extLst>
          </p:cNvPr>
          <p:cNvSpPr/>
          <p:nvPr/>
        </p:nvSpPr>
        <p:spPr>
          <a:xfrm>
            <a:off x="3871872" y="2026969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04F55-0FDA-294F-B352-5CA4FCD8D0EB}"/>
              </a:ext>
            </a:extLst>
          </p:cNvPr>
          <p:cNvSpPr/>
          <p:nvPr/>
        </p:nvSpPr>
        <p:spPr>
          <a:xfrm>
            <a:off x="206285" y="285373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8C54B-1ACA-DD48-AE6A-E5427F6E7DA2}"/>
              </a:ext>
            </a:extLst>
          </p:cNvPr>
          <p:cNvSpPr/>
          <p:nvPr/>
        </p:nvSpPr>
        <p:spPr>
          <a:xfrm>
            <a:off x="2172473" y="237890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FAA61-4F84-9B4D-8612-5FA48B7D4AA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97527" y="1904074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680B21-52E8-0745-A149-CBC9AA39D664}"/>
              </a:ext>
            </a:extLst>
          </p:cNvPr>
          <p:cNvCxnSpPr>
            <a:cxnSpLocks/>
          </p:cNvCxnSpPr>
          <p:nvPr/>
        </p:nvCxnSpPr>
        <p:spPr>
          <a:xfrm flipH="1" flipV="1">
            <a:off x="2332718" y="1938952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075057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" y="1786867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401336" y="139347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</p:spTree>
    <p:extLst>
      <p:ext uri="{BB962C8B-B14F-4D97-AF65-F5344CB8AC3E}">
        <p14:creationId xmlns:p14="http://schemas.microsoft.com/office/powerpoint/2010/main" val="176871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A14FC7-378F-0D43-87C9-C2C9C8EE6882}"/>
              </a:ext>
            </a:extLst>
          </p:cNvPr>
          <p:cNvSpPr/>
          <p:nvPr/>
        </p:nvSpPr>
        <p:spPr>
          <a:xfrm>
            <a:off x="4796376" y="55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/dt= 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</a:b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 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69EFE-DC02-8F41-9242-EF9DB674DDAF}"/>
              </a:ext>
            </a:extLst>
          </p:cNvPr>
          <p:cNvSpPr/>
          <p:nvPr/>
        </p:nvSpPr>
        <p:spPr>
          <a:xfrm>
            <a:off x="5606674" y="3159742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    </a:t>
            </a:r>
            <a:r>
              <a:rPr lang="en-US" sz="3200" dirty="0">
                <a:solidFill>
                  <a:srgbClr val="FF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[N(t)-N(0)]/t</a:t>
            </a:r>
          </a:p>
        </p:txBody>
      </p:sp>
    </p:spTree>
    <p:extLst>
      <p:ext uri="{BB962C8B-B14F-4D97-AF65-F5344CB8AC3E}">
        <p14:creationId xmlns:p14="http://schemas.microsoft.com/office/powerpoint/2010/main" val="323830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2494592"/>
            <a:ext cx="2651760" cy="372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20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3429000"/>
            <a:ext cx="7753694" cy="3063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3429000"/>
            <a:ext cx="2651760" cy="279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078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4263325"/>
            <a:ext cx="2651760" cy="1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58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962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32BC8-2483-6D4F-A309-59CFC78E5068}"/>
              </a:ext>
            </a:extLst>
          </p:cNvPr>
          <p:cNvSpPr/>
          <p:nvPr/>
        </p:nvSpPr>
        <p:spPr>
          <a:xfrm>
            <a:off x="4611566" y="54485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</a:t>
            </a:r>
          </a:p>
          <a:p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 dirty="0">
              <a:solidFill>
                <a:srgbClr val="FF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BD8CD-C796-0B41-BAA0-D43A9E876125}"/>
              </a:ext>
            </a:extLst>
          </p:cNvPr>
          <p:cNvSpPr/>
          <p:nvPr/>
        </p:nvSpPr>
        <p:spPr>
          <a:xfrm>
            <a:off x="336082" y="6201296"/>
            <a:ext cx="1087357" cy="369332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7771B4-60AE-7142-AD2D-4ACCDC945716}"/>
              </a:ext>
            </a:extLst>
          </p:cNvPr>
          <p:cNvSpPr/>
          <p:nvPr/>
        </p:nvSpPr>
        <p:spPr>
          <a:xfrm>
            <a:off x="4646336" y="6208009"/>
            <a:ext cx="1430434" cy="477865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F9A1F-5AC7-FD4E-8B1D-91B4F83CF18A}"/>
              </a:ext>
            </a:extLst>
          </p:cNvPr>
          <p:cNvSpPr/>
          <p:nvPr/>
        </p:nvSpPr>
        <p:spPr>
          <a:xfrm>
            <a:off x="5642085" y="3181386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rgbClr val="FF0000"/>
                </a:solidFill>
                <a:effectLst/>
                <a:latin typeface="Helvetica" pitchFamily="2" charset="0"/>
                <a:sym typeface="Symbol" pitchFamily="2" charset="2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=N(t)-N(0)/t</a:t>
            </a:r>
          </a:p>
        </p:txBody>
      </p:sp>
    </p:spTree>
    <p:extLst>
      <p:ext uri="{BB962C8B-B14F-4D97-AF65-F5344CB8AC3E}">
        <p14:creationId xmlns:p14="http://schemas.microsoft.com/office/powerpoint/2010/main" val="372819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3A96-548E-8E4F-BD80-0D9BB325E43C}"/>
              </a:ext>
            </a:extLst>
          </p:cNvPr>
          <p:cNvSpPr/>
          <p:nvPr/>
        </p:nvSpPr>
        <p:spPr>
          <a:xfrm>
            <a:off x="981564" y="5567185"/>
            <a:ext cx="7270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Continuous models can be discretized; discrete models can be approximated by continuous ones. The appropriate framing may depend on the data / question.</a:t>
            </a:r>
          </a:p>
        </p:txBody>
      </p:sp>
    </p:spTree>
    <p:extLst>
      <p:ext uri="{BB962C8B-B14F-4D97-AF65-F5344CB8AC3E}">
        <p14:creationId xmlns:p14="http://schemas.microsoft.com/office/powerpoint/2010/main" val="91931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37942-60DD-2647-97AA-C4CA6A86C20B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BE0F0-5648-2747-9C76-6E37F4791544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6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D8D14-FFB5-904F-ADA7-037FB7B6A0C0}"/>
              </a:ext>
            </a:extLst>
          </p:cNvPr>
          <p:cNvSpPr/>
          <p:nvPr/>
        </p:nvSpPr>
        <p:spPr>
          <a:xfrm>
            <a:off x="698270" y="3667114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A1D77-59DF-5449-B12D-98F8928BC47C}"/>
              </a:ext>
            </a:extLst>
          </p:cNvPr>
          <p:cNvSpPr/>
          <p:nvPr/>
        </p:nvSpPr>
        <p:spPr>
          <a:xfrm>
            <a:off x="2255844" y="3698571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7D2E3-3540-CE40-8E63-D00B86CE581A}"/>
              </a:ext>
            </a:extLst>
          </p:cNvPr>
          <p:cNvCxnSpPr>
            <a:cxnSpLocks/>
          </p:cNvCxnSpPr>
          <p:nvPr/>
        </p:nvCxnSpPr>
        <p:spPr>
          <a:xfrm>
            <a:off x="1579662" y="4084512"/>
            <a:ext cx="592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72852-B7B8-C048-A468-024BA72C9C45}"/>
              </a:ext>
            </a:extLst>
          </p:cNvPr>
          <p:cNvCxnSpPr>
            <a:cxnSpLocks/>
          </p:cNvCxnSpPr>
          <p:nvPr/>
        </p:nvCxnSpPr>
        <p:spPr>
          <a:xfrm>
            <a:off x="1097280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2833-E2D4-0943-987D-6CBCB6EB55B9}"/>
              </a:ext>
            </a:extLst>
          </p:cNvPr>
          <p:cNvCxnSpPr>
            <a:cxnSpLocks/>
          </p:cNvCxnSpPr>
          <p:nvPr/>
        </p:nvCxnSpPr>
        <p:spPr>
          <a:xfrm>
            <a:off x="2691174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9575D3B-5D28-244F-93FA-D0AA4F5081DD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16200000" flipV="1">
            <a:off x="1860340" y="2904056"/>
            <a:ext cx="31457" cy="1557574"/>
          </a:xfrm>
          <a:prstGeom prst="curvedConnector3">
            <a:avLst>
              <a:gd name="adj1" fmla="val 11966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C82B95-EB76-7244-B804-C672525799EB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37942-60DD-2647-97AA-C4CA6A86C20B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BE0F0-5648-2747-9C76-6E37F4791544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D8D14-FFB5-904F-ADA7-037FB7B6A0C0}"/>
              </a:ext>
            </a:extLst>
          </p:cNvPr>
          <p:cNvSpPr/>
          <p:nvPr/>
        </p:nvSpPr>
        <p:spPr>
          <a:xfrm>
            <a:off x="698270" y="3667114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A1D77-59DF-5449-B12D-98F8928BC47C}"/>
              </a:ext>
            </a:extLst>
          </p:cNvPr>
          <p:cNvSpPr/>
          <p:nvPr/>
        </p:nvSpPr>
        <p:spPr>
          <a:xfrm>
            <a:off x="2255844" y="3698571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7D2E3-3540-CE40-8E63-D00B86CE581A}"/>
              </a:ext>
            </a:extLst>
          </p:cNvPr>
          <p:cNvCxnSpPr>
            <a:cxnSpLocks/>
          </p:cNvCxnSpPr>
          <p:nvPr/>
        </p:nvCxnSpPr>
        <p:spPr>
          <a:xfrm>
            <a:off x="1579662" y="4084512"/>
            <a:ext cx="592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72852-B7B8-C048-A468-024BA72C9C45}"/>
              </a:ext>
            </a:extLst>
          </p:cNvPr>
          <p:cNvCxnSpPr>
            <a:cxnSpLocks/>
          </p:cNvCxnSpPr>
          <p:nvPr/>
        </p:nvCxnSpPr>
        <p:spPr>
          <a:xfrm>
            <a:off x="1097280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2833-E2D4-0943-987D-6CBCB6EB55B9}"/>
              </a:ext>
            </a:extLst>
          </p:cNvPr>
          <p:cNvCxnSpPr>
            <a:cxnSpLocks/>
          </p:cNvCxnSpPr>
          <p:nvPr/>
        </p:nvCxnSpPr>
        <p:spPr>
          <a:xfrm>
            <a:off x="2691174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9575D3B-5D28-244F-93FA-D0AA4F5081DD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16200000" flipV="1">
            <a:off x="1860340" y="2904056"/>
            <a:ext cx="31457" cy="1557574"/>
          </a:xfrm>
          <a:prstGeom prst="curvedConnector3">
            <a:avLst>
              <a:gd name="adj1" fmla="val 11966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FD080C1-3521-5346-A4FE-DF892E3320D8}"/>
              </a:ext>
            </a:extLst>
          </p:cNvPr>
          <p:cNvSpPr/>
          <p:nvPr/>
        </p:nvSpPr>
        <p:spPr>
          <a:xfrm>
            <a:off x="1388656" y="2928450"/>
            <a:ext cx="108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Births (</a:t>
            </a:r>
            <a:r>
              <a:rPr lang="en-US" i="1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6FEE4-7791-C44D-9378-634A6A4EA2D1}"/>
              </a:ext>
            </a:extLst>
          </p:cNvPr>
          <p:cNvSpPr/>
          <p:nvPr/>
        </p:nvSpPr>
        <p:spPr>
          <a:xfrm>
            <a:off x="1553703" y="3744738"/>
            <a:ext cx="64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ging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</a:t>
            </a:r>
            <a:r>
              <a:rPr lang="en-US" i="1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FCC38-6C43-1446-A154-6FAD146F9F46}"/>
              </a:ext>
            </a:extLst>
          </p:cNvPr>
          <p:cNvSpPr/>
          <p:nvPr/>
        </p:nvSpPr>
        <p:spPr>
          <a:xfrm>
            <a:off x="1104816" y="4543108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deaths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745F1-915E-164C-8C11-4D7EAFB1D027}"/>
              </a:ext>
            </a:extLst>
          </p:cNvPr>
          <p:cNvSpPr/>
          <p:nvPr/>
        </p:nvSpPr>
        <p:spPr>
          <a:xfrm>
            <a:off x="2668870" y="4543108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deaths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9E65B3-4BA4-EF45-957E-BF57B17C527F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7FC90-0F2E-BF46-ADC1-06D0F9665C08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2CE031-2D6B-0345-97BE-250A9F3B78B8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3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5F56E-0512-A94E-BD80-0E63A27483DB}"/>
              </a:ext>
            </a:extLst>
          </p:cNvPr>
          <p:cNvSpPr/>
          <p:nvPr/>
        </p:nvSpPr>
        <p:spPr>
          <a:xfrm>
            <a:off x="6874549" y="4862403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vector of 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D07E9-22AF-204A-8453-27F717CA8D20}"/>
              </a:ext>
            </a:extLst>
          </p:cNvPr>
          <p:cNvCxnSpPr>
            <a:cxnSpLocks/>
          </p:cNvCxnSpPr>
          <p:nvPr/>
        </p:nvCxnSpPr>
        <p:spPr>
          <a:xfrm flipH="1" flipV="1">
            <a:off x="6874549" y="4472485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DA5A0-E9DE-0A43-BCB0-4C13C1CB14D6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8FB4FE-34EA-B347-8C1B-EA9C4DDB67CF}"/>
              </a:ext>
            </a:extLst>
          </p:cNvPr>
          <p:cNvGrpSpPr/>
          <p:nvPr/>
        </p:nvGrpSpPr>
        <p:grpSpPr>
          <a:xfrm>
            <a:off x="698270" y="2928450"/>
            <a:ext cx="2761202" cy="2061765"/>
            <a:chOff x="698270" y="2928450"/>
            <a:chExt cx="2761202" cy="2061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2D8D14-FFB5-904F-ADA7-037FB7B6A0C0}"/>
                </a:ext>
              </a:extLst>
            </p:cNvPr>
            <p:cNvSpPr/>
            <p:nvPr/>
          </p:nvSpPr>
          <p:spPr>
            <a:xfrm>
              <a:off x="698270" y="3667114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Babies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1A1D77-59DF-5449-B12D-98F8928BC47C}"/>
                </a:ext>
              </a:extLst>
            </p:cNvPr>
            <p:cNvSpPr/>
            <p:nvPr/>
          </p:nvSpPr>
          <p:spPr>
            <a:xfrm>
              <a:off x="2255844" y="3698571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Adults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F7D2E3-3540-CE40-8E63-D00B86CE581A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62" y="4084512"/>
              <a:ext cx="592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772852-B7B8-C048-A468-024BA72C9C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322833-E2D4-0943-987D-6CBCB6EB55B9}"/>
                </a:ext>
              </a:extLst>
            </p:cNvPr>
            <p:cNvCxnSpPr>
              <a:cxnSpLocks/>
            </p:cNvCxnSpPr>
            <p:nvPr/>
          </p:nvCxnSpPr>
          <p:spPr>
            <a:xfrm>
              <a:off x="2691174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9575D3B-5D28-244F-93FA-D0AA4F5081DD}"/>
                </a:ext>
              </a:extLst>
            </p:cNvPr>
            <p:cNvCxnSpPr>
              <a:cxnSpLocks/>
              <a:stCxn id="16" idx="0"/>
              <a:endCxn id="15" idx="0"/>
            </p:cNvCxnSpPr>
            <p:nvPr/>
          </p:nvCxnSpPr>
          <p:spPr>
            <a:xfrm rot="16200000" flipV="1">
              <a:off x="1860340" y="2904056"/>
              <a:ext cx="31457" cy="1557574"/>
            </a:xfrm>
            <a:prstGeom prst="curvedConnector3">
              <a:avLst>
                <a:gd name="adj1" fmla="val 11966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D080C1-3521-5346-A4FE-DF892E3320D8}"/>
                </a:ext>
              </a:extLst>
            </p:cNvPr>
            <p:cNvSpPr/>
            <p:nvPr/>
          </p:nvSpPr>
          <p:spPr>
            <a:xfrm>
              <a:off x="1388656" y="2928450"/>
              <a:ext cx="1086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Births 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36FEE4-7791-C44D-9378-634A6A4EA2D1}"/>
                </a:ext>
              </a:extLst>
            </p:cNvPr>
            <p:cNvSpPr/>
            <p:nvPr/>
          </p:nvSpPr>
          <p:spPr>
            <a:xfrm>
              <a:off x="1553703" y="3744738"/>
              <a:ext cx="644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ging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9FCC38-6C43-1446-A154-6FAD146F9F46}"/>
                </a:ext>
              </a:extLst>
            </p:cNvPr>
            <p:cNvSpPr/>
            <p:nvPr/>
          </p:nvSpPr>
          <p:spPr>
            <a:xfrm>
              <a:off x="1104816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2745F1-915E-164C-8C11-4D7EAFB1D027}"/>
                </a:ext>
              </a:extLst>
            </p:cNvPr>
            <p:cNvSpPr/>
            <p:nvPr/>
          </p:nvSpPr>
          <p:spPr>
            <a:xfrm>
              <a:off x="2668870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6EF44E6-7986-594D-83FC-739FC513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94496"/>
            <a:ext cx="2463800" cy="444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4381905-F847-EC46-BAD2-C3B2DFBDF5BA}"/>
              </a:ext>
            </a:extLst>
          </p:cNvPr>
          <p:cNvGrpSpPr/>
          <p:nvPr/>
        </p:nvGrpSpPr>
        <p:grpSpPr>
          <a:xfrm>
            <a:off x="4317811" y="5198636"/>
            <a:ext cx="1767111" cy="1546539"/>
            <a:chOff x="4317811" y="5198636"/>
            <a:chExt cx="1767111" cy="15465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3BA81E-C893-9540-A691-17F1C6CCC2B2}"/>
                </a:ext>
              </a:extLst>
            </p:cNvPr>
            <p:cNvSpPr/>
            <p:nvPr/>
          </p:nvSpPr>
          <p:spPr>
            <a:xfrm>
              <a:off x="4317811" y="5198636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(1-</a:t>
              </a:r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BC504B-4F09-4C47-9325-6BDA92F2F837}"/>
                </a:ext>
              </a:extLst>
            </p:cNvPr>
            <p:cNvSpPr/>
            <p:nvPr/>
          </p:nvSpPr>
          <p:spPr>
            <a:xfrm>
              <a:off x="5209679" y="5201214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234921-2B34-814F-A0F9-52CDA11B8BCB}"/>
                </a:ext>
              </a:extLst>
            </p:cNvPr>
            <p:cNvSpPr/>
            <p:nvPr/>
          </p:nvSpPr>
          <p:spPr>
            <a:xfrm>
              <a:off x="4317811" y="5970518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DC8EA3-4459-6445-BCCA-EC8DBE10D2DD}"/>
                </a:ext>
              </a:extLst>
            </p:cNvPr>
            <p:cNvSpPr/>
            <p:nvPr/>
          </p:nvSpPr>
          <p:spPr>
            <a:xfrm>
              <a:off x="5201731" y="5973293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CD0C9C-8856-0640-9D4F-8109E9E9CED2}"/>
              </a:ext>
            </a:extLst>
          </p:cNvPr>
          <p:cNvCxnSpPr>
            <a:cxnSpLocks/>
          </p:cNvCxnSpPr>
          <p:nvPr/>
        </p:nvCxnSpPr>
        <p:spPr>
          <a:xfrm flipV="1">
            <a:off x="5803900" y="4470453"/>
            <a:ext cx="530117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594D54-8873-8344-9845-DDC01E1A299E}"/>
              </a:ext>
            </a:extLst>
          </p:cNvPr>
          <p:cNvSpPr/>
          <p:nvPr/>
        </p:nvSpPr>
        <p:spPr>
          <a:xfrm>
            <a:off x="7597102" y="6373068"/>
            <a:ext cx="154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*Discrete 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79DC1-E6A3-9641-B1C9-AB9AE8F73B9F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E92328-4F06-D241-8EF2-96C80D29F0F3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84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83A96E-5A52-3C49-A21D-2DCB4576C696}"/>
              </a:ext>
            </a:extLst>
          </p:cNvPr>
          <p:cNvGrpSpPr/>
          <p:nvPr/>
        </p:nvGrpSpPr>
        <p:grpSpPr>
          <a:xfrm>
            <a:off x="498765" y="151999"/>
            <a:ext cx="2761202" cy="2061765"/>
            <a:chOff x="698270" y="2928450"/>
            <a:chExt cx="2761202" cy="20617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6F933C-5299-904A-9B60-D3F975132BD2}"/>
                </a:ext>
              </a:extLst>
            </p:cNvPr>
            <p:cNvSpPr/>
            <p:nvPr/>
          </p:nvSpPr>
          <p:spPr>
            <a:xfrm>
              <a:off x="698270" y="3667114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Babies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96ABE-C263-2548-8AEF-8DAB1F255C13}"/>
                </a:ext>
              </a:extLst>
            </p:cNvPr>
            <p:cNvSpPr/>
            <p:nvPr/>
          </p:nvSpPr>
          <p:spPr>
            <a:xfrm>
              <a:off x="2255844" y="3698571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Adults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5B1C1-3F7C-1140-85B8-549E0AEF37CD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62" y="4084512"/>
              <a:ext cx="592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CE6E04-82F6-304A-B827-93C6A51E3D39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1480BB-CF1E-5340-8646-21A7911A83A2}"/>
                </a:ext>
              </a:extLst>
            </p:cNvPr>
            <p:cNvCxnSpPr>
              <a:cxnSpLocks/>
            </p:cNvCxnSpPr>
            <p:nvPr/>
          </p:nvCxnSpPr>
          <p:spPr>
            <a:xfrm>
              <a:off x="2691174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80F14AB4-0F9E-4D46-BFA6-43550628799A}"/>
                </a:ext>
              </a:extLst>
            </p:cNvPr>
            <p:cNvCxnSpPr>
              <a:cxnSpLocks/>
              <a:stCxn id="6" idx="0"/>
              <a:endCxn id="5" idx="0"/>
            </p:cNvCxnSpPr>
            <p:nvPr/>
          </p:nvCxnSpPr>
          <p:spPr>
            <a:xfrm rot="16200000" flipV="1">
              <a:off x="1860340" y="2904056"/>
              <a:ext cx="31457" cy="1557574"/>
            </a:xfrm>
            <a:prstGeom prst="curvedConnector3">
              <a:avLst>
                <a:gd name="adj1" fmla="val 11966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396C4-1F15-CF4A-8C8C-731F1FD869DE}"/>
                </a:ext>
              </a:extLst>
            </p:cNvPr>
            <p:cNvSpPr/>
            <p:nvPr/>
          </p:nvSpPr>
          <p:spPr>
            <a:xfrm>
              <a:off x="1388656" y="2928450"/>
              <a:ext cx="1086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Births 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F897F-15A4-1B4F-99EA-A86C1187260C}"/>
                </a:ext>
              </a:extLst>
            </p:cNvPr>
            <p:cNvSpPr/>
            <p:nvPr/>
          </p:nvSpPr>
          <p:spPr>
            <a:xfrm>
              <a:off x="1553703" y="3744738"/>
              <a:ext cx="644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ging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6F24B3-90CA-994C-9674-B760BEEE4056}"/>
                </a:ext>
              </a:extLst>
            </p:cNvPr>
            <p:cNvSpPr/>
            <p:nvPr/>
          </p:nvSpPr>
          <p:spPr>
            <a:xfrm>
              <a:off x="1104816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9C372E-AE8C-8744-B95C-F3D2B4DA94DC}"/>
                </a:ext>
              </a:extLst>
            </p:cNvPr>
            <p:cNvSpPr/>
            <p:nvPr/>
          </p:nvSpPr>
          <p:spPr>
            <a:xfrm>
              <a:off x="2668870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0B391E2-C8F8-0D41-A7AB-414306BD231C}"/>
              </a:ext>
            </a:extLst>
          </p:cNvPr>
          <p:cNvSpPr/>
          <p:nvPr/>
        </p:nvSpPr>
        <p:spPr>
          <a:xfrm>
            <a:off x="4695847" y="336665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8B827-8237-BC47-8814-7B7F63F82B35}"/>
              </a:ext>
            </a:extLst>
          </p:cNvPr>
          <p:cNvSpPr/>
          <p:nvPr/>
        </p:nvSpPr>
        <p:spPr>
          <a:xfrm>
            <a:off x="4514593" y="705997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439D4-EEBC-7449-A990-0762C6B9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47" y="1402711"/>
            <a:ext cx="2463800" cy="4445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390094F-A63C-334B-9A6C-F1968C1E93CA}"/>
              </a:ext>
            </a:extLst>
          </p:cNvPr>
          <p:cNvGrpSpPr/>
          <p:nvPr/>
        </p:nvGrpSpPr>
        <p:grpSpPr>
          <a:xfrm>
            <a:off x="470642" y="4048303"/>
            <a:ext cx="1759163" cy="1560586"/>
            <a:chOff x="4317811" y="5184589"/>
            <a:chExt cx="1759163" cy="15605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D994EF-9A57-C844-93F8-03ECDF0F6461}"/>
                </a:ext>
              </a:extLst>
            </p:cNvPr>
            <p:cNvSpPr/>
            <p:nvPr/>
          </p:nvSpPr>
          <p:spPr>
            <a:xfrm>
              <a:off x="4317811" y="5198636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(1-</a:t>
              </a:r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EE05BF-EA5B-0D4C-8C01-1866D1EBD538}"/>
                </a:ext>
              </a:extLst>
            </p:cNvPr>
            <p:cNvSpPr/>
            <p:nvPr/>
          </p:nvSpPr>
          <p:spPr>
            <a:xfrm>
              <a:off x="5193054" y="5184589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B9BB8A-A6C0-5B42-8CE8-9C7B5AD1A3FA}"/>
                </a:ext>
              </a:extLst>
            </p:cNvPr>
            <p:cNvSpPr/>
            <p:nvPr/>
          </p:nvSpPr>
          <p:spPr>
            <a:xfrm>
              <a:off x="4317811" y="5970518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567D3-2342-A24E-9885-DC1C9E30F5CC}"/>
                </a:ext>
              </a:extLst>
            </p:cNvPr>
            <p:cNvSpPr/>
            <p:nvPr/>
          </p:nvSpPr>
          <p:spPr>
            <a:xfrm>
              <a:off x="5201731" y="5970518"/>
              <a:ext cx="875243" cy="774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21788C-DDEB-6740-A896-56C96F181346}"/>
              </a:ext>
            </a:extLst>
          </p:cNvPr>
          <p:cNvSpPr/>
          <p:nvPr/>
        </p:nvSpPr>
        <p:spPr>
          <a:xfrm>
            <a:off x="3259967" y="4048303"/>
            <a:ext cx="867295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1A1D01-3543-EB47-9444-95FDB21981F0}"/>
              </a:ext>
            </a:extLst>
          </p:cNvPr>
          <p:cNvSpPr/>
          <p:nvPr/>
        </p:nvSpPr>
        <p:spPr>
          <a:xfrm>
            <a:off x="3252019" y="4834232"/>
            <a:ext cx="875243" cy="77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945E1B-F951-AC40-A5EA-A36765F0A972}"/>
              </a:ext>
            </a:extLst>
          </p:cNvPr>
          <p:cNvSpPr/>
          <p:nvPr/>
        </p:nvSpPr>
        <p:spPr>
          <a:xfrm>
            <a:off x="5016740" y="4048303"/>
            <a:ext cx="2281835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(1-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bn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E88949-D98C-9040-A74B-FCFF89BB8371}"/>
              </a:ext>
            </a:extLst>
          </p:cNvPr>
          <p:cNvSpPr/>
          <p:nvPr/>
        </p:nvSpPr>
        <p:spPr>
          <a:xfrm>
            <a:off x="5008792" y="4834232"/>
            <a:ext cx="2289783" cy="77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b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BB189-8E97-A549-B727-7B7B80FA513D}"/>
              </a:ext>
            </a:extLst>
          </p:cNvPr>
          <p:cNvSpPr/>
          <p:nvPr/>
        </p:nvSpPr>
        <p:spPr>
          <a:xfrm>
            <a:off x="1187027" y="347689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621BD9-C813-684C-A13C-0508ACBFA829}"/>
              </a:ext>
            </a:extLst>
          </p:cNvPr>
          <p:cNvSpPr/>
          <p:nvPr/>
        </p:nvSpPr>
        <p:spPr>
          <a:xfrm>
            <a:off x="3498978" y="3487282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Helvetica" pitchFamily="2" charset="0"/>
              </a:rPr>
              <a:t>n</a:t>
            </a:r>
            <a:r>
              <a:rPr lang="en-US" sz="2400" b="1" baseline="-25000" dirty="0" err="1">
                <a:latin typeface="Helvetica" pitchFamily="2" charset="0"/>
              </a:rPr>
              <a:t>t</a:t>
            </a:r>
            <a:endParaRPr lang="en-US" sz="2400" b="1" baseline="-25000" dirty="0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1B69ED-B116-8B47-90C6-4744ED50F0B0}"/>
              </a:ext>
            </a:extLst>
          </p:cNvPr>
          <p:cNvSpPr/>
          <p:nvPr/>
        </p:nvSpPr>
        <p:spPr>
          <a:xfrm>
            <a:off x="5816089" y="3487282"/>
            <a:ext cx="675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</a:t>
            </a:r>
            <a:r>
              <a:rPr lang="en-US" sz="2400" b="1" baseline="-25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t+1</a:t>
            </a:r>
            <a:endParaRPr lang="en-US" sz="24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2115DB-CE8B-D54A-BACF-C6C1A9EA5CB1}"/>
              </a:ext>
            </a:extLst>
          </p:cNvPr>
          <p:cNvSpPr/>
          <p:nvPr/>
        </p:nvSpPr>
        <p:spPr>
          <a:xfrm>
            <a:off x="2586707" y="4589352"/>
            <a:ext cx="441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3D4C5B-6E0D-5C45-A8DD-A8D40F14426B}"/>
              </a:ext>
            </a:extLst>
          </p:cNvPr>
          <p:cNvSpPr/>
          <p:nvPr/>
        </p:nvSpPr>
        <p:spPr>
          <a:xfrm>
            <a:off x="4361022" y="4546842"/>
            <a:ext cx="441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475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5054138"/>
            <a:ext cx="7753694" cy="143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0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83A96E-5A52-3C49-A21D-2DCB4576C696}"/>
              </a:ext>
            </a:extLst>
          </p:cNvPr>
          <p:cNvGrpSpPr/>
          <p:nvPr/>
        </p:nvGrpSpPr>
        <p:grpSpPr>
          <a:xfrm>
            <a:off x="498765" y="151999"/>
            <a:ext cx="2761202" cy="2061765"/>
            <a:chOff x="698270" y="2928450"/>
            <a:chExt cx="2761202" cy="20617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6F933C-5299-904A-9B60-D3F975132BD2}"/>
                </a:ext>
              </a:extLst>
            </p:cNvPr>
            <p:cNvSpPr/>
            <p:nvPr/>
          </p:nvSpPr>
          <p:spPr>
            <a:xfrm>
              <a:off x="698270" y="3667114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Babies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96ABE-C263-2548-8AEF-8DAB1F255C13}"/>
                </a:ext>
              </a:extLst>
            </p:cNvPr>
            <p:cNvSpPr/>
            <p:nvPr/>
          </p:nvSpPr>
          <p:spPr>
            <a:xfrm>
              <a:off x="2255844" y="3698571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Adults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5B1C1-3F7C-1140-85B8-549E0AEF37CD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62" y="4084512"/>
              <a:ext cx="592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CE6E04-82F6-304A-B827-93C6A51E3D39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1480BB-CF1E-5340-8646-21A7911A83A2}"/>
                </a:ext>
              </a:extLst>
            </p:cNvPr>
            <p:cNvCxnSpPr>
              <a:cxnSpLocks/>
            </p:cNvCxnSpPr>
            <p:nvPr/>
          </p:nvCxnSpPr>
          <p:spPr>
            <a:xfrm>
              <a:off x="2691174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80F14AB4-0F9E-4D46-BFA6-43550628799A}"/>
                </a:ext>
              </a:extLst>
            </p:cNvPr>
            <p:cNvCxnSpPr>
              <a:cxnSpLocks/>
              <a:stCxn id="6" idx="0"/>
              <a:endCxn id="5" idx="0"/>
            </p:cNvCxnSpPr>
            <p:nvPr/>
          </p:nvCxnSpPr>
          <p:spPr>
            <a:xfrm rot="16200000" flipV="1">
              <a:off x="1860340" y="2904056"/>
              <a:ext cx="31457" cy="1557574"/>
            </a:xfrm>
            <a:prstGeom prst="curvedConnector3">
              <a:avLst>
                <a:gd name="adj1" fmla="val 11966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396C4-1F15-CF4A-8C8C-731F1FD869DE}"/>
                </a:ext>
              </a:extLst>
            </p:cNvPr>
            <p:cNvSpPr/>
            <p:nvPr/>
          </p:nvSpPr>
          <p:spPr>
            <a:xfrm>
              <a:off x="1388656" y="2928450"/>
              <a:ext cx="1086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Births 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F897F-15A4-1B4F-99EA-A86C1187260C}"/>
                </a:ext>
              </a:extLst>
            </p:cNvPr>
            <p:cNvSpPr/>
            <p:nvPr/>
          </p:nvSpPr>
          <p:spPr>
            <a:xfrm>
              <a:off x="1553703" y="3744738"/>
              <a:ext cx="644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ging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6F24B3-90CA-994C-9674-B760BEEE4056}"/>
                </a:ext>
              </a:extLst>
            </p:cNvPr>
            <p:cNvSpPr/>
            <p:nvPr/>
          </p:nvSpPr>
          <p:spPr>
            <a:xfrm>
              <a:off x="1104816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9C372E-AE8C-8744-B95C-F3D2B4DA94DC}"/>
                </a:ext>
              </a:extLst>
            </p:cNvPr>
            <p:cNvSpPr/>
            <p:nvPr/>
          </p:nvSpPr>
          <p:spPr>
            <a:xfrm>
              <a:off x="2668870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D4F4F3-3892-4D4D-922F-3FEB9CEB72FE}"/>
              </a:ext>
            </a:extLst>
          </p:cNvPr>
          <p:cNvGrpSpPr/>
          <p:nvPr/>
        </p:nvGrpSpPr>
        <p:grpSpPr>
          <a:xfrm>
            <a:off x="470642" y="4048303"/>
            <a:ext cx="1759163" cy="1560586"/>
            <a:chOff x="4317811" y="5184589"/>
            <a:chExt cx="1759163" cy="15605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D75740-4A76-624A-880E-A089426BA1B0}"/>
                </a:ext>
              </a:extLst>
            </p:cNvPr>
            <p:cNvSpPr/>
            <p:nvPr/>
          </p:nvSpPr>
          <p:spPr>
            <a:xfrm>
              <a:off x="4317811" y="5198636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(1-</a:t>
              </a:r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0B8CAF-A3C9-8A45-992E-71E1F17519E2}"/>
                </a:ext>
              </a:extLst>
            </p:cNvPr>
            <p:cNvSpPr/>
            <p:nvPr/>
          </p:nvSpPr>
          <p:spPr>
            <a:xfrm>
              <a:off x="5193054" y="5184589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C79F68-1C40-B04C-BE03-DE58D7410CD5}"/>
                </a:ext>
              </a:extLst>
            </p:cNvPr>
            <p:cNvSpPr/>
            <p:nvPr/>
          </p:nvSpPr>
          <p:spPr>
            <a:xfrm>
              <a:off x="4317811" y="5970518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3FE57-D38E-DA43-9F60-4F0885E807E7}"/>
                </a:ext>
              </a:extLst>
            </p:cNvPr>
            <p:cNvSpPr/>
            <p:nvPr/>
          </p:nvSpPr>
          <p:spPr>
            <a:xfrm>
              <a:off x="5201731" y="5970518"/>
              <a:ext cx="875243" cy="774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FF1F5-3936-3743-9EEB-F3065AC6F8A3}"/>
              </a:ext>
            </a:extLst>
          </p:cNvPr>
          <p:cNvSpPr/>
          <p:nvPr/>
        </p:nvSpPr>
        <p:spPr>
          <a:xfrm>
            <a:off x="3259967" y="4048303"/>
            <a:ext cx="867295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4A5E7-B109-5842-A427-10A8C022BA63}"/>
              </a:ext>
            </a:extLst>
          </p:cNvPr>
          <p:cNvSpPr/>
          <p:nvPr/>
        </p:nvSpPr>
        <p:spPr>
          <a:xfrm>
            <a:off x="3252019" y="4834232"/>
            <a:ext cx="875243" cy="77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79DAC2-DE15-214D-B0C6-7477824DC2C7}"/>
              </a:ext>
            </a:extLst>
          </p:cNvPr>
          <p:cNvSpPr/>
          <p:nvPr/>
        </p:nvSpPr>
        <p:spPr>
          <a:xfrm>
            <a:off x="5016740" y="4048303"/>
            <a:ext cx="2281835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(1-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bn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EF248-0A2E-B145-BB35-BE619D596407}"/>
              </a:ext>
            </a:extLst>
          </p:cNvPr>
          <p:cNvSpPr/>
          <p:nvPr/>
        </p:nvSpPr>
        <p:spPr>
          <a:xfrm>
            <a:off x="5008792" y="4834232"/>
            <a:ext cx="2289783" cy="77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b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B29822-2D50-A14A-9CAF-10879ABA52CD}"/>
              </a:ext>
            </a:extLst>
          </p:cNvPr>
          <p:cNvSpPr/>
          <p:nvPr/>
        </p:nvSpPr>
        <p:spPr>
          <a:xfrm>
            <a:off x="1187027" y="347689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A67085-C303-8845-81F7-114950FA6F17}"/>
              </a:ext>
            </a:extLst>
          </p:cNvPr>
          <p:cNvSpPr/>
          <p:nvPr/>
        </p:nvSpPr>
        <p:spPr>
          <a:xfrm>
            <a:off x="3498978" y="3487282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Helvetica" pitchFamily="2" charset="0"/>
              </a:rPr>
              <a:t>n</a:t>
            </a:r>
            <a:r>
              <a:rPr lang="en-US" sz="2400" b="1" baseline="-25000" dirty="0" err="1">
                <a:latin typeface="Helvetica" pitchFamily="2" charset="0"/>
              </a:rPr>
              <a:t>t</a:t>
            </a:r>
            <a:endParaRPr lang="en-US" sz="2400" b="1" baseline="-25000" dirty="0">
              <a:latin typeface="Helvetic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2D52A-E9B4-9946-8D84-3FFC1F240A1A}"/>
              </a:ext>
            </a:extLst>
          </p:cNvPr>
          <p:cNvSpPr/>
          <p:nvPr/>
        </p:nvSpPr>
        <p:spPr>
          <a:xfrm>
            <a:off x="5816089" y="3487282"/>
            <a:ext cx="675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</a:t>
            </a:r>
            <a:r>
              <a:rPr lang="en-US" sz="2400" b="1" baseline="-25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t+1</a:t>
            </a:r>
            <a:endParaRPr lang="en-US" sz="24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F44A1-83AB-FA41-966C-60439041A003}"/>
              </a:ext>
            </a:extLst>
          </p:cNvPr>
          <p:cNvSpPr/>
          <p:nvPr/>
        </p:nvSpPr>
        <p:spPr>
          <a:xfrm>
            <a:off x="2586707" y="4589352"/>
            <a:ext cx="441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4A7488-4153-7241-A251-D598976AC593}"/>
              </a:ext>
            </a:extLst>
          </p:cNvPr>
          <p:cNvSpPr/>
          <p:nvPr/>
        </p:nvSpPr>
        <p:spPr>
          <a:xfrm>
            <a:off x="4361022" y="4546842"/>
            <a:ext cx="441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=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B391E2-C8F8-0D41-A7AB-414306BD231C}"/>
              </a:ext>
            </a:extLst>
          </p:cNvPr>
          <p:cNvSpPr/>
          <p:nvPr/>
        </p:nvSpPr>
        <p:spPr>
          <a:xfrm>
            <a:off x="4695847" y="336665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8B827-8237-BC47-8814-7B7F63F82B35}"/>
              </a:ext>
            </a:extLst>
          </p:cNvPr>
          <p:cNvSpPr/>
          <p:nvPr/>
        </p:nvSpPr>
        <p:spPr>
          <a:xfrm>
            <a:off x="4514593" y="705997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439D4-EEBC-7449-A990-0762C6B9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47" y="1402711"/>
            <a:ext cx="2463800" cy="4445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6C977B-9EA1-E145-BD92-4C8AF482FA3F}"/>
              </a:ext>
            </a:extLst>
          </p:cNvPr>
          <p:cNvSpPr/>
          <p:nvPr/>
        </p:nvSpPr>
        <p:spPr>
          <a:xfrm>
            <a:off x="1296786" y="6383460"/>
            <a:ext cx="552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 growth will depend on population structure!</a:t>
            </a:r>
          </a:p>
        </p:txBody>
      </p:sp>
    </p:spTree>
    <p:extLst>
      <p:ext uri="{BB962C8B-B14F-4D97-AF65-F5344CB8AC3E}">
        <p14:creationId xmlns:p14="http://schemas.microsoft.com/office/powerpoint/2010/main" val="1511627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3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5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0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4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7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9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1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829-08D4-AA43-AD4F-FAC0551B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Populations are divided into compartments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subdivisées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br>
              <a:rPr lang="en-US" sz="2600" dirty="0"/>
            </a:b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Compartments and transition rates are determined by biological systems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et les </a:t>
            </a: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déterminés</a:t>
            </a:r>
            <a:r>
              <a:rPr lang="en-US" sz="2600" dirty="0">
                <a:solidFill>
                  <a:srgbClr val="0070C0"/>
                </a:solidFill>
              </a:rPr>
              <a:t> par les </a:t>
            </a:r>
            <a:r>
              <a:rPr lang="en-US" sz="2600" dirty="0" err="1">
                <a:solidFill>
                  <a:srgbClr val="0070C0"/>
                </a:solidFill>
              </a:rPr>
              <a:t>systèmes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Rates of transferring between compartments are expressed mathematically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exprimés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mathématiquement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Individuals within a compartment are homogeneously mixed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individus</a:t>
            </a:r>
            <a:r>
              <a:rPr lang="en-US" sz="2600" dirty="0">
                <a:solidFill>
                  <a:srgbClr val="0070C0"/>
                </a:solidFill>
              </a:rPr>
              <a:t> d'un </a:t>
            </a:r>
            <a:r>
              <a:rPr lang="en-US" sz="2600" dirty="0" err="1">
                <a:solidFill>
                  <a:srgbClr val="0070C0"/>
                </a:solidFill>
              </a:rPr>
              <a:t>compartiment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mélangés</a:t>
            </a:r>
            <a:r>
              <a:rPr lang="en-US" sz="2600" dirty="0">
                <a:solidFill>
                  <a:srgbClr val="0070C0"/>
                </a:solidFill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</a:rPr>
              <a:t>homogène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881149"/>
            <a:ext cx="8961120" cy="5976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2028305"/>
            <a:ext cx="8961120" cy="499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D3D90C-65D3-AB4F-8B02-565E3357AF09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5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3591098"/>
            <a:ext cx="8961120" cy="3266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3D4A6-92F8-AD40-85C2-479D79FB4207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5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5532436"/>
            <a:ext cx="8961120" cy="1949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5683F7-3240-D24F-83F4-ECB6121A8D06}"/>
              </a:ext>
            </a:extLst>
          </p:cNvPr>
          <p:cNvSpPr txBox="1">
            <a:spLocks/>
          </p:cNvSpPr>
          <p:nvPr/>
        </p:nvSpPr>
        <p:spPr>
          <a:xfrm>
            <a:off x="0" y="-6650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75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3192</Words>
  <Application>Microsoft Macintosh PowerPoint</Application>
  <PresentationFormat>On-screen Show (4:3)</PresentationFormat>
  <Paragraphs>584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Comic Sans MS</vt:lpstr>
      <vt:lpstr>Gill Sans</vt:lpstr>
      <vt:lpstr>Helvetica</vt:lpstr>
      <vt:lpstr>Helvetica Light</vt:lpstr>
      <vt:lpstr>Lucida Grande</vt:lpstr>
      <vt:lpstr>STIXGeneral</vt:lpstr>
      <vt:lpstr>Office Theme</vt:lpstr>
      <vt:lpstr>Introduction to Compartmental Models and Differential Equations</vt:lpstr>
      <vt:lpstr>Goals for this lecture</vt:lpstr>
      <vt:lpstr>Goals for this lecture</vt:lpstr>
      <vt:lpstr>Goals for this lecture</vt:lpstr>
      <vt:lpstr>Goals for this lecture</vt:lpstr>
      <vt:lpstr>Compartmental/Mechanistic/Mathematical Models</vt:lpstr>
      <vt:lpstr>PowerPoint Presentation</vt:lpstr>
      <vt:lpstr>PowerPoint Presentation</vt:lpstr>
      <vt:lpstr>PowerPoint Presentation</vt:lpstr>
      <vt:lpstr>Compartmental/Mechanistic/Mathematical Models</vt:lpstr>
      <vt:lpstr>How are these different from statistical models?  En quoi sont-ils différents des modèles statistiques?  </vt:lpstr>
      <vt:lpstr>How are these different from statistical models?  En quoi sont-ils différents des modèles statistiques?  </vt:lpstr>
      <vt:lpstr>1. Population Models 1. modèles de population </vt:lpstr>
      <vt:lpstr>Madagascar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Age-based insights into population trends and infection dynamics for Malagasy fruit bats </dc:title>
  <dc:creator>Cara Brook</dc:creator>
  <cp:lastModifiedBy>Cara Brook</cp:lastModifiedBy>
  <cp:revision>59</cp:revision>
  <dcterms:created xsi:type="dcterms:W3CDTF">2019-07-24T17:47:24Z</dcterms:created>
  <dcterms:modified xsi:type="dcterms:W3CDTF">2020-01-08T04:20:31Z</dcterms:modified>
</cp:coreProperties>
</file>