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74" r:id="rId6"/>
    <p:sldId id="285" r:id="rId7"/>
    <p:sldId id="261" r:id="rId8"/>
    <p:sldId id="262" r:id="rId9"/>
    <p:sldId id="275" r:id="rId10"/>
    <p:sldId id="258" r:id="rId11"/>
    <p:sldId id="263" r:id="rId12"/>
    <p:sldId id="269" r:id="rId13"/>
    <p:sldId id="267" r:id="rId14"/>
    <p:sldId id="265" r:id="rId15"/>
    <p:sldId id="264" r:id="rId16"/>
    <p:sldId id="279" r:id="rId17"/>
    <p:sldId id="281" r:id="rId18"/>
    <p:sldId id="282" r:id="rId19"/>
    <p:sldId id="277" r:id="rId20"/>
    <p:sldId id="288" r:id="rId21"/>
    <p:sldId id="284" r:id="rId22"/>
    <p:sldId id="283" r:id="rId23"/>
    <p:sldId id="276" r:id="rId24"/>
    <p:sldId id="271" r:id="rId25"/>
    <p:sldId id="287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C131-6AD7-CB43-B6B8-E9CCAC0F4408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B4DE0-C804-4D4B-B03E-D1F8F86A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3F6F7-27E8-9C4F-9C42-36D2A67E17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B4DE0-C804-4D4B-B03E-D1F8F86AD6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CA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A43FA5-75A2-FD41-90E4-3E8FBA8C306C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CB80A6D2-0FE2-8548-8EA5-AA1CE31989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vax.herokuapp.com/ga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analysis in epidemiology/ecology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Fidisoa Rasambainarivo, DVM MSc, PhD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6" y="289278"/>
            <a:ext cx="4108790" cy="2641365"/>
          </a:xfrm>
          <a:prstGeom prst="rect">
            <a:avLst/>
          </a:prstGeom>
        </p:spPr>
      </p:pic>
      <p:pic>
        <p:nvPicPr>
          <p:cNvPr id="9" name="Picture 8" descr="Screen Shot 2018-01-17 at 6.03.01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0184" y="2590473"/>
            <a:ext cx="1908616" cy="16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51" y="0"/>
            <a:ext cx="3165971" cy="23714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61" y="3096935"/>
            <a:ext cx="2334139" cy="1167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428" y="4945597"/>
            <a:ext cx="2837294" cy="19124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7" y="1981200"/>
            <a:ext cx="7556313" cy="4144963"/>
          </a:xfrm>
        </p:spPr>
        <p:txBody>
          <a:bodyPr/>
          <a:lstStyle/>
          <a:p>
            <a:r>
              <a:rPr lang="en-US" dirty="0"/>
              <a:t>A (social) network: social structure</a:t>
            </a:r>
            <a:br>
              <a:rPr lang="en-US" dirty="0"/>
            </a:br>
            <a:r>
              <a:rPr lang="en-US" dirty="0"/>
              <a:t> made up of actors that are </a:t>
            </a:r>
            <a:r>
              <a:rPr lang="en-US" b="1" dirty="0"/>
              <a:t>interacting</a:t>
            </a:r>
          </a:p>
          <a:p>
            <a:r>
              <a:rPr lang="en-US" dirty="0"/>
              <a:t>Each actor (individual/village) is called a </a:t>
            </a:r>
            <a:r>
              <a:rPr lang="en-US" b="1" dirty="0"/>
              <a:t>vertex</a:t>
            </a:r>
            <a:r>
              <a:rPr lang="en-US" dirty="0"/>
              <a:t> (plural: vertices)</a:t>
            </a:r>
          </a:p>
          <a:p>
            <a:endParaRPr lang="en-US" dirty="0"/>
          </a:p>
          <a:p>
            <a:r>
              <a:rPr lang="en-US" dirty="0"/>
              <a:t>Ties or link between two (dyad) vertices is called an </a:t>
            </a:r>
            <a:r>
              <a:rPr lang="en-US" b="1" dirty="0"/>
              <a:t>edge</a:t>
            </a:r>
            <a:r>
              <a:rPr lang="en-US" dirty="0"/>
              <a:t> and may represent sharing information, photographs, resources, space, pathogen… whatever…</a:t>
            </a:r>
          </a:p>
        </p:txBody>
      </p:sp>
    </p:spTree>
    <p:extLst>
      <p:ext uri="{BB962C8B-B14F-4D97-AF65-F5344CB8AC3E}">
        <p14:creationId xmlns:p14="http://schemas.microsoft.com/office/powerpoint/2010/main" val="347800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basic terms 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Directed, undirected,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75" y="2627178"/>
            <a:ext cx="5818909" cy="23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basic terms 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Weighted, </a:t>
            </a:r>
            <a:r>
              <a:rPr lang="en-US" dirty="0" err="1"/>
              <a:t>unweighted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487" y="2627178"/>
            <a:ext cx="2891706" cy="239602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453684" y="4027482"/>
            <a:ext cx="484560" cy="334231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54160" y="4027482"/>
            <a:ext cx="237005" cy="725805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771154" y="3005386"/>
            <a:ext cx="167090" cy="74230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9157" y="2627178"/>
            <a:ext cx="2891706" cy="23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3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basic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487" y="2627178"/>
            <a:ext cx="2891706" cy="2396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6613" y="2627178"/>
            <a:ext cx="2891706" cy="239602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046118" y="2842958"/>
            <a:ext cx="436453" cy="1568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46118" y="3225328"/>
            <a:ext cx="2071918" cy="1186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046118" y="4411848"/>
            <a:ext cx="1370138" cy="401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179790" y="3910501"/>
            <a:ext cx="1570646" cy="50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482572" y="3024791"/>
            <a:ext cx="933684" cy="1788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(k)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6" y="2526906"/>
            <a:ext cx="5818909" cy="2396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06197"/>
              </p:ext>
            </p:extLst>
          </p:nvPr>
        </p:nvGraphicFramePr>
        <p:xfrm>
          <a:off x="6449675" y="3220085"/>
          <a:ext cx="2571804" cy="360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3596"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7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Network: basic metrics</a:t>
            </a:r>
          </a:p>
        </p:txBody>
      </p:sp>
    </p:spTree>
    <p:extLst>
      <p:ext uri="{BB962C8B-B14F-4D97-AF65-F5344CB8AC3E}">
        <p14:creationId xmlns:p14="http://schemas.microsoft.com/office/powerpoint/2010/main" val="73200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endParaRPr lang="en-US" dirty="0"/>
          </a:p>
          <a:p>
            <a:pPr lvl="1"/>
            <a:r>
              <a:rPr lang="en-US" dirty="0"/>
              <a:t>Number of shortest paths that go through a node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Network: basic metrics</a:t>
            </a:r>
          </a:p>
        </p:txBody>
      </p:sp>
      <p:pic>
        <p:nvPicPr>
          <p:cNvPr id="8" name="Picture 7" descr="network_example_bet.pdf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80" t="49558" r="33456" b="16861"/>
          <a:stretch/>
        </p:blipFill>
        <p:spPr>
          <a:xfrm>
            <a:off x="4740803" y="2754001"/>
            <a:ext cx="4164444" cy="4103999"/>
          </a:xfrm>
          <a:prstGeom prst="rect">
            <a:avLst/>
          </a:prstGeom>
        </p:spPr>
      </p:pic>
      <p:pic>
        <p:nvPicPr>
          <p:cNvPr id="10" name="Picture 9" descr="betweenness_formula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00" y="6025924"/>
            <a:ext cx="1950720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are two individuals of the same group more likely to share another characteristic?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very simple approach to Network Analysis would be to use OLS (or, if the data were binary, to use logistic regression—or if the data were a count, to use a negative binomial,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0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are two individuals of the same group more likely to share another characteristic?</a:t>
            </a:r>
          </a:p>
          <a:p>
            <a:endParaRPr lang="en-US" dirty="0"/>
          </a:p>
          <a:p>
            <a:r>
              <a:rPr lang="en-US" dirty="0"/>
              <a:t>A very simple approach to find out would be to use GLM/GLMM (or, if the data were binary, to use logistic regression—or if the data were a count, to use a negative binomial, etc.)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If two individuals both have a or both do not have a disease, we note it 1, then measure geographic distance two individuals and we could run GLM…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265990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are two individuals of the same group more likely to share another characteristic?</a:t>
            </a:r>
          </a:p>
          <a:p>
            <a:endParaRPr lang="en-US" dirty="0"/>
          </a:p>
          <a:p>
            <a:r>
              <a:rPr lang="en-US" dirty="0"/>
              <a:t>A very simple approach to analyze would be to use GLM/GLMM (or, if the data were binary, to use logistic regression—or if the data were a count, to use a negative binomial, etc.)</a:t>
            </a:r>
          </a:p>
          <a:p>
            <a:endParaRPr lang="en-US" dirty="0"/>
          </a:p>
          <a:p>
            <a:r>
              <a:rPr lang="en-US" dirty="0"/>
              <a:t>But there is a problem…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236058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inherently examines relationship: </a:t>
            </a:r>
            <a:r>
              <a:rPr lang="en-US" dirty="0">
                <a:solidFill>
                  <a:schemeClr val="bg1"/>
                </a:solidFill>
              </a:rPr>
              <a:t>Violating assumptions of independence.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418956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94" y="4940107"/>
            <a:ext cx="2791606" cy="1794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42877"/>
            <a:ext cx="7556313" cy="4144963"/>
          </a:xfrm>
        </p:spPr>
        <p:txBody>
          <a:bodyPr>
            <a:normAutofit/>
          </a:bodyPr>
          <a:lstStyle/>
          <a:p>
            <a:r>
              <a:rPr lang="en-US" dirty="0"/>
              <a:t>What is a network? Why use Network?</a:t>
            </a:r>
          </a:p>
          <a:p>
            <a:r>
              <a:rPr lang="en-US" dirty="0"/>
              <a:t>How can networks be used to study disease transmission?</a:t>
            </a:r>
          </a:p>
          <a:p>
            <a:pPr lvl="1"/>
            <a:r>
              <a:rPr lang="en-US" dirty="0"/>
              <a:t>What can network analysis tell us?</a:t>
            </a:r>
          </a:p>
          <a:p>
            <a:pPr lvl="2"/>
            <a:r>
              <a:rPr lang="en-US" dirty="0"/>
              <a:t>Basic concepts</a:t>
            </a:r>
          </a:p>
          <a:p>
            <a:pPr lvl="1"/>
            <a:r>
              <a:rPr lang="en-US" dirty="0"/>
              <a:t>Further analysis from a network</a:t>
            </a:r>
          </a:p>
          <a:p>
            <a:pPr lvl="2"/>
            <a:r>
              <a:rPr lang="en-US" dirty="0"/>
              <a:t>MRQAP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Building a network in R: Interactions between researchers at </a:t>
            </a:r>
            <a:r>
              <a:rPr lang="en-US" dirty="0" err="1"/>
              <a:t>Valbio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6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inherently examines relationship: Violating assumptions of independence.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9218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inherently examines relationship: Violating assumptions of independence.</a:t>
            </a:r>
          </a:p>
          <a:p>
            <a:endParaRPr lang="en-US" dirty="0"/>
          </a:p>
          <a:p>
            <a:r>
              <a:rPr lang="en-US" dirty="0"/>
              <a:t>Many statistical social network models</a:t>
            </a:r>
            <a:br>
              <a:rPr lang="en-US" dirty="0"/>
            </a:br>
            <a:r>
              <a:rPr lang="en-US" dirty="0"/>
              <a:t>	MRQAP</a:t>
            </a:r>
          </a:p>
          <a:p>
            <a:pPr marL="685800" lvl="3" indent="0">
              <a:buNone/>
            </a:pPr>
            <a:r>
              <a:rPr lang="en-US" dirty="0"/>
              <a:t>	ERG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To analyze and compare multiple networks…</a:t>
            </a:r>
          </a:p>
        </p:txBody>
      </p:sp>
    </p:spTree>
    <p:extLst>
      <p:ext uri="{BB962C8B-B14F-4D97-AF65-F5344CB8AC3E}">
        <p14:creationId xmlns:p14="http://schemas.microsoft.com/office/powerpoint/2010/main" val="50529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lang="en-US" dirty="0"/>
              <a:t>Multiple Regression Quadratic Assignment Procedure</a:t>
            </a:r>
          </a:p>
          <a:p>
            <a:pPr lvl="1"/>
            <a:r>
              <a:rPr lang="en-US" dirty="0"/>
              <a:t>Basically logistic regression analysis applied to matrix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your response variable linked to explanatory variable 1 while controlling for all other variables?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sz="3200" dirty="0"/>
              <a:t>MRQAP (Quadratic Assignment Procedure)</a:t>
            </a:r>
          </a:p>
        </p:txBody>
      </p:sp>
    </p:spTree>
    <p:extLst>
      <p:ext uri="{BB962C8B-B14F-4D97-AF65-F5344CB8AC3E}">
        <p14:creationId xmlns:p14="http://schemas.microsoft.com/office/powerpoint/2010/main" val="284146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Regression Quadratic Assignment Procedure</a:t>
            </a:r>
          </a:p>
          <a:p>
            <a:pPr lvl="1"/>
            <a:r>
              <a:rPr lang="en-US" dirty="0"/>
              <a:t>Basically logistic regression analysis applied to matrix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your response variable linked to explanatory variable 1 while controlling for all other variables?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sz="3200" dirty="0"/>
              <a:t>MRQAP (Quadratic Assignment Procedure)</a:t>
            </a:r>
          </a:p>
        </p:txBody>
      </p:sp>
    </p:spTree>
    <p:extLst>
      <p:ext uri="{BB962C8B-B14F-4D97-AF65-F5344CB8AC3E}">
        <p14:creationId xmlns:p14="http://schemas.microsoft.com/office/powerpoint/2010/main" val="417769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5612195" cy="4144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Cases of unknown pathogen are threatening the Great Republic of E2M2 </a:t>
            </a:r>
            <a:br>
              <a:rPr lang="en-US" dirty="0"/>
            </a:br>
            <a:r>
              <a:rPr lang="en-US" dirty="0"/>
              <a:t>(cases detected in a nearby community).</a:t>
            </a:r>
            <a:br>
              <a:rPr lang="en-US" dirty="0"/>
            </a:br>
            <a:r>
              <a:rPr lang="en-US" dirty="0"/>
              <a:t> Public health officials launch a research project to evaluate the risks of spread of the disease in the community and help mitigate the risks.</a:t>
            </a:r>
          </a:p>
          <a:p>
            <a:r>
              <a:rPr lang="en-US" dirty="0"/>
              <a:t>Specifically:</a:t>
            </a:r>
          </a:p>
          <a:p>
            <a:pPr lvl="1"/>
            <a:r>
              <a:rPr lang="en-US" dirty="0" err="1"/>
              <a:t>Dr</a:t>
            </a:r>
            <a:r>
              <a:rPr lang="en-US" dirty="0"/>
              <a:t> Benny Vary would like to know if there is a group of individuals in this community that have more (or less) interactions with other individuals?</a:t>
            </a:r>
          </a:p>
          <a:p>
            <a:pPr lvl="1"/>
            <a:r>
              <a:rPr lang="en-US" dirty="0"/>
              <a:t>Because of the apparent social structure in the community, </a:t>
            </a:r>
            <a:r>
              <a:rPr lang="en-US" dirty="0" err="1"/>
              <a:t>Dr</a:t>
            </a:r>
            <a:r>
              <a:rPr lang="en-US" dirty="0"/>
              <a:t> Vary is interested in knowing, are individuals of the same sex, individuals from the institution (“students”, “mentors”, “instructors”) or individuals with same sex more likely to interact with each other?</a:t>
            </a:r>
          </a:p>
          <a:p>
            <a:r>
              <a:rPr lang="en-US" dirty="0"/>
              <a:t>79 E2M2 citizens record whether they spent time with another individual of the Republic in the previous 3 days.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56053-EAD7-EA42-BA83-58F1AFEA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0667" y="1895507"/>
            <a:ext cx="2804091" cy="3937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668" y="4746171"/>
            <a:ext cx="2815773" cy="21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5DA9-5D55-7749-9F5E-BAF0EE0C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are Epi Network Experts, let’s play a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E68F-A929-F748-BA45-172578FD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volunteer?</a:t>
            </a:r>
          </a:p>
          <a:p>
            <a:r>
              <a:rPr lang="en-US" dirty="0"/>
              <a:t>You are the representative of the ministry of health of the Democratic republic of E2M2. </a:t>
            </a:r>
          </a:p>
          <a:p>
            <a:r>
              <a:rPr lang="en-US" dirty="0"/>
              <a:t>You are tasked to prepare for an outbreak by vaccinating individuals.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sz="4800" dirty="0">
                <a:hlinkClick r:id="rId2"/>
              </a:rPr>
              <a:t>Let’s save lives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858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64087" y="2117924"/>
            <a:ext cx="3368751" cy="1764903"/>
            <a:chOff x="0" y="0"/>
            <a:chExt cx="4696" cy="2120"/>
          </a:xfrm>
        </p:grpSpPr>
        <p:pic>
          <p:nvPicPr>
            <p:cNvPr id="5" name="Picture 13"/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" y="72"/>
              <a:ext cx="4488" cy="18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1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96" cy="21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7" name="Picture 1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5600" y="3882827"/>
            <a:ext cx="3297238" cy="165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8" name="Picture 7" descr="FTR_4427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071" y="2117924"/>
            <a:ext cx="4990017" cy="34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epidemiology we want to understand: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Dynamics in the spreading of a disease</a:t>
            </a:r>
          </a:p>
          <a:p>
            <a:pPr lvl="2"/>
            <a:r>
              <a:rPr lang="en-US" dirty="0"/>
              <a:t>How do contagions spread in populations?</a:t>
            </a:r>
          </a:p>
          <a:p>
            <a:pPr lvl="2"/>
            <a:r>
              <a:rPr lang="en-US" dirty="0"/>
              <a:t>Will a disease become an epidemic?</a:t>
            </a:r>
          </a:p>
          <a:p>
            <a:pPr lvl="2"/>
            <a:r>
              <a:rPr lang="en-US" dirty="0"/>
              <a:t>Who to vaccinate?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94" y="4940107"/>
            <a:ext cx="2791606" cy="17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8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epidemiological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53" y="2602991"/>
            <a:ext cx="3491079" cy="42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1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epidemiological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 R0</a:t>
            </a:r>
          </a:p>
          <a:p>
            <a:r>
              <a:rPr lang="en-US" dirty="0"/>
              <a:t>Major assumption:</a:t>
            </a:r>
          </a:p>
          <a:p>
            <a:pPr lvl="1"/>
            <a:r>
              <a:rPr lang="en-US" dirty="0"/>
              <a:t>Full mixing</a:t>
            </a:r>
          </a:p>
          <a:p>
            <a:endParaRPr lang="en-US" dirty="0"/>
          </a:p>
        </p:txBody>
      </p:sp>
      <p:pic>
        <p:nvPicPr>
          <p:cNvPr id="12" name="Content Placeholder 4" descr="Population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664" y="3453716"/>
            <a:ext cx="2196123" cy="3137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53" y="2602991"/>
            <a:ext cx="3491079" cy="42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 descr="network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114" r="-37114"/>
          <a:stretch>
            <a:fillRect/>
          </a:stretch>
        </p:blipFill>
        <p:spPr>
          <a:xfrm>
            <a:off x="457200" y="2201569"/>
            <a:ext cx="7620000" cy="43735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50874" y="6364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use a network in epidemiological studies?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6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 reality, heterogeneities…</a:t>
            </a:r>
          </a:p>
          <a:p>
            <a:pPr lvl="2"/>
            <a:r>
              <a:rPr lang="en-US" dirty="0"/>
              <a:t>Pareto principle: 20/80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28668" y="4244413"/>
            <a:ext cx="3260968" cy="2194168"/>
            <a:chOff x="4648200" y="1623648"/>
            <a:chExt cx="3260968" cy="2194168"/>
          </a:xfrm>
        </p:grpSpPr>
        <p:pic>
          <p:nvPicPr>
            <p:cNvPr id="6" name="Content Placeholder 4" descr="Populations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8200" y="1623648"/>
              <a:ext cx="3129284" cy="21941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121770" y="1660771"/>
              <a:ext cx="655714" cy="801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06322" y="1813171"/>
              <a:ext cx="302846" cy="80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89078" y="1660771"/>
              <a:ext cx="455245" cy="36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5" descr="Screen Shot 2017-04-25 at 1.27.49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950" b="-28950"/>
          <a:stretch>
            <a:fillRect/>
          </a:stretch>
        </p:blipFill>
        <p:spPr>
          <a:xfrm>
            <a:off x="4833151" y="2754923"/>
            <a:ext cx="3291840" cy="45259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57682" y="5872448"/>
            <a:ext cx="1025416" cy="629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2" descr="Screen Shot 2017-04-26 at 10.49.02 A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437"/>
          <a:stretch/>
        </p:blipFill>
        <p:spPr>
          <a:xfrm>
            <a:off x="4506736" y="2902319"/>
            <a:ext cx="3291840" cy="7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  <p:pic>
        <p:nvPicPr>
          <p:cNvPr id="5" name="Picture 4" descr="network-50 (dragged)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98" y="1964401"/>
            <a:ext cx="4734544" cy="4392000"/>
          </a:xfrm>
          <a:prstGeom prst="rect">
            <a:avLst/>
          </a:prstGeom>
        </p:spPr>
      </p:pic>
      <p:pic>
        <p:nvPicPr>
          <p:cNvPr id="6" name="Content Placeholder 12" descr="Screen Shot 2017-04-26 at 10.49.02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437"/>
          <a:stretch/>
        </p:blipFill>
        <p:spPr>
          <a:xfrm>
            <a:off x="4506736" y="2902319"/>
            <a:ext cx="3291840" cy="773887"/>
          </a:xfrm>
          <a:prstGeom prst="rect">
            <a:avLst/>
          </a:prstGeom>
        </p:spPr>
      </p:pic>
      <p:pic>
        <p:nvPicPr>
          <p:cNvPr id="7" name="Picture 6" descr="typhoid-mary-villain-or-victim-merl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736" y="4318033"/>
            <a:ext cx="3291840" cy="20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1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30716" y="1002530"/>
            <a:ext cx="859556" cy="480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22" y="899027"/>
            <a:ext cx="859556" cy="480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7-09-12 at 11.12.18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1707429"/>
            <a:ext cx="7517901" cy="555623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518146" y="1731880"/>
            <a:ext cx="4609355" cy="4525963"/>
          </a:xfrm>
        </p:spPr>
        <p:txBody>
          <a:bodyPr>
            <a:normAutofit/>
          </a:bodyPr>
          <a:lstStyle/>
          <a:p>
            <a:r>
              <a:rPr lang="en-US" sz="2400" b="0" dirty="0"/>
              <a:t>Which individuals/species constitute a </a:t>
            </a:r>
            <a:r>
              <a:rPr lang="en-US" sz="2400" dirty="0"/>
              <a:t>bridge</a:t>
            </a:r>
            <a:r>
              <a:rPr lang="en-US" sz="2400" b="0" dirty="0"/>
              <a:t> between other individuals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en-US" dirty="0"/>
              <a:t>Why use a network in epidemiological studies? </a:t>
            </a:r>
          </a:p>
        </p:txBody>
      </p:sp>
    </p:spTree>
    <p:extLst>
      <p:ext uri="{BB962C8B-B14F-4D97-AF65-F5344CB8AC3E}">
        <p14:creationId xmlns:p14="http://schemas.microsoft.com/office/powerpoint/2010/main" val="199124294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3535</TotalTime>
  <Words>691</Words>
  <Application>Microsoft Macintosh PowerPoint</Application>
  <PresentationFormat>On-screen Show (4:3)</PresentationFormat>
  <Paragraphs>124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Rockwell</vt:lpstr>
      <vt:lpstr>Wingdings</vt:lpstr>
      <vt:lpstr>Advantage</vt:lpstr>
      <vt:lpstr>Network analysis in epidemiology/ecology</vt:lpstr>
      <vt:lpstr>Outline</vt:lpstr>
      <vt:lpstr>Why use a network in epidemiological studies? </vt:lpstr>
      <vt:lpstr>Why use a network in epidemiological studies? </vt:lpstr>
      <vt:lpstr>Why use a network in epidemiological studies? </vt:lpstr>
      <vt:lpstr>PowerPoint Presentation</vt:lpstr>
      <vt:lpstr>Why use a network in epidemiological studies? </vt:lpstr>
      <vt:lpstr>Why use a network in epidemiological studies? </vt:lpstr>
      <vt:lpstr>Why use a network in epidemiological studies? </vt:lpstr>
      <vt:lpstr>What is a network</vt:lpstr>
      <vt:lpstr>Network: basic terms and concepts</vt:lpstr>
      <vt:lpstr>Network: basic terms and concepts</vt:lpstr>
      <vt:lpstr>Network: basic metrics</vt:lpstr>
      <vt:lpstr>Network: basic metrics</vt:lpstr>
      <vt:lpstr>Network: basic metrics</vt:lpstr>
      <vt:lpstr>To analyze and compare multiple networks…</vt:lpstr>
      <vt:lpstr>To analyze and compare multiple networks…</vt:lpstr>
      <vt:lpstr>To analyze and compare multiple networks…</vt:lpstr>
      <vt:lpstr>To analyze and compare multiple networks…</vt:lpstr>
      <vt:lpstr>To analyze and compare multiple networks…</vt:lpstr>
      <vt:lpstr>To analyze and compare multiple networks…</vt:lpstr>
      <vt:lpstr>MRQAP (Quadratic Assignment Procedure)</vt:lpstr>
      <vt:lpstr>MRQAP (Quadratic Assignment Procedure)</vt:lpstr>
      <vt:lpstr>Working example:</vt:lpstr>
      <vt:lpstr>Now that we are Epi Network Experts, let’s play a game!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in epidemiology</dc:title>
  <dc:creator>Fidisoa Rasambainarivo</dc:creator>
  <cp:lastModifiedBy>Fidisoa Rasambainarivo</cp:lastModifiedBy>
  <cp:revision>50</cp:revision>
  <dcterms:created xsi:type="dcterms:W3CDTF">2018-01-09T14:32:22Z</dcterms:created>
  <dcterms:modified xsi:type="dcterms:W3CDTF">2019-01-17T12:41:51Z</dcterms:modified>
</cp:coreProperties>
</file>