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301" r:id="rId2"/>
    <p:sldId id="258" r:id="rId3"/>
    <p:sldId id="323" r:id="rId4"/>
    <p:sldId id="324" r:id="rId5"/>
    <p:sldId id="325" r:id="rId6"/>
    <p:sldId id="314" r:id="rId7"/>
    <p:sldId id="315" r:id="rId8"/>
    <p:sldId id="320" r:id="rId9"/>
    <p:sldId id="317" r:id="rId10"/>
    <p:sldId id="318" r:id="rId11"/>
    <p:sldId id="297" r:id="rId12"/>
    <p:sldId id="321" r:id="rId13"/>
    <p:sldId id="30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76296" autoAdjust="0"/>
  </p:normalViewPr>
  <p:slideViewPr>
    <p:cSldViewPr>
      <p:cViewPr varScale="1">
        <p:scale>
          <a:sx n="65" d="100"/>
          <a:sy n="65" d="100"/>
        </p:scale>
        <p:origin x="19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184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4D2246C-CA07-4D2A-978F-6A92615E8BBE}" type="datetime1">
              <a:rPr lang="fr-FR"/>
              <a:pPr lvl="0"/>
              <a:t>14/01/2020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7BEF4CF-D2ED-479A-B924-E0C1987E5F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9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9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L`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idee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est de faire des capture et collectes chaque mois pour capturer des oiseaux sauvages et surtout les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hypsipetes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pour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detecter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Ac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IgG ou IgM mais surtout faire le PCR et ainsi avoir une valeur de la transmission rate entre oiseaux sauvages et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hypsim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, le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recovery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rate chez d`autres 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especes</a:t>
            </a:r>
            <a:r>
              <a:rPr lang="fr-FR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et incubation rate chez l`</a:t>
            </a:r>
            <a:r>
              <a:rPr lang="fr-FR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hypsipetes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4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COMME LA FNO EST UNE MALADIE DES OISEAUX</a:t>
            </a:r>
            <a:r>
              <a:rPr lang="fr-FR" b="1" baseline="0" dirty="0"/>
              <a:t> </a:t>
            </a:r>
            <a:r>
              <a:rPr lang="fr-FR" baseline="0" dirty="0"/>
              <a:t>le cycle enzootique implique  </a:t>
            </a:r>
            <a:r>
              <a:rPr lang="fr-FR" b="1" baseline="0" dirty="0"/>
              <a:t>UN MOUSTIQUE QUI EST UN « VECTEUR ORNITHOPHILE » </a:t>
            </a:r>
            <a:r>
              <a:rPr lang="fr-FR" baseline="0" dirty="0"/>
              <a:t>et les oiseaux sauvages, chez les </a:t>
            </a:r>
            <a:r>
              <a:rPr lang="fr-FR" b="1" baseline="0" dirty="0"/>
              <a:t>OISEAUX ON PEUT VOIR UNE TRANSMISSION DIRECTE </a:t>
            </a:r>
            <a:r>
              <a:rPr lang="fr-FR" baseline="0" dirty="0"/>
              <a:t>NOTAMMENT UNE </a:t>
            </a:r>
            <a:r>
              <a:rPr lang="fr-FR" baseline="0" dirty="0" err="1"/>
              <a:t>transmssion</a:t>
            </a:r>
            <a:r>
              <a:rPr lang="fr-FR" baseline="0" dirty="0"/>
              <a:t> </a:t>
            </a:r>
            <a:r>
              <a:rPr lang="fr-FR" baseline="0" dirty="0" err="1"/>
              <a:t>oro-fecale</a:t>
            </a:r>
            <a:endParaRPr lang="fr-FR" baseline="0" dirty="0"/>
          </a:p>
          <a:p>
            <a:r>
              <a:rPr lang="fr-FR" b="1" baseline="0" dirty="0"/>
              <a:t>CHEZ LES MOUSTIQUES ON PEUT VOIR UNE TRANSMISSION VERTICALE CHEZ CERTAINES ESPECES</a:t>
            </a:r>
          </a:p>
          <a:p>
            <a:endParaRPr lang="fr-FR" baseline="0" dirty="0"/>
          </a:p>
          <a:p>
            <a:r>
              <a:rPr lang="fr-FR" b="1" baseline="0" dirty="0"/>
              <a:t>LORS D’UNE FORTE CIRCULATION DU VIRUS </a:t>
            </a:r>
            <a:r>
              <a:rPr lang="fr-FR" baseline="0" dirty="0"/>
              <a:t>(amplification virale) des </a:t>
            </a:r>
            <a:r>
              <a:rPr lang="fr-FR" b="1" baseline="0" dirty="0"/>
              <a:t>MOUSTIQUES QUI JOUENT LE RÔLE DE VECTEURS PONTS </a:t>
            </a:r>
            <a:r>
              <a:rPr lang="fr-FR" baseline="0" dirty="0"/>
              <a:t>peuvent </a:t>
            </a:r>
            <a:r>
              <a:rPr lang="fr-FR" b="1" baseline="0" dirty="0"/>
              <a:t>PIQUER DES HÔTES ACCIDENTELS </a:t>
            </a:r>
            <a:r>
              <a:rPr lang="fr-FR" baseline="0" dirty="0"/>
              <a:t>comme les chevaux et l’Homme et </a:t>
            </a:r>
            <a:r>
              <a:rPr lang="fr-FR" b="1" baseline="0" dirty="0"/>
              <a:t>CAUSANT UNE ÉPIDÉMIE ET OU UNE ÉPIZOOTIE</a:t>
            </a:r>
            <a:r>
              <a:rPr lang="fr-FR" baseline="0" dirty="0"/>
              <a:t> (mais ils restent des culs de sacs épidémiologiques, c’est-à-dire qu’ils ne peuvent pas infecter d’autres hôtes)</a:t>
            </a:r>
          </a:p>
          <a:p>
            <a:endParaRPr lang="fr-FR" baseline="0" dirty="0"/>
          </a:p>
          <a:p>
            <a:r>
              <a:rPr lang="fr-FR" baseline="0" dirty="0"/>
              <a:t>Chez </a:t>
            </a:r>
            <a:r>
              <a:rPr lang="fr-FR" b="1" baseline="0" dirty="0"/>
              <a:t>L’HOMME ON PEUT VOIRE D’AUTRES MODES DE TRANSMISSIONS</a:t>
            </a:r>
            <a:r>
              <a:rPr lang="fr-FR" baseline="0" dirty="0"/>
              <a:t> du virus lors d’une transfusion sanguine ou d’une transplantation, par allaitement ou voie transplacentaire</a:t>
            </a:r>
            <a:endParaRPr lang="fr-FR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EF4CF-D2ED-479A-B924-E0C1987E5F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5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la transmission endémique du VNO chez les </a:t>
            </a:r>
            <a:r>
              <a:rPr lang="fr-FR" dirty="0" err="1"/>
              <a:t>Hypsiptes</a:t>
            </a:r>
            <a:r>
              <a:rPr lang="fr-FR" dirty="0"/>
              <a:t> </a:t>
            </a:r>
            <a:r>
              <a:rPr lang="fr-FR" dirty="0" err="1"/>
              <a:t>madagascariensis</a:t>
            </a:r>
            <a:r>
              <a:rPr lang="fr-FR" dirty="0"/>
              <a:t> influence-t-elle la dynamique de propagation de la maladie chez d'autres oiseaux	</a:t>
            </a:r>
          </a:p>
          <a:p>
            <a:endParaRPr lang="fr-FR" dirty="0"/>
          </a:p>
          <a:p>
            <a:r>
              <a:rPr lang="fr-FR" dirty="0"/>
              <a:t>Faire un modèle mécaniste simple de la dynamique du VNO chez les oiseaux sauvages à Madagascar dans lequel </a:t>
            </a:r>
            <a:r>
              <a:rPr lang="fr-FR" dirty="0" err="1"/>
              <a:t>Hypsipetes</a:t>
            </a:r>
            <a:r>
              <a:rPr lang="fr-FR" dirty="0"/>
              <a:t> </a:t>
            </a:r>
            <a:r>
              <a:rPr lang="fr-FR" dirty="0" err="1"/>
              <a:t>madagascariensis</a:t>
            </a:r>
            <a:r>
              <a:rPr lang="fr-FR" dirty="0"/>
              <a:t> sert de population source réservoir pour les infections mortelles chez les autres oiseaux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2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identify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risk factors associated with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bird serological status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38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partir de ce résultat on a construit un modèle mécaniste pour illustrer la dynamique de transmission de la maladie et en utilisant</a:t>
            </a:r>
            <a:r>
              <a:rPr lang="fr-FR" baseline="0" dirty="0"/>
              <a:t> l’espèce </a:t>
            </a:r>
            <a:r>
              <a:rPr lang="fr-FR" i="1" baseline="0" dirty="0" err="1"/>
              <a:t>hypsipetes</a:t>
            </a:r>
            <a:r>
              <a:rPr lang="fr-FR" baseline="0" dirty="0"/>
              <a:t> comme population source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16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64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Autres oiseaux</a:t>
            </a:r>
            <a:r>
              <a:rPr lang="fr-FR" baseline="0" dirty="0"/>
              <a:t> infectés, cela peut amener à une extinction de l’espèce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BEF4CF-D2ED-479A-B924-E0C1987E5F3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9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7BEF4CF-D2ED-479A-B924-E0C1987E5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860551C-5A81-49F4-8358-259CA4C8E3DC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6886C8-A2DA-4AB8-90C8-5B7BDEA433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3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22B6E22A-347D-4407-B8C1-10EB85135758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54C837-804F-4BEA-BA2B-59BB54A672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9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D882FE4-28E0-4D21-9839-A8A9449FCB70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F132EA-B84F-47A6-B5B4-1146B9DE86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0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297989-E609-4BA8-A7B7-B283692789D1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99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2BA7D32-1749-4518-91DB-FF786C0DA431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DAA01F-5E4A-4FAE-9689-46FB8EC15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EDA89E3-7F27-428F-AC74-513CD4995F2B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E11678-18B5-4E9A-B9CC-1DAFE89F95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64079A6-468F-4238-9A0A-950D51341F83}" type="datetime1">
              <a:rPr lang="fr-FR" smtClean="0"/>
              <a:t>14/01/2020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3115CE-E7D4-4DA2-A3C2-1D5F62B1E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4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4BE5638-2F15-4493-A7AF-0081AA2D0DEB}" type="datetime1">
              <a:rPr lang="fr-FR" smtClean="0"/>
              <a:t>14/01/2020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888746-655B-4552-B4D5-6843FF5CF8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13B33A92-316B-42F5-95EC-3E823C2C0B95}" type="datetime1">
              <a:rPr lang="fr-FR" smtClean="0"/>
              <a:t>14/01/2020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F637F-7079-4BD3-98E4-CCA48BD9C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9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5A457E3-0992-4800-9392-8838E76CC88F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908AA5-3A18-42AE-92E6-64DBA9F04E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00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DF7E31F-BC24-4ECA-9D8C-5AF2FE12DC52}" type="datetime1">
              <a:rPr lang="fr-FR" smtClean="0"/>
              <a:t>14/01/2020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99050A-B7AE-4C4D-B7FA-9E5A8EB1F7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92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7D686B2-60FE-4CAE-AB06-35965BD55CB8}" type="datetime1">
              <a:rPr lang="fr-FR" smtClean="0"/>
              <a:t>14/01/2020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22709E7D-9361-43C8-B71A-3B61FB2836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2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jp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openclipart.org/detail/188961/birdie-by-crisg-188961" TargetMode="External"/><Relationship Id="rId13" Type="http://schemas.openxmlformats.org/officeDocument/2006/relationships/hyperlink" Target="http://commons.wikimedia.org/wiki/file:icon_people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nio.com/science/microscopy-images/malaria-plasmodium/this-photograph-depicts-an-anopheles-stephensi-mosquito-larva" TargetMode="External"/><Relationship Id="rId11" Type="http://schemas.openxmlformats.org/officeDocument/2006/relationships/hyperlink" Target="http://lauwiie1993.deviantart.com/art/Dressage-horse-animation-313285972" TargetMode="External"/><Relationship Id="rId5" Type="http://schemas.openxmlformats.org/officeDocument/2006/relationships/image" Target="../media/image3.jpeg"/><Relationship Id="rId10" Type="http://schemas.openxmlformats.org/officeDocument/2006/relationships/image" Target="../media/image6.gif"/><Relationship Id="rId4" Type="http://schemas.openxmlformats.org/officeDocument/2006/relationships/hyperlink" Target="https://pixabay.com/en/brazil-health-mosquito-news-virus-1300017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2.jpeg"/><Relationship Id="rId18" Type="http://schemas.openxmlformats.org/officeDocument/2006/relationships/image" Target="../media/image26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12" Type="http://schemas.openxmlformats.org/officeDocument/2006/relationships/image" Target="../media/image21.jpeg"/><Relationship Id="rId17" Type="http://schemas.openxmlformats.org/officeDocument/2006/relationships/image" Target="../media/image25.jpeg"/><Relationship Id="rId2" Type="http://schemas.openxmlformats.org/officeDocument/2006/relationships/image" Target="../media/image12.jpe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9.jpeg"/><Relationship Id="rId5" Type="http://schemas.openxmlformats.org/officeDocument/2006/relationships/image" Target="../media/image15.jpeg"/><Relationship Id="rId15" Type="http://schemas.openxmlformats.org/officeDocument/2006/relationships/image" Target="../media/image23.jpe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DE3FB-131F-42C0-A92F-6BC2F5BF9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3" y="1697721"/>
            <a:ext cx="8229600" cy="4229669"/>
          </a:xfrm>
        </p:spPr>
        <p:txBody>
          <a:bodyPr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72851-4DD8-447A-956E-0ED1B61D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Picture 2" descr="G:\PHOTO MIATRANA\DSCN4022.JPG">
            <a:extLst>
              <a:ext uri="{FF2B5EF4-FFF2-40B4-BE49-F238E27FC236}">
                <a16:creationId xmlns:a16="http://schemas.microsoft.com/office/drawing/2014/main" id="{2521ECC6-4C5E-4D95-A522-DE6A26EA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638923" cy="42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3608" y="509771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wild bird reservoir dynamics for West Nile Virus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23928" y="635635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RASAMOELINA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Voahangielisoa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Miatrana</a:t>
            </a:r>
          </a:p>
        </p:txBody>
      </p:sp>
    </p:spTree>
    <p:extLst>
      <p:ext uri="{BB962C8B-B14F-4D97-AF65-F5344CB8AC3E}">
        <p14:creationId xmlns:p14="http://schemas.microsoft.com/office/powerpoint/2010/main" val="149308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10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14471"/>
            <a:ext cx="9070349" cy="453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67544" y="255142"/>
            <a:ext cx="7691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WNV </a:t>
            </a:r>
            <a:r>
              <a:rPr lang="fr-FR" sz="32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r>
              <a:rPr lang="fr-FR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32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</a:t>
            </a:r>
            <a:r>
              <a:rPr lang="fr-FR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fr-FR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Madagascar</a:t>
            </a:r>
            <a:endParaRPr lang="en-US" sz="3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836712"/>
            <a:ext cx="8301608" cy="5184576"/>
          </a:xfrm>
        </p:spPr>
        <p:txBody>
          <a:bodyPr/>
          <a:lstStyle/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12" y="1362248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Seroprevalence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12.5% → circulation of WNV in avifauna 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At least 19 species in contact with the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WNV,especially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Hypsipetes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madagascariensis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 err="1">
                <a:latin typeface="Arial" pitchFamily="34" charset="0"/>
                <a:cs typeface="Arial" pitchFamily="34" charset="0"/>
              </a:rPr>
              <a:t>Hypsipetes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madagascariensis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could act as a reservoir for WNV in Madagascar, and infection of other birds can lead to their extinction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133990" y="251937"/>
            <a:ext cx="2698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fr-FR" sz="32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3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6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 fieldwork to get more information and improve this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mechanistical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fr-FR" sz="2400" dirty="0"/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 the clinical impact of WNV in wild birds, especially among threatened species.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WNV monitoring program in birds could help address conservation issues and act as an early warning tool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38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DDB6E811-4EC1-40FA-9F11-7AFD4FFF7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74" y="3933272"/>
            <a:ext cx="969348" cy="688908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1F8A10C-E9B0-43CA-A9F7-E7CFB755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077" y="2946208"/>
            <a:ext cx="414564" cy="68890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1819DDFA-F906-478E-A93A-6D6A62AB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77" y="2994377"/>
            <a:ext cx="975445" cy="688908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98531EF-E141-4DFF-8B5E-B3AE96273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00" y="3972201"/>
            <a:ext cx="865707" cy="688908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938F9585-89C1-4382-BDD8-D84933213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9535" y="3972201"/>
            <a:ext cx="1252705" cy="9899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54A0B7A-EF18-446F-B142-F278E6DE2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2729" y="3054047"/>
            <a:ext cx="1987468" cy="68281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8AE5053-8BDA-40DB-9604-F0CD998C6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0955" y="3949313"/>
            <a:ext cx="2066723" cy="688908"/>
          </a:xfrm>
          <a:prstGeom prst="rect">
            <a:avLst/>
          </a:prstGeom>
        </p:spPr>
      </p:pic>
      <p:pic>
        <p:nvPicPr>
          <p:cNvPr id="41" name="Picture 7">
            <a:extLst>
              <a:ext uri="{FF2B5EF4-FFF2-40B4-BE49-F238E27FC236}">
                <a16:creationId xmlns:a16="http://schemas.microsoft.com/office/drawing/2014/main" id="{4A3F91B8-3A1D-4645-A21E-CB8A396D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11091"/>
            <a:ext cx="657357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DB8B4E79-A2E4-4AD1-8762-0162024C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334" y="3011091"/>
            <a:ext cx="1380668" cy="7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C485F9F-AF9B-47A9-B536-280D7CA5A8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24" y="3951503"/>
            <a:ext cx="688908" cy="6889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F96BD96-28FE-462B-A312-08033118EB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59" y="4962101"/>
            <a:ext cx="1598856" cy="9151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4EE8DC-5767-447A-8AED-7FCCF0B1C402}"/>
              </a:ext>
            </a:extLst>
          </p:cNvPr>
          <p:cNvSpPr/>
          <p:nvPr/>
        </p:nvSpPr>
        <p:spPr>
          <a:xfrm>
            <a:off x="2469953" y="406405"/>
            <a:ext cx="3980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Acknowlegments</a:t>
            </a:r>
            <a:endParaRPr lang="fr-FR" sz="3600" b="1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C25759-C27A-4C12-88A2-4DDBBA20A3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6863" r="825" b="5577"/>
          <a:stretch/>
        </p:blipFill>
        <p:spPr>
          <a:xfrm>
            <a:off x="3623380" y="4869160"/>
            <a:ext cx="1380668" cy="158379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48236" y="1580599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All E2M2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instructors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E2M2 Team 2019 and 2020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E2M2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Roomate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9166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79516" y="1124747"/>
            <a:ext cx="8784979" cy="50405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West Nile virus (WNV):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emerging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zoonotic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arbovirus for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reservoirs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wild birds.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Exist 9 lineages, lineage 1 and 2  are more widespread, solely lineage 2 circulates in Madagascar.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 human and veterinary public health problem: emergence in the USA in 1999 (&gt; 46 086 human cases) and regular re-emergences in Europe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9485" y="409112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INTRODUCTION</a:t>
            </a: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4551B-C891-44B5-BF83-BC4850FD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F637F-7079-4BD3-98E4-CCA48BD9CCB8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 picture containing animal, sitting, small, lit&#10;&#10;Description automatically generated">
            <a:extLst>
              <a:ext uri="{FF2B5EF4-FFF2-40B4-BE49-F238E27FC236}">
                <a16:creationId xmlns:a16="http://schemas.microsoft.com/office/drawing/2014/main" id="{C5135261-0161-493C-9686-86760AD54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4132" y="3791731"/>
            <a:ext cx="2195736" cy="11664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39FFCA4-9DEA-4035-A8F3-4974B1630A85}"/>
              </a:ext>
            </a:extLst>
          </p:cNvPr>
          <p:cNvGrpSpPr/>
          <p:nvPr/>
        </p:nvGrpSpPr>
        <p:grpSpPr>
          <a:xfrm>
            <a:off x="3655912" y="1745335"/>
            <a:ext cx="2428257" cy="1899689"/>
            <a:chOff x="3655912" y="1745335"/>
            <a:chExt cx="2428257" cy="1899689"/>
          </a:xfrm>
        </p:grpSpPr>
        <p:pic>
          <p:nvPicPr>
            <p:cNvPr id="4" name="Picture 3" descr="A insect on the ground&#10;&#10;Description automatically generated">
              <a:extLst>
                <a:ext uri="{FF2B5EF4-FFF2-40B4-BE49-F238E27FC236}">
                  <a16:creationId xmlns:a16="http://schemas.microsoft.com/office/drawing/2014/main" id="{33A474BE-BF6A-4AA4-8D1E-FC5190E1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655912" y="1745335"/>
              <a:ext cx="1403648" cy="9982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414D3D-2C98-4342-AD69-0EA984600A41}"/>
                </a:ext>
              </a:extLst>
            </p:cNvPr>
            <p:cNvCxnSpPr/>
            <p:nvPr/>
          </p:nvCxnSpPr>
          <p:spPr>
            <a:xfrm>
              <a:off x="4427984" y="2708920"/>
              <a:ext cx="0" cy="93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5DCBD5C-22B0-4754-99C9-08C51ED36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1960" y="2708920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8D4726-AEDF-42C5-B3D1-213C3BD593D1}"/>
                </a:ext>
              </a:extLst>
            </p:cNvPr>
            <p:cNvSpPr txBox="1"/>
            <p:nvPr/>
          </p:nvSpPr>
          <p:spPr>
            <a:xfrm>
              <a:off x="4572001" y="2852936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Vertical transmission</a:t>
              </a:r>
            </a:p>
          </p:txBody>
        </p:sp>
      </p:grpSp>
      <p:pic>
        <p:nvPicPr>
          <p:cNvPr id="18" name="Picture 17" descr="A picture containing graphics, drawing, shirt&#10;&#10;Description automatically generated">
            <a:extLst>
              <a:ext uri="{FF2B5EF4-FFF2-40B4-BE49-F238E27FC236}">
                <a16:creationId xmlns:a16="http://schemas.microsoft.com/office/drawing/2014/main" id="{4A2C6E14-1D12-4AED-A95B-35468CB69F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520" y="3983608"/>
            <a:ext cx="1019767" cy="90948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20F3B4A-584D-4D74-AE11-8FDD7989737D}"/>
              </a:ext>
            </a:extLst>
          </p:cNvPr>
          <p:cNvGrpSpPr/>
          <p:nvPr/>
        </p:nvGrpSpPr>
        <p:grpSpPr>
          <a:xfrm>
            <a:off x="467543" y="4893095"/>
            <a:ext cx="1948840" cy="1572559"/>
            <a:chOff x="467543" y="4893095"/>
            <a:chExt cx="1948840" cy="1572559"/>
          </a:xfrm>
        </p:grpSpPr>
        <p:pic>
          <p:nvPicPr>
            <p:cNvPr id="19" name="Picture 18" descr="A picture containing graphics, drawing, shirt&#10;&#10;Description automatically generated">
              <a:extLst>
                <a:ext uri="{FF2B5EF4-FFF2-40B4-BE49-F238E27FC236}">
                  <a16:creationId xmlns:a16="http://schemas.microsoft.com/office/drawing/2014/main" id="{75503A8F-AB91-4DB4-8EF0-747BAA77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67543" y="5951887"/>
              <a:ext cx="576064" cy="513767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D026DD-24E1-4C93-B972-E3137F4B59AF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5" y="4965103"/>
              <a:ext cx="0" cy="779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0349C7-FBDF-46C5-AAA2-95E6936FF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543" y="4893095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6DC1E7-0C89-48BB-8D71-BF4E33629588}"/>
                </a:ext>
              </a:extLst>
            </p:cNvPr>
            <p:cNvSpPr txBox="1"/>
            <p:nvPr/>
          </p:nvSpPr>
          <p:spPr>
            <a:xfrm>
              <a:off x="904215" y="5098455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Direct transmission</a:t>
              </a:r>
            </a:p>
          </p:txBody>
        </p:sp>
      </p:grp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95F482FD-8382-4E49-A1B1-F3FE1116016D}"/>
              </a:ext>
            </a:extLst>
          </p:cNvPr>
          <p:cNvSpPr/>
          <p:nvPr/>
        </p:nvSpPr>
        <p:spPr>
          <a:xfrm flipH="1">
            <a:off x="1414456" y="4515654"/>
            <a:ext cx="2195736" cy="48012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CF1A689D-584F-434B-8446-B24670B0BFEE}"/>
              </a:ext>
            </a:extLst>
          </p:cNvPr>
          <p:cNvSpPr/>
          <p:nvPr/>
        </p:nvSpPr>
        <p:spPr>
          <a:xfrm flipV="1">
            <a:off x="1388753" y="3358707"/>
            <a:ext cx="2247143" cy="5361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2ACB55-D631-4C3E-A8B9-DB2CD9453B67}"/>
              </a:ext>
            </a:extLst>
          </p:cNvPr>
          <p:cNvGrpSpPr/>
          <p:nvPr/>
        </p:nvGrpSpPr>
        <p:grpSpPr>
          <a:xfrm>
            <a:off x="5796136" y="4196129"/>
            <a:ext cx="3112278" cy="1913876"/>
            <a:chOff x="5796136" y="4196129"/>
            <a:chExt cx="3112278" cy="1913876"/>
          </a:xfrm>
        </p:grpSpPr>
        <p:pic>
          <p:nvPicPr>
            <p:cNvPr id="48" name="Picture 47" descr="A close up of an animal&#10;&#10;Description automatically generated">
              <a:extLst>
                <a:ext uri="{FF2B5EF4-FFF2-40B4-BE49-F238E27FC236}">
                  <a16:creationId xmlns:a16="http://schemas.microsoft.com/office/drawing/2014/main" id="{7C23153A-3D38-497E-84B5-9DEDAA1C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894916" y="4599882"/>
              <a:ext cx="2013498" cy="1510123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FB118C-9ED6-41F8-93A9-2E42DAA044C0}"/>
                </a:ext>
              </a:extLst>
            </p:cNvPr>
            <p:cNvCxnSpPr>
              <a:cxnSpLocks/>
            </p:cNvCxnSpPr>
            <p:nvPr/>
          </p:nvCxnSpPr>
          <p:spPr>
            <a:xfrm>
              <a:off x="5813037" y="4196129"/>
              <a:ext cx="1135227" cy="9023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8DABA3-46EC-4BC8-9334-053766EDB56B}"/>
                </a:ext>
              </a:extLst>
            </p:cNvPr>
            <p:cNvSpPr txBox="1"/>
            <p:nvPr/>
          </p:nvSpPr>
          <p:spPr>
            <a:xfrm>
              <a:off x="5796136" y="504997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epizootic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2F6163-FD12-4975-B605-C59F89179CBD}"/>
              </a:ext>
            </a:extLst>
          </p:cNvPr>
          <p:cNvGrpSpPr/>
          <p:nvPr/>
        </p:nvGrpSpPr>
        <p:grpSpPr>
          <a:xfrm>
            <a:off x="5796136" y="1321069"/>
            <a:ext cx="3216697" cy="2441157"/>
            <a:chOff x="5796136" y="1321069"/>
            <a:chExt cx="3216697" cy="244115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76ADFAE-74DE-4EA1-AB67-DF229BC319CA}"/>
                </a:ext>
              </a:extLst>
            </p:cNvPr>
            <p:cNvGrpSpPr/>
            <p:nvPr/>
          </p:nvGrpSpPr>
          <p:grpSpPr>
            <a:xfrm>
              <a:off x="5796136" y="1447023"/>
              <a:ext cx="3216697" cy="2315203"/>
              <a:chOff x="5796136" y="1447023"/>
              <a:chExt cx="3216697" cy="2315203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8241099-49FC-4EBF-90EC-AC035177CF9C}"/>
                  </a:ext>
                </a:extLst>
              </p:cNvPr>
              <p:cNvCxnSpPr/>
              <p:nvPr/>
            </p:nvCxnSpPr>
            <p:spPr>
              <a:xfrm flipV="1">
                <a:off x="5796136" y="2852936"/>
                <a:ext cx="1152128" cy="73152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ED634C-B463-43D5-9C11-065E40021C6D}"/>
                  </a:ext>
                </a:extLst>
              </p:cNvPr>
              <p:cNvSpPr txBox="1"/>
              <p:nvPr/>
            </p:nvSpPr>
            <p:spPr>
              <a:xfrm>
                <a:off x="6107832" y="3392894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epidemic</a:t>
                </a:r>
              </a:p>
            </p:txBody>
          </p:sp>
          <p:pic>
            <p:nvPicPr>
              <p:cNvPr id="39" name="Picture 3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875D293-6921-401E-B379-0918C302F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3"/>
                  </a:ext>
                </a:extLst>
              </a:blip>
              <a:stretch>
                <a:fillRect/>
              </a:stretch>
            </p:blipFill>
            <p:spPr>
              <a:xfrm>
                <a:off x="6732240" y="1447023"/>
                <a:ext cx="2280593" cy="1316241"/>
              </a:xfrm>
              <a:prstGeom prst="rect">
                <a:avLst/>
              </a:prstGeom>
            </p:spPr>
          </p:pic>
        </p:grpSp>
        <p:pic>
          <p:nvPicPr>
            <p:cNvPr id="3074" name="Picture 2" descr="Image result for double sided round arrow">
              <a:extLst>
                <a:ext uri="{FF2B5EF4-FFF2-40B4-BE49-F238E27FC236}">
                  <a16:creationId xmlns:a16="http://schemas.microsoft.com/office/drawing/2014/main" id="{6293B08F-BF0C-4444-B9E7-199E79E9B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9528" y="1321069"/>
              <a:ext cx="906016" cy="251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Titre 1">
            <a:extLst>
              <a:ext uri="{FF2B5EF4-FFF2-40B4-BE49-F238E27FC236}">
                <a16:creationId xmlns:a16="http://schemas.microsoft.com/office/drawing/2014/main" id="{4C2AAD33-4BFC-435F-A3AC-F79DEB253B18}"/>
              </a:ext>
            </a:extLst>
          </p:cNvPr>
          <p:cNvSpPr txBox="1">
            <a:spLocks/>
          </p:cNvSpPr>
          <p:nvPr/>
        </p:nvSpPr>
        <p:spPr>
          <a:xfrm>
            <a:off x="457200" y="274642"/>
            <a:ext cx="8219258" cy="7780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Transmission cycle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4AAFA2-8B97-4DCE-8D4D-3E2B5165D5DC}"/>
              </a:ext>
            </a:extLst>
          </p:cNvPr>
          <p:cNvSpPr txBox="1"/>
          <p:nvPr/>
        </p:nvSpPr>
        <p:spPr>
          <a:xfrm>
            <a:off x="3743029" y="485765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Bridge vector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DB42AF-A231-4AC9-8FD2-0B09BA8783DC}"/>
              </a:ext>
            </a:extLst>
          </p:cNvPr>
          <p:cNvSpPr txBox="1"/>
          <p:nvPr/>
        </p:nvSpPr>
        <p:spPr>
          <a:xfrm>
            <a:off x="1691680" y="3862789"/>
            <a:ext cx="163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Enzootic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cycle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29FB8E-D73C-4EA1-897C-8F6523EBB2D5}"/>
              </a:ext>
            </a:extLst>
          </p:cNvPr>
          <p:cNvSpPr txBox="1"/>
          <p:nvPr/>
        </p:nvSpPr>
        <p:spPr>
          <a:xfrm>
            <a:off x="1556481" y="5798943"/>
            <a:ext cx="205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Ornithophilic vector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5438C40-8EDC-4355-AE7D-0FF8D311610D}"/>
              </a:ext>
            </a:extLst>
          </p:cNvPr>
          <p:cNvSpPr txBox="1"/>
          <p:nvPr/>
        </p:nvSpPr>
        <p:spPr>
          <a:xfrm>
            <a:off x="1468974" y="2868480"/>
            <a:ext cx="21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Ornithophilic vector</a:t>
            </a:r>
          </a:p>
        </p:txBody>
      </p:sp>
    </p:spTree>
    <p:extLst>
      <p:ext uri="{BB962C8B-B14F-4D97-AF65-F5344CB8AC3E}">
        <p14:creationId xmlns:p14="http://schemas.microsoft.com/office/powerpoint/2010/main" val="7584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F637F-7079-4BD3-98E4-CCA48BD9CCB8}" type="slidenum">
              <a:rPr lang="fr-FR" smtClean="0"/>
              <a:t>4</a:t>
            </a:fld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C2AAD33-4BFC-435F-A3AC-F79DEB253B18}"/>
              </a:ext>
            </a:extLst>
          </p:cNvPr>
          <p:cNvSpPr txBox="1">
            <a:spLocks/>
          </p:cNvSpPr>
          <p:nvPr/>
        </p:nvSpPr>
        <p:spPr>
          <a:xfrm>
            <a:off x="457200" y="274642"/>
            <a:ext cx="8219258" cy="7780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err="1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Role</a:t>
            </a:r>
            <a:r>
              <a:rPr lang="fr-FR" sz="3600" b="1" dirty="0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 of </a:t>
            </a:r>
            <a:r>
              <a:rPr lang="fr-FR" sz="3600" b="1" dirty="0" err="1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birds</a:t>
            </a:r>
            <a:r>
              <a:rPr lang="fr-FR" sz="3600" b="1" dirty="0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 as </a:t>
            </a:r>
            <a:r>
              <a:rPr lang="fr-FR" sz="3600" b="1" dirty="0" err="1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reservoirs</a:t>
            </a:r>
            <a:endParaRPr lang="fr-FR" sz="3600" b="1" dirty="0">
              <a:solidFill>
                <a:srgbClr val="9BBB59">
                  <a:lumMod val="50000"/>
                </a:srgbClr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81530" y="2708920"/>
            <a:ext cx="7704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Ability of a host species to be infected and to present the infectious agent to vectors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reservoir species will amplify the virus and develop a long viremia with high titers of viral particles in the blood: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passeriformes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are thought to have long viremias and the high viral titers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A55962-9347-42D8-9F9A-7037F12F69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7" y="974091"/>
            <a:ext cx="1554721" cy="10484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E247B33-0A33-4D16-961E-904934829B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47265"/>
            <a:ext cx="130763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EF637F-7079-4BD3-98E4-CCA48BD9CCB8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611560" y="1627054"/>
            <a:ext cx="82192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Question: How do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endemic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transmissions of WNV in the </a:t>
            </a:r>
            <a:r>
              <a:rPr 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Hypsipetes</a:t>
            </a:r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madagascariensis</a:t>
            </a:r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spillover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a simple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mechanistic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model of WNV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wild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in Madagascar in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Hypsipetes</a:t>
            </a:r>
            <a:r>
              <a:rPr lang="fr-FR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madagascariensis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serves as a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reservoir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source population for fatal infections in the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C2AAD33-4BFC-435F-A3AC-F79DEB253B18}"/>
              </a:ext>
            </a:extLst>
          </p:cNvPr>
          <p:cNvSpPr txBox="1">
            <a:spLocks/>
          </p:cNvSpPr>
          <p:nvPr/>
        </p:nvSpPr>
        <p:spPr>
          <a:xfrm>
            <a:off x="457200" y="274642"/>
            <a:ext cx="8219258" cy="7780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 err="1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Research</a:t>
            </a:r>
            <a:r>
              <a:rPr lang="fr-FR" sz="3600" b="1" dirty="0">
                <a:solidFill>
                  <a:srgbClr val="9BBB59">
                    <a:lumMod val="50000"/>
                  </a:srgbClr>
                </a:solidFill>
                <a:latin typeface="Arial" pitchFamily="34"/>
                <a:cs typeface="Arial" pitchFamily="34"/>
              </a:rPr>
              <a:t> question and objective</a:t>
            </a:r>
          </a:p>
        </p:txBody>
      </p:sp>
    </p:spTree>
    <p:extLst>
      <p:ext uri="{BB962C8B-B14F-4D97-AF65-F5344CB8AC3E}">
        <p14:creationId xmlns:p14="http://schemas.microsoft.com/office/powerpoint/2010/main" val="16313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8712968" cy="5001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Sites: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Abundance or diversity of birds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Edge of a stable 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Presence of forest or wetland (&lt; 500m)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Period: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May 2016 – Apr 2017 </a:t>
            </a:r>
          </a:p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Serological analysis: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competitive ELISA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(ID-Vet® kit) for IgG antibody detection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Statistical analysis: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regression models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6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55640" y="279206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METHODS</a:t>
            </a:r>
            <a:endParaRPr lang="fr-FR" dirty="0"/>
          </a:p>
        </p:txBody>
      </p:sp>
      <p:pic>
        <p:nvPicPr>
          <p:cNvPr id="6" name="Content Placeholder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12160" y="1136489"/>
            <a:ext cx="3096346" cy="538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1" y="1000641"/>
            <a:ext cx="8892480" cy="4525963"/>
          </a:xfrm>
        </p:spPr>
        <p:txBody>
          <a:bodyPr/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12.5%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(44/352) of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[95%CI: 11.0-14.0]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birds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species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in contact </a:t>
            </a:r>
            <a:r>
              <a:rPr lang="fr-FR" sz="2400" dirty="0" err="1">
                <a:latin typeface="Arial" pitchFamily="34" charset="0"/>
                <a:cs typeface="Arial" pitchFamily="34" charset="0"/>
              </a:rPr>
              <a:t>with</a:t>
            </a:r>
            <a:r>
              <a:rPr lang="fr-FR" sz="2400" dirty="0">
                <a:latin typeface="Arial" pitchFamily="34" charset="0"/>
                <a:cs typeface="Arial" pitchFamily="34" charset="0"/>
              </a:rPr>
              <a:t> WNV</a:t>
            </a:r>
          </a:p>
          <a:p>
            <a:pPr marL="0" indent="0">
              <a:spcAft>
                <a:spcPts val="600"/>
              </a:spcAft>
              <a:buNone/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7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6947" y="666870"/>
            <a:ext cx="8229600" cy="667542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Tahoma" pitchFamily="34"/>
                <a:cs typeface="Arial" panose="020B0604020202020204" pitchFamily="34" charset="0"/>
              </a:rPr>
              <a:t>RESULTS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 descr="C:\Users\miatrana\AppData\Local\Microsoft\Windows\Temporary Internet Files\Content.Word\DSCN4235.jpg">
            <a:extLst>
              <a:ext uri="{FF2B5EF4-FFF2-40B4-BE49-F238E27FC236}">
                <a16:creationId xmlns:a16="http://schemas.microsoft.com/office/drawing/2014/main" id="{AF05EBB1-C98A-42DC-BD13-C8042E5D35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4" y="3916609"/>
            <a:ext cx="1310356" cy="10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C:\Users\miatrana\AppData\Local\Microsoft\Windows\Temporary Internet Files\Content.Word\P1130739.jpg">
            <a:extLst>
              <a:ext uri="{FF2B5EF4-FFF2-40B4-BE49-F238E27FC236}">
                <a16:creationId xmlns:a16="http://schemas.microsoft.com/office/drawing/2014/main" id="{AEB513ED-FFFB-4EC1-9DC9-8AC8744741C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54" y="2780928"/>
            <a:ext cx="1271564" cy="11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C:\Users\miatrana\AppData\Local\Microsoft\Windows\Temporary Internet Files\Content.Word\IMG_1618.jpg">
            <a:extLst>
              <a:ext uri="{FF2B5EF4-FFF2-40B4-BE49-F238E27FC236}">
                <a16:creationId xmlns:a16="http://schemas.microsoft.com/office/drawing/2014/main" id="{8CF9AD7F-B6DE-4096-BF58-7B45170B302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92" y="2780928"/>
            <a:ext cx="1315876" cy="109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C:\Users\miatrana\AppData\Local\Microsoft\Windows\Temporary Internet Files\Content.Word\IMG_2045.jpg">
            <a:extLst>
              <a:ext uri="{FF2B5EF4-FFF2-40B4-BE49-F238E27FC236}">
                <a16:creationId xmlns:a16="http://schemas.microsoft.com/office/drawing/2014/main" id="{C05AA4A0-C37B-4995-A709-27CC828136F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87670"/>
            <a:ext cx="1154846" cy="10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 descr="C:\Users\miatrana\AppData\Local\Microsoft\Windows\Temporary Internet Files\Content.Word\IMG_1588.jpg">
            <a:extLst>
              <a:ext uri="{FF2B5EF4-FFF2-40B4-BE49-F238E27FC236}">
                <a16:creationId xmlns:a16="http://schemas.microsoft.com/office/drawing/2014/main" id="{7509D19E-75AC-42BA-BB91-259BB437C4B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078" y="2780928"/>
            <a:ext cx="1661139" cy="108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C:\Users\miatrana\AppData\Local\Microsoft\Windows\Temporary Internet Files\Content.Word\IMG_1716.jpg">
            <a:extLst>
              <a:ext uri="{FF2B5EF4-FFF2-40B4-BE49-F238E27FC236}">
                <a16:creationId xmlns:a16="http://schemas.microsoft.com/office/drawing/2014/main" id="{B2D7CD8B-E658-4A60-B65F-36D7199A22B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353" y="2789673"/>
            <a:ext cx="1250762" cy="108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BC3E972-5A41-425C-B02A-20564C63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88" y="2784079"/>
            <a:ext cx="1373509" cy="1074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1E328AF-6432-434A-9D96-B286F81EF8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03" y="3852037"/>
            <a:ext cx="1554722" cy="10810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F469A7B-0C38-41B1-B161-6D2D1FE7C3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22" y="3875634"/>
            <a:ext cx="1562090" cy="104139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7A55962-9347-42D8-9F9A-7037F12F69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96" y="3875634"/>
            <a:ext cx="1554721" cy="104842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3051F90-0EB7-4BD9-8AB2-0F8A3BCBD46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2"/>
          <a:stretch/>
        </p:blipFill>
        <p:spPr>
          <a:xfrm>
            <a:off x="7312989" y="2789673"/>
            <a:ext cx="1438789" cy="106236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67D7996-DE7C-40B0-94C3-E582ECB2C84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96"/>
          <a:stretch/>
        </p:blipFill>
        <p:spPr>
          <a:xfrm>
            <a:off x="7513138" y="3865317"/>
            <a:ext cx="1255430" cy="108100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E247B33-0A33-4D16-961E-904934829BE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4" y="4999225"/>
            <a:ext cx="1307638" cy="98072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D8EE545-D5F2-4762-950E-5E2E719C471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18" y="4959184"/>
            <a:ext cx="1271564" cy="103264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81D9287-8828-450B-A356-5E2A9EAE8A5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08" y="4933930"/>
            <a:ext cx="1343194" cy="10611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869C4DE-2D1C-439A-B9B1-A57DD333472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15" y="4933930"/>
            <a:ext cx="1376857" cy="105789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1DA3320-5806-42BE-9A4A-590426ED35D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85370"/>
            <a:ext cx="1385608" cy="10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8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735E7-F450-40D5-BE8B-724C772C59CF}" type="slidenum">
              <a:rPr lang="fr-FR" smtClean="0"/>
              <a:t>8</a:t>
            </a:fld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1259632" y="251937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Seroprevalence</a:t>
            </a:r>
            <a:r>
              <a:rPr lang="fr-FR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fr-FR" sz="3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</a:t>
            </a:r>
            <a:endParaRPr lang="fr-FR" sz="3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0" y="938213"/>
            <a:ext cx="9680869" cy="4723036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950979" y="1484784"/>
            <a:ext cx="504056" cy="2304256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 à coins arrondis 395"/>
          <p:cNvSpPr/>
          <p:nvPr/>
        </p:nvSpPr>
        <p:spPr>
          <a:xfrm>
            <a:off x="2177932" y="2171179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</a:t>
            </a:r>
            <a:r>
              <a:rPr lang="fr-FR" b="1" baseline="-250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00" name="Rectangle à coins arrondis 399"/>
          <p:cNvSpPr/>
          <p:nvPr/>
        </p:nvSpPr>
        <p:spPr>
          <a:xfrm>
            <a:off x="6496997" y="2171179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</a:t>
            </a:r>
            <a:r>
              <a:rPr lang="fr-FR" b="1" baseline="-250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02" name="Rectangle à coins arrondis 401"/>
          <p:cNvSpPr/>
          <p:nvPr/>
        </p:nvSpPr>
        <p:spPr>
          <a:xfrm>
            <a:off x="2177932" y="3883002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</a:t>
            </a:r>
            <a:r>
              <a:rPr lang="fr-FR" b="1" baseline="-250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05" name="Rectangle à coins arrondis 404"/>
          <p:cNvSpPr/>
          <p:nvPr/>
        </p:nvSpPr>
        <p:spPr>
          <a:xfrm>
            <a:off x="4341015" y="2171179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</a:t>
            </a:r>
            <a:r>
              <a:rPr lang="fr-FR" b="1" baseline="-25000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407" name="Connecteur droit avec flèche 406"/>
          <p:cNvCxnSpPr/>
          <p:nvPr/>
        </p:nvCxnSpPr>
        <p:spPr>
          <a:xfrm>
            <a:off x="3187054" y="2387203"/>
            <a:ext cx="1124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8" name="Connecteur droit avec flèche 407"/>
          <p:cNvCxnSpPr/>
          <p:nvPr/>
        </p:nvCxnSpPr>
        <p:spPr>
          <a:xfrm>
            <a:off x="5345911" y="2387203"/>
            <a:ext cx="1124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5" name="Rectangle à coins arrondis 414"/>
          <p:cNvSpPr/>
          <p:nvPr/>
        </p:nvSpPr>
        <p:spPr>
          <a:xfrm>
            <a:off x="4341015" y="3883002"/>
            <a:ext cx="93610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</a:t>
            </a:r>
            <a:r>
              <a:rPr lang="fr-FR" b="1" baseline="-25000" dirty="0">
                <a:solidFill>
                  <a:schemeClr val="bg1"/>
                </a:solidFill>
              </a:rPr>
              <a:t>O</a:t>
            </a:r>
          </a:p>
        </p:txBody>
      </p:sp>
      <p:cxnSp>
        <p:nvCxnSpPr>
          <p:cNvPr id="417" name="Connecteur droit avec flèche 416"/>
          <p:cNvCxnSpPr/>
          <p:nvPr/>
        </p:nvCxnSpPr>
        <p:spPr>
          <a:xfrm>
            <a:off x="3187054" y="4115090"/>
            <a:ext cx="1100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9" name="ZoneTexte 418"/>
          <p:cNvSpPr txBox="1"/>
          <p:nvPr/>
        </p:nvSpPr>
        <p:spPr>
          <a:xfrm>
            <a:off x="3367074" y="1887215"/>
            <a:ext cx="61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β</a:t>
            </a:r>
            <a:r>
              <a:rPr lang="fr-FR" sz="2400" baseline="-25000" dirty="0"/>
              <a:t>H</a:t>
            </a:r>
            <a:endParaRPr lang="fr-FR" sz="1050" baseline="-25000" dirty="0"/>
          </a:p>
        </p:txBody>
      </p:sp>
      <p:sp>
        <p:nvSpPr>
          <p:cNvPr id="422" name="ZoneTexte 421"/>
          <p:cNvSpPr txBox="1"/>
          <p:nvPr/>
        </p:nvSpPr>
        <p:spPr>
          <a:xfrm>
            <a:off x="5640538" y="181520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σ</a:t>
            </a:r>
            <a:r>
              <a:rPr lang="fr-FR" sz="2800" baseline="-25000" dirty="0"/>
              <a:t>H</a:t>
            </a:r>
            <a:endParaRPr lang="fr-FR" sz="1100" baseline="-25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367074" y="3669749"/>
            <a:ext cx="61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β</a:t>
            </a:r>
            <a:r>
              <a:rPr lang="fr-FR" sz="2400" dirty="0"/>
              <a:t> </a:t>
            </a:r>
            <a:r>
              <a:rPr lang="fr-FR" sz="1050" dirty="0"/>
              <a:t>o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2132840" y="1988840"/>
            <a:ext cx="7200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/>
          <p:cNvCxnSpPr/>
          <p:nvPr/>
        </p:nvCxnSpPr>
        <p:spPr>
          <a:xfrm>
            <a:off x="1480058" y="2389515"/>
            <a:ext cx="611058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/>
          <p:cNvCxnSpPr>
            <a:stCxn id="396" idx="2"/>
          </p:cNvCxnSpPr>
          <p:nvPr/>
        </p:nvCxnSpPr>
        <p:spPr>
          <a:xfrm>
            <a:off x="2645984" y="2603227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4861954" y="26149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981983" y="263029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502978" y="282331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µ</a:t>
            </a:r>
            <a:r>
              <a:rPr lang="fr-FR" sz="2400" baseline="-25000" dirty="0"/>
              <a:t>H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4663218" y="282331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µ</a:t>
            </a:r>
            <a:r>
              <a:rPr lang="fr-FR" sz="2400" baseline="-25000" dirty="0"/>
              <a:t>H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6823458" y="282331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µ</a:t>
            </a:r>
            <a:r>
              <a:rPr lang="fr-FR" sz="2400" baseline="-25000" dirty="0"/>
              <a:t>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55358" y="2160137"/>
            <a:ext cx="892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Birth</a:t>
            </a:r>
            <a:r>
              <a:rPr lang="fr-FR" sz="2000" baseline="-25000" dirty="0" err="1"/>
              <a:t>H</a:t>
            </a:r>
            <a:endParaRPr lang="fr-FR" sz="2000" baseline="-25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90298" y="5171708"/>
            <a:ext cx="3865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S</a:t>
            </a:r>
            <a:r>
              <a:rPr lang="fr-FR" sz="1600" baseline="-25000" dirty="0"/>
              <a:t>H</a:t>
            </a:r>
            <a:r>
              <a:rPr lang="fr-FR" sz="1600" dirty="0"/>
              <a:t>: Susceptible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i="1" dirty="0"/>
          </a:p>
          <a:p>
            <a:r>
              <a:rPr lang="fr-FR" sz="1600" dirty="0"/>
              <a:t>I</a:t>
            </a:r>
            <a:r>
              <a:rPr lang="fr-FR" sz="1600" baseline="-25000" dirty="0"/>
              <a:t>H</a:t>
            </a:r>
            <a:r>
              <a:rPr lang="fr-FR" sz="1600" dirty="0"/>
              <a:t>: </a:t>
            </a:r>
            <a:r>
              <a:rPr lang="fr-FR" sz="1600" dirty="0" err="1"/>
              <a:t>Infectious</a:t>
            </a:r>
            <a:r>
              <a:rPr lang="fr-FR" sz="1600" dirty="0"/>
              <a:t>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i="1" dirty="0"/>
          </a:p>
          <a:p>
            <a:r>
              <a:rPr lang="fr-FR" sz="1600" dirty="0"/>
              <a:t>R: </a:t>
            </a:r>
            <a:r>
              <a:rPr lang="fr-FR" sz="1600" dirty="0" err="1"/>
              <a:t>Recovered</a:t>
            </a:r>
            <a:r>
              <a:rPr lang="fr-FR" sz="1600" dirty="0"/>
              <a:t>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i="1" dirty="0"/>
          </a:p>
          <a:p>
            <a:r>
              <a:rPr lang="fr-FR" sz="1600" dirty="0"/>
              <a:t>I</a:t>
            </a:r>
            <a:r>
              <a:rPr lang="fr-FR" sz="1600" baseline="-25000" dirty="0"/>
              <a:t>O</a:t>
            </a:r>
            <a:r>
              <a:rPr lang="fr-FR" sz="1600" dirty="0"/>
              <a:t>: </a:t>
            </a:r>
            <a:r>
              <a:rPr lang="fr-FR" sz="1600" dirty="0" err="1"/>
              <a:t>Infectious</a:t>
            </a:r>
            <a:r>
              <a:rPr lang="fr-FR" sz="1600" dirty="0"/>
              <a:t>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birds</a:t>
            </a:r>
            <a:endParaRPr lang="fr-FR" sz="1600" dirty="0"/>
          </a:p>
          <a:p>
            <a:r>
              <a:rPr lang="fr-FR" sz="1600" dirty="0"/>
              <a:t>S</a:t>
            </a:r>
            <a:r>
              <a:rPr lang="fr-FR" sz="1600" baseline="-25000" dirty="0"/>
              <a:t>O</a:t>
            </a:r>
            <a:r>
              <a:rPr lang="fr-FR" sz="1600" dirty="0"/>
              <a:t>: Susceptible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birds</a:t>
            </a:r>
            <a:endParaRPr lang="fr-FR" sz="1600" dirty="0"/>
          </a:p>
          <a:p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499992" y="5038725"/>
            <a:ext cx="45365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/>
              <a:t>β</a:t>
            </a:r>
            <a:r>
              <a:rPr lang="fr-FR" sz="1600" baseline="-25000" dirty="0"/>
              <a:t>H</a:t>
            </a:r>
            <a:r>
              <a:rPr lang="fr-FR" sz="1600" dirty="0"/>
              <a:t>: </a:t>
            </a:r>
            <a:r>
              <a:rPr lang="fr-FR" sz="1600" dirty="0" err="1"/>
              <a:t>transmisssion</a:t>
            </a:r>
            <a:r>
              <a:rPr lang="fr-FR" sz="1600" dirty="0"/>
              <a:t> rate in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i="1" dirty="0"/>
          </a:p>
          <a:p>
            <a:r>
              <a:rPr lang="el-GR" sz="1600" dirty="0"/>
              <a:t>σ</a:t>
            </a:r>
            <a:r>
              <a:rPr lang="fr-FR" sz="1600" baseline="-25000" dirty="0"/>
              <a:t>H</a:t>
            </a:r>
            <a:r>
              <a:rPr lang="fr-FR" sz="1600" dirty="0"/>
              <a:t> </a:t>
            </a:r>
            <a:r>
              <a:rPr lang="fr-FR" sz="1600" dirty="0" err="1"/>
              <a:t>recovery</a:t>
            </a:r>
            <a:r>
              <a:rPr lang="fr-FR" sz="1600" dirty="0"/>
              <a:t> rate in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i="1" dirty="0"/>
          </a:p>
          <a:p>
            <a:r>
              <a:rPr lang="el-GR" sz="1600" dirty="0"/>
              <a:t>β</a:t>
            </a:r>
            <a:r>
              <a:rPr lang="fr-FR" sz="1600" dirty="0"/>
              <a:t> </a:t>
            </a:r>
            <a:r>
              <a:rPr lang="fr-FR" sz="800" dirty="0"/>
              <a:t>o</a:t>
            </a:r>
            <a:r>
              <a:rPr lang="fr-FR" sz="1600" dirty="0"/>
              <a:t>: </a:t>
            </a:r>
            <a:r>
              <a:rPr lang="fr-FR" sz="1600" dirty="0" err="1"/>
              <a:t>transmisssion</a:t>
            </a:r>
            <a:r>
              <a:rPr lang="fr-FR" sz="1600" dirty="0"/>
              <a:t> rate in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birds</a:t>
            </a:r>
            <a:endParaRPr lang="fr-FR" sz="1600" dirty="0"/>
          </a:p>
          <a:p>
            <a:r>
              <a:rPr lang="fr-FR" sz="1600" dirty="0"/>
              <a:t>µ</a:t>
            </a:r>
            <a:r>
              <a:rPr lang="fr-FR" sz="1600" baseline="-25000" dirty="0"/>
              <a:t>H:</a:t>
            </a:r>
            <a:r>
              <a:rPr lang="fr-FR" sz="1600" dirty="0"/>
              <a:t> </a:t>
            </a:r>
            <a:r>
              <a:rPr lang="fr-FR" sz="1600" dirty="0" err="1"/>
              <a:t>natural</a:t>
            </a:r>
            <a:r>
              <a:rPr lang="fr-FR" sz="1600" dirty="0"/>
              <a:t> </a:t>
            </a:r>
            <a:r>
              <a:rPr lang="fr-FR" sz="1600" dirty="0" err="1"/>
              <a:t>death</a:t>
            </a:r>
            <a:r>
              <a:rPr lang="fr-FR" sz="1600" dirty="0"/>
              <a:t> rate in </a:t>
            </a:r>
            <a:r>
              <a:rPr lang="fr-FR" sz="1600" i="1" dirty="0"/>
              <a:t>H. </a:t>
            </a:r>
            <a:r>
              <a:rPr lang="fr-FR" sz="1600" i="1" dirty="0" err="1"/>
              <a:t>madagascariensis</a:t>
            </a:r>
            <a:endParaRPr lang="fr-FR" sz="1600" dirty="0"/>
          </a:p>
          <a:p>
            <a:r>
              <a:rPr lang="fr-FR" sz="1600" dirty="0"/>
              <a:t>µ</a:t>
            </a:r>
            <a:r>
              <a:rPr lang="fr-FR" sz="1600" baseline="-25000" dirty="0"/>
              <a:t>o</a:t>
            </a:r>
            <a:r>
              <a:rPr lang="fr-FR" sz="1600" dirty="0"/>
              <a:t>: </a:t>
            </a:r>
            <a:r>
              <a:rPr lang="fr-FR" sz="1600" dirty="0" err="1"/>
              <a:t>natural</a:t>
            </a:r>
            <a:r>
              <a:rPr lang="fr-FR" sz="1600" dirty="0"/>
              <a:t> </a:t>
            </a:r>
            <a:r>
              <a:rPr lang="fr-FR" sz="1600" dirty="0" err="1"/>
              <a:t>death</a:t>
            </a:r>
            <a:r>
              <a:rPr lang="fr-FR" sz="1600" dirty="0"/>
              <a:t> rate in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birds</a:t>
            </a:r>
            <a:endParaRPr lang="fr-FR" sz="1600" dirty="0"/>
          </a:p>
          <a:p>
            <a:r>
              <a:rPr lang="el-GR" sz="1600" dirty="0"/>
              <a:t>α</a:t>
            </a:r>
            <a:r>
              <a:rPr lang="fr-FR" sz="1600" baseline="-25000" dirty="0"/>
              <a:t>O</a:t>
            </a:r>
            <a:r>
              <a:rPr lang="fr-FR" sz="1600" dirty="0"/>
              <a:t>: infection </a:t>
            </a:r>
            <a:r>
              <a:rPr lang="fr-FR" sz="1600" dirty="0" err="1"/>
              <a:t>induced</a:t>
            </a:r>
            <a:r>
              <a:rPr lang="fr-FR" sz="1600" dirty="0"/>
              <a:t> </a:t>
            </a:r>
            <a:r>
              <a:rPr lang="fr-FR" sz="1600" dirty="0" err="1"/>
              <a:t>mortality</a:t>
            </a:r>
            <a:r>
              <a:rPr lang="fr-FR" sz="1600" dirty="0"/>
              <a:t> rate in </a:t>
            </a:r>
            <a:r>
              <a:rPr lang="fr-FR" sz="1600" dirty="0" err="1"/>
              <a:t>other</a:t>
            </a:r>
            <a:r>
              <a:rPr lang="fr-FR" sz="1600" dirty="0"/>
              <a:t> </a:t>
            </a:r>
            <a:r>
              <a:rPr lang="fr-FR" sz="1600" dirty="0" err="1"/>
              <a:t>birds</a:t>
            </a:r>
            <a:endParaRPr lang="fr-FR" sz="1600" baseline="-25000" dirty="0"/>
          </a:p>
          <a:p>
            <a:endParaRPr lang="fr-FR" sz="1600" dirty="0"/>
          </a:p>
        </p:txBody>
      </p:sp>
      <p:sp>
        <p:nvSpPr>
          <p:cNvPr id="2" name="ZoneTexte 1"/>
          <p:cNvSpPr txBox="1"/>
          <p:nvPr/>
        </p:nvSpPr>
        <p:spPr>
          <a:xfrm>
            <a:off x="308959" y="1610495"/>
            <a:ext cx="174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/>
              <a:t>Hypsipetes</a:t>
            </a:r>
            <a:endParaRPr lang="fr-FR" sz="2400" b="1" i="1" dirty="0"/>
          </a:p>
        </p:txBody>
      </p:sp>
      <p:sp>
        <p:nvSpPr>
          <p:cNvPr id="43" name="ZoneTexte 42"/>
          <p:cNvSpPr txBox="1"/>
          <p:nvPr/>
        </p:nvSpPr>
        <p:spPr>
          <a:xfrm>
            <a:off x="216526" y="3543399"/>
            <a:ext cx="219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Other</a:t>
            </a:r>
            <a:r>
              <a:rPr lang="fr-FR" sz="2400" b="1" dirty="0"/>
              <a:t> </a:t>
            </a:r>
            <a:r>
              <a:rPr lang="fr-FR" sz="2400" b="1" dirty="0" err="1"/>
              <a:t>birds</a:t>
            </a:r>
            <a:endParaRPr lang="fr-FR" sz="2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1785586" y="255142"/>
            <a:ext cx="6890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Build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mechanistical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model with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H. </a:t>
            </a:r>
            <a:r>
              <a:rPr lang="en-US" sz="2000" b="1" i="1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madagascariensis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as a population source of virus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2644974" y="43188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502978" y="447950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µ</a:t>
            </a:r>
            <a:r>
              <a:rPr lang="fr-FR" sz="2400" baseline="-25000" dirty="0"/>
              <a:t>o</a:t>
            </a:r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4860944" y="4335705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4591210" y="447950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µ</a:t>
            </a:r>
            <a:r>
              <a:rPr lang="fr-FR" sz="2400" baseline="-25000" dirty="0"/>
              <a:t>o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3635896" y="2634502"/>
            <a:ext cx="1008409" cy="1093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/>
          <p:nvPr/>
        </p:nvCxnSpPr>
        <p:spPr>
          <a:xfrm rot="10800000">
            <a:off x="3582802" y="2032576"/>
            <a:ext cx="1278142" cy="105644"/>
          </a:xfrm>
          <a:prstGeom prst="bentConnector4">
            <a:avLst>
              <a:gd name="adj1" fmla="val 656"/>
              <a:gd name="adj2" fmla="val 445298"/>
            </a:avLst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1480058" y="4115090"/>
            <a:ext cx="611058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00811" y="3976306"/>
            <a:ext cx="918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Birth</a:t>
            </a:r>
            <a:r>
              <a:rPr lang="fr-FR" sz="2000" baseline="-25000" dirty="0" err="1"/>
              <a:t>O</a:t>
            </a:r>
            <a:endParaRPr lang="fr-FR" sz="20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879242" y="4479503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α</a:t>
            </a:r>
            <a:r>
              <a:rPr lang="fr-FR" baseline="-25000" dirty="0"/>
              <a:t>O</a:t>
            </a:r>
          </a:p>
        </p:txBody>
      </p:sp>
      <p:pic>
        <p:nvPicPr>
          <p:cNvPr id="36" name="Image 35" descr="C:\Users\miatrana\AppData\Local\Microsoft\Windows\Temporary Internet Files\Content.Word\IMG_2045.jpg">
            <a:extLst>
              <a:ext uri="{FF2B5EF4-FFF2-40B4-BE49-F238E27FC236}">
                <a16:creationId xmlns:a16="http://schemas.microsoft.com/office/drawing/2014/main" id="{C05AA4A0-C37B-4995-A709-27CC82813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0039"/>
            <a:ext cx="1154846" cy="106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 41" descr="C:\Users\miatrana\AppData\Local\Microsoft\Windows\Temporary Internet Files\Content.Word\P1130739.jpg">
            <a:extLst>
              <a:ext uri="{FF2B5EF4-FFF2-40B4-BE49-F238E27FC236}">
                <a16:creationId xmlns:a16="http://schemas.microsoft.com/office/drawing/2014/main" id="{AEB513ED-FFFB-4EC1-9DC9-8AC8744741C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8" y="2708920"/>
            <a:ext cx="1055540" cy="913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59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7958</TotalTime>
  <Words>829</Words>
  <Application>Microsoft Office PowerPoint</Application>
  <PresentationFormat>Affichage à l'écran (4:3)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RESULTS </vt:lpstr>
      <vt:lpstr>Présentation PowerPoint</vt:lpstr>
      <vt:lpstr>Présentation PowerPoint</vt:lpstr>
      <vt:lpstr>Présentation PowerPoint</vt:lpstr>
      <vt:lpstr>Présentation PowerPoint</vt:lpstr>
      <vt:lpstr> Next steps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Séroprévalence et facteurs d’exposition au virus du Nil Occidental chez les oiseaux sauvages dans quatre régions de Madagascar</dc:title>
  <dc:creator>Voahangielisoa Miatrana RASAMOELINA</dc:creator>
  <cp:lastModifiedBy>Daniel Rafidimanana</cp:lastModifiedBy>
  <cp:revision>344</cp:revision>
  <dcterms:created xsi:type="dcterms:W3CDTF">2019-05-21T05:46:42Z</dcterms:created>
  <dcterms:modified xsi:type="dcterms:W3CDTF">2020-01-14T07:52:40Z</dcterms:modified>
</cp:coreProperties>
</file>