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69" r:id="rId3"/>
    <p:sldId id="270" r:id="rId4"/>
    <p:sldId id="263" r:id="rId5"/>
    <p:sldId id="276" r:id="rId6"/>
    <p:sldId id="267" r:id="rId7"/>
    <p:sldId id="281" r:id="rId8"/>
    <p:sldId id="273" r:id="rId9"/>
    <p:sldId id="264" r:id="rId10"/>
    <p:sldId id="272" r:id="rId11"/>
    <p:sldId id="277" r:id="rId12"/>
    <p:sldId id="279" r:id="rId13"/>
    <p:sldId id="280" r:id="rId14"/>
    <p:sldId id="266" r:id="rId15"/>
    <p:sldId id="262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 showGuides="1">
      <p:cViewPr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9C6A-2D3D-42B3-BDA1-F0F4A31B747F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FCD38-9462-4568-B671-1761862D22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9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FCD38-9462-4568-B671-1761862D224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58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En voyant les points sur les graphes, il semble qu’il y a une corrélation négative entre les pressions anthropiques et l’observation des tortues dans la forêt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FCD38-9462-4568-B671-1761862D224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58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FCD38-9462-4568-B671-1761862D224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5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FCD38-9462-4568-B671-1761862D224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5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Ici</a:t>
            </a:r>
            <a:r>
              <a:rPr lang="en-GB" dirty="0" smtClean="0"/>
              <a:t>,</a:t>
            </a:r>
            <a:r>
              <a:rPr lang="en-GB" baseline="0" dirty="0" smtClean="0"/>
              <a:t> nous </a:t>
            </a:r>
            <a:r>
              <a:rPr lang="en-GB" baseline="0" dirty="0" err="1" smtClean="0"/>
              <a:t>avons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MATRICE DE TYPE</a:t>
            </a:r>
            <a:r>
              <a:rPr lang="fr-FR" baseline="0" dirty="0" smtClean="0"/>
              <a:t> « LESLIE MATRIX MODEL »</a:t>
            </a:r>
          </a:p>
          <a:p>
            <a:r>
              <a:rPr lang="fr-FR" baseline="0" dirty="0" smtClean="0"/>
              <a:t>C’est une matrice qui possède DEUX LIGNES ET DEUX COLONNES</a:t>
            </a:r>
          </a:p>
          <a:p>
            <a:r>
              <a:rPr lang="fr-FR" baseline="0" dirty="0" smtClean="0"/>
              <a:t>Les lignes représentent les lignes représentent LA FECONDITE ET LA SURVIE DE TORTUES</a:t>
            </a:r>
          </a:p>
          <a:p>
            <a:r>
              <a:rPr lang="fr-FR" baseline="0" dirty="0" smtClean="0"/>
              <a:t>Les colonnes représentent la classe des tortues, dans la première colonne on trouve les DONNEES DES TORTUES JUVENILES et dans la deuxième colonne les DONNEES DES TORTUES ADULTES</a:t>
            </a:r>
          </a:p>
          <a:p>
            <a:r>
              <a:rPr lang="fr-FR" baseline="0" dirty="0" smtClean="0"/>
              <a:t>LA VALEUR PROPRE DE CETTE MATRICE représente de TAUX DE SURVIE DE LA POPULATION DES TORTUES DANS LA FORET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FCD38-9462-4568-B671-1761862D224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58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Ici</a:t>
            </a:r>
            <a:r>
              <a:rPr lang="en-GB" dirty="0" smtClean="0"/>
              <a:t>,</a:t>
            </a:r>
            <a:r>
              <a:rPr lang="en-GB" baseline="0" dirty="0" smtClean="0"/>
              <a:t> nous </a:t>
            </a:r>
            <a:r>
              <a:rPr lang="en-GB" baseline="0" dirty="0" err="1" smtClean="0"/>
              <a:t>avons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MATRICE DE TYPE</a:t>
            </a:r>
            <a:r>
              <a:rPr lang="fr-FR" baseline="0" dirty="0" smtClean="0"/>
              <a:t> « LESLIE MATRIX MODEL »</a:t>
            </a:r>
          </a:p>
          <a:p>
            <a:r>
              <a:rPr lang="fr-FR" baseline="0" dirty="0" smtClean="0"/>
              <a:t>C’est une matrice qui possède DEUX LIGNES ET DEUX COLONNES</a:t>
            </a:r>
          </a:p>
          <a:p>
            <a:r>
              <a:rPr lang="fr-FR" baseline="0" dirty="0" smtClean="0"/>
              <a:t>Les lignes représentent les lignes représentent LA FECONDITE ET LA SURVIE DE TORTUES</a:t>
            </a:r>
          </a:p>
          <a:p>
            <a:r>
              <a:rPr lang="fr-FR" baseline="0" dirty="0" smtClean="0"/>
              <a:t>Les colonnes représentent la classe des tortues, dans la première colonne on trouve les DONNEES DES TORTUES JUVENILES et dans la deuxième colonne les DONNEES DES TORTUES ADULTES</a:t>
            </a:r>
          </a:p>
          <a:p>
            <a:r>
              <a:rPr lang="fr-FR" baseline="0" dirty="0" smtClean="0"/>
              <a:t>LA VALEUR PROPRE DE CETTE MATRICE représente de TAUX DE SURVIE DE LA POPULATION DES TORTUES DANS LA FORET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FCD38-9462-4568-B671-1761862D224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5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NOIR : LAMDA &lt; 1 , la population est en voie d’extinction</a:t>
            </a:r>
          </a:p>
          <a:p>
            <a:r>
              <a:rPr lang="fr-FR" baseline="0" dirty="0" smtClean="0"/>
              <a:t>EN GRIS : LAMDA &gt; 1 , la population s’</a:t>
            </a:r>
            <a:r>
              <a:rPr lang="fr-FR" baseline="0" dirty="0" err="1" smtClean="0"/>
              <a:t>accroie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FCD38-9462-4568-B671-1761862D224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5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Visualisation</a:t>
            </a:r>
            <a:r>
              <a:rPr lang="fr-FR" baseline="0" dirty="0" smtClean="0"/>
              <a:t> des données de patrouilles pour un an dans les sites de Baie de </a:t>
            </a:r>
            <a:r>
              <a:rPr lang="fr-FR" baseline="0" dirty="0" err="1" smtClean="0"/>
              <a:t>Baly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FCD38-9462-4568-B671-1761862D224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5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Sans </a:t>
            </a:r>
            <a:r>
              <a:rPr lang="fr-FR" baseline="0" dirty="0" smtClean="0"/>
              <a:t>aucune analyse statistique, nous pouvons voir que les tortues sont plus observées pendant leur période d’activité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FCD38-9462-4568-B671-1761862D224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5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En voyant les points sur les graphes, il semble qu’il y a une corrélation négative entre les pressions anthropiques et l’observation des tortues dans la forêt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FCD38-9462-4568-B671-1761862D224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5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En voyant les points sur les graphes, il semble qu’il y a une corrélation négative entre les pressions anthropiques et l’observation des tortues dans la forêt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FCD38-9462-4568-B671-1761862D224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5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7DA8-4AE1-4D93-A239-E39E2D228ABD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B0C9-D70E-499A-A528-B8676F2A9D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33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7DA8-4AE1-4D93-A239-E39E2D228ABD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B0C9-D70E-499A-A528-B8676F2A9D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6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7DA8-4AE1-4D93-A239-E39E2D228ABD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B0C9-D70E-499A-A528-B8676F2A9D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99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7DA8-4AE1-4D93-A239-E39E2D228ABD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B0C9-D70E-499A-A528-B8676F2A9D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9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7DA8-4AE1-4D93-A239-E39E2D228ABD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B0C9-D70E-499A-A528-B8676F2A9D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67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7DA8-4AE1-4D93-A239-E39E2D228ABD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B0C9-D70E-499A-A528-B8676F2A9D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76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7DA8-4AE1-4D93-A239-E39E2D228ABD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B0C9-D70E-499A-A528-B8676F2A9D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77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7DA8-4AE1-4D93-A239-E39E2D228ABD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B0C9-D70E-499A-A528-B8676F2A9D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1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7DA8-4AE1-4D93-A239-E39E2D228ABD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B0C9-D70E-499A-A528-B8676F2A9D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9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7DA8-4AE1-4D93-A239-E39E2D228ABD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B0C9-D70E-499A-A528-B8676F2A9D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6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7DA8-4AE1-4D93-A239-E39E2D228ABD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B0C9-D70E-499A-A528-B8676F2A9D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9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D7DA8-4AE1-4D93-A239-E39E2D228ABD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B0C9-D70E-499A-A528-B8676F2A9D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36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 txBox="1">
            <a:spLocks/>
          </p:cNvSpPr>
          <p:nvPr/>
        </p:nvSpPr>
        <p:spPr>
          <a:xfrm>
            <a:off x="0" y="1700808"/>
            <a:ext cx="9144000" cy="18448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Combating</a:t>
            </a:r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ploughshare</a:t>
            </a:r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tortoises</a:t>
            </a:r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poaching</a:t>
            </a:r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fr-FR" sz="28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Baly</a:t>
            </a:r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</a:t>
            </a:r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National </a:t>
            </a:r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Park</a:t>
            </a:r>
            <a:endParaRPr lang="fr-FR" sz="2800" dirty="0" smtClean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Liantsoa</a:t>
            </a:r>
            <a:r>
              <a:rPr lang="fr-F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Rasoanarivo</a:t>
            </a:r>
            <a:r>
              <a:rPr lang="fr-F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endParaRPr lang="fr-FR" sz="2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Conservation </a:t>
            </a:r>
            <a:r>
              <a:rPr lang="fr-FR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Biologist</a:t>
            </a:r>
            <a:r>
              <a:rPr lang="fr-FR" sz="2000" i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fr-F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Durrell</a:t>
            </a:r>
            <a:r>
              <a:rPr lang="fr-F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Wildlife</a:t>
            </a:r>
            <a:r>
              <a:rPr lang="fr-F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Conservation Trust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RÃ©sultat de recherche d'images pour &quot;angonoka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D:\Liantsoa\GD\Li\E2M2 2019\E2M2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3" y="241457"/>
            <a:ext cx="1054875" cy="8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043608" y="476672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Ecologic</a:t>
            </a:r>
            <a:r>
              <a:rPr lang="fr-FR" sz="2000" dirty="0" smtClean="0"/>
              <a:t>al and </a:t>
            </a:r>
            <a:r>
              <a:rPr lang="fr-FR" sz="2000" dirty="0" err="1" smtClean="0"/>
              <a:t>Epidemiological</a:t>
            </a:r>
            <a:r>
              <a:rPr lang="fr-FR" sz="2000" dirty="0" smtClean="0"/>
              <a:t> </a:t>
            </a:r>
            <a:r>
              <a:rPr lang="fr-FR" sz="2000" dirty="0" err="1" smtClean="0"/>
              <a:t>Modelling</a:t>
            </a:r>
            <a:r>
              <a:rPr lang="fr-FR" sz="2000" dirty="0" smtClean="0"/>
              <a:t> in Madagascar</a:t>
            </a:r>
          </a:p>
          <a:p>
            <a:pPr algn="ctr"/>
            <a:r>
              <a:rPr lang="fr-FR" sz="2000" dirty="0" smtClean="0"/>
              <a:t>(E2M2 2020)</a:t>
            </a:r>
            <a:endParaRPr lang="fr-FR" sz="2000" dirty="0"/>
          </a:p>
        </p:txBody>
      </p:sp>
      <p:pic>
        <p:nvPicPr>
          <p:cNvPr id="11" name="Picture 2" descr="D:\Liantsoa\GD\Li\E2M2 2019\logo sponso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6" r="79779"/>
          <a:stretch/>
        </p:blipFill>
        <p:spPr bwMode="auto">
          <a:xfrm>
            <a:off x="693534" y="5467829"/>
            <a:ext cx="1106228" cy="110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Liantsoa\GD\Li\E2M2 2019\logo sponso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0" t="22748" r="2415" b="21749"/>
          <a:stretch/>
        </p:blipFill>
        <p:spPr bwMode="auto">
          <a:xfrm>
            <a:off x="6012160" y="5731019"/>
            <a:ext cx="2528318" cy="77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Liantsoa\GD\Li\E2M2 2019\logo sponso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7" t="10104" r="44558" b="17213"/>
          <a:stretch/>
        </p:blipFill>
        <p:spPr bwMode="auto">
          <a:xfrm>
            <a:off x="3563888" y="5603074"/>
            <a:ext cx="936104" cy="10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3383868" y="494116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Astrochelys</a:t>
            </a:r>
            <a:r>
              <a:rPr lang="en-GB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yniphora</a:t>
            </a:r>
            <a:endParaRPr lang="fr-FR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 18" descr="I:\VIROLOGIE\tortues\images des tortues\Astrochelys yniphora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" r="14124"/>
          <a:stretch/>
        </p:blipFill>
        <p:spPr bwMode="auto">
          <a:xfrm>
            <a:off x="3907488" y="3819872"/>
            <a:ext cx="1473039" cy="10492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2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-27384"/>
            <a:ext cx="9180512" cy="612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– </a:t>
            </a:r>
            <a:r>
              <a:rPr lang="fr-FR" sz="2400" i="1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fr-FR" sz="2400" i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24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Discussion</a:t>
            </a:r>
          </a:p>
        </p:txBody>
      </p:sp>
      <p:pic>
        <p:nvPicPr>
          <p:cNvPr id="2050" name="Picture 2" descr="D:\Liantsoa\GD\Li\E2M2 2020\work\presentation\observations_per_patr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632848" cy="481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38164" y="62068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 Evaluation of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presence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anthropogenic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pressures on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ploughshare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tortoise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-27384"/>
            <a:ext cx="9180512" cy="612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– </a:t>
            </a:r>
            <a:r>
              <a:rPr lang="fr-FR" sz="2400" i="1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fr-FR" sz="2400" i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24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Discussion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55026" y="2060848"/>
            <a:ext cx="9053479" cy="3312368"/>
            <a:chOff x="-19328" y="2411596"/>
            <a:chExt cx="9053479" cy="3312368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1" y="2864193"/>
              <a:ext cx="4462150" cy="2859139"/>
            </a:xfrm>
            <a:prstGeom prst="rect">
              <a:avLst/>
            </a:prstGeom>
          </p:spPr>
        </p:pic>
        <p:grpSp>
          <p:nvGrpSpPr>
            <p:cNvPr id="6" name="Groupe 5"/>
            <p:cNvGrpSpPr/>
            <p:nvPr/>
          </p:nvGrpSpPr>
          <p:grpSpPr>
            <a:xfrm>
              <a:off x="-19328" y="2411596"/>
              <a:ext cx="4591328" cy="3312368"/>
              <a:chOff x="-19328" y="2411596"/>
              <a:chExt cx="4591328" cy="3312368"/>
            </a:xfrm>
          </p:grpSpPr>
          <p:sp>
            <p:nvSpPr>
              <p:cNvPr id="5" name="ZoneTexte 4"/>
              <p:cNvSpPr txBox="1"/>
              <p:nvPr/>
            </p:nvSpPr>
            <p:spPr>
              <a:xfrm>
                <a:off x="236884" y="2411596"/>
                <a:ext cx="4335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fr-F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fr-FR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tortoises</a:t>
                </a:r>
                <a:r>
                  <a:rPr lang="fr-F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= f(indirect </a:t>
                </a:r>
                <a:r>
                  <a:rPr lang="fr-FR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signs</a:t>
                </a:r>
                <a:r>
                  <a:rPr lang="fr-F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fr-FR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328" y="2874714"/>
                <a:ext cx="4516974" cy="2849250"/>
              </a:xfrm>
              <a:prstGeom prst="rect">
                <a:avLst/>
              </a:prstGeom>
            </p:spPr>
          </p:pic>
        </p:grpSp>
        <p:sp>
          <p:nvSpPr>
            <p:cNvPr id="7" name="ZoneTexte 6"/>
            <p:cNvSpPr txBox="1"/>
            <p:nvPr/>
          </p:nvSpPr>
          <p:spPr>
            <a:xfrm>
              <a:off x="4624189" y="2411596"/>
              <a:ext cx="4335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Number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of </a:t>
              </a:r>
              <a:r>
                <a:rPr lang="fr-FR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tortoises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= f(</a:t>
              </a:r>
              <a:r>
                <a:rPr lang="fr-FR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fire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observations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fr-FR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338164" y="62068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 Evaluation of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presence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anthropogenic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pressures on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ploughshare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tortoise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-27384"/>
            <a:ext cx="9180512" cy="612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– </a:t>
            </a:r>
            <a:r>
              <a:rPr lang="fr-FR" sz="2400" i="1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fr-FR" sz="2400" i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24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Discussion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38164" y="62068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 Evaluation of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presence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anthropogenic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pressures on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ploughshare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tortoise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Statistical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GAM model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46" y="1988840"/>
            <a:ext cx="4828580" cy="181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13" y="4390271"/>
            <a:ext cx="5654924" cy="124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9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-27384"/>
            <a:ext cx="9180512" cy="612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– </a:t>
            </a:r>
            <a:r>
              <a:rPr lang="fr-FR" sz="2400" i="1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fr-FR" sz="2400" i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24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Discussion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38164" y="62068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 Evaluation of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presence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anthropogenic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pressures on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ploughshare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tortoise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Statistical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GAM model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07"/>
          <a:stretch/>
        </p:blipFill>
        <p:spPr bwMode="auto">
          <a:xfrm>
            <a:off x="338164" y="2141256"/>
            <a:ext cx="3783106" cy="116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4" b="-1"/>
          <a:stretch/>
        </p:blipFill>
        <p:spPr bwMode="auto">
          <a:xfrm>
            <a:off x="4688530" y="4293096"/>
            <a:ext cx="4345164" cy="248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6" y="4293096"/>
            <a:ext cx="4379028" cy="248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30" y="1662990"/>
            <a:ext cx="4345165" cy="249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51520" y="692696"/>
            <a:ext cx="8496944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relation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tortoise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observations and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anthropogenic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pressures</a:t>
            </a:r>
          </a:p>
          <a:p>
            <a:pPr marL="285750" indent="-285750">
              <a:buFontTx/>
              <a:buChar char="-"/>
            </a:pP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Tortoise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pressure observations in the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forest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follow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tortoise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period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to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collect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more data in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sites and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patrols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 the use of Leslie matrix model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of population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viability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Madagascar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lemurs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(Brook </a:t>
            </a:r>
            <a:r>
              <a:rPr lang="fr-F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2018) </a:t>
            </a:r>
            <a:endParaRPr lang="fr-F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Collect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more data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Study the presence of anthropogenic pressures in each site in BBNP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Estimate the population size of the ploughshare tortoise species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Detect the presence of pathogens in wild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tortoises</a:t>
            </a:r>
          </a:p>
          <a:p>
            <a:pPr marL="285750" indent="-285750">
              <a:buFontTx/>
              <a:buChar char="-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Poaching which is the major cause of the extinction of the ploughshare tortoise species persists in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Baly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Bay National Park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It seems that there is less individuals of ploughshare tortoises in the wild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We have to find suitable strategies to fight against poaching before a reintroduction of the ploughshare tortoise species in the wild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-27384"/>
            <a:ext cx="9180512" cy="612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– </a:t>
            </a:r>
            <a:r>
              <a:rPr lang="fr-FR" sz="2400" i="1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fr-FR" sz="2400" i="1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fr-FR" sz="2400" i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  <a:endParaRPr lang="fr-FR" sz="2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-27384"/>
            <a:ext cx="9180512" cy="612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i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Acknowledgments</a:t>
            </a:r>
            <a:endParaRPr lang="fr-FR" sz="2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3568" y="1173163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E2M2 2019 and 2020 instructors</a:t>
            </a:r>
          </a:p>
          <a:p>
            <a:pPr marL="285750" indent="-285750" algn="just">
              <a:buFontTx/>
              <a:buChar char="-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7584" y="2420888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en-GB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76" y="4268686"/>
            <a:ext cx="1886857" cy="156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93094"/>
            <a:ext cx="1886857" cy="156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D:\Liantsoa\GD\Li\E2M2 2020\work\presentation\logo_durre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9" r="14651"/>
          <a:stretch/>
        </p:blipFill>
        <p:spPr bwMode="auto">
          <a:xfrm>
            <a:off x="3995936" y="4473515"/>
            <a:ext cx="1224136" cy="11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5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Ã©sultat de recherche d'images pour &quot;angonoka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60375" y="548680"/>
            <a:ext cx="82880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Astrochelys</a:t>
            </a:r>
            <a:r>
              <a:rPr lang="fr-FR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yniphora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ploughshare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tortoise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angonoka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/>
              <a:buChar char="è"/>
            </a:pP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Classified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critically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endangered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(CR)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IUCN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RedList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Leuteritz</a:t>
            </a:r>
            <a:r>
              <a:rPr lang="fr-F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al, 2008)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/>
              <a:buChar char="è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/>
              <a:buChar char="è"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/>
              <a:buChar char="è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/>
              <a:buChar char="è"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Native </a:t>
            </a:r>
            <a:r>
              <a:rPr lang="fr-F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habitat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Baly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National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Park,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Northwestern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Madagascar</a:t>
            </a:r>
          </a:p>
          <a:p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Habitat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bamboo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scrubs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Threats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:	-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illegal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exportation and pet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trade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Mandimbihasina</a:t>
            </a:r>
            <a:r>
              <a:rPr lang="fr-F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al, 2018)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- habitat destruction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fire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66925" indent="-2066925"/>
            <a:r>
              <a:rPr lang="fr-FR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Tortoise</a:t>
            </a:r>
            <a:r>
              <a:rPr lang="fr-F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conservation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80975" indent="-180975">
              <a:buFontTx/>
              <a:buChar char="-"/>
            </a:pP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tortoise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captive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breeding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centre at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Ampijoroa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Madagascar </a:t>
            </a:r>
            <a:r>
              <a:rPr lang="fr-F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(Reid et al, 1989)</a:t>
            </a:r>
            <a:endParaRPr lang="fr-FR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975" indent="-180975">
              <a:buFontTx/>
              <a:buChar char="-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Monitoring in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BBNP </a:t>
            </a:r>
            <a:r>
              <a:rPr lang="fr-F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(Terry et al, 2016)</a:t>
            </a:r>
            <a:endParaRPr lang="fr-FR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0" y="-27384"/>
            <a:ext cx="9180512" cy="612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i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fr-FR" sz="2400" i="1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fr-FR" sz="24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fr-FR" sz="2400" i="1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Discussion </a:t>
            </a:r>
            <a:endParaRPr lang="fr-FR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5" b="6343"/>
          <a:stretch/>
        </p:blipFill>
        <p:spPr bwMode="auto">
          <a:xfrm>
            <a:off x="1043893" y="1988840"/>
            <a:ext cx="6408427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1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-27384"/>
            <a:ext cx="9180512" cy="612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i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fr-FR" sz="2400" i="1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fr-FR" sz="24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fr-FR" sz="2400" i="1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Discussion </a:t>
            </a:r>
            <a:endParaRPr lang="fr-FR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9512" y="1988840"/>
            <a:ext cx="8722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endParaRPr lang="fr-FR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fr-F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Evaluate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presence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anthropogenic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pressures on </a:t>
            </a:r>
            <a:r>
              <a:rPr lang="fr-F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ploughshare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tortoise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population</a:t>
            </a:r>
          </a:p>
          <a:p>
            <a:pPr marL="342900" indent="-342900">
              <a:buAutoNum type="arabicPeriod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Study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viability of the ploughshare tortoise population in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BBNP</a:t>
            </a:r>
          </a:p>
          <a:p>
            <a:pPr marL="342900" indent="-342900">
              <a:buFontTx/>
              <a:buAutoNum type="arabicPeriod"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 the presence of pathogens in wild tortoises</a:t>
            </a:r>
          </a:p>
        </p:txBody>
      </p:sp>
    </p:spTree>
    <p:extLst>
      <p:ext uri="{BB962C8B-B14F-4D97-AF65-F5344CB8AC3E}">
        <p14:creationId xmlns:p14="http://schemas.microsoft.com/office/powerpoint/2010/main" val="35111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3434" y="65262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fr-F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site</a:t>
            </a:r>
            <a:endParaRPr lang="fr-FR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-27384"/>
            <a:ext cx="9180512" cy="612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– </a:t>
            </a:r>
            <a:r>
              <a:rPr lang="fr-FR" sz="2400" i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fr-FR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Discussion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37" y="1196752"/>
            <a:ext cx="6693047" cy="466723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67135" y="5932299"/>
            <a:ext cx="6670215" cy="881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Baly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National Park (BBNP)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boundaries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tortoise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habitat</a:t>
            </a:r>
          </a:p>
          <a:p>
            <a:pPr algn="ctr"/>
            <a:r>
              <a:rPr lang="en-GB" sz="1400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Mandimbihasina</a:t>
            </a:r>
            <a:r>
              <a:rPr lang="en-GB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et al, </a:t>
            </a:r>
            <a:r>
              <a:rPr lang="en-GB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2018)</a:t>
            </a:r>
            <a:endParaRPr lang="fr-FR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-27384"/>
            <a:ext cx="9180512" cy="612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– </a:t>
            </a:r>
            <a:r>
              <a:rPr lang="fr-FR" sz="2400" i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fr-FR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Discussion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44304" y="815801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Evaluate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presence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anthropogenic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pressures on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ploughshare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tortoise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</a:p>
          <a:p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Collect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geolocalized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: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patrol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surveys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in BBNP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tortoises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Anthropigenic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pressures :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fire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traffic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Protected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Area (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footprint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firewood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rubbish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…)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Patrol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: SMART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tool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Statistical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: R and R studio</a:t>
            </a:r>
          </a:p>
          <a:p>
            <a:pPr lvl="2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dirty="0" smtClean="0">
                <a:latin typeface="Calibri"/>
                <a:cs typeface="Calibri"/>
              </a:rPr>
              <a:t>→ Model </a:t>
            </a:r>
            <a:r>
              <a:rPr lang="fr-FR" dirty="0" err="1" smtClean="0">
                <a:latin typeface="Calibri"/>
                <a:cs typeface="Calibri"/>
              </a:rPr>
              <a:t>used</a:t>
            </a:r>
            <a:r>
              <a:rPr lang="fr-FR" dirty="0" smtClean="0">
                <a:latin typeface="Calibri"/>
                <a:cs typeface="Calibri"/>
              </a:rPr>
              <a:t>: </a:t>
            </a:r>
            <a:r>
              <a:rPr lang="fr-FR" dirty="0" err="1" smtClean="0">
                <a:latin typeface="Calibri"/>
                <a:cs typeface="Calibri"/>
              </a:rPr>
              <a:t>Generalized</a:t>
            </a:r>
            <a:r>
              <a:rPr lang="fr-FR" dirty="0" smtClean="0">
                <a:latin typeface="Calibri"/>
                <a:cs typeface="Calibri"/>
              </a:rPr>
              <a:t> additive model (GAM)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Spatial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qGIS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1259632" y="4654152"/>
            <a:ext cx="6552728" cy="1079104"/>
            <a:chOff x="611560" y="2996952"/>
            <a:chExt cx="7190706" cy="1223120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2996952"/>
              <a:ext cx="1503273" cy="1127455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013884"/>
              <a:ext cx="1422309" cy="1118377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583" y="3013884"/>
              <a:ext cx="1197396" cy="1197396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3013884"/>
              <a:ext cx="1070026" cy="1206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95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44304" y="69269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2. Study the viability of the ploughshare tortoise </a:t>
            </a:r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</a:p>
          <a:p>
            <a:pPr marL="266700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Model : Leslie matrix model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0" y="-27384"/>
            <a:ext cx="9180512" cy="612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– </a:t>
            </a:r>
            <a:r>
              <a:rPr lang="fr-FR" sz="2400" i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fr-FR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Discussion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2403290" y="1754231"/>
            <a:ext cx="2888790" cy="1962801"/>
            <a:chOff x="539553" y="2123563"/>
            <a:chExt cx="2888790" cy="1962801"/>
          </a:xfrm>
        </p:grpSpPr>
        <p:grpSp>
          <p:nvGrpSpPr>
            <p:cNvPr id="24" name="Groupe 23"/>
            <p:cNvGrpSpPr/>
            <p:nvPr/>
          </p:nvGrpSpPr>
          <p:grpSpPr>
            <a:xfrm>
              <a:off x="539553" y="2123563"/>
              <a:ext cx="2888790" cy="1962801"/>
              <a:chOff x="-36512" y="1974931"/>
              <a:chExt cx="2135194" cy="1554597"/>
            </a:xfrm>
            <a:noFill/>
          </p:grpSpPr>
          <p:grpSp>
            <p:nvGrpSpPr>
              <p:cNvPr id="31" name="Groupe 30"/>
              <p:cNvGrpSpPr/>
              <p:nvPr/>
            </p:nvGrpSpPr>
            <p:grpSpPr>
              <a:xfrm>
                <a:off x="1666634" y="2317125"/>
                <a:ext cx="432048" cy="895850"/>
                <a:chOff x="1666634" y="2317125"/>
                <a:chExt cx="432048" cy="895850"/>
              </a:xfrm>
              <a:grpFill/>
            </p:grpSpPr>
            <p:sp>
              <p:nvSpPr>
                <p:cNvPr id="43" name="ZoneTexte 42"/>
                <p:cNvSpPr txBox="1"/>
                <p:nvPr/>
              </p:nvSpPr>
              <p:spPr>
                <a:xfrm>
                  <a:off x="1666634" y="2317125"/>
                  <a:ext cx="432048" cy="29252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</a:t>
                  </a:r>
                  <a:r>
                    <a:rPr lang="en-GB" baseline="-250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45" name="Connecteur droit avec flèche 44"/>
                <p:cNvCxnSpPr/>
                <p:nvPr/>
              </p:nvCxnSpPr>
              <p:spPr>
                <a:xfrm>
                  <a:off x="1879527" y="2708919"/>
                  <a:ext cx="0" cy="504056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e 31"/>
              <p:cNvGrpSpPr/>
              <p:nvPr/>
            </p:nvGrpSpPr>
            <p:grpSpPr>
              <a:xfrm>
                <a:off x="-36512" y="1974931"/>
                <a:ext cx="1089513" cy="1554597"/>
                <a:chOff x="-36512" y="1974931"/>
                <a:chExt cx="1089513" cy="1554597"/>
              </a:xfrm>
              <a:grpFill/>
            </p:grpSpPr>
            <p:grpSp>
              <p:nvGrpSpPr>
                <p:cNvPr id="35" name="Groupe 34"/>
                <p:cNvGrpSpPr/>
                <p:nvPr/>
              </p:nvGrpSpPr>
              <p:grpSpPr>
                <a:xfrm>
                  <a:off x="-36512" y="1974931"/>
                  <a:ext cx="1011243" cy="642076"/>
                  <a:chOff x="-36512" y="1974931"/>
                  <a:chExt cx="1011243" cy="642076"/>
                </a:xfrm>
                <a:grpFill/>
              </p:grpSpPr>
              <p:sp>
                <p:nvSpPr>
                  <p:cNvPr id="40" name="ZoneTexte 39"/>
                  <p:cNvSpPr txBox="1"/>
                  <p:nvPr/>
                </p:nvSpPr>
                <p:spPr>
                  <a:xfrm>
                    <a:off x="540804" y="2324485"/>
                    <a:ext cx="433927" cy="29252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T</a:t>
                    </a:r>
                    <a:r>
                      <a:rPr lang="en-GB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</a:t>
                    </a:r>
                    <a:endParaRPr lang="fr-FR" baseline="-250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Flèche courbée vers la gauche 40"/>
                  <p:cNvSpPr/>
                  <p:nvPr/>
                </p:nvSpPr>
                <p:spPr>
                  <a:xfrm rot="13444815">
                    <a:off x="320757" y="2054746"/>
                    <a:ext cx="253455" cy="360040"/>
                  </a:xfrm>
                  <a:prstGeom prst="curvedLeftArrow">
                    <a:avLst>
                      <a:gd name="adj1" fmla="val 0"/>
                      <a:gd name="adj2" fmla="val 50000"/>
                      <a:gd name="adj3" fmla="val 25000"/>
                    </a:avLst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ZoneTexte 41"/>
                  <p:cNvSpPr txBox="1"/>
                  <p:nvPr/>
                </p:nvSpPr>
                <p:spPr>
                  <a:xfrm>
                    <a:off x="-36512" y="1974931"/>
                    <a:ext cx="351656" cy="29252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b</a:t>
                    </a:r>
                    <a:r>
                      <a:rPr lang="en-GB" baseline="-25000" dirty="0" err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</a:t>
                    </a:r>
                    <a:endParaRPr lang="fr-FR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7" name="Connecteur droit avec flèche 36"/>
                <p:cNvCxnSpPr/>
                <p:nvPr/>
              </p:nvCxnSpPr>
              <p:spPr>
                <a:xfrm>
                  <a:off x="761838" y="2708920"/>
                  <a:ext cx="0" cy="504056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39" name="ZoneTexte 38"/>
                <p:cNvSpPr txBox="1"/>
                <p:nvPr/>
              </p:nvSpPr>
              <p:spPr>
                <a:xfrm>
                  <a:off x="548944" y="3237006"/>
                  <a:ext cx="504057" cy="29252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µ</a:t>
                  </a:r>
                  <a:r>
                    <a:rPr lang="en-GB" baseline="-25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</a:t>
                  </a:r>
                  <a:endPara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Connecteur droit avec flèche 32"/>
              <p:cNvCxnSpPr/>
              <p:nvPr/>
            </p:nvCxnSpPr>
            <p:spPr>
              <a:xfrm>
                <a:off x="1027954" y="2458556"/>
                <a:ext cx="609903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48" name="ZoneTexte 47"/>
            <p:cNvSpPr txBox="1"/>
            <p:nvPr/>
          </p:nvSpPr>
          <p:spPr>
            <a:xfrm>
              <a:off x="2118554" y="2366552"/>
              <a:ext cx="4757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fr-F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9" name="ZoneTexte 48"/>
          <p:cNvSpPr txBox="1"/>
          <p:nvPr/>
        </p:nvSpPr>
        <p:spPr>
          <a:xfrm>
            <a:off x="4654596" y="3347700"/>
            <a:ext cx="6819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µ</a:t>
            </a:r>
            <a:r>
              <a:rPr lang="en-GB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fr-FR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83568" y="4005064"/>
            <a:ext cx="482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GB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= juvenile tortoises</a:t>
            </a: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GB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adult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tortoises</a:t>
            </a:r>
          </a:p>
          <a:p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birth (</a:t>
            </a:r>
            <a:r>
              <a:rPr lang="en-GB" dirty="0" smtClean="0">
                <a:latin typeface="Calibri"/>
                <a:cs typeface="Calibri"/>
              </a:rPr>
              <a:t>→ juveniles)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/>
              <a:t>a </a:t>
            </a:r>
            <a:r>
              <a:rPr lang="fr-FR" dirty="0" smtClean="0"/>
              <a:t>=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aging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µ</a:t>
            </a:r>
            <a:r>
              <a:rPr lang="en-GB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J </a:t>
            </a:r>
            <a:r>
              <a:rPr lang="fr-FR" dirty="0" smtClean="0"/>
              <a:t>=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death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rate of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juveniles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µ</a:t>
            </a:r>
            <a:r>
              <a:rPr lang="en-GB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fr-FR" dirty="0"/>
              <a:t>=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death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rate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adults</a:t>
            </a:r>
            <a:endParaRPr lang="fr-FR" dirty="0"/>
          </a:p>
          <a:p>
            <a:r>
              <a:rPr lang="fr-FR" dirty="0" err="1" smtClean="0"/>
              <a:t>S</a:t>
            </a:r>
            <a:r>
              <a:rPr lang="fr-FR" baseline="-25000" dirty="0" err="1" smtClean="0"/>
              <a:t>j</a:t>
            </a:r>
            <a:r>
              <a:rPr lang="fr-FR" dirty="0" smtClean="0"/>
              <a:t> =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juvenile survivals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/>
              <a:t>S</a:t>
            </a:r>
            <a:r>
              <a:rPr lang="fr-FR" baseline="-25000" dirty="0" smtClean="0"/>
              <a:t>a</a:t>
            </a:r>
            <a:r>
              <a:rPr lang="fr-FR" dirty="0" smtClean="0"/>
              <a:t> =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adult survivals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5508104" y="4338970"/>
            <a:ext cx="4824536" cy="1309504"/>
            <a:chOff x="4668611" y="4338970"/>
            <a:chExt cx="4824536" cy="1309504"/>
          </a:xfrm>
        </p:grpSpPr>
        <p:sp>
          <p:nvSpPr>
            <p:cNvPr id="51" name="ZoneTexte 50"/>
            <p:cNvSpPr txBox="1"/>
            <p:nvPr/>
          </p:nvSpPr>
          <p:spPr>
            <a:xfrm>
              <a:off x="4668611" y="4338970"/>
              <a:ext cx="4824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-GB" baseline="-250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  <a:r>
                <a:rPr lang="en-GB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- </a:t>
              </a:r>
              <a:r>
                <a:rPr lang="en-GB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µ</a:t>
              </a:r>
              <a:r>
                <a:rPr lang="en-GB" baseline="-25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 </a:t>
              </a:r>
              <a:r>
                <a:rPr lang="fr-FR" dirty="0" smtClean="0"/>
                <a:t>= 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fr-FR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  <a:endParaRPr lang="fr-F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GB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GB" baseline="-25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  </a:t>
              </a:r>
              <a:r>
                <a:rPr lang="fr-FR" dirty="0" smtClean="0"/>
                <a:t>= 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fr-FR" baseline="-25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 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(inverse of </a:t>
              </a:r>
              <a:r>
                <a:rPr lang="fr-FR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mortality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rate)</a:t>
              </a:r>
              <a:endParaRPr lang="fr-F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fr-F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" name="Groupe 12"/>
            <p:cNvGrpSpPr/>
            <p:nvPr/>
          </p:nvGrpSpPr>
          <p:grpSpPr>
            <a:xfrm>
              <a:off x="4780178" y="4725144"/>
              <a:ext cx="430793" cy="923330"/>
              <a:chOff x="4276751" y="5373216"/>
              <a:chExt cx="430793" cy="923330"/>
            </a:xfrm>
          </p:grpSpPr>
          <p:sp>
            <p:nvSpPr>
              <p:cNvPr id="52" name="ZoneTexte 51"/>
              <p:cNvSpPr txBox="1"/>
              <p:nvPr/>
            </p:nvSpPr>
            <p:spPr>
              <a:xfrm>
                <a:off x="4276751" y="5373216"/>
                <a:ext cx="4307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r>
                  <a:rPr lang="en-GB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µ</a:t>
                </a:r>
                <a:r>
                  <a:rPr lang="en-GB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endParaRPr lang="fr-F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Connecteur droit 9"/>
              <p:cNvCxnSpPr/>
              <p:nvPr/>
            </p:nvCxnSpPr>
            <p:spPr>
              <a:xfrm>
                <a:off x="4276752" y="5733256"/>
                <a:ext cx="3135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61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44304" y="69269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2. Study the viability of the ploughshare tortoise </a:t>
            </a:r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</a:p>
          <a:p>
            <a:pPr marL="266700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Model : Leslie matrix model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1560" y="5530006"/>
            <a:ext cx="805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Age of first reproduction = 15 – 20 years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Adult annual survival = 0.97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Juvenile annual survival = 0.40 – 0.96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(size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dependant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Leuteritz</a:t>
            </a:r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2008)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0" y="-27384"/>
            <a:ext cx="9180512" cy="612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– </a:t>
            </a:r>
            <a:r>
              <a:rPr lang="fr-FR" sz="2400" i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fr-FR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Discussion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809328" y="1654348"/>
            <a:ext cx="7952084" cy="3430836"/>
            <a:chOff x="809328" y="1868631"/>
            <a:chExt cx="7952084" cy="3430836"/>
          </a:xfrm>
        </p:grpSpPr>
        <p:grpSp>
          <p:nvGrpSpPr>
            <p:cNvPr id="18" name="Groupe 17"/>
            <p:cNvGrpSpPr/>
            <p:nvPr/>
          </p:nvGrpSpPr>
          <p:grpSpPr>
            <a:xfrm>
              <a:off x="809328" y="1916832"/>
              <a:ext cx="1962472" cy="830997"/>
              <a:chOff x="1547664" y="1995662"/>
              <a:chExt cx="1962472" cy="830997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2051720" y="1995662"/>
                <a:ext cx="1458416" cy="830997"/>
                <a:chOff x="3131840" y="2132855"/>
                <a:chExt cx="1458416" cy="830997"/>
              </a:xfrm>
            </p:grpSpPr>
            <p:sp>
              <p:nvSpPr>
                <p:cNvPr id="11" name="Parenthèse ouvrante 10"/>
                <p:cNvSpPr/>
                <p:nvPr/>
              </p:nvSpPr>
              <p:spPr>
                <a:xfrm>
                  <a:off x="3131840" y="2144204"/>
                  <a:ext cx="72008" cy="819648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3131840" y="2132855"/>
                  <a:ext cx="14584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0	</a:t>
                  </a:r>
                  <a:r>
                    <a:rPr lang="fr-FR" dirty="0" err="1" smtClean="0"/>
                    <a:t>S</a:t>
                  </a:r>
                  <a:r>
                    <a:rPr lang="fr-FR" baseline="-25000" dirty="0" err="1" smtClean="0"/>
                    <a:t>a</a:t>
                  </a:r>
                  <a:r>
                    <a:rPr lang="fr-FR" dirty="0" err="1" smtClean="0"/>
                    <a:t>F</a:t>
                  </a:r>
                  <a:r>
                    <a:rPr lang="fr-FR" baseline="-25000" dirty="0" err="1" smtClean="0"/>
                    <a:t>a</a:t>
                  </a:r>
                  <a:endParaRPr lang="fr-FR" baseline="-25000" dirty="0" smtClean="0"/>
                </a:p>
                <a:p>
                  <a:r>
                    <a:rPr lang="fr-FR" baseline="-25000" dirty="0" smtClean="0"/>
                    <a:t>	</a:t>
                  </a:r>
                  <a:endParaRPr lang="fr-FR" baseline="-25000" dirty="0"/>
                </a:p>
                <a:p>
                  <a:r>
                    <a:rPr lang="fr-FR" dirty="0" err="1"/>
                    <a:t>S</a:t>
                  </a:r>
                  <a:r>
                    <a:rPr lang="fr-FR" baseline="-25000" dirty="0" err="1"/>
                    <a:t>j</a:t>
                  </a:r>
                  <a:r>
                    <a:rPr lang="fr-FR" baseline="-25000" dirty="0"/>
                    <a:t> </a:t>
                  </a:r>
                  <a:r>
                    <a:rPr lang="fr-FR" baseline="-25000" dirty="0" smtClean="0"/>
                    <a:t>	</a:t>
                  </a:r>
                  <a:r>
                    <a:rPr lang="fr-FR" dirty="0"/>
                    <a:t>S</a:t>
                  </a:r>
                  <a:r>
                    <a:rPr lang="fr-FR" baseline="-25000" dirty="0"/>
                    <a:t>a</a:t>
                  </a:r>
                  <a:endParaRPr lang="fr-FR" dirty="0"/>
                </a:p>
              </p:txBody>
            </p:sp>
            <p:sp>
              <p:nvSpPr>
                <p:cNvPr id="14" name="Parenthèse fermante 13"/>
                <p:cNvSpPr/>
                <p:nvPr/>
              </p:nvSpPr>
              <p:spPr>
                <a:xfrm>
                  <a:off x="4476195" y="2144204"/>
                  <a:ext cx="57372" cy="819648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" name="ZoneTexte 16"/>
              <p:cNvSpPr txBox="1"/>
              <p:nvPr/>
            </p:nvSpPr>
            <p:spPr>
              <a:xfrm>
                <a:off x="1547664" y="220486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 =</a:t>
                </a:r>
                <a:endParaRPr lang="fr-FR" dirty="0"/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3923928" y="1868631"/>
              <a:ext cx="48245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 = Leslie transition matrix</a:t>
              </a:r>
            </a:p>
            <a:p>
              <a:r>
                <a:rPr lang="fr-FR" dirty="0" smtClean="0"/>
                <a:t>S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= </a:t>
              </a:r>
              <a:r>
                <a:rPr lang="en-GB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adult survival rate</a:t>
              </a:r>
            </a:p>
            <a:p>
              <a:r>
                <a:rPr lang="fr-FR" dirty="0" smtClean="0"/>
                <a:t>F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= </a:t>
              </a:r>
              <a:r>
                <a:rPr lang="fr-FR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adult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fecondity</a:t>
              </a:r>
              <a:endParaRPr lang="fr-F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61950"/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fr-FR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average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number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of babies per </a:t>
              </a:r>
              <a:r>
                <a:rPr lang="fr-FR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year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i = multiplier to </a:t>
              </a:r>
              <a:r>
                <a:rPr lang="fr-FR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get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juvenile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survival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from</a:t>
              </a:r>
              <a:r>
                <a:rPr lang="fr-F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adult</a:t>
              </a:r>
              <a:endParaRPr lang="fr-FR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" name="Groupe 20"/>
            <p:cNvGrpSpPr/>
            <p:nvPr/>
          </p:nvGrpSpPr>
          <p:grpSpPr>
            <a:xfrm>
              <a:off x="891233" y="3493626"/>
              <a:ext cx="7857231" cy="655454"/>
              <a:chOff x="891233" y="3501008"/>
              <a:chExt cx="7857231" cy="655454"/>
            </a:xfrm>
          </p:grpSpPr>
          <p:sp>
            <p:nvSpPr>
              <p:cNvPr id="19" name="ZoneTexte 18"/>
              <p:cNvSpPr txBox="1"/>
              <p:nvPr/>
            </p:nvSpPr>
            <p:spPr>
              <a:xfrm>
                <a:off x="891233" y="378713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S</a:t>
                </a:r>
                <a:r>
                  <a:rPr lang="fr-FR" baseline="-25000" dirty="0" err="1" smtClean="0"/>
                  <a:t>j</a:t>
                </a:r>
                <a:r>
                  <a:rPr lang="fr-FR" dirty="0" smtClean="0"/>
                  <a:t> = i * </a:t>
                </a:r>
                <a:r>
                  <a:rPr lang="fr-FR" dirty="0"/>
                  <a:t>S</a:t>
                </a:r>
                <a:r>
                  <a:rPr lang="fr-FR" baseline="-25000" dirty="0"/>
                  <a:t>a</a:t>
                </a:r>
                <a:endParaRPr lang="fr-FR" dirty="0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3923928" y="3501008"/>
                <a:ext cx="48245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err="1" smtClean="0"/>
                  <a:t>S</a:t>
                </a:r>
                <a:r>
                  <a:rPr lang="fr-FR" baseline="-25000" dirty="0" err="1"/>
                  <a:t>j</a:t>
                </a:r>
                <a:r>
                  <a:rPr lang="fr-FR" dirty="0" smtClean="0"/>
                  <a:t> = </a:t>
                </a:r>
                <a:r>
                  <a:rPr lang="en-GB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survival in juveniles</a:t>
                </a:r>
              </a:p>
            </p:txBody>
          </p:sp>
        </p:grpSp>
        <p:grpSp>
          <p:nvGrpSpPr>
            <p:cNvPr id="28" name="Groupe 27"/>
            <p:cNvGrpSpPr/>
            <p:nvPr/>
          </p:nvGrpSpPr>
          <p:grpSpPr>
            <a:xfrm>
              <a:off x="891233" y="4612486"/>
              <a:ext cx="7870179" cy="686981"/>
              <a:chOff x="891233" y="4612486"/>
              <a:chExt cx="7870179" cy="686981"/>
            </a:xfrm>
          </p:grpSpPr>
          <p:sp>
            <p:nvSpPr>
              <p:cNvPr id="23" name="ZoneTexte 22"/>
              <p:cNvSpPr txBox="1"/>
              <p:nvPr/>
            </p:nvSpPr>
            <p:spPr>
              <a:xfrm>
                <a:off x="891233" y="4797152"/>
                <a:ext cx="1602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i = </a:t>
                </a:r>
                <a:endParaRPr lang="fr-FR" dirty="0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1309204" y="4653136"/>
                <a:ext cx="7333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1 - </a:t>
                </a:r>
                <a:r>
                  <a:rPr lang="fr-FR" dirty="0"/>
                  <a:t>S</a:t>
                </a:r>
                <a:r>
                  <a:rPr lang="fr-FR" baseline="-25000" dirty="0"/>
                  <a:t>a</a:t>
                </a:r>
                <a:endParaRPr lang="fr-FR" dirty="0"/>
              </a:p>
              <a:p>
                <a:r>
                  <a:rPr lang="fr-FR" dirty="0" smtClean="0"/>
                  <a:t>F</a:t>
                </a:r>
                <a:r>
                  <a:rPr lang="fr-FR" baseline="-25000" dirty="0" smtClean="0"/>
                  <a:t>a </a:t>
                </a:r>
                <a:r>
                  <a:rPr lang="fr-FR" dirty="0" err="1" smtClean="0"/>
                  <a:t>S</a:t>
                </a:r>
                <a:r>
                  <a:rPr lang="fr-FR" baseline="-25000" dirty="0" err="1" smtClean="0"/>
                  <a:t>a</a:t>
                </a:r>
                <a:r>
                  <a:rPr lang="fr-FR" baseline="30000" dirty="0" err="1" smtClean="0"/>
                  <a:t>a</a:t>
                </a:r>
                <a:endParaRPr lang="fr-FR" baseline="30000" dirty="0"/>
              </a:p>
            </p:txBody>
          </p:sp>
          <p:cxnSp>
            <p:nvCxnSpPr>
              <p:cNvPr id="25" name="Connecteur droit 24"/>
              <p:cNvCxnSpPr/>
              <p:nvPr/>
            </p:nvCxnSpPr>
            <p:spPr>
              <a:xfrm>
                <a:off x="1313384" y="4981818"/>
                <a:ext cx="58596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>
                <a:off x="3936876" y="4612486"/>
                <a:ext cx="482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 = </a:t>
                </a:r>
                <a:r>
                  <a:rPr lang="en-GB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interbirth</a:t>
                </a:r>
                <a:r>
                  <a:rPr lang="en-GB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interval (IBI)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72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24944"/>
            <a:ext cx="6050258" cy="38164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14228" y="1325667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IBI = 1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Age of first reproduction = 15 – 20 years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Adult annual survival = 0.97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GB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= 4.3</a:t>
            </a:r>
          </a:p>
          <a:p>
            <a:pPr marL="285750" lvl="0" indent="-285750">
              <a:buFontTx/>
              <a:buChar char="-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Juvenile annual survival = 0.40 – 0.96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(size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dependant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fr-FR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4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Leuteritz</a:t>
            </a:r>
            <a:r>
              <a:rPr lang="fr-FR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lang="fr-FR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2008)</a:t>
            </a:r>
          </a:p>
          <a:p>
            <a:pPr marL="285750" indent="-285750">
              <a:buFontTx/>
              <a:buChar char="-"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0" y="-27384"/>
            <a:ext cx="9180512" cy="612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– </a:t>
            </a:r>
            <a:r>
              <a:rPr lang="fr-FR" sz="2400" i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fr-FR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Discussion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44304" y="69269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2. Study the viability of the ploughshare tortoise </a:t>
            </a:r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</a:p>
          <a:p>
            <a:pPr marL="266700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Model : Leslie matrix model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38164" y="62068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 Evaluation of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presence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anthropogenic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pressures on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ploughshare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tortoise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Patrol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collected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October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2018 – </a:t>
            </a:r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October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2019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observations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: number of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tortoises,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indirect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signs,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fire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-27384"/>
            <a:ext cx="9180512" cy="612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– </a:t>
            </a:r>
            <a:r>
              <a:rPr lang="fr-FR" sz="2400" i="1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fr-FR" sz="2400" i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24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Discussion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67" y="1916832"/>
            <a:ext cx="7525305" cy="47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2430</TotalTime>
  <Words>942</Words>
  <Application>Microsoft Office PowerPoint</Application>
  <PresentationFormat>Affichage à l'écran (4:3)</PresentationFormat>
  <Paragraphs>179</Paragraphs>
  <Slides>15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Baly Bay National Park Monitoring</dc:title>
  <dc:creator>steeves</dc:creator>
  <cp:lastModifiedBy>steeves</cp:lastModifiedBy>
  <cp:revision>422</cp:revision>
  <dcterms:created xsi:type="dcterms:W3CDTF">2019-01-09T05:08:47Z</dcterms:created>
  <dcterms:modified xsi:type="dcterms:W3CDTF">2020-01-14T04:37:14Z</dcterms:modified>
</cp:coreProperties>
</file>