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4"/>
  </p:notesMasterIdLst>
  <p:sldIdLst>
    <p:sldId id="260" r:id="rId2"/>
    <p:sldId id="261" r:id="rId3"/>
    <p:sldId id="271" r:id="rId4"/>
    <p:sldId id="272" r:id="rId5"/>
    <p:sldId id="273" r:id="rId6"/>
    <p:sldId id="275" r:id="rId7"/>
    <p:sldId id="276" r:id="rId8"/>
    <p:sldId id="286" r:id="rId9"/>
    <p:sldId id="289" r:id="rId10"/>
    <p:sldId id="290" r:id="rId11"/>
    <p:sldId id="291" r:id="rId12"/>
    <p:sldId id="292" r:id="rId13"/>
    <p:sldId id="287" r:id="rId14"/>
    <p:sldId id="288" r:id="rId15"/>
    <p:sldId id="293" r:id="rId16"/>
    <p:sldId id="295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4" r:id="rId30"/>
    <p:sldId id="309" r:id="rId31"/>
    <p:sldId id="315" r:id="rId32"/>
    <p:sldId id="307" r:id="rId33"/>
    <p:sldId id="316" r:id="rId34"/>
    <p:sldId id="310" r:id="rId35"/>
    <p:sldId id="317" r:id="rId36"/>
    <p:sldId id="308" r:id="rId37"/>
    <p:sldId id="318" r:id="rId38"/>
    <p:sldId id="311" r:id="rId39"/>
    <p:sldId id="319" r:id="rId40"/>
    <p:sldId id="313" r:id="rId41"/>
    <p:sldId id="320" r:id="rId42"/>
    <p:sldId id="32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85FF"/>
    <a:srgbClr val="AFABAB"/>
    <a:srgbClr val="FF40FF"/>
    <a:srgbClr val="2C942E"/>
    <a:srgbClr val="00FA00"/>
    <a:srgbClr val="A6A6A6"/>
    <a:srgbClr val="00FDFF"/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8"/>
    <p:restoredTop sz="94643"/>
  </p:normalViewPr>
  <p:slideViewPr>
    <p:cSldViewPr snapToGrid="0" snapToObjects="1">
      <p:cViewPr>
        <p:scale>
          <a:sx n="75" d="100"/>
          <a:sy n="75" d="100"/>
        </p:scale>
        <p:origin x="90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3745-0C71-BA4F-9F55-4E24EFF4F3D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DA5C5-60F3-3D4F-85B7-720227B5F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0E26-1E76-6B82-C4B8-4DACAF992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D9054-3CFA-0075-A143-D6209B0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6-4B6F-BD4F-3735-2F9F0F00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F4FD-18D8-0B08-C9D9-7EBA9FE8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CADB-DE0A-6D85-F527-1919BC7D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CEFF-4F8D-F1A0-436D-4E2786E2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F0D01-CB79-42E1-CFDF-CC9B686B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9FD9-21B0-D4C5-7BC5-9E9B5D2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9E40-A18B-6E12-8D0D-7A4A10C7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4002-3D42-C2DA-CC10-6BF3830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DF1F1-717A-7D52-B7A2-DA31547A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95A71-7F14-3696-2788-05CFA2A0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F317-8CEE-36F0-B8AB-BA5BE264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7D0D-7B29-AFB4-8A89-3F0C138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F577-ADF0-F637-E741-2335B41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4C45-7343-BCCA-5F38-DE804C3D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A913-FE58-5B9A-9B39-14E631E4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65AF-CC48-6D92-15C8-75F79112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88D9-C39F-1081-0BDA-112BFF36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E7A2-70C7-6027-8B94-4109C8B8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8FC4-24C8-F68D-3D7D-2CDE004E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C798-688E-2E0C-0A49-FECEF4C3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081D-A083-E8EB-F693-6C65E42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CBCC-194F-6193-4AFD-12ACD0B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71E0-C336-0DB1-BB02-272E449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215E-3228-F07B-EC45-2CF02623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F392-3849-BF81-30C7-65AF6C20D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4CA0-F151-A2CA-6DC0-0518DBA3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A2DD-FA25-FD9E-E848-CCDFC49B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24F4-AACF-8ACF-49F8-22247F02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4E13E-C78E-688B-EE04-8C53CA7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DDC-C816-633E-DE47-7E77885D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06A4-9425-8A6B-2D45-3E56D0EA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2669-22B9-DB1A-6C55-9539340A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AE3A9-0503-0A57-7ECB-7149EDA4A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F76F2-B5AE-1420-67A6-4DE5023E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9B6F0-8D84-DD3F-1750-46696C31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69E03-94ED-3C91-C5B8-CCB0F10E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F50D6-134F-939D-D1E5-4EBC043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DB79-DF10-721B-5E09-8346161F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64710-452A-2D1F-95C0-45BE9859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9011E-2756-B2DF-20CD-188A8731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B503-97D7-87D7-2408-5A125AB6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55822-33B5-ED7A-D366-75F628E7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2DC72-8F88-3BAE-12CC-77EEF3DA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F73C-9470-9AD2-96BC-260F644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6304-A2EA-E891-FD11-970499F6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A899-4F33-A5C9-E9DE-C9431473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15F1E-318B-6326-0F5E-232785B2B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8BFB-830D-F2AF-2853-B92419EB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647D-5599-3A93-7444-929E821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6614-679B-BA65-0B40-0ECBB29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7561-29B2-3072-4B59-2911E6F1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2CCB-B11F-51C6-16FB-609C28DCF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5E7E-3DB9-CD2F-B7D8-0705BCDD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38B95-D835-4B8D-BA5D-45C184B8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5C173-9CBC-E00A-1D9F-1B51E48A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2816F-E9E1-1BDF-DCFF-A2545A6D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4A773-D25E-6CC9-8A5E-FD3D39F6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F593-38EE-11BD-2282-EADA255B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722C-3861-7BCB-A4B7-AE77C150E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2567-94FF-9131-92EC-2563256ED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6387-A9B3-0F42-E3A7-8BDBBBC9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1125537"/>
            <a:ext cx="10515600" cy="1325563"/>
          </a:xfrm>
        </p:spPr>
        <p:txBody>
          <a:bodyPr/>
          <a:lstStyle/>
          <a:p>
            <a:r>
              <a:rPr lang="en-US" b="1" dirty="0"/>
              <a:t>So many models! How to choose?!?</a:t>
            </a:r>
            <a:br>
              <a:rPr lang="en-US" b="1" dirty="0"/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Tant de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! Comment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choisir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?!?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4406900"/>
            <a:ext cx="10807700" cy="177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Centre </a:t>
            </a:r>
            <a:r>
              <a:rPr lang="en-US" dirty="0" err="1"/>
              <a:t>ValBio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Ranomafana</a:t>
            </a:r>
            <a:r>
              <a:rPr lang="en-US" dirty="0"/>
              <a:t> National Park, Madagascar</a:t>
            </a:r>
          </a:p>
          <a:p>
            <a:pPr marL="0" indent="0">
              <a:buNone/>
            </a:pPr>
            <a:r>
              <a:rPr lang="en-US" dirty="0"/>
              <a:t>December 2022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530C8A-66DC-F14A-8B05-F1DCFFF57F4E}"/>
              </a:ext>
            </a:extLst>
          </p:cNvPr>
          <p:cNvSpPr txBox="1">
            <a:spLocks/>
          </p:cNvSpPr>
          <p:nvPr/>
        </p:nvSpPr>
        <p:spPr>
          <a:xfrm>
            <a:off x="141515" y="261257"/>
            <a:ext cx="10515600" cy="96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E²M²: Ecological and Epidemiological Modeling in Madagascar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23990-F504-B9A8-4C48-D75E7D5C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44" y="4230061"/>
            <a:ext cx="4437529" cy="2366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2D21A5-6A68-8254-DF64-BC900677F337}"/>
              </a:ext>
            </a:extLst>
          </p:cNvPr>
          <p:cNvSpPr txBox="1">
            <a:spLocks/>
          </p:cNvSpPr>
          <p:nvPr/>
        </p:nvSpPr>
        <p:spPr>
          <a:xfrm>
            <a:off x="692150" y="2451100"/>
            <a:ext cx="789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Practical guidelines for model selection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Directives pratiques pour la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sélection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4301067"/>
            <a:ext cx="4953378" cy="2381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5452533"/>
            <a:ext cx="4953378" cy="1229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</p:spTree>
    <p:extLst>
      <p:ext uri="{BB962C8B-B14F-4D97-AF65-F5344CB8AC3E}">
        <p14:creationId xmlns:p14="http://schemas.microsoft.com/office/powerpoint/2010/main" val="5867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11893-FCF8-BCA3-8785-7F9666DAF825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887DCC-9D3B-5AB1-F8A9-C20ECA29B4B4}"/>
              </a:ext>
            </a:extLst>
          </p:cNvPr>
          <p:cNvSpPr txBox="1">
            <a:spLocks/>
          </p:cNvSpPr>
          <p:nvPr/>
        </p:nvSpPr>
        <p:spPr>
          <a:xfrm>
            <a:off x="8589847" y="2678590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regression 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2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887DCC-9D3B-5AB1-F8A9-C20ECA29B4B4}"/>
              </a:ext>
            </a:extLst>
          </p:cNvPr>
          <p:cNvSpPr txBox="1">
            <a:spLocks/>
          </p:cNvSpPr>
          <p:nvPr/>
        </p:nvSpPr>
        <p:spPr>
          <a:xfrm>
            <a:off x="8589847" y="2678590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regression 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5E995B9-3BF2-D6B9-7D94-8C5EA655AB80}"/>
              </a:ext>
            </a:extLst>
          </p:cNvPr>
          <p:cNvSpPr txBox="1">
            <a:spLocks/>
          </p:cNvSpPr>
          <p:nvPr/>
        </p:nvSpPr>
        <p:spPr>
          <a:xfrm>
            <a:off x="5833095" y="4799706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mixed model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mixte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/>
              <a:t>random effects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effets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aléatoires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lmer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887DCC-9D3B-5AB1-F8A9-C20ECA29B4B4}"/>
              </a:ext>
            </a:extLst>
          </p:cNvPr>
          <p:cNvSpPr txBox="1">
            <a:spLocks/>
          </p:cNvSpPr>
          <p:nvPr/>
        </p:nvSpPr>
        <p:spPr>
          <a:xfrm>
            <a:off x="8589847" y="2678590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regression 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5E995B9-3BF2-D6B9-7D94-8C5EA655AB80}"/>
              </a:ext>
            </a:extLst>
          </p:cNvPr>
          <p:cNvSpPr txBox="1">
            <a:spLocks/>
          </p:cNvSpPr>
          <p:nvPr/>
        </p:nvSpPr>
        <p:spPr>
          <a:xfrm>
            <a:off x="5833095" y="4799706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mixed model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mixte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/>
              <a:t>random effects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effets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aléatoires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lmer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FE7DE8E-9C15-4AD4-A257-BF3534C19268}"/>
              </a:ext>
            </a:extLst>
          </p:cNvPr>
          <p:cNvSpPr txBox="1">
            <a:spLocks/>
          </p:cNvSpPr>
          <p:nvPr/>
        </p:nvSpPr>
        <p:spPr>
          <a:xfrm>
            <a:off x="8622462" y="4846809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 mixed model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mixte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</a:t>
            </a:r>
            <a:endParaRPr lang="en-US" sz="1000" dirty="0"/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/>
              <a:t>random effects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effets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aléatoires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glmer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A3219-90B6-B445-3C6A-0C61C136AE37}"/>
                  </a:ext>
                </a:extLst>
              </p:cNvPr>
              <p:cNvSpPr txBox="1"/>
              <p:nvPr/>
            </p:nvSpPr>
            <p:spPr>
              <a:xfrm>
                <a:off x="6590685" y="5490611"/>
                <a:ext cx="460375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lsoda</m:t>
                      </m:r>
                      <m: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()</m:t>
                      </m:r>
                    </m:oMath>
                  </m:oMathPara>
                </a14:m>
                <a:endParaRPr lang="en-US" sz="2200" b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cs typeface="Gill Sans" panose="020B05020201040202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deSolve</m:t>
                      </m:r>
                      <m: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()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effectLst/>
                  <a:latin typeface="Helvetica" pitchFamily="2" charset="0"/>
                  <a:cs typeface="Gill Sans" panose="020B0502020104020203" pitchFamily="34" charset="-79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A3219-90B6-B445-3C6A-0C61C136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5" y="5490611"/>
                <a:ext cx="4603750" cy="769441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708707" y="5721444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1995781" y="261134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5312457" y="245810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BDDD6-6412-AF63-03FD-E903F0A0188F}"/>
              </a:ext>
            </a:extLst>
          </p:cNvPr>
          <p:cNvGrpSpPr/>
          <p:nvPr/>
        </p:nvGrpSpPr>
        <p:grpSpPr>
          <a:xfrm>
            <a:off x="2476877" y="1948943"/>
            <a:ext cx="2342488" cy="3603224"/>
            <a:chOff x="2185910" y="1786867"/>
            <a:chExt cx="2342488" cy="360322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A1C388-6825-D945-EB1D-97E84855E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8487" y="1786867"/>
              <a:ext cx="2049911" cy="328426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A5AF73-D366-F4FC-1D56-161F40CAF2F8}"/>
                </a:ext>
              </a:extLst>
            </p:cNvPr>
            <p:cNvSpPr/>
            <p:nvPr/>
          </p:nvSpPr>
          <p:spPr>
            <a:xfrm rot="16200000">
              <a:off x="1413038" y="3253532"/>
              <a:ext cx="1915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population size,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N</a:t>
              </a:r>
              <a:r>
                <a:rPr lang="en-US" baseline="-25000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t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69EDA52-AC14-A4D8-12FD-88EB885AEEB5}"/>
                </a:ext>
              </a:extLst>
            </p:cNvPr>
            <p:cNvSpPr/>
            <p:nvPr/>
          </p:nvSpPr>
          <p:spPr>
            <a:xfrm>
              <a:off x="3234581" y="5020759"/>
              <a:ext cx="6014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time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99C36C-B6D3-5FE0-F4E0-441989C4D10F}"/>
              </a:ext>
            </a:extLst>
          </p:cNvPr>
          <p:cNvGrpSpPr/>
          <p:nvPr/>
        </p:nvGrpSpPr>
        <p:grpSpPr>
          <a:xfrm>
            <a:off x="7274486" y="1948943"/>
            <a:ext cx="2342306" cy="3422477"/>
            <a:chOff x="6923677" y="1914110"/>
            <a:chExt cx="2342306" cy="342247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6A9F9E-C7CA-997D-817D-BEC211FC3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6072" y="1914110"/>
              <a:ext cx="2049911" cy="3169418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AFE5C9-514A-30F7-1DFD-AD9597ED8890}"/>
                </a:ext>
              </a:extLst>
            </p:cNvPr>
            <p:cNvSpPr/>
            <p:nvPr/>
          </p:nvSpPr>
          <p:spPr>
            <a:xfrm rot="16200000">
              <a:off x="6150805" y="3265927"/>
              <a:ext cx="1915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population size,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N</a:t>
              </a:r>
              <a:r>
                <a:rPr lang="en-US" baseline="-25000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t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BBD5F8-DBB7-840E-9EFF-29A87FF5509A}"/>
                </a:ext>
              </a:extLst>
            </p:cNvPr>
            <p:cNvSpPr/>
            <p:nvPr/>
          </p:nvSpPr>
          <p:spPr>
            <a:xfrm>
              <a:off x="7940303" y="4967255"/>
              <a:ext cx="6014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time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44BA9FE-6903-ED6D-99EE-FDF52865C82C}"/>
              </a:ext>
            </a:extLst>
          </p:cNvPr>
          <p:cNvSpPr txBox="1"/>
          <p:nvPr/>
        </p:nvSpPr>
        <p:spPr>
          <a:xfrm>
            <a:off x="1349637" y="5490611"/>
            <a:ext cx="5866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for(t in 1:length(time)){</a:t>
            </a:r>
          </a:p>
          <a:p>
            <a:pPr/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 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[t+1] =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 - (R0 *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[t]/N)*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model.I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</a:t>
            </a:r>
          </a:p>
          <a:p>
            <a:pPr/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 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model.I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[t+1]= (R0 *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[t]/N)*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model.I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</a:t>
            </a:r>
          </a:p>
          <a:p>
            <a:pPr/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}</a:t>
            </a:r>
            <a:endParaRPr lang="en-US" dirty="0">
              <a:solidFill>
                <a:srgbClr val="FF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861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747559" y="6174678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229168" y="2630751"/>
            <a:ext cx="386683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0" y="2630751"/>
            <a:ext cx="385611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6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747559" y="6174678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229168" y="2630751"/>
            <a:ext cx="386683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0" y="2630751"/>
            <a:ext cx="385611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10720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 err="1"/>
              <a:t>Deterministe</a:t>
            </a:r>
            <a:endParaRPr lang="en-US" sz="3500" b="1" dirty="0"/>
          </a:p>
          <a:p>
            <a:pPr algn="ctr"/>
            <a:r>
              <a:rPr lang="en-US" sz="35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8325168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 err="1"/>
              <a:t>Deterministe</a:t>
            </a:r>
            <a:endParaRPr lang="en-US" sz="3500" dirty="0"/>
          </a:p>
          <a:p>
            <a:pPr algn="ctr"/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76BBA6A-D9A8-D95A-619F-21915C8AA81C}"/>
              </a:ext>
            </a:extLst>
          </p:cNvPr>
          <p:cNvSpPr/>
          <p:nvPr/>
        </p:nvSpPr>
        <p:spPr>
          <a:xfrm rot="14726631">
            <a:off x="1780435" y="1799498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 rot="17904022">
            <a:off x="9564269" y="1805901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0BE9D-7AF7-BCA5-886D-73DE1BBA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89" y="663812"/>
            <a:ext cx="2186597" cy="1772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6F5D1-CC61-E6EE-1626-87EC79F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54" y="1311512"/>
            <a:ext cx="1244600" cy="7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EEB997-2E55-5954-7C6E-A9A0A4F54E16}"/>
              </a:ext>
            </a:extLst>
          </p:cNvPr>
          <p:cNvSpPr/>
          <p:nvPr/>
        </p:nvSpPr>
        <p:spPr>
          <a:xfrm>
            <a:off x="5165287" y="1527819"/>
            <a:ext cx="1745270" cy="64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of death = 0.5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36398-6213-A632-F6A6-CC1737BCB406}"/>
              </a:ext>
            </a:extLst>
          </p:cNvPr>
          <p:cNvSpPr/>
          <p:nvPr/>
        </p:nvSpPr>
        <p:spPr>
          <a:xfrm>
            <a:off x="7057283" y="235636"/>
            <a:ext cx="19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“always the same”</a:t>
            </a:r>
          </a:p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toujours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même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E5F733-08D6-A2D6-3284-71772048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317" y="1012824"/>
            <a:ext cx="1338336" cy="11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0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747559" y="6174678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229168" y="2630751"/>
            <a:ext cx="386683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0" y="2630751"/>
            <a:ext cx="385611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0" y="4927700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/>
              <a:t>Stochastic</a:t>
            </a:r>
          </a:p>
          <a:p>
            <a:pPr algn="ctr"/>
            <a:r>
              <a:rPr lang="en-US" sz="35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10720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 err="1"/>
              <a:t>Deterministe</a:t>
            </a:r>
            <a:endParaRPr lang="en-US" sz="3500" b="1" dirty="0"/>
          </a:p>
          <a:p>
            <a:pPr algn="ctr"/>
            <a:r>
              <a:rPr lang="en-US" sz="35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8314448" y="4927700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Stochastic</a:t>
            </a:r>
          </a:p>
          <a:p>
            <a:pPr algn="ctr"/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8325168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 err="1"/>
              <a:t>Deterministe</a:t>
            </a:r>
            <a:endParaRPr lang="en-US" sz="3500" dirty="0"/>
          </a:p>
          <a:p>
            <a:pPr algn="ctr"/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76BBA6A-D9A8-D95A-619F-21915C8AA81C}"/>
              </a:ext>
            </a:extLst>
          </p:cNvPr>
          <p:cNvSpPr/>
          <p:nvPr/>
        </p:nvSpPr>
        <p:spPr>
          <a:xfrm rot="14726631">
            <a:off x="1780435" y="1799498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AE4E030-1499-19CB-0662-3E2E942A32A3}"/>
              </a:ext>
            </a:extLst>
          </p:cNvPr>
          <p:cNvSpPr/>
          <p:nvPr/>
        </p:nvSpPr>
        <p:spPr>
          <a:xfrm rot="6971438">
            <a:off x="1711127" y="4164048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 rot="17904022">
            <a:off x="9564269" y="1805901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 rot="3676486">
            <a:off x="9565546" y="4169521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BD2500-6042-29DA-E5E4-2B368C77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89" y="663812"/>
            <a:ext cx="2186597" cy="1772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8D87D-08DF-4C00-ED29-245FCB2D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54" y="1311512"/>
            <a:ext cx="1244600" cy="7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FE8342-ED17-377A-571E-90C9502FF810}"/>
              </a:ext>
            </a:extLst>
          </p:cNvPr>
          <p:cNvSpPr/>
          <p:nvPr/>
        </p:nvSpPr>
        <p:spPr>
          <a:xfrm>
            <a:off x="5165287" y="1527819"/>
            <a:ext cx="1745270" cy="64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of death = 0.5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54F11-28CD-B3E3-0281-C435AA23B502}"/>
              </a:ext>
            </a:extLst>
          </p:cNvPr>
          <p:cNvSpPr/>
          <p:nvPr/>
        </p:nvSpPr>
        <p:spPr>
          <a:xfrm>
            <a:off x="7057283" y="235636"/>
            <a:ext cx="19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“always the same”</a:t>
            </a:r>
          </a:p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toujours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même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05994-44C0-FA23-DE61-601CBA14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317" y="1012824"/>
            <a:ext cx="1338336" cy="11639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F13166-FC96-B3E5-C8D9-B07113B8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99" y="4494715"/>
            <a:ext cx="2186597" cy="1772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A14FEA-8D4D-BBDD-65EE-D89382D9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64" y="5142415"/>
            <a:ext cx="1244600" cy="76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744E8E1-990E-BA63-C95A-5B3138C03D2F}"/>
              </a:ext>
            </a:extLst>
          </p:cNvPr>
          <p:cNvSpPr/>
          <p:nvPr/>
        </p:nvSpPr>
        <p:spPr>
          <a:xfrm>
            <a:off x="5396797" y="5358722"/>
            <a:ext cx="1745270" cy="64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of death = 0.5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5B759-5811-95FD-FF2E-4579C1947590}"/>
              </a:ext>
            </a:extLst>
          </p:cNvPr>
          <p:cNvSpPr/>
          <p:nvPr/>
        </p:nvSpPr>
        <p:spPr>
          <a:xfrm>
            <a:off x="7313317" y="4171549"/>
            <a:ext cx="19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“up to chance”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hasard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CA6F4E-07D7-C613-8717-60A06F9CE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126" y="5024544"/>
            <a:ext cx="928988" cy="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3156531"/>
            <a:ext cx="4999942" cy="348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3968563"/>
            <a:ext cx="4999942" cy="266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3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5147093"/>
            <a:ext cx="4999942" cy="1490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5943600"/>
            <a:ext cx="4999942" cy="694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Christian wants to compare the average lengths of snakes in different national parks in Madagascar.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Christian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les longueurs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serpents dans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différents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58930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Christian wants to compare the average lengths of snakes in different national parks in Madagascar.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Christian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les longueurs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serpents dans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différents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</a:t>
            </a:r>
          </a:p>
          <a:p>
            <a:r>
              <a:rPr lang="en-US" dirty="0"/>
              <a:t>ANOVA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3510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D1CA-FC75-7F0F-6EDE-58B20782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358" y="4286202"/>
            <a:ext cx="7886700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The choice depends on the research question!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CBFF5-3463-8799-846E-7AD5FE4FF71A}"/>
              </a:ext>
            </a:extLst>
          </p:cNvPr>
          <p:cNvSpPr txBox="1"/>
          <p:nvPr/>
        </p:nvSpPr>
        <p:spPr>
          <a:xfrm>
            <a:off x="3013312" y="4709140"/>
            <a:ext cx="6368383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Le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choix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dépend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de la question de recherche !</a:t>
            </a:r>
          </a:p>
        </p:txBody>
      </p:sp>
    </p:spTree>
    <p:extLst>
      <p:ext uri="{BB962C8B-B14F-4D97-AF65-F5344CB8AC3E}">
        <p14:creationId xmlns:p14="http://schemas.microsoft.com/office/powerpoint/2010/main" val="279219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Tanjona</a:t>
            </a:r>
            <a:r>
              <a:rPr lang="en-US" dirty="0"/>
              <a:t> wants to estimate the population growth rate of beetles at Centre </a:t>
            </a:r>
            <a:r>
              <a:rPr lang="en-US" dirty="0" err="1"/>
              <a:t>ValBio</a:t>
            </a:r>
            <a:r>
              <a:rPr lang="en-US" dirty="0"/>
              <a:t> based on census data collected once a year from 1994-2022.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Tanjona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souhaite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croissance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population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coléoptères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au Centre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ValBio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base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données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recensement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collectées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fois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an de 1994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4256270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Tanjona</a:t>
            </a:r>
            <a:r>
              <a:rPr lang="en-US" dirty="0"/>
              <a:t> wants to estimate the population growth rate of beetles at Centre </a:t>
            </a:r>
            <a:r>
              <a:rPr lang="en-US" dirty="0" err="1"/>
              <a:t>ValBio</a:t>
            </a:r>
            <a:r>
              <a:rPr lang="en-US" dirty="0"/>
              <a:t> based on census data collected once a year from 1994-2022.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Tanjona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souhaite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croissance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population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coléoptères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au Centre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ValBio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base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données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recensement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collectées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fois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an de 1994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  <a:p>
            <a:r>
              <a:rPr lang="en-US" dirty="0"/>
              <a:t>mechanistic model</a:t>
            </a:r>
          </a:p>
          <a:p>
            <a:r>
              <a:rPr lang="en-US" dirty="0"/>
              <a:t>discrete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4125813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Andres wants to measure the survival of tagged lemurs in </a:t>
            </a:r>
            <a:r>
              <a:rPr lang="en-US" dirty="0" err="1"/>
              <a:t>Ranomafana</a:t>
            </a:r>
            <a:r>
              <a:rPr lang="en-US" dirty="0"/>
              <a:t> which are recaptured every year from 2011-2022.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Andres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mesurer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survie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lémuriens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marqués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qui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recapturés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année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2011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708234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Andres wants to measure the survival of tagged lemurs in </a:t>
            </a:r>
            <a:r>
              <a:rPr lang="en-US" dirty="0" err="1"/>
              <a:t>Ranomafana</a:t>
            </a:r>
            <a:r>
              <a:rPr lang="en-US" dirty="0"/>
              <a:t> which are recaptured every year from 2011-2022.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Andres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mesurer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survie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lémuriens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marqués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qui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recapturés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année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2011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  <a:p>
            <a:r>
              <a:rPr lang="en-US" dirty="0"/>
              <a:t>generalized linear mixed model </a:t>
            </a:r>
          </a:p>
          <a:p>
            <a:r>
              <a:rPr lang="en-US" dirty="0" err="1"/>
              <a:t>glmer</a:t>
            </a:r>
            <a:r>
              <a:rPr lang="en-US" dirty="0"/>
              <a:t>()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867499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Fenosoa</a:t>
            </a:r>
            <a:r>
              <a:rPr lang="en-US" dirty="0"/>
              <a:t> wants to compare the average DBH at which mistletoe grows on trees in </a:t>
            </a:r>
            <a:r>
              <a:rPr lang="en-US" dirty="0" err="1"/>
              <a:t>Ranomafana</a:t>
            </a:r>
            <a:r>
              <a:rPr lang="en-US" dirty="0"/>
              <a:t> vs. </a:t>
            </a:r>
            <a:r>
              <a:rPr lang="en-US" dirty="0" err="1"/>
              <a:t>Marojejy</a:t>
            </a:r>
            <a:r>
              <a:rPr lang="en-US" dirty="0"/>
              <a:t> National Parks.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Fenosoa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 DHP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auquel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gui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pousse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arbres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rapport aux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Marojejy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82389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Fenosoa</a:t>
            </a:r>
            <a:r>
              <a:rPr lang="en-US" dirty="0"/>
              <a:t> wants to compare the average DBH at which mistletoe grows on trees in </a:t>
            </a:r>
            <a:r>
              <a:rPr lang="en-US" dirty="0" err="1"/>
              <a:t>Ranomafana</a:t>
            </a:r>
            <a:r>
              <a:rPr lang="en-US" dirty="0"/>
              <a:t> vs. </a:t>
            </a:r>
            <a:r>
              <a:rPr lang="en-US" dirty="0" err="1"/>
              <a:t>Marojejy</a:t>
            </a:r>
            <a:r>
              <a:rPr lang="en-US" dirty="0"/>
              <a:t> National Parks.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Fenosoa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 DHP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auquel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gui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pousse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arbres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rapport aux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Marojejy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r>
              <a:rPr lang="en-US" dirty="0"/>
              <a:t>t-test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66583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Mirana</a:t>
            </a:r>
            <a:r>
              <a:rPr lang="en-US" dirty="0"/>
              <a:t> wants to estimate the rate of waning immunity in kids following TB vaccination in Antananarivo.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déclin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l'immunité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enfants après la vaccination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contre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tuberculose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Antananarivo. </a:t>
            </a:r>
          </a:p>
          <a:p>
            <a:r>
              <a:rPr lang="en-US" dirty="0"/>
              <a:t>mechanistic model</a:t>
            </a:r>
          </a:p>
          <a:p>
            <a:r>
              <a:rPr lang="en-US" dirty="0"/>
              <a:t>continuous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728766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Mirana</a:t>
            </a:r>
            <a:r>
              <a:rPr lang="en-US" dirty="0"/>
              <a:t> wants to estimate the rate of waning immunity in kids following TB vaccination in Antananarivo.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déclin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l'immunité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enfants après la vaccination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contre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tuberculose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Antananarivo.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650295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Nuzha</a:t>
            </a:r>
            <a:r>
              <a:rPr lang="en-US" dirty="0"/>
              <a:t> wants to simulate the impacts of climate change on chytrid prevalence in </a:t>
            </a:r>
            <a:r>
              <a:rPr lang="en-US" dirty="0" err="1"/>
              <a:t>mantella</a:t>
            </a:r>
            <a:r>
              <a:rPr lang="en-US" dirty="0"/>
              <a:t> frogs.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Nuzha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simuler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impacts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changement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climatique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prévalence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chytride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grenouilles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mantella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mechanistic model</a:t>
            </a:r>
          </a:p>
          <a:p>
            <a:r>
              <a:rPr lang="en-US" dirty="0"/>
              <a:t>continuous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618223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Nuzha</a:t>
            </a:r>
            <a:r>
              <a:rPr lang="en-US" dirty="0"/>
              <a:t> wants to simulate the impacts of climate change on chytrid prevalence in </a:t>
            </a:r>
            <a:r>
              <a:rPr lang="en-US" dirty="0" err="1"/>
              <a:t>mantella</a:t>
            </a:r>
            <a:r>
              <a:rPr lang="en-US" dirty="0"/>
              <a:t> frogs.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Nuzha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simuler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impacts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changement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climatique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prévalence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chytride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grenouilles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mantella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2184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9072F4-AB40-AD9F-46FE-A35303162EE1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D2C654-426F-7A49-2406-8CA8ABE7262B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81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Miray</a:t>
            </a:r>
            <a:r>
              <a:rPr lang="en-US" dirty="0"/>
              <a:t> wants to study risk factors for HPV seropositivity at 4 hospitals in 2 cities in Madagascar.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facteurs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risque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séropositivité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HPV dans 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hôpitaux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villes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123330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Miray</a:t>
            </a:r>
            <a:r>
              <a:rPr lang="en-US" dirty="0"/>
              <a:t> wants to study risk factors for HPV seropositivity at 4 hospitals in 2 cities in Madagascar.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facteurs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risque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séropositivité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HPV dans 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hôpitaux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villes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 </a:t>
            </a:r>
          </a:p>
          <a:p>
            <a:r>
              <a:rPr lang="en-US" dirty="0"/>
              <a:t>generalized linear mixed model </a:t>
            </a:r>
          </a:p>
          <a:p>
            <a:r>
              <a:rPr lang="en-US" dirty="0" err="1"/>
              <a:t>glmer</a:t>
            </a:r>
            <a:r>
              <a:rPr lang="en-US" dirty="0"/>
              <a:t>()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569724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Pierro</a:t>
            </a:r>
            <a:r>
              <a:rPr lang="en-US" dirty="0"/>
              <a:t> wants to study the density of coral cover at 3 depths in and out of MPAs in the </a:t>
            </a:r>
            <a:r>
              <a:rPr lang="en-US" dirty="0" err="1"/>
              <a:t>Toliara</a:t>
            </a:r>
            <a:r>
              <a:rPr lang="en-US" dirty="0"/>
              <a:t> region.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Pierro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densité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couverture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corallienne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profondeurs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l'intérieur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l'extérieur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AMP de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région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Toliara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linear mixed model </a:t>
            </a:r>
          </a:p>
          <a:p>
            <a:r>
              <a:rPr lang="en-US" dirty="0" err="1"/>
              <a:t>lmer</a:t>
            </a:r>
            <a:r>
              <a:rPr lang="en-US" dirty="0"/>
              <a:t>()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49841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2AE0D-A004-ADA4-21A8-05C9473E983B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BB19D6-C933-3618-A821-80A9AC462864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2AE0D-A004-ADA4-21A8-05C9473E983B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BB19D6-C933-3618-A821-80A9AC462864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009D78-6724-2D8F-7F14-6C01D2C93B19}"/>
              </a:ext>
            </a:extLst>
          </p:cNvPr>
          <p:cNvSpPr txBox="1">
            <a:spLocks/>
          </p:cNvSpPr>
          <p:nvPr/>
        </p:nvSpPr>
        <p:spPr>
          <a:xfrm>
            <a:off x="3353090" y="3957232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Pattern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Motif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284E12-4CC6-8C33-CEBD-A6A3A24CADB7}"/>
              </a:ext>
            </a:extLst>
          </p:cNvPr>
          <p:cNvSpPr txBox="1">
            <a:spLocks/>
          </p:cNvSpPr>
          <p:nvPr/>
        </p:nvSpPr>
        <p:spPr>
          <a:xfrm>
            <a:off x="6474164" y="396973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Process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Processus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2AE0D-A004-ADA4-21A8-05C9473E983B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BB19D6-C933-3618-A821-80A9AC462864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009D78-6724-2D8F-7F14-6C01D2C93B19}"/>
              </a:ext>
            </a:extLst>
          </p:cNvPr>
          <p:cNvSpPr txBox="1">
            <a:spLocks/>
          </p:cNvSpPr>
          <p:nvPr/>
        </p:nvSpPr>
        <p:spPr>
          <a:xfrm>
            <a:off x="3353090" y="3957232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Pattern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Motif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284E12-4CC6-8C33-CEBD-A6A3A24CADB7}"/>
              </a:ext>
            </a:extLst>
          </p:cNvPr>
          <p:cNvSpPr txBox="1">
            <a:spLocks/>
          </p:cNvSpPr>
          <p:nvPr/>
        </p:nvSpPr>
        <p:spPr>
          <a:xfrm>
            <a:off x="6474164" y="396973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Process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Processus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B876AD-7525-4B3C-7F25-A5F7BC8C39BD}"/>
              </a:ext>
            </a:extLst>
          </p:cNvPr>
          <p:cNvSpPr txBox="1">
            <a:spLocks/>
          </p:cNvSpPr>
          <p:nvPr/>
        </p:nvSpPr>
        <p:spPr>
          <a:xfrm>
            <a:off x="3353091" y="5120990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What?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Que?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6D3266-C872-58E7-8ECA-12593F81FA5A}"/>
              </a:ext>
            </a:extLst>
          </p:cNvPr>
          <p:cNvSpPr txBox="1">
            <a:spLocks/>
          </p:cNvSpPr>
          <p:nvPr/>
        </p:nvSpPr>
        <p:spPr>
          <a:xfrm>
            <a:off x="6474164" y="512098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How?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Comment?</a:t>
            </a:r>
          </a:p>
        </p:txBody>
      </p:sp>
    </p:spTree>
    <p:extLst>
      <p:ext uri="{BB962C8B-B14F-4D97-AF65-F5344CB8AC3E}">
        <p14:creationId xmlns:p14="http://schemas.microsoft.com/office/powerpoint/2010/main" val="225226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1424133"/>
            <a:ext cx="4953378" cy="5258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3031067"/>
            <a:ext cx="4953378" cy="3651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1950</Words>
  <Application>Microsoft Macintosh PowerPoint</Application>
  <PresentationFormat>Widescreen</PresentationFormat>
  <Paragraphs>613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Gill Sans</vt:lpstr>
      <vt:lpstr>Helvetica</vt:lpstr>
      <vt:lpstr>Office Theme</vt:lpstr>
      <vt:lpstr>So many models! How to choose?!? Tant de modèles ! Comment choisir?!?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108</cp:revision>
  <dcterms:created xsi:type="dcterms:W3CDTF">2018-01-14T04:11:12Z</dcterms:created>
  <dcterms:modified xsi:type="dcterms:W3CDTF">2022-12-14T20:11:59Z</dcterms:modified>
</cp:coreProperties>
</file>