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62" r:id="rId5"/>
    <p:sldId id="277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70" r:id="rId14"/>
    <p:sldId id="271" r:id="rId15"/>
    <p:sldId id="272" r:id="rId16"/>
    <p:sldId id="284" r:id="rId17"/>
    <p:sldId id="285" r:id="rId18"/>
    <p:sldId id="28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AAF-323D-374D-AAE5-2315BF8E0FA9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683D-96B0-324A-8FDF-C8944E4FA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</a:t>
            </a:r>
            <a:r>
              <a:rPr lang="en-US" baseline="0" dirty="0"/>
              <a:t> email re: use of the term “replenishment” in this context, and why I discourage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I love this wording</a:t>
            </a:r>
            <a:r>
              <a:rPr lang="en-US" baseline="0" dirty="0"/>
              <a:t> for the question either. See note in email re: providing additional framing for them before asking this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LOVE THIS!!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A907-E1AA-2742-961A-ACDD5E24A17F}" type="datetimeFigureOut">
              <a:rPr lang="en-US" smtClean="0"/>
              <a:t>1/10/20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7814"/>
            <a:ext cx="7772400" cy="1470025"/>
          </a:xfrm>
        </p:spPr>
        <p:txBody>
          <a:bodyPr/>
          <a:lstStyle/>
          <a:p>
            <a:r>
              <a:rPr lang="en-US" dirty="0"/>
              <a:t>Epidemic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36553"/>
            <a:ext cx="6400800" cy="1140339"/>
          </a:xfrm>
        </p:spPr>
        <p:txBody>
          <a:bodyPr>
            <a:noAutofit/>
          </a:bodyPr>
          <a:lstStyle/>
          <a:p>
            <a:r>
              <a:rPr lang="en-US" sz="2400" dirty="0"/>
              <a:t>E</a:t>
            </a:r>
            <a:r>
              <a:rPr lang="en-US" sz="2400" baseline="30000" dirty="0"/>
              <a:t>2</a:t>
            </a:r>
            <a:r>
              <a:rPr lang="en-US" sz="2400" dirty="0"/>
              <a:t>M</a:t>
            </a:r>
            <a:r>
              <a:rPr lang="en-US" sz="2400" baseline="30000" dirty="0"/>
              <a:t>2</a:t>
            </a:r>
          </a:p>
          <a:p>
            <a:r>
              <a:rPr lang="en-US" sz="2400" dirty="0" err="1"/>
              <a:t>Ranomafana</a:t>
            </a:r>
            <a:r>
              <a:rPr lang="en-US" sz="2400" dirty="0"/>
              <a:t>, Madagascar</a:t>
            </a:r>
          </a:p>
          <a:p>
            <a:r>
              <a:rPr lang="en-US" sz="2400"/>
              <a:t>January 2020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147795"/>
            <a:ext cx="640080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To Play</a:t>
            </a:r>
          </a:p>
        </p:txBody>
      </p:sp>
    </p:spTree>
    <p:extLst>
      <p:ext uri="{BB962C8B-B14F-4D97-AF65-F5344CB8AC3E}">
        <p14:creationId xmlns:p14="http://schemas.microsoft.com/office/powerpoint/2010/main" val="48160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2"/>
            <a:ext cx="2682380" cy="2365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replenish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26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10982" y="205174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25 Red Cards +</a:t>
            </a:r>
          </a:p>
          <a:p>
            <a:pPr algn="ctr"/>
            <a:r>
              <a:rPr lang="en-US" dirty="0"/>
              <a:t>1 Black Card= </a:t>
            </a:r>
          </a:p>
          <a:p>
            <a:pPr algn="ctr"/>
            <a:r>
              <a:rPr lang="en-US" b="1" dirty="0"/>
              <a:t>25 </a:t>
            </a:r>
            <a:r>
              <a:rPr lang="en-US" b="1" dirty="0" err="1"/>
              <a:t>Susceptibles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545877" y="422176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 Red Card= </a:t>
            </a:r>
          </a:p>
          <a:p>
            <a:pPr algn="ctr"/>
            <a:r>
              <a:rPr lang="en-US" b="1" dirty="0"/>
              <a:t>1 Infected/Infectious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667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41437"/>
              </p:ext>
            </p:extLst>
          </p:nvPr>
        </p:nvGraphicFramePr>
        <p:xfrm>
          <a:off x="797874" y="1397000"/>
          <a:ext cx="76200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Infecteds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Susceptibles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8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783" y="345945"/>
            <a:ext cx="6762629" cy="6530442"/>
            <a:chOff x="797783" y="345945"/>
            <a:chExt cx="6762629" cy="65304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11911" y="1178373"/>
              <a:ext cx="0" cy="491353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Subtitle 2"/>
            <p:cNvSpPr txBox="1">
              <a:spLocks/>
            </p:cNvSpPr>
            <p:nvPr/>
          </p:nvSpPr>
          <p:spPr>
            <a:xfrm rot="16200000">
              <a:off x="6224" y="3441640"/>
              <a:ext cx="2043249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# of New </a:t>
              </a:r>
              <a:r>
                <a:rPr lang="en-US" sz="1800" dirty="0" err="1"/>
                <a:t>Infecteds</a:t>
              </a:r>
              <a:endParaRPr lang="en-US" sz="1800" dirty="0"/>
            </a:p>
            <a:p>
              <a:pPr>
                <a:buAutoNum type="arabicPeriod"/>
              </a:pPr>
              <a:endParaRPr lang="en-US" sz="18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711912" y="6090130"/>
              <a:ext cx="5848500" cy="786257"/>
              <a:chOff x="1711912" y="6090130"/>
              <a:chExt cx="5848500" cy="78625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711912" y="6091904"/>
                <a:ext cx="5375033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Subtitle 2"/>
              <p:cNvSpPr txBox="1">
                <a:spLocks/>
              </p:cNvSpPr>
              <p:nvPr/>
            </p:nvSpPr>
            <p:spPr>
              <a:xfrm>
                <a:off x="3755161" y="6416255"/>
                <a:ext cx="1638280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err="1"/>
                  <a:t>Timestep</a:t>
                </a:r>
                <a:endParaRPr lang="en-US" sz="1800" dirty="0"/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  <p:sp>
            <p:nvSpPr>
              <p:cNvPr id="21" name="Subtitle 2"/>
              <p:cNvSpPr txBox="1">
                <a:spLocks/>
              </p:cNvSpPr>
              <p:nvPr/>
            </p:nvSpPr>
            <p:spPr>
              <a:xfrm>
                <a:off x="2043256" y="6090130"/>
                <a:ext cx="5517156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1	2	3	4	5	6	7	8	9	10</a:t>
                </a:r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</p:grpSp>
        <p:sp>
          <p:nvSpPr>
            <p:cNvPr id="22" name="Subtitle 2"/>
            <p:cNvSpPr txBox="1">
              <a:spLocks/>
            </p:cNvSpPr>
            <p:nvPr/>
          </p:nvSpPr>
          <p:spPr>
            <a:xfrm rot="16200000">
              <a:off x="-1295141" y="2874457"/>
              <a:ext cx="5517156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1	2	3	4	5	6	7	8	9	10</a:t>
              </a:r>
            </a:p>
            <a:p>
              <a:pPr>
                <a:buAutoNum type="arabicPeriod"/>
              </a:pPr>
              <a:endParaRPr lang="en-US" sz="18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2043256" y="5521368"/>
            <a:ext cx="312923" cy="323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" y="1672523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8309" y="5022861"/>
            <a:ext cx="2061656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Red Cards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Black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908783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386173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48419" y="5031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25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pic>
        <p:nvPicPr>
          <p:cNvPr id="11" name="Picture 10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3" y="1672523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9065" y="5739332"/>
            <a:ext cx="1107434" cy="9162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5855162" y="516916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2" name="Picture 21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3" name="Picture 22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1" y="162069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27724" y="6219820"/>
            <a:ext cx="822424" cy="482684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6080465" y="4906534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  <a:p>
            <a:pPr marL="0" indent="0">
              <a:buNone/>
            </a:pPr>
            <a:r>
              <a:rPr lang="en-US" sz="1800" b="1" i="1" u="sng" dirty="0"/>
              <a:t>Model assumption:</a:t>
            </a:r>
          </a:p>
          <a:p>
            <a:pPr marL="0" indent="0">
              <a:buNone/>
            </a:pPr>
            <a:r>
              <a:rPr lang="en-US" sz="1800" b="1" i="1" dirty="0"/>
              <a:t>Our </a:t>
            </a:r>
            <a:r>
              <a:rPr lang="en-US" sz="1800" b="1" i="1" dirty="0" err="1"/>
              <a:t>Infecteds</a:t>
            </a:r>
            <a:r>
              <a:rPr lang="en-US" sz="1800" b="1" i="1" dirty="0"/>
              <a:t> are only infectious for one </a:t>
            </a:r>
            <a:r>
              <a:rPr lang="en-US" sz="1800" b="1" i="1" dirty="0" err="1"/>
              <a:t>timestep</a:t>
            </a:r>
            <a:endParaRPr lang="en-US" sz="18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1" name="Picture 20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9" y="149111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7737" y="4834362"/>
            <a:ext cx="435266" cy="452485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3562963" y="1385458"/>
            <a:ext cx="2437934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/>
              <a:t>Model assumption:</a:t>
            </a:r>
            <a:r>
              <a:rPr lang="en-US" sz="1800" u="sng" dirty="0"/>
              <a:t> </a:t>
            </a:r>
            <a:r>
              <a:rPr lang="en-US" sz="1800" b="1" i="1" dirty="0"/>
              <a:t>One infectious individual can cause a potential of two new infectious in a completely susceptible population.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" y="4766760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two new cards. </a:t>
            </a:r>
          </a:p>
          <a:p>
            <a:pPr>
              <a:buAutoNum type="arabicPeriod"/>
            </a:pPr>
            <a:r>
              <a:rPr lang="en-US" sz="1800" dirty="0"/>
              <a:t>Move all red cards from the draw to the current pile.</a:t>
            </a:r>
          </a:p>
          <a:p>
            <a:pPr>
              <a:buAutoNum type="arabicPeriod"/>
            </a:pPr>
            <a:r>
              <a:rPr lang="en-US" sz="1800" dirty="0"/>
              <a:t>Return any black cards to the population pile, since they are now immune (“Recovered”).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36590" y="3573729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3" name="Picture 22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621731"/>
            <a:ext cx="2305318" cy="3219718"/>
          </a:xfrm>
          <a:prstGeom prst="rect">
            <a:avLst/>
          </a:prstGeom>
        </p:spPr>
      </p:pic>
      <p:pic>
        <p:nvPicPr>
          <p:cNvPr id="24" name="Picture 23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459894"/>
            <a:ext cx="2305318" cy="32197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816565"/>
            <a:ext cx="629761" cy="6870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838449"/>
            <a:ext cx="591594" cy="6297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827593"/>
            <a:ext cx="671746" cy="6831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815549"/>
            <a:ext cx="664112" cy="6526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838449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54715" y="1380353"/>
            <a:ext cx="7455098" cy="520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2700" dirty="0"/>
              <a:t>Repeat until you no longer draw </a:t>
            </a:r>
            <a:r>
              <a:rPr lang="en-US" sz="2700" dirty="0" err="1"/>
              <a:t>infecteds</a:t>
            </a:r>
            <a:r>
              <a:rPr lang="en-US" sz="2700" dirty="0"/>
              <a:t> or you run out of cards in the replenish pile.</a:t>
            </a:r>
          </a:p>
          <a:p>
            <a:pPr>
              <a:buAutoNum type="arabicPeriod"/>
            </a:pPr>
            <a:r>
              <a:rPr lang="en-US" sz="2700" dirty="0"/>
              <a:t>Then, play a second round and plot on the same chart. </a:t>
            </a:r>
            <a:r>
              <a:rPr lang="en-US" sz="2700" b="1" i="1" u="sng" dirty="0"/>
              <a:t>Is the epidemic trajectory the same as in the first round?</a:t>
            </a:r>
          </a:p>
          <a:p>
            <a:pPr>
              <a:buAutoNum type="arabicPeriod"/>
            </a:pPr>
            <a:r>
              <a:rPr lang="en-US" sz="2700" dirty="0"/>
              <a:t>Then, play a third round, except, this time, allow each individual to infect a potential of three </a:t>
            </a:r>
            <a:r>
              <a:rPr lang="en-US" sz="2700" u="sng" dirty="0" err="1"/>
              <a:t>susceptibles</a:t>
            </a:r>
            <a:r>
              <a:rPr lang="en-US" sz="2700" u="sng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64208"/>
            <a:ext cx="8229600" cy="11430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2648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910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Red Cards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8077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</p:spTree>
    <p:extLst>
      <p:ext uri="{BB962C8B-B14F-4D97-AF65-F5344CB8AC3E}">
        <p14:creationId xmlns:p14="http://schemas.microsoft.com/office/powerpoint/2010/main" val="4901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7" name="Picture 6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pic>
        <p:nvPicPr>
          <p:cNvPr id="3" name="Picture 2" descr="Spades 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</p:spTree>
    <p:extLst>
      <p:ext uri="{BB962C8B-B14F-4D97-AF65-F5344CB8AC3E}">
        <p14:creationId xmlns:p14="http://schemas.microsoft.com/office/powerpoint/2010/main" val="6156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population pile must ALWAYS maintain exactly 26 cards.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4932405"/>
            <a:ext cx="3636591" cy="192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population pile must ALWAYS maintain exactly 26 cards.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What is the equivalent assumption in defining a model world to represent an epidemic?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2038" y="4619545"/>
            <a:ext cx="460192" cy="5153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6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7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81528" y="3220796"/>
            <a:ext cx="1895992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703</Words>
  <Application>Microsoft Macintosh PowerPoint</Application>
  <PresentationFormat>On-screen Show (4:3)</PresentationFormat>
  <Paragraphs>168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Epidemic Cards</vt:lpstr>
      <vt:lpstr>The Set-Up</vt:lpstr>
      <vt:lpstr>The Set-Up</vt:lpstr>
      <vt:lpstr>The Set-Up</vt:lpstr>
      <vt:lpstr>The Set-Up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Before Round Two</vt:lpstr>
      <vt:lpstr>Before Round Two</vt:lpstr>
      <vt:lpstr>Before Round Two</vt:lpstr>
      <vt:lpstr>Before Round Two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Cards</dc:title>
  <dc:creator>Cara Brook</dc:creator>
  <cp:lastModifiedBy>Cara Brook</cp:lastModifiedBy>
  <cp:revision>26</cp:revision>
  <dcterms:created xsi:type="dcterms:W3CDTF">2016-05-27T01:02:40Z</dcterms:created>
  <dcterms:modified xsi:type="dcterms:W3CDTF">2020-01-10T06:53:24Z</dcterms:modified>
</cp:coreProperties>
</file>