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Yanone Kaffeesatz"/>
      <p:regular r:id="rId51"/>
      <p:bold r:id="rId52"/>
    </p:embeddedFont>
    <p:embeddedFont>
      <p:font typeface="Yanone Kaffeesatz Light"/>
      <p:regular r:id="rId53"/>
      <p:bold r:id="rId54"/>
    </p:embeddedFont>
    <p:embeddedFont>
      <p:font typeface="Yanone Kaffeesatz Medium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ACB2D1-19D0-4C65-8932-8227D2E045E8}">
  <a:tblStyle styleId="{83ACB2D1-19D0-4C65-8932-8227D2E04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YanoneKaffeesatz-regular.fntdata"/><Relationship Id="rId50" Type="http://schemas.openxmlformats.org/officeDocument/2006/relationships/slide" Target="slides/slide44.xml"/><Relationship Id="rId53" Type="http://schemas.openxmlformats.org/officeDocument/2006/relationships/font" Target="fonts/YanoneKaffeesatzLight-regular.fntdata"/><Relationship Id="rId52" Type="http://schemas.openxmlformats.org/officeDocument/2006/relationships/font" Target="fonts/YanoneKaffeesatz-bold.fntdata"/><Relationship Id="rId11" Type="http://schemas.openxmlformats.org/officeDocument/2006/relationships/slide" Target="slides/slide5.xml"/><Relationship Id="rId55" Type="http://schemas.openxmlformats.org/officeDocument/2006/relationships/font" Target="fonts/YanoneKaffeesatzMedium-regular.fntdata"/><Relationship Id="rId10" Type="http://schemas.openxmlformats.org/officeDocument/2006/relationships/slide" Target="slides/slide4.xml"/><Relationship Id="rId54" Type="http://schemas.openxmlformats.org/officeDocument/2006/relationships/font" Target="fonts/YanoneKaffeesatz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YanoneKaffeesatzMedium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faa7e07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bfaa7e07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faa7e07e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faa7e07e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faa7e07e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faa7e07e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026303d8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026303d8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026303d8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026303d8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026303d8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026303d8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faa7e07e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faa7e07e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faa7e07e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faa7e07e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Homogeneity of variance, i.e. homoscedasticity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faa7e07e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faa7e07e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Homogeneity of variance, i.e. homoscedasticity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faa7e07e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faa7e07e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Homogeneity of variance, i.e. homoscedasticity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faa7e07e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faa7e07e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Homogeneity of variance, i.e. homoscedasticity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bfaa7e07e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bfaa7e07e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026303d8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026303d8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faa7e07e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faa7e07e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026303d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026303d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026303d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026303d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026303d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026303d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026303d8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026303d8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026303d8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026303d8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026303d8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026303d8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026303d8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026303d8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026303d8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026303d8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faa7e07e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faa7e07e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026303d8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c026303d8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026303d8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026303d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026303d8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026303d8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026303d8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026303d8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026303d8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c026303d8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026303d8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026303d8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026303d8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026303d8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026303d8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c026303d8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026303d8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c026303d8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c026303d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c026303d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026303d8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026303d8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c026303d8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c026303d8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026303d8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c026303d8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026303d8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026303d8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c026303d8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c026303d8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026303d8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c026303d8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026303d8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026303d8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faa7e07e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faa7e07e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faa7e07e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faa7e07e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faa7e07e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faa7e07e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aa7e07e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aa7e07e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Font typeface="Yanone Kaffeesatz"/>
              <a:buNone/>
              <a:defRPr sz="52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 sz="28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anone Kaffeesatz Light"/>
              <a:buChar char="●"/>
              <a:defRPr sz="24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Yanone Kaffeesatz Light"/>
              <a:buChar char="○"/>
              <a:defRPr sz="20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●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○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●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○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Yanone Kaffeesatz Light"/>
              <a:buNone/>
              <a:defRPr sz="48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Koffee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Relationship Id="rId5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bookdown.org/daniel_dauber_io/r4np_book/" TargetMode="External"/><Relationship Id="rId4" Type="http://schemas.openxmlformats.org/officeDocument/2006/relationships/hyperlink" Target="https://lindeloev.github.io/tests-as-linear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311708" y="269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in R</a:t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311700" y="247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Michelle Evans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Michelle Evans</a:t>
            </a:r>
            <a:endParaRPr/>
          </a:p>
        </p:txBody>
      </p:sp>
      <p:sp>
        <p:nvSpPr>
          <p:cNvPr id="51" name="Google Shape;51;p12"/>
          <p:cNvSpPr txBox="1"/>
          <p:nvPr/>
        </p:nvSpPr>
        <p:spPr>
          <a:xfrm>
            <a:off x="101950" y="4429775"/>
            <a:ext cx="5243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E2M2 </a:t>
            </a:r>
            <a:endParaRPr sz="19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March 2024</a:t>
            </a:r>
            <a:endParaRPr sz="19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721" y="700175"/>
            <a:ext cx="2816750" cy="2969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‘Head’ and ‘summary’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 skimr package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Descriptive statistics (mean, mode, frequency)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Scatter plots and boxplots between two variables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Histograms and density plots of variable distributions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Heatplots and scatterplots to investigate covariance between multiple pairs of variables at once</a:t>
            </a:r>
            <a:endParaRPr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methods for data exploration and visualization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skimr package: skim(data)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050"/>
            <a:ext cx="8839199" cy="30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304800" y="4324075"/>
            <a:ext cx="883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Easy way to get a first look at missing data and distributions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 flipH="1" rot="10800000">
            <a:off x="5916950" y="4186475"/>
            <a:ext cx="2455800" cy="44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2"/>
          <p:cNvCxnSpPr/>
          <p:nvPr/>
        </p:nvCxnSpPr>
        <p:spPr>
          <a:xfrm rot="10800000">
            <a:off x="2687825" y="3084200"/>
            <a:ext cx="713100" cy="135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boxplots to explore differences between groups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975" y="1733175"/>
            <a:ext cx="6088050" cy="34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25" y="1063800"/>
            <a:ext cx="672921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50375" y="18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allow us to explore the distributions of variables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50" y="807449"/>
            <a:ext cx="7774274" cy="12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275" y="2173450"/>
            <a:ext cx="5709538" cy="2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Scatterplots are used to explore the relationship between two continuous variables</a:t>
            </a:r>
            <a:endParaRPr sz="24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2081225"/>
            <a:ext cx="55435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00" y="1201813"/>
            <a:ext cx="77819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Importing Data </a:t>
            </a:r>
            <a:r>
              <a:rPr i="1" lang="en"/>
              <a:t>(Importation des données)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Visualization and Exploration </a:t>
            </a:r>
            <a:r>
              <a:rPr i="1" lang="en"/>
              <a:t>(Exploration et visualisation des données)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Yanone Kaffeesatz Medium"/>
              <a:buAutoNum type="arabicPeriod"/>
            </a:pPr>
            <a:r>
              <a:rPr lang="en"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Verifying Model Assumptions</a:t>
            </a:r>
            <a:r>
              <a:rPr i="1" lang="en"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(</a:t>
            </a:r>
            <a:r>
              <a:rPr i="1" lang="en"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Vérification</a:t>
            </a:r>
            <a:r>
              <a:rPr i="1" lang="en"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 des hypothèses de modèles)</a:t>
            </a:r>
            <a:endParaRPr i="1"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Conducting Correlations </a:t>
            </a:r>
            <a:r>
              <a:rPr i="1" lang="en"/>
              <a:t>(Analyse de correlations)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Comparing Data Between Groups </a:t>
            </a:r>
            <a:r>
              <a:rPr i="1" lang="en"/>
              <a:t>(Comparaison de données entre groupes)</a:t>
            </a:r>
            <a:endParaRPr i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Parametric </a:t>
            </a:r>
            <a:r>
              <a:rPr i="1" lang="en"/>
              <a:t>(Paramétrique)</a:t>
            </a:r>
            <a:endParaRPr i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Non-Parametric (</a:t>
            </a:r>
            <a:r>
              <a:rPr i="1" lang="en"/>
              <a:t>Non-Paramétrique)</a:t>
            </a:r>
            <a:endParaRPr i="1"/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Topics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assumptions do we need to consider for parametric tests?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75" y="1699750"/>
            <a:ext cx="4697324" cy="335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450" y="2087587"/>
            <a:ext cx="2592650" cy="25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427625" y="829150"/>
            <a:ext cx="8520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Linearity : </a:t>
            </a:r>
            <a:r>
              <a:rPr lang="en"/>
              <a:t>The association between two variables is linear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Linéarité: L’association entre deux variables est linéaire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assumptions do we need to consider for parametric tests?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55168" l="2647" r="36624" t="3432"/>
          <a:stretch/>
        </p:blipFill>
        <p:spPr>
          <a:xfrm>
            <a:off x="2483800" y="2256975"/>
            <a:ext cx="3860600" cy="25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27625" y="829150"/>
            <a:ext cx="85206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Linearity : </a:t>
            </a:r>
            <a:r>
              <a:rPr lang="en"/>
              <a:t>The relation between two variables is linear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Independence : </a:t>
            </a:r>
            <a:r>
              <a:rPr lang="en"/>
              <a:t>Each observation is independent of all other observations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15450" y="1972325"/>
            <a:ext cx="556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Chaque observation est indépendante des autres</a:t>
            </a:r>
            <a:endParaRPr i="1" sz="19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assumptions do we need to consider for parametric tests?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50216" l="0" r="0" t="0"/>
          <a:stretch/>
        </p:blipFill>
        <p:spPr>
          <a:xfrm>
            <a:off x="1328088" y="2836500"/>
            <a:ext cx="6487824" cy="23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27625" y="712925"/>
            <a:ext cx="85206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Linearity : </a:t>
            </a:r>
            <a:r>
              <a:rPr lang="en"/>
              <a:t>The relation between two variables is linear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Independence : </a:t>
            </a:r>
            <a:r>
              <a:rPr lang="en"/>
              <a:t>Each observation is independent of all other observations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Normality: </a:t>
            </a:r>
            <a:r>
              <a:rPr lang="en"/>
              <a:t>The distribution of the data must be normal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686450" y="2465400"/>
            <a:ext cx="556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distribution des données doit être normal</a:t>
            </a:r>
            <a:endParaRPr i="1" sz="19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27625" y="829150"/>
            <a:ext cx="85206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Linearity : </a:t>
            </a:r>
            <a:r>
              <a:rPr lang="en"/>
              <a:t>The relation between two variables is linear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Independence : </a:t>
            </a:r>
            <a:r>
              <a:rPr lang="en"/>
              <a:t>Each observation is independent of all other observations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Normality: </a:t>
            </a:r>
            <a:r>
              <a:rPr lang="en"/>
              <a:t>The distribution of the data must be normal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Homogeneity of variance: </a:t>
            </a:r>
            <a:r>
              <a:rPr lang="en"/>
              <a:t>The variance of subsets 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/>
              <a:t>or groups of data should be equal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assumptions do we need to consider for parametric tests?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225" y="2666775"/>
            <a:ext cx="292207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524325" y="4002650"/>
            <a:ext cx="4425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variations des groupes de données doivent être égal</a:t>
            </a:r>
            <a:endParaRPr i="1" sz="19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Importing Data </a:t>
            </a:r>
            <a:r>
              <a:rPr i="1" lang="en"/>
              <a:t>(Importation des données)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Visualization and Exploration </a:t>
            </a:r>
            <a:r>
              <a:rPr i="1" lang="en"/>
              <a:t>(Exploration et </a:t>
            </a:r>
            <a:r>
              <a:rPr i="1" lang="en"/>
              <a:t>visualisation</a:t>
            </a:r>
            <a:r>
              <a:rPr i="1" lang="en"/>
              <a:t> des données)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Verifying Model Assumptions </a:t>
            </a:r>
            <a:r>
              <a:rPr i="1" lang="en"/>
              <a:t>(Vérification des hypothèses de modèles)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Conducting Correlations </a:t>
            </a:r>
            <a:r>
              <a:rPr i="1" lang="en"/>
              <a:t>(Analyse de correlations)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Comparing Data Between Groups </a:t>
            </a:r>
            <a:r>
              <a:rPr i="1" lang="en"/>
              <a:t>(</a:t>
            </a:r>
            <a:r>
              <a:rPr i="1" lang="en"/>
              <a:t>Comparaison</a:t>
            </a:r>
            <a:r>
              <a:rPr i="1" lang="en"/>
              <a:t> de données entre groupes)</a:t>
            </a:r>
            <a:endParaRPr i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Parametric </a:t>
            </a:r>
            <a:r>
              <a:rPr i="1" lang="en"/>
              <a:t>(Paramétrique)</a:t>
            </a:r>
            <a:endParaRPr i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Non-Parametric (</a:t>
            </a:r>
            <a:r>
              <a:rPr i="1" lang="en"/>
              <a:t>Non-Paramétrique)</a:t>
            </a:r>
            <a:endParaRPr i="1"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Topics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13" y="1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test each assumption</a:t>
            </a:r>
            <a:endParaRPr/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483575" y="82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{83ACB2D1-19D0-4C65-8932-8227D2E045E8}</a:tableStyleId>
              </a:tblPr>
              <a:tblGrid>
                <a:gridCol w="2174525"/>
                <a:gridCol w="2580625"/>
                <a:gridCol w="3421725"/>
              </a:tblGrid>
              <a:tr h="40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Assumption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Visualization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Statistical Test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91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Linearity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Scatterplot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91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Independent</a:t>
                      </a:r>
                      <a:endParaRPr sz="15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None, this assumption depends on how the data was collected</a:t>
                      </a:r>
                      <a:endParaRPr sz="1500"/>
                    </a:p>
                  </a:txBody>
                  <a:tcPr marT="91425" marB="91425" marR="91425" marL="91425"/>
                </a:tc>
                <a:tc hMerge="1"/>
              </a:tr>
              <a:tr h="91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Normality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Histogram or density plot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sng"/>
                        <a:t>Shapiro-Wilk</a:t>
                      </a:r>
                      <a:endParaRPr sz="1500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/>
                        <a:t>shapiro.test(variable)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91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Variance Equality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Boxplot by group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sng">
                          <a:solidFill>
                            <a:schemeClr val="dk1"/>
                          </a:solidFill>
                        </a:rPr>
                        <a:t>Levene’s Test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car::leveneTest(variable ~ group, data = data)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Importing Data </a:t>
            </a:r>
            <a:r>
              <a:rPr i="1" lang="en"/>
              <a:t>(Importation des données)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Visualization and Exploration </a:t>
            </a:r>
            <a:r>
              <a:rPr i="1" lang="en"/>
              <a:t>(Exploration et visualisation des données)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Verifying Model Assumptions</a:t>
            </a:r>
            <a:r>
              <a:rPr i="1" lang="en"/>
              <a:t>(Vérification des hypothèses de modèles)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AutoNum type="arabicPeriod"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Conducting Correlations </a:t>
            </a:r>
            <a:r>
              <a:rPr i="1" lang="en">
                <a:latin typeface="Yanone Kaffeesatz"/>
                <a:ea typeface="Yanone Kaffeesatz"/>
                <a:cs typeface="Yanone Kaffeesatz"/>
                <a:sym typeface="Yanone Kaffeesatz"/>
              </a:rPr>
              <a:t>(Analyse de correlations)</a:t>
            </a:r>
            <a:endParaRPr i="1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Comparing Data Between Groups </a:t>
            </a:r>
            <a:r>
              <a:rPr i="1" lang="en"/>
              <a:t>(Comparaison de données entre groupes)</a:t>
            </a:r>
            <a:endParaRPr i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Parametric </a:t>
            </a:r>
            <a:r>
              <a:rPr i="1" lang="en"/>
              <a:t>(Paramétrique)</a:t>
            </a:r>
            <a:endParaRPr i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Non-Parametric (</a:t>
            </a:r>
            <a:r>
              <a:rPr i="1" lang="en"/>
              <a:t>Non-Paramétrique)</a:t>
            </a:r>
            <a:endParaRPr i="1"/>
          </a:p>
        </p:txBody>
      </p:sp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Topics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correlations?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b="0" l="0" r="33537" t="0"/>
          <a:stretch/>
        </p:blipFill>
        <p:spPr>
          <a:xfrm>
            <a:off x="5723575" y="591625"/>
            <a:ext cx="2600801" cy="27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014825"/>
            <a:ext cx="53442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Correlations describe the relationship between two variables</a:t>
            </a:r>
            <a:endParaRPr sz="2200"/>
          </a:p>
          <a:p>
            <a:pPr indent="0" lvl="0" marL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The variables must be continuous (or at least numeric)</a:t>
            </a:r>
            <a:endParaRPr sz="2200"/>
          </a:p>
          <a:p>
            <a:pPr indent="0" lvl="0" marL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Range between -1 (perfectly negatively correlated) and +1 (perfectly positively correlated)</a:t>
            </a:r>
            <a:endParaRPr sz="2200"/>
          </a:p>
          <a:p>
            <a:pPr indent="0" lvl="0" marL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Can be visualized via scatterplots</a:t>
            </a:r>
            <a:endParaRPr sz="2200"/>
          </a:p>
        </p:txBody>
      </p:sp>
      <p:sp>
        <p:nvSpPr>
          <p:cNvPr id="207" name="Google Shape;207;p33"/>
          <p:cNvSpPr txBox="1"/>
          <p:nvPr/>
        </p:nvSpPr>
        <p:spPr>
          <a:xfrm>
            <a:off x="379378" y="1773638"/>
            <a:ext cx="473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corrélations décrivent les relations entre deux variables</a:t>
            </a:r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379364" y="2439797"/>
            <a:ext cx="39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variables doivent étre continuous (numerique)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408382" y="3474675"/>
            <a:ext cx="6258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valeurs sont entre -1 (correlation negatif parfait) et </a:t>
            </a:r>
            <a:endParaRPr sz="16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+1 (correlation positif parfait)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398700" y="4580725"/>
            <a:ext cx="455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Peuvent être visualisé avec des scatterplots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0" l="67260" r="0" t="48675"/>
          <a:stretch/>
        </p:blipFill>
        <p:spPr>
          <a:xfrm>
            <a:off x="6545400" y="3386775"/>
            <a:ext cx="1281151" cy="14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978425"/>
            <a:ext cx="372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Pearson</a:t>
            </a:r>
            <a:r>
              <a:rPr lang="en" u="sng"/>
              <a:t>’s Correlation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Normally-distributed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Distribution normal</a:t>
            </a:r>
            <a:endParaRPr i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relationship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Association linèare</a:t>
            </a:r>
            <a:endParaRPr i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variables numeric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Les deux variables doivent être </a:t>
            </a:r>
            <a:r>
              <a:rPr i="1" lang="en" sz="1900"/>
              <a:t>numériques</a:t>
            </a:r>
            <a:endParaRPr i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“Mean”- based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Basé sur la moyenne</a:t>
            </a:r>
            <a:endParaRPr i="1" sz="1900"/>
          </a:p>
        </p:txBody>
      </p:sp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most common types of correlations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273350" y="978425"/>
            <a:ext cx="4599900" cy="4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Spearman</a:t>
            </a:r>
            <a:r>
              <a:rPr lang="en" u="sng"/>
              <a:t>’s Correlation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 not require normally distributed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N’exige pas les données avec une distribution normal</a:t>
            </a:r>
            <a:endParaRPr i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is based on rank, not linear relationship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La corrélation est basé sur leur ordre, pas une association linéaire</a:t>
            </a:r>
            <a:endParaRPr i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variables numeric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/>
              <a:t>Les deux variables doivent être numériques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“Median”-based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Basé sur la médiane</a:t>
            </a:r>
            <a:endParaRPr i="1"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3025" y="52575"/>
            <a:ext cx="8520600" cy="30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Correlations are not causal, they only show associations between variables and may be spurious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Les corrélations ne sont pas causales, elles montrent seulement des associations entre les variables et peuvent être fallacieuses</a:t>
            </a:r>
            <a:endParaRPr i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Correlations may differ depending on what subset of the data they are done on, known as Simpson’s Paradox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Les corrélations peuvent différer en fonction du sous-ensemble de données sur lequel elles sont effectuées, ce qui est connu sous le nom de paradoxe de Simpson</a:t>
            </a:r>
            <a:endParaRPr i="1" sz="1800"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200" y="2801525"/>
            <a:ext cx="3722589" cy="21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200" y="2840225"/>
            <a:ext cx="2952948" cy="214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Importing Data </a:t>
            </a:r>
            <a:r>
              <a:rPr i="1" lang="en"/>
              <a:t>(Importation des données)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Visualization and Exploration </a:t>
            </a:r>
            <a:r>
              <a:rPr i="1" lang="en"/>
              <a:t>(Exploration et visualisation des données)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Verifying Model Assumptions</a:t>
            </a:r>
            <a:r>
              <a:rPr i="1" lang="en"/>
              <a:t>(Vérification des hypothèses de modèles)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Conducting Correlations </a:t>
            </a:r>
            <a:r>
              <a:rPr i="1" lang="en"/>
              <a:t>(Analyse de correlations)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AutoNum type="arabicPeriod"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Comparing Data Between Groups </a:t>
            </a:r>
            <a:r>
              <a:rPr i="1" lang="en">
                <a:latin typeface="Yanone Kaffeesatz"/>
                <a:ea typeface="Yanone Kaffeesatz"/>
                <a:cs typeface="Yanone Kaffeesatz"/>
                <a:sym typeface="Yanone Kaffeesatz"/>
              </a:rPr>
              <a:t>(Comparaison de données entre groupes)</a:t>
            </a:r>
            <a:endParaRPr i="1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Parametric </a:t>
            </a:r>
            <a:r>
              <a:rPr i="1" lang="en"/>
              <a:t>(Paramétrique)</a:t>
            </a:r>
            <a:endParaRPr i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Non-Parametric (</a:t>
            </a:r>
            <a:r>
              <a:rPr i="1" lang="en"/>
              <a:t>Non-Paramétrique)</a:t>
            </a:r>
            <a:endParaRPr i="1"/>
          </a:p>
        </p:txBody>
      </p:sp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Topics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examples of comparisons between groups?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examples of </a:t>
            </a:r>
            <a:r>
              <a:rPr lang="en"/>
              <a:t>comparisons between groups?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75" y="998375"/>
            <a:ext cx="1141750" cy="173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400" y="998375"/>
            <a:ext cx="3522900" cy="19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6016950" y="2869150"/>
            <a:ext cx="210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Control vs. treatment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532150" y="2869150"/>
            <a:ext cx="210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Demographic</a:t>
            </a: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groups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730600" y="4114050"/>
            <a:ext cx="210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Landcover types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 rotWithShape="1">
          <a:blip r:embed="rId5">
            <a:alphaModFix/>
          </a:blip>
          <a:srcRect b="0" l="0" r="0" t="44979"/>
          <a:stretch/>
        </p:blipFill>
        <p:spPr>
          <a:xfrm>
            <a:off x="2676697" y="3514725"/>
            <a:ext cx="3646453" cy="16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visualize comparisons between groups?</a:t>
            </a: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75" y="940375"/>
            <a:ext cx="2414751" cy="17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259" y="1172176"/>
            <a:ext cx="2659040" cy="189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3088" y="1184136"/>
            <a:ext cx="2097835" cy="167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776" y="3168875"/>
            <a:ext cx="2256714" cy="19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 txBox="1"/>
          <p:nvPr/>
        </p:nvSpPr>
        <p:spPr>
          <a:xfrm>
            <a:off x="850825" y="2740250"/>
            <a:ext cx="194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geom_boxplot()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3631175" y="2864075"/>
            <a:ext cx="194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geom_histogram()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6616375" y="3071500"/>
            <a:ext cx="194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geom_density()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2456750" y="4616100"/>
            <a:ext cx="194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geom_violin()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6018575" y="3869325"/>
            <a:ext cx="265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Look at packages ‘ggdist’ and ‘ggbeeswarm’ for more ways to plot distributions!</a:t>
            </a:r>
            <a:endParaRPr sz="20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Are the groups big enough to be compared, i.e. are they comparable?</a:t>
            </a:r>
            <a:endParaRPr sz="2200"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i="1" lang="en" sz="2200"/>
              <a:t>Est-ce que mes groups sont assez large pour être comparé?</a:t>
            </a:r>
            <a:endParaRPr i="1" sz="2200"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Is my data parametric or non-parametric? </a:t>
            </a:r>
            <a:endParaRPr sz="2200"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i="1" lang="en" sz="2200"/>
              <a:t>Mes donnés ont-elles </a:t>
            </a:r>
            <a:r>
              <a:rPr i="1" lang="en" sz="2200"/>
              <a:t>paramétrique</a:t>
            </a:r>
            <a:r>
              <a:rPr i="1" lang="en" sz="2200"/>
              <a:t> ou non-</a:t>
            </a:r>
            <a:r>
              <a:rPr i="1" lang="en" sz="2200"/>
              <a:t>paramétriques</a:t>
            </a:r>
            <a:r>
              <a:rPr i="1" lang="en" sz="2200"/>
              <a:t>?</a:t>
            </a:r>
            <a:endParaRPr i="1" sz="2200"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How many groups do I wish to compare?</a:t>
            </a:r>
            <a:endParaRPr sz="2200"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i="1" lang="en" sz="2200"/>
              <a:t>Combien de groupes veux-je comparer?</a:t>
            </a:r>
            <a:endParaRPr sz="2200"/>
          </a:p>
          <a:p>
            <a:pPr indent="0" lvl="0" marL="0" rtl="0" algn="l">
              <a:spcBef>
                <a:spcPts val="1300"/>
              </a:spcBef>
              <a:spcAft>
                <a:spcPts val="160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test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Using an R Project </a:t>
            </a:r>
            <a:r>
              <a:rPr i="1" lang="en"/>
              <a:t>(</a:t>
            </a:r>
            <a:r>
              <a:rPr i="1" lang="en"/>
              <a:t>Utilisation</a:t>
            </a:r>
            <a:r>
              <a:rPr i="1" lang="en"/>
              <a:t> des  Rproject)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Folder structure </a:t>
            </a:r>
            <a:r>
              <a:rPr i="1" lang="en"/>
              <a:t>(</a:t>
            </a:r>
            <a:r>
              <a:rPr i="1" lang="en"/>
              <a:t>Structure des dossiers)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Using reproducible research documents </a:t>
            </a:r>
            <a:r>
              <a:rPr i="1" lang="en"/>
              <a:t>(Utilisation des documents reproducible) </a:t>
            </a:r>
            <a:r>
              <a:rPr lang="en"/>
              <a:t>(Rmd, quarto)</a:t>
            </a:r>
            <a:endParaRPr i="1"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Data - Creating an environment for your project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/>
          <p:nvPr/>
        </p:nvSpPr>
        <p:spPr>
          <a:xfrm>
            <a:off x="0" y="3710475"/>
            <a:ext cx="9144000" cy="1428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1"/>
          <p:cNvSpPr/>
          <p:nvPr/>
        </p:nvSpPr>
        <p:spPr>
          <a:xfrm>
            <a:off x="-11" y="2340850"/>
            <a:ext cx="9144000" cy="142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1"/>
          <p:cNvSpPr/>
          <p:nvPr/>
        </p:nvSpPr>
        <p:spPr>
          <a:xfrm>
            <a:off x="3684125" y="222350"/>
            <a:ext cx="2194800" cy="75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Yanone Kaffeesatz"/>
                <a:ea typeface="Yanone Kaffeesatz"/>
                <a:cs typeface="Yanone Kaffeesatz"/>
                <a:sym typeface="Yanone Kaffeesatz"/>
              </a:rPr>
              <a:t># of groups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75" name="Google Shape;275;p41"/>
          <p:cNvSpPr/>
          <p:nvPr/>
        </p:nvSpPr>
        <p:spPr>
          <a:xfrm>
            <a:off x="1454625" y="1310325"/>
            <a:ext cx="1152900" cy="75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Yanone Kaffeesatz"/>
                <a:ea typeface="Yanone Kaffeesatz"/>
                <a:cs typeface="Yanone Kaffeesatz"/>
                <a:sym typeface="Yanone Kaffeesatz"/>
              </a:rPr>
              <a:t>1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4726025" y="1310325"/>
            <a:ext cx="1152900" cy="75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7492325" y="1310325"/>
            <a:ext cx="1152900" cy="75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Yanone Kaffeesatz"/>
                <a:ea typeface="Yanone Kaffeesatz"/>
                <a:cs typeface="Yanone Kaffeesatz"/>
                <a:sym typeface="Yanone Kaffeesatz"/>
              </a:rPr>
              <a:t>3 or more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1061725" y="2783350"/>
            <a:ext cx="2084400" cy="46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One-sided t-test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1061725" y="4176725"/>
            <a:ext cx="2084400" cy="46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Wilcoxon signed-rank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4006575" y="2570625"/>
            <a:ext cx="2475000" cy="46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Two-sided T-test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4006575" y="4176725"/>
            <a:ext cx="2475000" cy="46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Mann-Whitney U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2" name="Google Shape;282;p41"/>
          <p:cNvSpPr/>
          <p:nvPr/>
        </p:nvSpPr>
        <p:spPr>
          <a:xfrm>
            <a:off x="7100375" y="2696325"/>
            <a:ext cx="1895700" cy="46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ANOVA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3" name="Google Shape;283;p41"/>
          <p:cNvSpPr/>
          <p:nvPr/>
        </p:nvSpPr>
        <p:spPr>
          <a:xfrm>
            <a:off x="7141475" y="4176725"/>
            <a:ext cx="1854600" cy="46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Kruskal</a:t>
            </a: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-Wallis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4" name="Google Shape;284;p41"/>
          <p:cNvSpPr/>
          <p:nvPr/>
        </p:nvSpPr>
        <p:spPr>
          <a:xfrm>
            <a:off x="4006575" y="3102450"/>
            <a:ext cx="2475000" cy="60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Welch’s T-test 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(if unequal variance)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 rot="-5400000">
            <a:off x="-339025" y="2738350"/>
            <a:ext cx="127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Parametric</a:t>
            </a:r>
            <a:endParaRPr sz="2400">
              <a:solidFill>
                <a:srgbClr val="073763"/>
              </a:solidFill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 rot="-5400000">
            <a:off x="-306775" y="4085325"/>
            <a:ext cx="127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783F04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Non</a:t>
            </a:r>
            <a:endParaRPr sz="2100">
              <a:solidFill>
                <a:srgbClr val="783F04"/>
              </a:solidFill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783F04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 p</a:t>
            </a:r>
            <a:r>
              <a:rPr lang="en" sz="2100">
                <a:solidFill>
                  <a:srgbClr val="783F04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arametric</a:t>
            </a:r>
            <a:endParaRPr sz="2100">
              <a:solidFill>
                <a:srgbClr val="783F04"/>
              </a:solidFill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77350" y="19325"/>
            <a:ext cx="30687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 = continuous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X = factor/group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*for unpaired data only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Parametric Data: Use of T-tests</a:t>
            </a: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075725"/>
            <a:ext cx="6448425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3590700" y="4244375"/>
            <a:ext cx="196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34F5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Two-sided t-test</a:t>
            </a:r>
            <a:endParaRPr sz="2100">
              <a:solidFill>
                <a:srgbClr val="134F5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34F5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Unpaired t-test</a:t>
            </a:r>
            <a:endParaRPr sz="2100">
              <a:solidFill>
                <a:srgbClr val="134F5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1277700" y="4062575"/>
            <a:ext cx="196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34F5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One</a:t>
            </a:r>
            <a:r>
              <a:rPr lang="en" sz="2100">
                <a:solidFill>
                  <a:srgbClr val="134F5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-sided t-test</a:t>
            </a:r>
            <a:endParaRPr sz="2100">
              <a:solidFill>
                <a:srgbClr val="134F5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34F5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(very rare in practice)</a:t>
            </a:r>
            <a:endParaRPr sz="2100">
              <a:solidFill>
                <a:srgbClr val="134F5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311700" y="22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Practice!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11700" y="1152475"/>
            <a:ext cx="220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File &gt; New Project…</a:t>
            </a:r>
            <a:endParaRPr/>
          </a:p>
        </p:txBody>
      </p:sp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R Project</a:t>
            </a:r>
            <a:endParaRPr/>
          </a:p>
        </p:txBody>
      </p:sp>
      <p:pic>
        <p:nvPicPr>
          <p:cNvPr id="307" name="Google Shape;3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8350"/>
            <a:ext cx="3747726" cy="26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/>
          <p:nvPr/>
        </p:nvSpPr>
        <p:spPr>
          <a:xfrm>
            <a:off x="343700" y="2571750"/>
            <a:ext cx="3683700" cy="6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25" y="2088351"/>
            <a:ext cx="3954425" cy="28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/>
          <p:nvPr/>
        </p:nvSpPr>
        <p:spPr>
          <a:xfrm>
            <a:off x="4283025" y="2697425"/>
            <a:ext cx="560700" cy="27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R Project</a:t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50" y="1918900"/>
            <a:ext cx="3289799" cy="23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/>
          <p:nvPr/>
        </p:nvSpPr>
        <p:spPr>
          <a:xfrm rot="8100000">
            <a:off x="3403020" y="2556969"/>
            <a:ext cx="560877" cy="2706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00" y="1818813"/>
            <a:ext cx="3568650" cy="2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/>
          <p:nvPr/>
        </p:nvSpPr>
        <p:spPr>
          <a:xfrm rot="-5400000">
            <a:off x="7393619" y="4425448"/>
            <a:ext cx="561000" cy="27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4835025" y="1144550"/>
            <a:ext cx="41448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Working directory = RProject directory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folder structure</a:t>
            </a:r>
            <a:endParaRPr/>
          </a:p>
        </p:txBody>
      </p:sp>
      <p:pic>
        <p:nvPicPr>
          <p:cNvPr id="326" name="Google Shape;3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5" y="1415250"/>
            <a:ext cx="5172524" cy="33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6"/>
          <p:cNvSpPr/>
          <p:nvPr/>
        </p:nvSpPr>
        <p:spPr>
          <a:xfrm>
            <a:off x="3697099" y="2958959"/>
            <a:ext cx="254700" cy="378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251" y="2438950"/>
            <a:ext cx="5905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6831725" y="1337900"/>
            <a:ext cx="22020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three folders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scripts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results</a:t>
            </a:r>
            <a:endParaRPr/>
          </a:p>
        </p:txBody>
      </p:sp>
      <p:sp>
        <p:nvSpPr>
          <p:cNvPr id="330" name="Google Shape;330;p46"/>
          <p:cNvSpPr/>
          <p:nvPr/>
        </p:nvSpPr>
        <p:spPr>
          <a:xfrm rot="9789443">
            <a:off x="3965171" y="2771266"/>
            <a:ext cx="1768459" cy="1867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folder structure</a:t>
            </a:r>
            <a:endParaRPr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489350" y="960825"/>
            <a:ext cx="53793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anone Kaffeesatz"/>
              <a:buAutoNum type="arabicPeriod"/>
            </a:pP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Scripts: </a:t>
            </a:r>
            <a:r>
              <a:rPr lang="en" sz="2000"/>
              <a:t>all your .R files go here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Tous les fichiers .R sont ici</a:t>
            </a:r>
            <a:endParaRPr i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anone Kaffeesatz"/>
              <a:buAutoNum type="arabicPeriod"/>
            </a:pP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Data: </a:t>
            </a:r>
            <a:r>
              <a:rPr lang="en" sz="2000"/>
              <a:t>All of your data goes here. It is best to make two subdirectories: ‘raw’ and ‘clean’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Les données sont ici. Le meilleur practique est de créer deux sous-dossiers: `brut` et `nettoyé`</a:t>
            </a:r>
            <a:endParaRPr i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Results:</a:t>
            </a:r>
            <a:r>
              <a:rPr lang="en" sz="2000"/>
              <a:t> Results of your analysis will go here. This includes tables of summary statistics, figures, and results of statistical tests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Les résultats des analyses sont ici. Cela inclut les tableaux des statistiques sommaires, les figures, et les résultats des analyses</a:t>
            </a:r>
            <a:endParaRPr i="1" sz="2000"/>
          </a:p>
        </p:txBody>
      </p:sp>
      <p:pic>
        <p:nvPicPr>
          <p:cNvPr id="337" name="Google Shape;3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338" y="1672950"/>
            <a:ext cx="3819525" cy="163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311700" y="920450"/>
            <a:ext cx="8520600" cy="3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File Manager on your computer to move the files for this lesson into the proper folders: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Utiliser le File Manager sur ton Desktop pour placer les fichiers pour cette leçon dans les dossiers correctes</a:t>
            </a:r>
            <a:endParaRPr i="1"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All .csv files go into data </a:t>
            </a:r>
            <a:r>
              <a:rPr i="1" lang="en" sz="2100"/>
              <a:t>(tous les fichiers .csv sont les données)</a:t>
            </a:r>
            <a:endParaRPr i="1" sz="21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All .R, .qmd, or .Rmd files go into scripts </a:t>
            </a:r>
            <a:r>
              <a:rPr i="1" lang="en" sz="2100"/>
              <a:t>(tous les fichiers .R, .qmd, or .Rmd sont des scripts)</a:t>
            </a:r>
            <a:endParaRPr i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see those files via the file explorer on RStudio?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Voyez-vous ces fichiers dans le file explorer de RStudio?</a:t>
            </a:r>
            <a:endParaRPr i="1"/>
          </a:p>
        </p:txBody>
      </p:sp>
      <p:sp>
        <p:nvSpPr>
          <p:cNvPr id="343" name="Google Shape;343;p4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your files into the proper folders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quarto document </a:t>
            </a:r>
            <a:r>
              <a:rPr i="1" lang="en"/>
              <a:t>(ouvrir un document quarto)</a:t>
            </a:r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0" y="1694475"/>
            <a:ext cx="4670324" cy="30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474" y="1694475"/>
            <a:ext cx="4055125" cy="262531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9"/>
          <p:cNvSpPr txBox="1"/>
          <p:nvPr/>
        </p:nvSpPr>
        <p:spPr>
          <a:xfrm>
            <a:off x="128488" y="1155675"/>
            <a:ext cx="96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Source</a:t>
            </a:r>
            <a:endParaRPr sz="23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52" name="Google Shape;352;p49"/>
          <p:cNvSpPr txBox="1"/>
          <p:nvPr/>
        </p:nvSpPr>
        <p:spPr>
          <a:xfrm>
            <a:off x="1411550" y="865325"/>
            <a:ext cx="3203100" cy="538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basic-statistics-</a:t>
            </a:r>
            <a:r>
              <a:rPr lang="en" sz="23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tutorial</a:t>
            </a:r>
            <a:r>
              <a:rPr lang="en" sz="23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.qmd</a:t>
            </a:r>
            <a:endParaRPr sz="23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53" name="Google Shape;353;p49"/>
          <p:cNvSpPr txBox="1"/>
          <p:nvPr/>
        </p:nvSpPr>
        <p:spPr>
          <a:xfrm>
            <a:off x="5868600" y="4563425"/>
            <a:ext cx="158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Code chunk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354" name="Google Shape;354;p49"/>
          <p:cNvCxnSpPr/>
          <p:nvPr/>
        </p:nvCxnSpPr>
        <p:spPr>
          <a:xfrm rot="10800000">
            <a:off x="4515000" y="4370075"/>
            <a:ext cx="1353600" cy="44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49"/>
          <p:cNvCxnSpPr>
            <a:stCxn id="353" idx="0"/>
          </p:cNvCxnSpPr>
          <p:nvPr/>
        </p:nvCxnSpPr>
        <p:spPr>
          <a:xfrm flipH="1" rot="10800000">
            <a:off x="6661350" y="4254125"/>
            <a:ext cx="290100" cy="30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49"/>
          <p:cNvSpPr txBox="1"/>
          <p:nvPr/>
        </p:nvSpPr>
        <p:spPr>
          <a:xfrm>
            <a:off x="4126025" y="1820475"/>
            <a:ext cx="12882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Comments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357" name="Google Shape;357;p49"/>
          <p:cNvCxnSpPr/>
          <p:nvPr/>
        </p:nvCxnSpPr>
        <p:spPr>
          <a:xfrm flipH="1">
            <a:off x="2987400" y="2298075"/>
            <a:ext cx="1527600" cy="37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49"/>
          <p:cNvCxnSpPr/>
          <p:nvPr/>
        </p:nvCxnSpPr>
        <p:spPr>
          <a:xfrm>
            <a:off x="5182175" y="2320375"/>
            <a:ext cx="899100" cy="55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49"/>
          <p:cNvSpPr txBox="1"/>
          <p:nvPr/>
        </p:nvSpPr>
        <p:spPr>
          <a:xfrm>
            <a:off x="5088863" y="1308075"/>
            <a:ext cx="96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Visual</a:t>
            </a:r>
            <a:endParaRPr sz="23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0"/>
          <p:cNvPicPr preferRelativeResize="0"/>
          <p:nvPr/>
        </p:nvPicPr>
        <p:blipFill rotWithShape="1">
          <a:blip r:embed="rId3">
            <a:alphaModFix/>
          </a:blip>
          <a:srcRect b="56724" l="0" r="-603" t="0"/>
          <a:stretch/>
        </p:blipFill>
        <p:spPr>
          <a:xfrm>
            <a:off x="42300" y="251350"/>
            <a:ext cx="9059377" cy="260077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0"/>
          <p:cNvSpPr txBox="1"/>
          <p:nvPr/>
        </p:nvSpPr>
        <p:spPr>
          <a:xfrm>
            <a:off x="415725" y="3016475"/>
            <a:ext cx="84405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All the tests we did today can also be thought of as linear regression models, which we will learn about throughout the week.</a:t>
            </a:r>
            <a:endParaRPr sz="24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Tous les analyses que nous avons fait aujourd’hui sont aussi les modèles </a:t>
            </a:r>
            <a:r>
              <a:rPr i="1" lang="en" sz="24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linéaires</a:t>
            </a:r>
            <a:r>
              <a:rPr i="1" lang="en" sz="24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, sur lesquels nous allons apprendre pendant cette semaine</a:t>
            </a:r>
            <a:endParaRPr i="1" sz="24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folder structure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9350" y="960825"/>
            <a:ext cx="53793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anone Kaffeesatz"/>
              <a:buAutoNum type="arabicPeriod"/>
            </a:pP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S</a:t>
            </a: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cripts: </a:t>
            </a:r>
            <a:r>
              <a:rPr lang="en" sz="2000"/>
              <a:t>all your .R files go here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Tous les fichiers .R sont ici</a:t>
            </a:r>
            <a:endParaRPr i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anone Kaffeesatz"/>
              <a:buAutoNum type="arabicPeriod"/>
            </a:pP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D</a:t>
            </a: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ata: </a:t>
            </a:r>
            <a:r>
              <a:rPr lang="en" sz="2000"/>
              <a:t>All of your data goes here. It is best to make two subdirectories: ‘raw’ and ‘clean’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Les données sont ici. Le meilleur practique est de créer deux sous-dossiers: `brut` et `nettoyé`</a:t>
            </a:r>
            <a:endParaRPr i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Results:</a:t>
            </a:r>
            <a:r>
              <a:rPr lang="en" sz="2000"/>
              <a:t> Results of your analysis will go here. This includes tables of summary statistics, figures, and results of statistical tests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Les </a:t>
            </a:r>
            <a:r>
              <a:rPr i="1" lang="en" sz="2000"/>
              <a:t>résultats</a:t>
            </a:r>
            <a:r>
              <a:rPr i="1" lang="en" sz="2000"/>
              <a:t> des analyses sont ici. Cela inclut les tableaux des statistiques sommaires, les figures, et les </a:t>
            </a:r>
            <a:r>
              <a:rPr i="1" lang="en" sz="2000"/>
              <a:t>résultats</a:t>
            </a:r>
            <a:r>
              <a:rPr i="1" lang="en" sz="2000"/>
              <a:t> des analyses</a:t>
            </a:r>
            <a:endParaRPr i="1" sz="20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338" y="1672950"/>
            <a:ext cx="3819525" cy="163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R for non-programmers: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https://bookdown.org/daniel_dauber_io/r4np_book/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Basic Statistics as Linear Models: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https://lindeloev.github.io/tests-as-linear/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Collection of easystats packages: </a:t>
            </a:r>
            <a:r>
              <a:rPr lang="en"/>
              <a:t>https://easystats.github.io/easystats/</a:t>
            </a:r>
            <a:endParaRPr/>
          </a:p>
        </p:txBody>
      </p:sp>
      <p:sp>
        <p:nvSpPr>
          <p:cNvPr id="371" name="Google Shape;371;p5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195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slides!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5" y="0"/>
            <a:ext cx="7565182" cy="50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Parametric Data: Use of ANOVAs</a:t>
            </a:r>
            <a:endParaRPr/>
          </a:p>
        </p:txBody>
      </p:sp>
      <p:pic>
        <p:nvPicPr>
          <p:cNvPr id="387" name="Google Shape;3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5" y="1388075"/>
            <a:ext cx="7688525" cy="28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right-skewed and left-skewed distributions</a:t>
            </a:r>
            <a:endParaRPr/>
          </a:p>
        </p:txBody>
      </p:sp>
      <p:pic>
        <p:nvPicPr>
          <p:cNvPr id="393" name="Google Shape;3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413" y="1017725"/>
            <a:ext cx="4417182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quarto document </a:t>
            </a:r>
            <a:r>
              <a:rPr i="1" lang="en"/>
              <a:t>(ouvrir un document quarto)</a:t>
            </a:r>
            <a:endParaRPr i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0" y="1694475"/>
            <a:ext cx="4670324" cy="30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474" y="1694475"/>
            <a:ext cx="4055125" cy="262531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28488" y="1155675"/>
            <a:ext cx="96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Source</a:t>
            </a:r>
            <a:endParaRPr sz="23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936463" y="1155675"/>
            <a:ext cx="96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Visual</a:t>
            </a:r>
            <a:endParaRPr sz="23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868600" y="4563425"/>
            <a:ext cx="158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Code chunk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rot="10800000">
            <a:off x="4515000" y="4370075"/>
            <a:ext cx="1353600" cy="44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81" idx="0"/>
          </p:cNvCxnSpPr>
          <p:nvPr/>
        </p:nvCxnSpPr>
        <p:spPr>
          <a:xfrm flipH="1" rot="10800000">
            <a:off x="6661350" y="4254125"/>
            <a:ext cx="290100" cy="30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4126025" y="1820475"/>
            <a:ext cx="12882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Comments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 flipH="1">
            <a:off x="2987400" y="2298075"/>
            <a:ext cx="1527600" cy="37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>
            <a:off x="5182175" y="2320375"/>
            <a:ext cx="899100" cy="55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Importing Data </a:t>
            </a:r>
            <a:r>
              <a:rPr i="1" lang="en"/>
              <a:t>(Importation des données)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Yanone Kaffeesatz Medium"/>
              <a:buAutoNum type="arabicPeriod"/>
            </a:pPr>
            <a:r>
              <a:rPr lang="en"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Data Visualization and Exploration </a:t>
            </a:r>
            <a:r>
              <a:rPr i="1" lang="en"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(Exploration et visualisation des données)</a:t>
            </a:r>
            <a:endParaRPr i="1"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Verifying Model Assumptions(Vérification des hypothèses de modèles)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Conducting Correlations </a:t>
            </a:r>
            <a:r>
              <a:rPr i="1" lang="en"/>
              <a:t>(Analyse de correlations)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Comparing Data Between Groups </a:t>
            </a:r>
            <a:r>
              <a:rPr i="1" lang="en"/>
              <a:t>(Comparaison de données entre groupes)</a:t>
            </a:r>
            <a:endParaRPr i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Parametric </a:t>
            </a:r>
            <a:r>
              <a:rPr i="1" lang="en"/>
              <a:t>(Paramétrique)</a:t>
            </a:r>
            <a:endParaRPr i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Non-Parametric (</a:t>
            </a:r>
            <a:r>
              <a:rPr i="1" lang="en"/>
              <a:t>Non-Paramétrique)</a:t>
            </a:r>
            <a:endParaRPr i="1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Topics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75" y="1065800"/>
            <a:ext cx="594360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803800" y="937825"/>
            <a:ext cx="2107800" cy="21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0" y="3229150"/>
            <a:ext cx="3026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 base de données a:</a:t>
            </a:r>
            <a:endParaRPr i="1" sz="18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-"/>
            </a:pPr>
            <a:r>
              <a:rPr i="1" lang="en"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moyennes la plus haut?</a:t>
            </a:r>
            <a:endParaRPr i="1" sz="18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-"/>
            </a:pPr>
            <a:r>
              <a:rPr i="1" lang="en"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étart-types le plus large?</a:t>
            </a:r>
            <a:endParaRPr i="1" sz="18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-"/>
            </a:pPr>
            <a:r>
              <a:rPr i="1" lang="en"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coefficients de </a:t>
            </a:r>
            <a:r>
              <a:rPr i="1" lang="en"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corrélations</a:t>
            </a:r>
            <a:r>
              <a:rPr i="1" lang="en"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le plus fort?</a:t>
            </a:r>
            <a:endParaRPr i="1" sz="18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93375" y="367400"/>
            <a:ext cx="5568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Which dataset has: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anone Kaffeesatz Light"/>
              <a:buChar char="-"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 highest mean?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anone Kaffeesatz Light"/>
              <a:buChar char="-"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 largest standard deviation?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anone Kaffeesatz Light"/>
              <a:buChar char="-"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 strongest correlation?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75" y="1065800"/>
            <a:ext cx="594360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96675" y="1788600"/>
            <a:ext cx="26877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Summary statistics do not tell us </a:t>
            </a:r>
            <a:r>
              <a:rPr lang="en" sz="25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</a:t>
            </a:r>
            <a:r>
              <a:rPr lang="en" sz="25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whole story</a:t>
            </a:r>
            <a:endParaRPr sz="25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statistiques sommaires ne dites pas l’histoire complet</a:t>
            </a:r>
            <a:endParaRPr i="1"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52400" y="152400"/>
            <a:ext cx="603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They are all the same! </a:t>
            </a:r>
            <a:endParaRPr sz="25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Ils sont plus les mêmes!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930100"/>
            <a:ext cx="840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Check for missing data and outliers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Vérifier</a:t>
            </a:r>
            <a:r>
              <a:rPr i="1" lang="en" sz="2100"/>
              <a:t> qu’il n’y a pas des données manquants ou </a:t>
            </a:r>
            <a:r>
              <a:rPr i="1" lang="en" sz="2100"/>
              <a:t>aberrants</a:t>
            </a:r>
            <a:endParaRPr i="1"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Better understand the distribution of our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Mieux comprendre la distribution de nos données</a:t>
            </a:r>
            <a:endParaRPr i="1"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Explore associations and covariance between variables in the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</a:t>
            </a:r>
            <a:r>
              <a:rPr i="1" lang="en" sz="2100"/>
              <a:t>Explorer les liens et covariances entre variables dans la base de données</a:t>
            </a:r>
            <a:endParaRPr i="1"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Ensure our dataset meets the assumptions of the statistical test we want to perform (e.g. normality)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Confirmer que notre base de données correspond aux hypothèse de l’analyse statistique que nous voulons faire</a:t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visualize data first?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y Koffe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