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Yanone Kaffeesatz"/>
      <p:regular r:id="rId40"/>
      <p:bold r:id="rId41"/>
    </p:embeddedFont>
    <p:embeddedFont>
      <p:font typeface="Yanone Kaffeesatz Light"/>
      <p:regular r:id="rId42"/>
      <p:bold r:id="rId43"/>
    </p:embeddedFont>
    <p:embeddedFont>
      <p:font typeface="Yanone Kaffeesatz Medium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3E0216-3C0C-4A34-8E15-E977D01E7F89}">
  <a:tblStyle styleId="{E83E0216-3C0C-4A34-8E15-E977D01E7F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YanoneKaffeesatz-regular.fntdata"/><Relationship Id="rId20" Type="http://schemas.openxmlformats.org/officeDocument/2006/relationships/slide" Target="slides/slide14.xml"/><Relationship Id="rId42" Type="http://schemas.openxmlformats.org/officeDocument/2006/relationships/font" Target="fonts/YanoneKaffeesatzLight-regular.fntdata"/><Relationship Id="rId41" Type="http://schemas.openxmlformats.org/officeDocument/2006/relationships/font" Target="fonts/YanoneKaffeesatz-bold.fntdata"/><Relationship Id="rId22" Type="http://schemas.openxmlformats.org/officeDocument/2006/relationships/slide" Target="slides/slide16.xml"/><Relationship Id="rId44" Type="http://schemas.openxmlformats.org/officeDocument/2006/relationships/font" Target="fonts/YanoneKaffeesatzMedium-regular.fntdata"/><Relationship Id="rId21" Type="http://schemas.openxmlformats.org/officeDocument/2006/relationships/slide" Target="slides/slide15.xml"/><Relationship Id="rId43" Type="http://schemas.openxmlformats.org/officeDocument/2006/relationships/font" Target="fonts/YanoneKaffeesatzLight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YanoneKaffeesatz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7bba2ff2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a7bba2ff2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7bba2ff2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7bba2ff2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a7bba2ff2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a7bba2ff2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7bba2ff2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7bba2ff2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7bba2ff2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a7bba2ff2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7bba2ff2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a7bba2ff2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a7bba2ff2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a7bba2ff2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ab6a8608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ab6a8608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b76f7f16c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b76f7f16c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a7bba2ff2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a7bba2ff2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a7bba2ff2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a7bba2ff2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b76f7f16c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b76f7f16c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a7bba2ff2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a7bba2ff2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b76f7f16c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b76f7f16c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a7bba2ff2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a7bba2ff2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a7bba2ff2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a7bba2ff2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a7bba2ff2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a7bba2ff2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a7bba2ff2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a7bba2ff2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a7bba2ff2a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a7bba2ff2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a7bba2ff2a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a7bba2ff2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c1fa2006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c1fa2006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b76f7f16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b76f7f16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c1fa2006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c1fa2006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c1fa2006c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c1fa2006c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c1fa2006c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c1fa2006c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c22fd674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c22fd674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7bba2ff2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7bba2ff2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76f7f16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76f7f16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7bba2ff2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7bba2ff2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76f7f16c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b76f7f16c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76f7f16c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76f7f16c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7bba2ff2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7bba2ff2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Font typeface="Yanone Kaffeesatz"/>
              <a:buNone/>
              <a:defRPr sz="5200"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Yanone Kaffeesatz Light"/>
              <a:buNone/>
              <a:defRPr sz="28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anone Kaffeesatz Light"/>
              <a:buChar char="●"/>
              <a:defRPr sz="24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indent="-3556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Yanone Kaffeesatz Light"/>
              <a:buChar char="○"/>
              <a:defRPr sz="20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■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●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○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■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●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○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Yanone Kaffeesatz Light"/>
              <a:buChar char="■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Yanone Kaffeesatz Light"/>
              <a:buNone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Yanone Kaffeesatz Light"/>
              <a:buNone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Yanone Kaffeesatz Light"/>
              <a:buChar char="●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○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■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●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○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■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●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○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Yanone Kaffeesatz Light"/>
              <a:buChar char="■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Yanone Kaffeesatz Light"/>
              <a:buChar char="●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○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■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●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○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■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●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○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Yanone Kaffeesatz Light"/>
              <a:buChar char="■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Yanone Kaffeesatz Light"/>
              <a:buNone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Yanone Kaffeesatz Light"/>
              <a:buChar char="●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○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■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●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○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■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●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○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Yanone Kaffeesatz Light"/>
              <a:buChar char="■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Yanone Kaffeesatz Light"/>
              <a:buNone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Yanone Kaffeesatz Light"/>
              <a:buNone/>
              <a:defRPr sz="48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Char char="●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○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■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●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○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■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●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○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Yanone Kaffeesatz"/>
              <a:buChar char="■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Koffee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ctrTitle"/>
          </p:nvPr>
        </p:nvSpPr>
        <p:spPr>
          <a:xfrm>
            <a:off x="311708" y="269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Fitting: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 Concept</a:t>
            </a:r>
            <a:endParaRPr/>
          </a:p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311700" y="2475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Cara Brook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Michelle Evans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Michelle Evans</a:t>
            </a:r>
            <a:endParaRPr/>
          </a:p>
        </p:txBody>
      </p:sp>
      <p:sp>
        <p:nvSpPr>
          <p:cNvPr id="51" name="Google Shape;51;p12"/>
          <p:cNvSpPr txBox="1"/>
          <p:nvPr/>
        </p:nvSpPr>
        <p:spPr>
          <a:xfrm>
            <a:off x="101950" y="4429775"/>
            <a:ext cx="5243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E2M2 </a:t>
            </a:r>
            <a:endParaRPr sz="19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March 2024</a:t>
            </a:r>
            <a:endParaRPr sz="19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00" y="979125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52475"/>
            <a:ext cx="3516300" cy="18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Optimize slope (m) and intercept (b)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Optimize the parameters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aphicFrame>
        <p:nvGraphicFramePr>
          <p:cNvPr id="135" name="Google Shape;135;p21"/>
          <p:cNvGraphicFramePr/>
          <p:nvPr/>
        </p:nvGraphicFramePr>
        <p:xfrm>
          <a:off x="539675" y="203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{E83E0216-3C0C-4A34-8E15-E977D01E7F89}</a:tableStyleId>
              </a:tblPr>
              <a:tblGrid>
                <a:gridCol w="1582350"/>
                <a:gridCol w="1582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Slope (m)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Intercept (b)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4.5e6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6" name="Google Shape;136;p21"/>
          <p:cNvSpPr txBox="1"/>
          <p:nvPr/>
        </p:nvSpPr>
        <p:spPr>
          <a:xfrm>
            <a:off x="1406475" y="2175575"/>
            <a:ext cx="55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925" y="1058405"/>
            <a:ext cx="4096376" cy="320103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401663" y="752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Optimisation des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paramètres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247977" y="1528375"/>
            <a:ext cx="38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Optimisez le pente (m) and intercept/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ordonnée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d’origine (b)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152475"/>
            <a:ext cx="3516300" cy="18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Optimize slope (m) and intercept (b)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Optimize the parameters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aphicFrame>
        <p:nvGraphicFramePr>
          <p:cNvPr id="146" name="Google Shape;146;p22"/>
          <p:cNvGraphicFramePr/>
          <p:nvPr/>
        </p:nvGraphicFramePr>
        <p:xfrm>
          <a:off x="487500" y="2073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{E83E0216-3C0C-4A34-8E15-E977D01E7F89}</a:tableStyleId>
              </a:tblPr>
              <a:tblGrid>
                <a:gridCol w="1582350"/>
                <a:gridCol w="1582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Slope (m)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Intercept (b)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4.5e6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9.4e6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7" name="Google Shape;147;p22"/>
          <p:cNvSpPr txBox="1"/>
          <p:nvPr/>
        </p:nvSpPr>
        <p:spPr>
          <a:xfrm>
            <a:off x="1406475" y="2175575"/>
            <a:ext cx="55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925" y="1058405"/>
            <a:ext cx="4096376" cy="3201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925" y="1058400"/>
            <a:ext cx="4096376" cy="320101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247977" y="1528375"/>
            <a:ext cx="38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Optimisez le pente (m) and intercept/ ordonnée d’origine (b)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401663" y="752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Optimisation des paramètres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1152475"/>
            <a:ext cx="3516300" cy="18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Optimize slope (m) and intercept (b)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Optimize the parameters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aphicFrame>
        <p:nvGraphicFramePr>
          <p:cNvPr id="158" name="Google Shape;158;p23"/>
          <p:cNvGraphicFramePr/>
          <p:nvPr/>
        </p:nvGraphicFramePr>
        <p:xfrm>
          <a:off x="487500" y="2073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{E83E0216-3C0C-4A34-8E15-E977D01E7F89}</a:tableStyleId>
              </a:tblPr>
              <a:tblGrid>
                <a:gridCol w="1582350"/>
                <a:gridCol w="1582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Slope (m)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Intercept (b)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4.5e6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9.4e6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4.7e6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9" name="Google Shape;159;p23"/>
          <p:cNvSpPr txBox="1"/>
          <p:nvPr/>
        </p:nvSpPr>
        <p:spPr>
          <a:xfrm>
            <a:off x="1406475" y="2175575"/>
            <a:ext cx="55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925" y="1058405"/>
            <a:ext cx="4096376" cy="3201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925" y="1058400"/>
            <a:ext cx="4096376" cy="3201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5930" y="1014525"/>
            <a:ext cx="4096376" cy="320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247977" y="1528375"/>
            <a:ext cx="38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Optimisez le pente (m) and intercept/ ordonnée d’origine (b)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401663" y="752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Optimisation des paramètres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11700" y="1152475"/>
            <a:ext cx="3516300" cy="18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Optimize slope (m) and intercept (b)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 Optimize the parameters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aphicFrame>
        <p:nvGraphicFramePr>
          <p:cNvPr id="171" name="Google Shape;171;p24"/>
          <p:cNvGraphicFramePr/>
          <p:nvPr/>
        </p:nvGraphicFramePr>
        <p:xfrm>
          <a:off x="487500" y="2073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{E83E0216-3C0C-4A34-8E15-E977D01E7F89}</a:tableStyleId>
              </a:tblPr>
              <a:tblGrid>
                <a:gridCol w="1582350"/>
                <a:gridCol w="1582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Slope (m)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Intercept (b)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4.5e6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9.4e6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4.7e6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-2293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5.2e6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24"/>
          <p:cNvSpPr txBox="1"/>
          <p:nvPr/>
        </p:nvSpPr>
        <p:spPr>
          <a:xfrm>
            <a:off x="1406475" y="2175575"/>
            <a:ext cx="55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925" y="1058405"/>
            <a:ext cx="4096376" cy="3201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925" y="1058400"/>
            <a:ext cx="4096376" cy="3201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5930" y="1014525"/>
            <a:ext cx="4096376" cy="32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5925" y="1030000"/>
            <a:ext cx="4096376" cy="320102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247977" y="1528375"/>
            <a:ext cx="38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Optimisez le pente (m) and intercept/ ordonnée d’origine (b)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401663" y="752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Optimisation des paramètres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311700" y="1080350"/>
            <a:ext cx="2131200" cy="13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Yanone Kaffeesatz"/>
                <a:ea typeface="Yanone Kaffeesatz"/>
                <a:cs typeface="Yanone Kaffeesatz"/>
                <a:sym typeface="Yanone Kaffeesatz"/>
              </a:rPr>
              <a:t>Model :</a:t>
            </a:r>
            <a:r>
              <a:rPr lang="en" sz="2200"/>
              <a:t>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y = mx +b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Forest = m*year + b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learn from this model?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530" y="1152475"/>
            <a:ext cx="4008825" cy="3132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/>
        </p:nvSpPr>
        <p:spPr>
          <a:xfrm>
            <a:off x="2656050" y="1013200"/>
            <a:ext cx="16563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Parameters:</a:t>
            </a:r>
            <a:endParaRPr sz="2200">
              <a:solidFill>
                <a:schemeClr val="dk1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m = -2293</a:t>
            </a:r>
            <a:endParaRPr sz="22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b = 5,200,000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50625" y="2613275"/>
            <a:ext cx="3884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The slope (m) is negative, so there is a </a:t>
            </a:r>
            <a:r>
              <a:rPr lang="en" sz="2200">
                <a:latin typeface="Yanone Kaffeesatz"/>
                <a:ea typeface="Yanone Kaffeesatz"/>
                <a:cs typeface="Yanone Kaffeesatz"/>
                <a:sym typeface="Yanone Kaffeesatz"/>
              </a:rPr>
              <a:t>negative relationship</a:t>
            </a:r>
            <a:r>
              <a:rPr lang="en" sz="22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between time and forest cover.</a:t>
            </a:r>
            <a:endParaRPr sz="22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401663" y="752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Qu’est ce qu’on apprend avec ce modèle?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350613" y="3661475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La pente (m) est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négative,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alors il existe une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association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négative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entre le temps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et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la couverture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forestière.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11700" y="1080350"/>
            <a:ext cx="2131200" cy="13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Yanone Kaffeesatz"/>
                <a:ea typeface="Yanone Kaffeesatz"/>
                <a:cs typeface="Yanone Kaffeesatz"/>
                <a:sym typeface="Yanone Kaffeesatz"/>
              </a:rPr>
              <a:t>Model :</a:t>
            </a:r>
            <a:r>
              <a:rPr lang="en" sz="2200"/>
              <a:t>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y = mx +b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Forest = m*year + b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95" name="Google Shape;195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learn from this model?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530" y="1152475"/>
            <a:ext cx="4008825" cy="313260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/>
        </p:nvSpPr>
        <p:spPr>
          <a:xfrm>
            <a:off x="2656050" y="1013200"/>
            <a:ext cx="16563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Parameters:</a:t>
            </a:r>
            <a:endParaRPr sz="2200">
              <a:solidFill>
                <a:schemeClr val="dk1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m = -2293</a:t>
            </a:r>
            <a:endParaRPr sz="22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b = 5,200,000</a:t>
            </a: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350625" y="2613275"/>
            <a:ext cx="3884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The slope (m) is negative, so there is a </a:t>
            </a:r>
            <a:r>
              <a:rPr lang="en" sz="2200">
                <a:latin typeface="Yanone Kaffeesatz"/>
                <a:ea typeface="Yanone Kaffeesatz"/>
                <a:cs typeface="Yanone Kaffeesatz"/>
                <a:sym typeface="Yanone Kaffeesatz"/>
              </a:rPr>
              <a:t>negative relationship</a:t>
            </a:r>
            <a:r>
              <a:rPr lang="en" sz="22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between time and forest cover.</a:t>
            </a:r>
            <a:endParaRPr sz="22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350625" y="4181300"/>
            <a:ext cx="388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This model does not explain </a:t>
            </a:r>
            <a:r>
              <a:rPr lang="en" sz="2200">
                <a:latin typeface="Yanone Kaffeesatz"/>
                <a:ea typeface="Yanone Kaffeesatz"/>
                <a:cs typeface="Yanone Kaffeesatz"/>
                <a:sym typeface="Yanone Kaffeesatz"/>
              </a:rPr>
              <a:t>causation</a:t>
            </a:r>
            <a:r>
              <a:rPr lang="en" sz="22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.</a:t>
            </a:r>
            <a:endParaRPr sz="22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350613" y="3661475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La pente (m) est négative, alors il existe une association négative entre le temps et la couverture forestière.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393738" y="454612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Ce modèle n'explique pas la causalité.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401663" y="752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Qu’est ce qu’on apprend avec ce modèle?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311700" y="1152475"/>
            <a:ext cx="447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understand what happened, when it happened, and why it happened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Build a model that uses explicit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processes</a:t>
            </a:r>
            <a:r>
              <a:rPr lang="en"/>
              <a:t> to recover the same outcomes (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“populations”</a:t>
            </a:r>
            <a:r>
              <a:rPr lang="en"/>
              <a:t>) as our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Mechanistic modeling is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process-driven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4887338" y="1250600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Nous voulons comprendre ce qui s'est passé, quand et pourquoi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4957813" y="2477200"/>
            <a:ext cx="344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Construire un modèle qui utilise des processus explicites pour obtenir les mêmes résultats ("populations”) que nos données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401679" y="752275"/>
            <a:ext cx="44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La modélisation mécanistique est basée sur les processus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Mechanistic modeling is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process-driven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311700" y="1152475"/>
            <a:ext cx="447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understand what happened, when it happened, and why it happened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Build a model that uses explicit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processes</a:t>
            </a:r>
            <a:r>
              <a:rPr lang="en"/>
              <a:t> to recover the same outcomes (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“populations”</a:t>
            </a:r>
            <a:r>
              <a:rPr lang="en"/>
              <a:t>) as our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are the populations in our data?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 txBox="1"/>
          <p:nvPr/>
        </p:nvSpPr>
        <p:spPr>
          <a:xfrm>
            <a:off x="4887338" y="1250600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Nous voulons comprendre ce qui s'est passé, quand et pourquoi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4957813" y="2477200"/>
            <a:ext cx="344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Construire un modèle qui utilise des processus explicites pour obtenir les mêmes résultats ("populations”) que nos données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5000988" y="3712950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Quelles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sont les populations dans notre système?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401679" y="752275"/>
            <a:ext cx="44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La modélisation mécanistique est basée sur les processus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Mechanistic modeling is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process-driven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394588" y="4016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Quelles sont les populations dans notre système?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311700" y="1152475"/>
            <a:ext cx="4475400" cy="30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understand what happened, when it happened, and why it happened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Build a model that uses explicit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processes</a:t>
            </a:r>
            <a:r>
              <a:rPr lang="en"/>
              <a:t> to recover the same outcomes (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“populations”</a:t>
            </a:r>
            <a:r>
              <a:rPr lang="en"/>
              <a:t>) as our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are the populations in our data?</a:t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401679" y="752275"/>
            <a:ext cx="44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La modélisation mécanistique est basée sur les processus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Mechanistic modeling is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process-driven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6181875" y="1356750"/>
            <a:ext cx="1782300" cy="939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Forest</a:t>
            </a:r>
            <a:endParaRPr sz="31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6181875" y="3117100"/>
            <a:ext cx="1782300" cy="9396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Savanna</a:t>
            </a:r>
            <a:endParaRPr sz="31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394588" y="4016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Quelles sont les populations dans notre système?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311700" y="1152475"/>
            <a:ext cx="4475400" cy="30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understand what happened, when it happened, and why it happened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Build a model that uses explicit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processes</a:t>
            </a:r>
            <a:r>
              <a:rPr lang="en"/>
              <a:t> to recover the same outcomes (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“populations”</a:t>
            </a:r>
            <a:r>
              <a:rPr lang="en"/>
              <a:t>) as our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are the populations in our data?</a:t>
            </a:r>
            <a:endParaRPr/>
          </a:p>
        </p:txBody>
      </p:sp>
      <p:sp>
        <p:nvSpPr>
          <p:cNvPr id="239" name="Google Shape;239;p30"/>
          <p:cNvSpPr txBox="1"/>
          <p:nvPr/>
        </p:nvSpPr>
        <p:spPr>
          <a:xfrm>
            <a:off x="401679" y="752275"/>
            <a:ext cx="44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La modélisation mécanistique est basée sur les processus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Define your research question (</a:t>
            </a:r>
            <a:r>
              <a:rPr i="1" lang="en" sz="2100"/>
              <a:t>Définir</a:t>
            </a:r>
            <a:r>
              <a:rPr i="1" lang="en" sz="2100"/>
              <a:t> votre question </a:t>
            </a:r>
            <a:r>
              <a:rPr i="1" lang="en" sz="2100"/>
              <a:t>de recherche)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Formulate a hypothesis </a:t>
            </a:r>
            <a:r>
              <a:rPr i="1" lang="en" sz="2100"/>
              <a:t>(Formuler une </a:t>
            </a:r>
            <a:r>
              <a:rPr i="1" lang="en" sz="2100"/>
              <a:t>hypothèse)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Collect Data (</a:t>
            </a:r>
            <a:r>
              <a:rPr i="1" lang="en" sz="2100"/>
              <a:t>Collection des données)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Construct a model that demonstrates your hypothesis </a:t>
            </a:r>
            <a:r>
              <a:rPr i="1" lang="en" sz="2100"/>
              <a:t>(Construction d’un modèle qui démontre ton hypothèse)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Assess model fit: assuming our model is true, how likely are we to recover the observed data? (</a:t>
            </a:r>
            <a:r>
              <a:rPr i="1" lang="en" sz="2100"/>
              <a:t>Evaluation du modèle: si le modèle est vrai, </a:t>
            </a:r>
            <a:r>
              <a:rPr i="1" lang="en" sz="2100"/>
              <a:t>quelle</a:t>
            </a:r>
            <a:r>
              <a:rPr i="1" lang="en" sz="2100"/>
              <a:t> est la </a:t>
            </a:r>
            <a:r>
              <a:rPr i="1" lang="en" sz="2100"/>
              <a:t>probabilité</a:t>
            </a:r>
            <a:r>
              <a:rPr i="1" lang="en" sz="2100"/>
              <a:t> qu’on </a:t>
            </a:r>
            <a:r>
              <a:rPr i="1" lang="en" sz="2100"/>
              <a:t>récupère</a:t>
            </a:r>
            <a:r>
              <a:rPr i="1" lang="en" sz="2100"/>
              <a:t> les données </a:t>
            </a:r>
            <a:r>
              <a:rPr i="1" lang="en" sz="2100"/>
              <a:t>observées?)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Optimize parameters behind the model to result in best model fit (</a:t>
            </a:r>
            <a:r>
              <a:rPr i="1" lang="en" sz="2100"/>
              <a:t>Optimization des </a:t>
            </a:r>
            <a:r>
              <a:rPr i="1" lang="en" sz="2100"/>
              <a:t>paramètres</a:t>
            </a:r>
            <a:r>
              <a:rPr i="1" lang="en" sz="2100"/>
              <a:t> du modèle pour avoir un modèle bien ajusté)</a:t>
            </a:r>
            <a:endParaRPr i="1" sz="2100"/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Fitting in Science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Mechanistic modeling is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process-driven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45" name="Google Shape;245;p31"/>
          <p:cNvSpPr/>
          <p:nvPr/>
        </p:nvSpPr>
        <p:spPr>
          <a:xfrm>
            <a:off x="6181875" y="1356750"/>
            <a:ext cx="1782300" cy="939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Forest</a:t>
            </a:r>
            <a:endParaRPr sz="31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46" name="Google Shape;246;p31"/>
          <p:cNvSpPr/>
          <p:nvPr/>
        </p:nvSpPr>
        <p:spPr>
          <a:xfrm>
            <a:off x="6181875" y="3117100"/>
            <a:ext cx="1782300" cy="9396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Savanna</a:t>
            </a:r>
            <a:endParaRPr sz="31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394588" y="4016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Quelles sont les populations dans notre système?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4475400" cy="30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understand what happened, when it happened, and why it happened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Build a model that uses explicit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processes</a:t>
            </a:r>
            <a:r>
              <a:rPr lang="en"/>
              <a:t> to recover the same outcomes (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“populations”</a:t>
            </a:r>
            <a:r>
              <a:rPr lang="en"/>
              <a:t>) as our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are the populations in our data?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processes are in our data?</a:t>
            </a:r>
            <a:endParaRPr/>
          </a:p>
        </p:txBody>
      </p:sp>
      <p:sp>
        <p:nvSpPr>
          <p:cNvPr id="249" name="Google Shape;249;p31"/>
          <p:cNvSpPr txBox="1"/>
          <p:nvPr/>
        </p:nvSpPr>
        <p:spPr>
          <a:xfrm>
            <a:off x="401679" y="752275"/>
            <a:ext cx="44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La modélisation mécanistique est basée sur les processus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446863" y="46693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Quels sont les processus?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311700" y="292625"/>
            <a:ext cx="543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Mechanistic modeling is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process-driven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6181875" y="1737750"/>
            <a:ext cx="1782300" cy="939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Forest</a:t>
            </a:r>
            <a:endParaRPr sz="31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6181875" y="3498100"/>
            <a:ext cx="1782300" cy="9396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Savanna</a:t>
            </a:r>
            <a:endParaRPr sz="31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cxnSp>
        <p:nvCxnSpPr>
          <p:cNvPr id="258" name="Google Shape;258;p32"/>
          <p:cNvCxnSpPr>
            <a:stCxn id="256" idx="2"/>
            <a:endCxn id="257" idx="0"/>
          </p:cNvCxnSpPr>
          <p:nvPr/>
        </p:nvCxnSpPr>
        <p:spPr>
          <a:xfrm>
            <a:off x="7073025" y="2677350"/>
            <a:ext cx="0" cy="820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32"/>
          <p:cNvSpPr/>
          <p:nvPr/>
        </p:nvSpPr>
        <p:spPr>
          <a:xfrm rot="5400000">
            <a:off x="6757495" y="1061236"/>
            <a:ext cx="493934" cy="946894"/>
          </a:xfrm>
          <a:custGeom>
            <a:rect b="b" l="l" r="r" t="t"/>
            <a:pathLst>
              <a:path extrusionOk="0" h="74005" w="46119">
                <a:moveTo>
                  <a:pt x="46119" y="74005"/>
                </a:moveTo>
                <a:cubicBezTo>
                  <a:pt x="38435" y="66837"/>
                  <a:pt x="206" y="43331"/>
                  <a:pt x="12" y="30997"/>
                </a:cubicBezTo>
                <a:cubicBezTo>
                  <a:pt x="-182" y="18663"/>
                  <a:pt x="37466" y="5166"/>
                  <a:pt x="44957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60" name="Google Shape;260;p32"/>
          <p:cNvSpPr txBox="1"/>
          <p:nvPr/>
        </p:nvSpPr>
        <p:spPr>
          <a:xfrm>
            <a:off x="7179600" y="2738050"/>
            <a:ext cx="115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Slash &amp;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</a:t>
            </a:r>
            <a:endParaRPr/>
          </a:p>
        </p:txBody>
      </p:sp>
      <p:sp>
        <p:nvSpPr>
          <p:cNvPr id="261" name="Google Shape;261;p32"/>
          <p:cNvSpPr txBox="1"/>
          <p:nvPr/>
        </p:nvSpPr>
        <p:spPr>
          <a:xfrm>
            <a:off x="6496575" y="735125"/>
            <a:ext cx="11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</a:t>
            </a:r>
            <a:endParaRPr/>
          </a:p>
        </p:txBody>
      </p:sp>
      <p:sp>
        <p:nvSpPr>
          <p:cNvPr id="262" name="Google Shape;262;p32"/>
          <p:cNvSpPr txBox="1"/>
          <p:nvPr/>
        </p:nvSpPr>
        <p:spPr>
          <a:xfrm>
            <a:off x="401679" y="752275"/>
            <a:ext cx="44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La modélisation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mécanistique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est basée sur les processus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311700" y="1152475"/>
            <a:ext cx="447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understand what happened, when it happened, and why it happened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Build a model that uses explicit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processes</a:t>
            </a:r>
            <a:r>
              <a:rPr lang="en"/>
              <a:t> to recover the same outcomes (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“populations”</a:t>
            </a:r>
            <a:r>
              <a:rPr lang="en"/>
              <a:t>) as our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are the populations in our data?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processes are in our data?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2"/>
          <p:cNvSpPr txBox="1"/>
          <p:nvPr/>
        </p:nvSpPr>
        <p:spPr>
          <a:xfrm>
            <a:off x="394588" y="4016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Quelles sont les populations dans notre système?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446863" y="46693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Quels sont les processus?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66" name="Google Shape;266;p32"/>
          <p:cNvSpPr txBox="1"/>
          <p:nvPr/>
        </p:nvSpPr>
        <p:spPr>
          <a:xfrm>
            <a:off x="6680450" y="955425"/>
            <a:ext cx="9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Croissance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67" name="Google Shape;267;p32"/>
          <p:cNvSpPr txBox="1"/>
          <p:nvPr/>
        </p:nvSpPr>
        <p:spPr>
          <a:xfrm>
            <a:off x="7925300" y="2845750"/>
            <a:ext cx="9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Tavy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/>
          <p:nvPr/>
        </p:nvSpPr>
        <p:spPr>
          <a:xfrm>
            <a:off x="311700" y="2008372"/>
            <a:ext cx="8330400" cy="2608200"/>
          </a:xfrm>
          <a:prstGeom prst="rect">
            <a:avLst/>
          </a:prstGeom>
          <a:solidFill>
            <a:srgbClr val="F3B313">
              <a:alpha val="53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Define your research question (</a:t>
            </a:r>
            <a:r>
              <a:rPr i="1" lang="en" sz="2100"/>
              <a:t>Definer votre question de recherche)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Formulate a hypothesis </a:t>
            </a:r>
            <a:r>
              <a:rPr i="1" lang="en" sz="2100"/>
              <a:t>(Formuler une hypothèse)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Collect Data (</a:t>
            </a:r>
            <a:r>
              <a:rPr i="1" lang="en" sz="2100"/>
              <a:t>Collection des données)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Construct a model that demonstrates your hypothesis </a:t>
            </a:r>
            <a:r>
              <a:rPr i="1" lang="en" sz="2100"/>
              <a:t>(Construction d’un modèle qui démontre ton hypothèse)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Assess model fit: assuming our model is true, how likely are we to recover the observed data? (</a:t>
            </a:r>
            <a:r>
              <a:rPr i="1" lang="en" sz="2100"/>
              <a:t>Evaluation du modèle: si le modèle est vrai, quelle est la probabilité qu’on récupère les données observées?)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Optimize parameters behind the model to result in best model fit (</a:t>
            </a:r>
            <a:r>
              <a:rPr i="1" lang="en" sz="2100"/>
              <a:t>Optimization des paramètres du modèle pour avoir un modèle bien ajusté)</a:t>
            </a:r>
            <a:endParaRPr i="1" sz="2100"/>
          </a:p>
        </p:txBody>
      </p:sp>
      <p:sp>
        <p:nvSpPr>
          <p:cNvPr id="274" name="Google Shape;274;p3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Fitting in Science</a:t>
            </a: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1782300" y="4616575"/>
            <a:ext cx="557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Yanone Kaffeesatz"/>
                <a:ea typeface="Yanone Kaffeesatz"/>
                <a:cs typeface="Yanone Kaffeesatz"/>
                <a:sym typeface="Yanone Kaffeesatz"/>
              </a:rPr>
              <a:t>Statistical and Mechanistic</a:t>
            </a:r>
            <a:endParaRPr sz="25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/>
          <p:nvPr/>
        </p:nvSpPr>
        <p:spPr>
          <a:xfrm>
            <a:off x="5015700" y="3228607"/>
            <a:ext cx="2305500" cy="1255800"/>
          </a:xfrm>
          <a:prstGeom prst="rect">
            <a:avLst/>
          </a:prstGeom>
          <a:solidFill>
            <a:srgbClr val="F4CCCC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4"/>
          <p:cNvSpPr/>
          <p:nvPr/>
        </p:nvSpPr>
        <p:spPr>
          <a:xfrm>
            <a:off x="6909875" y="2009900"/>
            <a:ext cx="839100" cy="820800"/>
          </a:xfrm>
          <a:prstGeom prst="rect">
            <a:avLst/>
          </a:prstGeom>
          <a:solidFill>
            <a:srgbClr val="F4CCCC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4"/>
          <p:cNvSpPr/>
          <p:nvPr/>
        </p:nvSpPr>
        <p:spPr>
          <a:xfrm>
            <a:off x="4854000" y="1944525"/>
            <a:ext cx="1665900" cy="883500"/>
          </a:xfrm>
          <a:prstGeom prst="rect">
            <a:avLst/>
          </a:prstGeom>
          <a:solidFill>
            <a:srgbClr val="B2E3A0">
              <a:alpha val="73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Construct a model</a:t>
            </a:r>
            <a:endParaRPr/>
          </a:p>
        </p:txBody>
      </p:sp>
      <p:sp>
        <p:nvSpPr>
          <p:cNvPr id="284" name="Google Shape;284;p34"/>
          <p:cNvSpPr/>
          <p:nvPr/>
        </p:nvSpPr>
        <p:spPr>
          <a:xfrm>
            <a:off x="602500" y="1981850"/>
            <a:ext cx="1782300" cy="939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Forest</a:t>
            </a:r>
            <a:endParaRPr sz="31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85" name="Google Shape;285;p34"/>
          <p:cNvSpPr/>
          <p:nvPr/>
        </p:nvSpPr>
        <p:spPr>
          <a:xfrm>
            <a:off x="602500" y="3742200"/>
            <a:ext cx="1782300" cy="9396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Savanna</a:t>
            </a:r>
            <a:endParaRPr sz="31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cxnSp>
        <p:nvCxnSpPr>
          <p:cNvPr id="286" name="Google Shape;286;p34"/>
          <p:cNvCxnSpPr>
            <a:stCxn id="284" idx="2"/>
            <a:endCxn id="285" idx="0"/>
          </p:cNvCxnSpPr>
          <p:nvPr/>
        </p:nvCxnSpPr>
        <p:spPr>
          <a:xfrm>
            <a:off x="1493650" y="2921450"/>
            <a:ext cx="0" cy="820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34"/>
          <p:cNvSpPr/>
          <p:nvPr/>
        </p:nvSpPr>
        <p:spPr>
          <a:xfrm rot="5400000">
            <a:off x="1178120" y="1305336"/>
            <a:ext cx="493934" cy="946894"/>
          </a:xfrm>
          <a:custGeom>
            <a:rect b="b" l="l" r="r" t="t"/>
            <a:pathLst>
              <a:path extrusionOk="0" h="74005" w="46119">
                <a:moveTo>
                  <a:pt x="46119" y="74005"/>
                </a:moveTo>
                <a:cubicBezTo>
                  <a:pt x="38435" y="66837"/>
                  <a:pt x="206" y="43331"/>
                  <a:pt x="12" y="30997"/>
                </a:cubicBezTo>
                <a:cubicBezTo>
                  <a:pt x="-182" y="18663"/>
                  <a:pt x="37466" y="5166"/>
                  <a:pt x="44957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88" name="Google Shape;288;p34"/>
          <p:cNvSpPr txBox="1"/>
          <p:nvPr/>
        </p:nvSpPr>
        <p:spPr>
          <a:xfrm>
            <a:off x="1600225" y="2982150"/>
            <a:ext cx="115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Slash &amp;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</a:t>
            </a:r>
            <a:endParaRPr/>
          </a:p>
        </p:txBody>
      </p:sp>
      <p:sp>
        <p:nvSpPr>
          <p:cNvPr id="289" name="Google Shape;289;p34"/>
          <p:cNvSpPr txBox="1"/>
          <p:nvPr/>
        </p:nvSpPr>
        <p:spPr>
          <a:xfrm>
            <a:off x="917200" y="1131625"/>
            <a:ext cx="11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</a:t>
            </a:r>
            <a:endParaRPr/>
          </a:p>
        </p:txBody>
      </p:sp>
      <p:pic>
        <p:nvPicPr>
          <p:cNvPr id="290" name="Google Shape;2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025" y="2025753"/>
            <a:ext cx="3665351" cy="7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1025" y="3416200"/>
            <a:ext cx="3262246" cy="88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/>
        </p:nvSpPr>
        <p:spPr>
          <a:xfrm>
            <a:off x="401679" y="752275"/>
            <a:ext cx="44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Développement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d’un modèle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93" name="Google Shape;293;p34"/>
          <p:cNvSpPr txBox="1"/>
          <p:nvPr/>
        </p:nvSpPr>
        <p:spPr>
          <a:xfrm>
            <a:off x="5015700" y="1475263"/>
            <a:ext cx="134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  <a:latin typeface="Yanone Kaffeesatz Medium"/>
                <a:ea typeface="Yanone Kaffeesatz Medium"/>
                <a:cs typeface="Yanone Kaffeesatz Medium"/>
                <a:sym typeface="Yanone Kaffeesatz Medium"/>
              </a:rPr>
              <a:t>Forest regrowth</a:t>
            </a:r>
            <a:endParaRPr sz="1800">
              <a:solidFill>
                <a:srgbClr val="274E13"/>
              </a:solidFill>
              <a:latin typeface="Yanone Kaffeesatz Medium"/>
              <a:ea typeface="Yanone Kaffeesatz Medium"/>
              <a:cs typeface="Yanone Kaffeesatz Medium"/>
              <a:sym typeface="Yanone Kaffeesatz Medium"/>
            </a:endParaRPr>
          </a:p>
        </p:txBody>
      </p:sp>
      <p:sp>
        <p:nvSpPr>
          <p:cNvPr id="294" name="Google Shape;294;p34"/>
          <p:cNvSpPr txBox="1"/>
          <p:nvPr/>
        </p:nvSpPr>
        <p:spPr>
          <a:xfrm>
            <a:off x="7035525" y="1571025"/>
            <a:ext cx="178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B0F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Forest lost to S&amp;B</a:t>
            </a:r>
            <a:endParaRPr sz="1800">
              <a:solidFill>
                <a:srgbClr val="5B0F00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95" name="Google Shape;295;p34"/>
          <p:cNvSpPr txBox="1"/>
          <p:nvPr/>
        </p:nvSpPr>
        <p:spPr>
          <a:xfrm>
            <a:off x="7576000" y="3670063"/>
            <a:ext cx="1342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Yanone Kaffeesatz"/>
                <a:ea typeface="Yanone Kaffeesatz"/>
                <a:cs typeface="Yanone Kaffeesatz"/>
                <a:sym typeface="Yanone Kaffeesatz"/>
              </a:rPr>
              <a:t>Savanna gained by S&amp;B</a:t>
            </a:r>
            <a:endParaRPr sz="18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96" name="Google Shape;296;p34"/>
          <p:cNvSpPr txBox="1"/>
          <p:nvPr/>
        </p:nvSpPr>
        <p:spPr>
          <a:xfrm>
            <a:off x="4533602" y="1204825"/>
            <a:ext cx="16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Régénération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forestière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7252602" y="1237513"/>
            <a:ext cx="16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Perte du forêt due à tavy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98" name="Google Shape;298;p34"/>
          <p:cNvSpPr txBox="1"/>
          <p:nvPr/>
        </p:nvSpPr>
        <p:spPr>
          <a:xfrm>
            <a:off x="7478102" y="4299713"/>
            <a:ext cx="166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Augmentation de la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savane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due à tavy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Assess model fit</a:t>
            </a:r>
            <a:endParaRPr/>
          </a:p>
        </p:txBody>
      </p:sp>
      <p:pic>
        <p:nvPicPr>
          <p:cNvPr id="304" name="Google Shape;3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25" y="1226300"/>
            <a:ext cx="4797276" cy="32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5"/>
          <p:cNvSpPr txBox="1"/>
          <p:nvPr>
            <p:ph idx="1" type="body"/>
          </p:nvPr>
        </p:nvSpPr>
        <p:spPr>
          <a:xfrm>
            <a:off x="5329475" y="1481800"/>
            <a:ext cx="3574500" cy="25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 predicts forest would decline faster than the data 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does this suggest about our guess for the slash and burn rate?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5"/>
          <p:cNvSpPr txBox="1"/>
          <p:nvPr/>
        </p:nvSpPr>
        <p:spPr>
          <a:xfrm>
            <a:off x="401663" y="752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Évaluation du modèle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307" name="Google Shape;307;p35"/>
          <p:cNvSpPr txBox="1"/>
          <p:nvPr/>
        </p:nvSpPr>
        <p:spPr>
          <a:xfrm>
            <a:off x="5329463" y="2371650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Notre modèle prévoit une réduction de la couverture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forestière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plus rapide que les données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308" name="Google Shape;308;p35"/>
          <p:cNvSpPr txBox="1"/>
          <p:nvPr/>
        </p:nvSpPr>
        <p:spPr>
          <a:xfrm>
            <a:off x="5396363" y="4025800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Qu'est-ce que cela suggère à propos de notre estimation du taux du tavy 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50" y="736825"/>
            <a:ext cx="3504606" cy="3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Optimize the model</a:t>
            </a:r>
            <a:endParaRPr/>
          </a:p>
        </p:txBody>
      </p:sp>
      <p:sp>
        <p:nvSpPr>
          <p:cNvPr id="315" name="Google Shape;315;p36"/>
          <p:cNvSpPr txBox="1"/>
          <p:nvPr>
            <p:ph idx="1" type="body"/>
          </p:nvPr>
        </p:nvSpPr>
        <p:spPr>
          <a:xfrm>
            <a:off x="4874200" y="1299113"/>
            <a:ext cx="3574500" cy="25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the value for the slash and burn rate that minimizes the sum of least squares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6"/>
          <p:cNvSpPr txBox="1"/>
          <p:nvPr/>
        </p:nvSpPr>
        <p:spPr>
          <a:xfrm>
            <a:off x="401663" y="752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Optimisation des paramètres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317" name="Google Shape;317;p36"/>
          <p:cNvSpPr txBox="1"/>
          <p:nvPr/>
        </p:nvSpPr>
        <p:spPr>
          <a:xfrm>
            <a:off x="4941088" y="2591200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Identification d’un valeur pour le taux du tavy qui minimise le ‘sum of least squares”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Optimize the model</a:t>
            </a:r>
            <a:endParaRPr/>
          </a:p>
        </p:txBody>
      </p:sp>
      <p:pic>
        <p:nvPicPr>
          <p:cNvPr id="323" name="Google Shape;3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50" y="736825"/>
            <a:ext cx="3504606" cy="3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7"/>
          <p:cNvSpPr txBox="1"/>
          <p:nvPr>
            <p:ph idx="1" type="body"/>
          </p:nvPr>
        </p:nvSpPr>
        <p:spPr>
          <a:xfrm>
            <a:off x="4874200" y="1299113"/>
            <a:ext cx="3574500" cy="25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the value for the slash and burn rate that minimizes the sum of least squares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Fit the model with this optimized value…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7"/>
          <p:cNvSpPr/>
          <p:nvPr/>
        </p:nvSpPr>
        <p:spPr>
          <a:xfrm>
            <a:off x="1892096" y="3609175"/>
            <a:ext cx="329400" cy="386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7"/>
          <p:cNvSpPr txBox="1"/>
          <p:nvPr/>
        </p:nvSpPr>
        <p:spPr>
          <a:xfrm>
            <a:off x="401663" y="752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Optimisation des paramètres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327" name="Google Shape;327;p37"/>
          <p:cNvSpPr txBox="1"/>
          <p:nvPr/>
        </p:nvSpPr>
        <p:spPr>
          <a:xfrm>
            <a:off x="4941088" y="2664025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Identification d’un valeur pour le taux du tavy qui minimise le ‘sum of least squares”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328" name="Google Shape;328;p37"/>
          <p:cNvSpPr txBox="1"/>
          <p:nvPr/>
        </p:nvSpPr>
        <p:spPr>
          <a:xfrm>
            <a:off x="5007988" y="427692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Ajuster le modèle avec cette valeur optimisée...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this optimal value result in a model that better matches the data?</a:t>
            </a:r>
            <a:endParaRPr/>
          </a:p>
        </p:txBody>
      </p:sp>
      <p:pic>
        <p:nvPicPr>
          <p:cNvPr id="334" name="Google Shape;3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475" y="1056450"/>
            <a:ext cx="6220275" cy="36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8"/>
          <p:cNvSpPr txBox="1"/>
          <p:nvPr/>
        </p:nvSpPr>
        <p:spPr>
          <a:xfrm>
            <a:off x="401689" y="752275"/>
            <a:ext cx="73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Est-ce que cette valeur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optimale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 (en bleu) mieux explique les données?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/>
          <p:nvPr>
            <p:ph idx="1" type="body"/>
          </p:nvPr>
        </p:nvSpPr>
        <p:spPr>
          <a:xfrm>
            <a:off x="4612475" y="1133100"/>
            <a:ext cx="433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Yanone Kaffeesatz"/>
                <a:ea typeface="Yanone Kaffeesatz"/>
                <a:cs typeface="Yanone Kaffeesatz"/>
                <a:sym typeface="Yanone Kaffeesatz"/>
              </a:rPr>
              <a:t>Three steps</a:t>
            </a:r>
            <a:endParaRPr sz="21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Construct a model that fits your hypothesis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Assess model fit to the data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Optimize parameters in the model that result in the best model fit</a:t>
            </a:r>
            <a:endParaRPr sz="2200"/>
          </a:p>
        </p:txBody>
      </p:sp>
      <p:sp>
        <p:nvSpPr>
          <p:cNvPr id="341" name="Google Shape;341;p3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Whether fitting statistical or mechanistic models:</a:t>
            </a: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234400" y="1168175"/>
            <a:ext cx="4291200" cy="1511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9"/>
          <p:cNvSpPr txBox="1"/>
          <p:nvPr>
            <p:ph idx="1" type="body"/>
          </p:nvPr>
        </p:nvSpPr>
        <p:spPr>
          <a:xfrm>
            <a:off x="234400" y="1396775"/>
            <a:ext cx="43302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Statistical:</a:t>
            </a:r>
            <a:r>
              <a:rPr lang="en"/>
              <a:t> identify patterns and correlations in data </a:t>
            </a: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234400" y="3038400"/>
            <a:ext cx="4291200" cy="15111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9"/>
          <p:cNvSpPr txBox="1"/>
          <p:nvPr>
            <p:ph idx="1" type="body"/>
          </p:nvPr>
        </p:nvSpPr>
        <p:spPr>
          <a:xfrm>
            <a:off x="234400" y="3189508"/>
            <a:ext cx="43302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Mechanistic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:</a:t>
            </a:r>
            <a:r>
              <a:rPr lang="en"/>
              <a:t> understand the processes (what, when, why) that resulted in the data </a:t>
            </a:r>
            <a:endParaRPr/>
          </a:p>
        </p:txBody>
      </p:sp>
      <p:sp>
        <p:nvSpPr>
          <p:cNvPr id="346" name="Google Shape;346;p39"/>
          <p:cNvSpPr txBox="1"/>
          <p:nvPr/>
        </p:nvSpPr>
        <p:spPr>
          <a:xfrm>
            <a:off x="401689" y="752275"/>
            <a:ext cx="73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Dans les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développements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des modèles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statistiques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ou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mécanistique: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347" name="Google Shape;347;p39"/>
          <p:cNvSpPr txBox="1"/>
          <p:nvPr/>
        </p:nvSpPr>
        <p:spPr>
          <a:xfrm>
            <a:off x="5233299" y="2279075"/>
            <a:ext cx="29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Développer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un modèle pour votre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hypothèse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348" name="Google Shape;348;p39"/>
          <p:cNvSpPr txBox="1"/>
          <p:nvPr/>
        </p:nvSpPr>
        <p:spPr>
          <a:xfrm>
            <a:off x="5196875" y="3038400"/>
            <a:ext cx="3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Evaluez comment le modèle reproduit les données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349" name="Google Shape;349;p39"/>
          <p:cNvSpPr txBox="1"/>
          <p:nvPr/>
        </p:nvSpPr>
        <p:spPr>
          <a:xfrm>
            <a:off x="5187783" y="4206500"/>
            <a:ext cx="349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Optimisez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les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paramètres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dans le modèles pour avoir le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meilleur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“model fit” (version du modèle)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Practice!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311700" y="2008372"/>
            <a:ext cx="8330400" cy="2608200"/>
          </a:xfrm>
          <a:prstGeom prst="rect">
            <a:avLst/>
          </a:prstGeom>
          <a:solidFill>
            <a:srgbClr val="F3B313">
              <a:alpha val="53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Define your research question (</a:t>
            </a:r>
            <a:r>
              <a:rPr i="1" lang="en" sz="2100"/>
              <a:t>Définir</a:t>
            </a:r>
            <a:r>
              <a:rPr i="1" lang="en" sz="2100"/>
              <a:t> votre question de recherche)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Formulate a hypothesis </a:t>
            </a:r>
            <a:r>
              <a:rPr i="1" lang="en" sz="2100"/>
              <a:t>(Formuler une hypothèse)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Collect Data (</a:t>
            </a:r>
            <a:r>
              <a:rPr i="1" lang="en" sz="2100"/>
              <a:t>Collection des données)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Construct a model that demonstrates your hypothesis </a:t>
            </a:r>
            <a:r>
              <a:rPr i="1" lang="en" sz="2100"/>
              <a:t>(Construction d’un modèle qui démontre ton hypothèse)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Assess model fit: assuming our model is true, how likely are we to recover the observed data? (</a:t>
            </a:r>
            <a:r>
              <a:rPr i="1" lang="en" sz="2100"/>
              <a:t>Evaluation du modèle: si le modèle est vrai, quelle est la probabilité qu’on récupère les données observées?)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Optimize parameters behind the model to result in best model fit (</a:t>
            </a:r>
            <a:r>
              <a:rPr i="1" lang="en" sz="2100"/>
              <a:t>Optimization des paramètres du modèle pour avoir un modèle bien ajusté)</a:t>
            </a:r>
            <a:endParaRPr i="1" sz="2100"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Fitting in Science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782300" y="4616575"/>
            <a:ext cx="557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Yanone Kaffeesatz"/>
                <a:ea typeface="Yanone Kaffeesatz"/>
                <a:cs typeface="Yanone Kaffeesatz"/>
                <a:sym typeface="Yanone Kaffeesatz"/>
              </a:rPr>
              <a:t>Statistical and Mechanistic</a:t>
            </a:r>
            <a:endParaRPr sz="25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/>
          <p:cNvSpPr txBox="1"/>
          <p:nvPr>
            <p:ph idx="1" type="body"/>
          </p:nvPr>
        </p:nvSpPr>
        <p:spPr>
          <a:xfrm>
            <a:off x="311700" y="1152475"/>
            <a:ext cx="220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File &gt; New Project…</a:t>
            </a:r>
            <a:endParaRPr/>
          </a:p>
        </p:txBody>
      </p:sp>
      <p:sp>
        <p:nvSpPr>
          <p:cNvPr id="360" name="Google Shape;360;p4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R Project</a:t>
            </a:r>
            <a:endParaRPr/>
          </a:p>
        </p:txBody>
      </p:sp>
      <p:pic>
        <p:nvPicPr>
          <p:cNvPr id="361" name="Google Shape;3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88350"/>
            <a:ext cx="3747726" cy="269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1"/>
          <p:cNvSpPr/>
          <p:nvPr/>
        </p:nvSpPr>
        <p:spPr>
          <a:xfrm>
            <a:off x="343700" y="2571750"/>
            <a:ext cx="3683700" cy="647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425" y="2088351"/>
            <a:ext cx="3954425" cy="28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1"/>
          <p:cNvSpPr/>
          <p:nvPr/>
        </p:nvSpPr>
        <p:spPr>
          <a:xfrm>
            <a:off x="4283025" y="2697425"/>
            <a:ext cx="560700" cy="27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R Project</a:t>
            </a:r>
            <a:endParaRPr/>
          </a:p>
        </p:txBody>
      </p:sp>
      <p:pic>
        <p:nvPicPr>
          <p:cNvPr id="370" name="Google Shape;3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50" y="1918900"/>
            <a:ext cx="3289799" cy="236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2"/>
          <p:cNvSpPr/>
          <p:nvPr/>
        </p:nvSpPr>
        <p:spPr>
          <a:xfrm rot="8100000">
            <a:off x="3403020" y="2556969"/>
            <a:ext cx="560877" cy="2706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100" y="1818813"/>
            <a:ext cx="3568650" cy="25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2"/>
          <p:cNvSpPr/>
          <p:nvPr/>
        </p:nvSpPr>
        <p:spPr>
          <a:xfrm rot="-5400000">
            <a:off x="7393619" y="4425448"/>
            <a:ext cx="561000" cy="27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2"/>
          <p:cNvSpPr txBox="1"/>
          <p:nvPr>
            <p:ph idx="1" type="body"/>
          </p:nvPr>
        </p:nvSpPr>
        <p:spPr>
          <a:xfrm>
            <a:off x="4835025" y="1144550"/>
            <a:ext cx="41448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Working directory = RProject directory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folder structure</a:t>
            </a:r>
            <a:endParaRPr/>
          </a:p>
        </p:txBody>
      </p:sp>
      <p:pic>
        <p:nvPicPr>
          <p:cNvPr id="380" name="Google Shape;3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25" y="1415250"/>
            <a:ext cx="5172524" cy="330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3"/>
          <p:cNvSpPr/>
          <p:nvPr/>
        </p:nvSpPr>
        <p:spPr>
          <a:xfrm>
            <a:off x="3697099" y="2958959"/>
            <a:ext cx="254700" cy="378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1251" y="2438950"/>
            <a:ext cx="59055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3"/>
          <p:cNvSpPr txBox="1"/>
          <p:nvPr>
            <p:ph idx="1" type="body"/>
          </p:nvPr>
        </p:nvSpPr>
        <p:spPr>
          <a:xfrm>
            <a:off x="6831725" y="1337900"/>
            <a:ext cx="2202000" cy="23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three folders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scripts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results</a:t>
            </a:r>
            <a:endParaRPr/>
          </a:p>
        </p:txBody>
      </p:sp>
      <p:sp>
        <p:nvSpPr>
          <p:cNvPr id="384" name="Google Shape;384;p43"/>
          <p:cNvSpPr/>
          <p:nvPr/>
        </p:nvSpPr>
        <p:spPr>
          <a:xfrm rot="9789443">
            <a:off x="3965171" y="2771266"/>
            <a:ext cx="1768459" cy="18677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the qmd document for the exercises today</a:t>
            </a:r>
            <a:endParaRPr/>
          </a:p>
        </p:txBody>
      </p:sp>
      <p:pic>
        <p:nvPicPr>
          <p:cNvPr id="390" name="Google Shape;39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575" y="1365775"/>
            <a:ext cx="6657975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4"/>
          <p:cNvSpPr/>
          <p:nvPr/>
        </p:nvSpPr>
        <p:spPr>
          <a:xfrm>
            <a:off x="309375" y="3821250"/>
            <a:ext cx="1363200" cy="29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59300" y="1152475"/>
            <a:ext cx="3516300" cy="3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find patterns and correlations in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the trend in Madagascar’s forest cover through time?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models are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data-driven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000" y="920850"/>
            <a:ext cx="5011200" cy="375271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377800" y="752275"/>
            <a:ext cx="52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Les modèles 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statistiques</a:t>
            </a: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sont basées sur les données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97100" y="2060825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Objectif: révéler des tendances et des corrélations dans les données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97100" y="3688000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Quelle est la tendance de la couverture forestière de Madagascar dans le temps?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3516300" cy="1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trend in Madagascar’s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forest cover</a:t>
            </a:r>
            <a:r>
              <a:rPr lang="en"/>
              <a:t> through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 time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Construct a model that represents our hypothesis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000" y="920850"/>
            <a:ext cx="5011200" cy="375271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6625" y="2295313"/>
            <a:ext cx="3516300" cy="1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11700" y="2101650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Quelle est la tendance de la couverture forestière de Madagascar dans le temps?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77800" y="752275"/>
            <a:ext cx="62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Développement d’un modèle qui représente notre hypothèse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3516300" cy="1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trend in Madagascar’s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forest cover</a:t>
            </a:r>
            <a:r>
              <a:rPr lang="en"/>
              <a:t> through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 time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Construct a model that represents our hypothesis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000" y="920850"/>
            <a:ext cx="5011200" cy="375271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86625" y="2295313"/>
            <a:ext cx="3516300" cy="1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 = mx +b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64100" y="4220475"/>
            <a:ext cx="35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Linear regression</a:t>
            </a:r>
            <a:endParaRPr>
              <a:solidFill>
                <a:srgbClr val="274E1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74E1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77800" y="752275"/>
            <a:ext cx="62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Développement d’un modèle qui représente notre hypothèse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3516300" cy="1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trend in Madagascar’s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forest cover</a:t>
            </a:r>
            <a:r>
              <a:rPr lang="en"/>
              <a:t> through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 time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Construct a model that represents our hypothesis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000" y="920850"/>
            <a:ext cx="5011200" cy="375271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86625" y="2295313"/>
            <a:ext cx="3516300" cy="1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mx +b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Forest = slope*year + intercept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64100" y="4220475"/>
            <a:ext cx="35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Linear regression</a:t>
            </a:r>
            <a:endParaRPr>
              <a:solidFill>
                <a:srgbClr val="274E1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74E1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77800" y="752275"/>
            <a:ext cx="62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Développement d’un modèle qui représente notre hypothèse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3516300" cy="1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trend in Madagascar’s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forest cover</a:t>
            </a:r>
            <a:r>
              <a:rPr lang="en"/>
              <a:t> through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 time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Construct a model that represents our hypothesis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000" y="920850"/>
            <a:ext cx="5011200" cy="375271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86625" y="2295313"/>
            <a:ext cx="3516300" cy="1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mx +b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Forest = slope*year + intercept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64100" y="4220475"/>
            <a:ext cx="35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Linear regression</a:t>
            </a:r>
            <a:endParaRPr>
              <a:solidFill>
                <a:srgbClr val="274E1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74E1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>
            <a:off x="5007275" y="1152475"/>
            <a:ext cx="3606000" cy="11685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9"/>
          <p:cNvSpPr txBox="1"/>
          <p:nvPr/>
        </p:nvSpPr>
        <p:spPr>
          <a:xfrm>
            <a:off x="377800" y="752275"/>
            <a:ext cx="62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Développement d’un modèle qui représente notre hypothèse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61300"/>
            <a:ext cx="3516300" cy="18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Given our model (y</a:t>
            </a:r>
            <a:r>
              <a:rPr lang="en" sz="2000"/>
              <a:t>= mx +b)</a:t>
            </a:r>
            <a:r>
              <a:rPr lang="en" sz="2000"/>
              <a:t>, how likely are we to recover the observed data?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Least squares = ∑</a:t>
            </a:r>
            <a:r>
              <a:rPr baseline="-25000" lang="en" sz="1900"/>
              <a:t>i</a:t>
            </a:r>
            <a:r>
              <a:rPr lang="en" sz="1900"/>
              <a:t>(data</a:t>
            </a:r>
            <a:r>
              <a:rPr baseline="-25000" lang="en" sz="1900"/>
              <a:t>i</a:t>
            </a:r>
            <a:r>
              <a:rPr lang="en" sz="1900"/>
              <a:t> - prediction</a:t>
            </a:r>
            <a:r>
              <a:rPr baseline="-25000" lang="en" sz="1900"/>
              <a:t>i</a:t>
            </a:r>
            <a:r>
              <a:rPr lang="en" sz="1900"/>
              <a:t>)</a:t>
            </a:r>
            <a:r>
              <a:rPr baseline="30000" lang="en" sz="1900"/>
              <a:t>2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Assess model fit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000" y="920850"/>
            <a:ext cx="5011200" cy="3752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750" y="3342475"/>
            <a:ext cx="2292513" cy="180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20"/>
          <p:cNvCxnSpPr/>
          <p:nvPr/>
        </p:nvCxnSpPr>
        <p:spPr>
          <a:xfrm>
            <a:off x="5007275" y="1152475"/>
            <a:ext cx="3606000" cy="11685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20"/>
          <p:cNvSpPr txBox="1"/>
          <p:nvPr/>
        </p:nvSpPr>
        <p:spPr>
          <a:xfrm>
            <a:off x="349500" y="1939675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Quelle est la probabilité de retrouver les données observées avec notre modèle (y = mx+b)?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401663" y="752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Évaluation du modèle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y Koffe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