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58" r:id="rId6"/>
    <p:sldId id="259" r:id="rId7"/>
    <p:sldId id="263" r:id="rId8"/>
    <p:sldId id="262" r:id="rId9"/>
    <p:sldId id="264" r:id="rId10"/>
    <p:sldId id="260" r:id="rId11"/>
    <p:sldId id="270" r:id="rId12"/>
    <p:sldId id="271" r:id="rId13"/>
    <p:sldId id="265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9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10B4-EAE4-463B-A262-CD6D19033C14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947D01-4005-4111-8C36-AD5DB4B2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79" y="0"/>
            <a:ext cx="11015731" cy="2387600"/>
          </a:xfrm>
        </p:spPr>
        <p:txBody>
          <a:bodyPr/>
          <a:lstStyle/>
          <a:p>
            <a:pPr algn="ctr"/>
            <a:r>
              <a:rPr lang="en-US" b="1" i="1" dirty="0"/>
              <a:t>Exploring and visualizing data in 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663351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Hafaliana</a:t>
            </a:r>
            <a:r>
              <a:rPr lang="en-US" i="1" dirty="0" smtClean="0"/>
              <a:t> </a:t>
            </a:r>
            <a:r>
              <a:rPr lang="en-US" b="1" i="1" dirty="0" smtClean="0"/>
              <a:t>Christian</a:t>
            </a:r>
            <a:r>
              <a:rPr lang="en-US" i="1" dirty="0" smtClean="0"/>
              <a:t> </a:t>
            </a:r>
            <a:r>
              <a:rPr lang="en-US" i="1" dirty="0" err="1" smtClean="0"/>
              <a:t>Ranaivoson</a:t>
            </a:r>
            <a:endParaRPr lang="en-US" i="1" dirty="0" smtClean="0"/>
          </a:p>
          <a:p>
            <a:r>
              <a:rPr lang="en-US" i="1" dirty="0" smtClean="0"/>
              <a:t>Virology Unit, </a:t>
            </a:r>
            <a:r>
              <a:rPr lang="en-US" i="1" dirty="0" err="1" smtClean="0"/>
              <a:t>Intitut</a:t>
            </a:r>
            <a:r>
              <a:rPr lang="en-US" i="1" dirty="0" smtClean="0"/>
              <a:t> Pasteur de Madagascar</a:t>
            </a:r>
          </a:p>
          <a:p>
            <a:r>
              <a:rPr lang="en-US" i="1" dirty="0" smtClean="0"/>
              <a:t>Mention of Zoology and Animal Biodiversity</a:t>
            </a:r>
          </a:p>
          <a:p>
            <a:r>
              <a:rPr lang="en-US" i="1" dirty="0" smtClean="0"/>
              <a:t>Faculty of Sciences, </a:t>
            </a:r>
            <a:r>
              <a:rPr lang="en-US" i="1" dirty="0" err="1" smtClean="0"/>
              <a:t>Univeristy</a:t>
            </a:r>
            <a:r>
              <a:rPr lang="en-US" i="1" dirty="0" smtClean="0"/>
              <a:t> of Antananarivo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8220" y="5677544"/>
            <a:ext cx="647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Ecological and Epidemiological Modeling Madagascar</a:t>
            </a:r>
          </a:p>
          <a:p>
            <a:pPr algn="r"/>
            <a:r>
              <a:rPr lang="en-US" dirty="0" err="1" smtClean="0"/>
              <a:t>ValBio</a:t>
            </a:r>
            <a:r>
              <a:rPr lang="en-US" dirty="0" smtClean="0"/>
              <a:t>, </a:t>
            </a:r>
            <a:r>
              <a:rPr lang="en-US" dirty="0" err="1" smtClean="0"/>
              <a:t>Ranomafana</a:t>
            </a:r>
            <a:endParaRPr lang="en-US" dirty="0" smtClean="0"/>
          </a:p>
          <a:p>
            <a:pPr algn="r"/>
            <a:r>
              <a:rPr lang="en-US" dirty="0" err="1" smtClean="0"/>
              <a:t>Fianarantsoa</a:t>
            </a:r>
            <a:r>
              <a:rPr lang="en-US" dirty="0" smtClean="0"/>
              <a:t>, Madagascar</a:t>
            </a:r>
          </a:p>
          <a:p>
            <a:pPr algn="r"/>
            <a:r>
              <a:rPr lang="en-US" dirty="0" smtClean="0"/>
              <a:t>10-21 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1"/>
            <a:ext cx="10515600" cy="78561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Visualizing Data </a:t>
            </a:r>
            <a:r>
              <a:rPr lang="en-US" sz="2400" dirty="0" smtClean="0"/>
              <a:t>(Play with data)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499" y="2380526"/>
            <a:ext cx="426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summarizing (“</a:t>
            </a:r>
            <a:r>
              <a:rPr lang="en-US" sz="2400" b="1" dirty="0" err="1" smtClean="0">
                <a:solidFill>
                  <a:srgbClr val="FF0000"/>
                </a:solidFill>
              </a:rPr>
              <a:t>dplyr</a:t>
            </a:r>
            <a:r>
              <a:rPr lang="en-US" sz="2400" b="1" dirty="0" smtClean="0"/>
              <a:t>”)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0933" y="697256"/>
            <a:ext cx="375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Install and Load Library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252" y="1346927"/>
            <a:ext cx="334409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library(</a:t>
            </a:r>
            <a:r>
              <a:rPr lang="en-US" sz="2200" dirty="0" err="1">
                <a:solidFill>
                  <a:schemeClr val="bg1"/>
                </a:solidFill>
              </a:rPr>
              <a:t>dplyr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  <a:r>
              <a:rPr lang="en-US" sz="2200" dirty="0">
                <a:solidFill>
                  <a:srgbClr val="FF0000"/>
                </a:solidFill>
              </a:rPr>
              <a:t>library(</a:t>
            </a:r>
            <a:r>
              <a:rPr lang="en-US" sz="2200" dirty="0">
                <a:solidFill>
                  <a:schemeClr val="bg1"/>
                </a:solidFill>
              </a:rPr>
              <a:t>ggplot2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924" y="1346927"/>
            <a:ext cx="3697611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Install.packages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“…”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Installed.packages</a:t>
            </a:r>
            <a:r>
              <a:rPr lang="en-US" sz="2200" dirty="0" smtClean="0">
                <a:solidFill>
                  <a:srgbClr val="FF0000"/>
                </a:solidFill>
              </a:rPr>
              <a:t>()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956" y="2879383"/>
            <a:ext cx="5217775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 </a:t>
            </a:r>
            <a:r>
              <a:rPr lang="en-US" sz="2200" dirty="0" err="1" smtClean="0">
                <a:solidFill>
                  <a:schemeClr val="bg1"/>
                </a:solidFill>
              </a:rPr>
              <a:t>fb_male</a:t>
            </a:r>
            <a:r>
              <a:rPr lang="en-US" sz="2200" dirty="0" smtClean="0">
                <a:solidFill>
                  <a:schemeClr val="bg1"/>
                </a:solidFill>
              </a:rPr>
              <a:t> &lt;-</a:t>
            </a:r>
            <a:r>
              <a:rPr lang="en-US" sz="2200" dirty="0" smtClean="0">
                <a:solidFill>
                  <a:srgbClr val="FF0000"/>
                </a:solidFill>
              </a:rPr>
              <a:t>filter(</a:t>
            </a:r>
            <a:r>
              <a:rPr lang="en-US" sz="2200" dirty="0" smtClean="0">
                <a:solidFill>
                  <a:schemeClr val="bg1"/>
                </a:solidFill>
              </a:rPr>
              <a:t>e2m2_FB,Sex</a:t>
            </a:r>
            <a:r>
              <a:rPr lang="en-US" sz="2200" dirty="0">
                <a:solidFill>
                  <a:schemeClr val="bg1"/>
                </a:solidFill>
              </a:rPr>
              <a:t>=="m</a:t>
            </a:r>
            <a:r>
              <a:rPr lang="en-US" sz="2200" dirty="0" smtClean="0">
                <a:solidFill>
                  <a:schemeClr val="bg1"/>
                </a:solidFill>
              </a:rPr>
              <a:t>"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&gt; </a:t>
            </a:r>
            <a:r>
              <a:rPr lang="en-US" sz="2200" dirty="0" smtClean="0">
                <a:solidFill>
                  <a:srgbClr val="FF0000"/>
                </a:solidFill>
              </a:rPr>
              <a:t>length(</a:t>
            </a:r>
            <a:r>
              <a:rPr lang="en-US" sz="2200" dirty="0" err="1" smtClean="0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&gt; </a:t>
            </a:r>
            <a:r>
              <a:rPr lang="en-US" sz="2200" dirty="0" smtClean="0">
                <a:solidFill>
                  <a:srgbClr val="FF0000"/>
                </a:solidFill>
              </a:rPr>
              <a:t>mean(</a:t>
            </a:r>
            <a:r>
              <a:rPr lang="en-US" sz="2200" dirty="0" err="1" smtClean="0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&gt; </a:t>
            </a:r>
            <a:r>
              <a:rPr lang="en-US" sz="2200" dirty="0" err="1" smtClean="0">
                <a:solidFill>
                  <a:srgbClr val="FF0000"/>
                </a:solidFill>
              </a:rPr>
              <a:t>sd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fb_male$Forearm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56" y="4705756"/>
            <a:ext cx="7652448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chemeClr val="bg1"/>
                </a:solidFill>
              </a:rPr>
              <a:t>gp_fb</a:t>
            </a:r>
            <a:r>
              <a:rPr lang="fr-FR" sz="2200" dirty="0">
                <a:solidFill>
                  <a:schemeClr val="bg1"/>
                </a:solidFill>
              </a:rPr>
              <a:t> &lt;- </a:t>
            </a:r>
            <a:r>
              <a:rPr lang="fr-FR" sz="2200" dirty="0" err="1">
                <a:solidFill>
                  <a:srgbClr val="FF0000"/>
                </a:solidFill>
              </a:rPr>
              <a:t>group_by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e2m2_FB,Sex</a:t>
            </a:r>
            <a:r>
              <a:rPr lang="fr-FR" sz="2200" dirty="0" smtClean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>
                <a:solidFill>
                  <a:schemeClr val="bg1"/>
                </a:solidFill>
              </a:rPr>
              <a:t>gp_fb_stat</a:t>
            </a:r>
            <a:r>
              <a:rPr lang="fr-FR" sz="2200" dirty="0">
                <a:solidFill>
                  <a:schemeClr val="bg1"/>
                </a:solidFill>
              </a:rPr>
              <a:t> &lt;- </a:t>
            </a:r>
            <a:r>
              <a:rPr lang="fr-FR" sz="2200" dirty="0" err="1">
                <a:solidFill>
                  <a:srgbClr val="FF0000"/>
                </a:solidFill>
              </a:rPr>
              <a:t>summarise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 err="1">
                <a:solidFill>
                  <a:schemeClr val="bg1"/>
                </a:solidFill>
              </a:rPr>
              <a:t>gp_fb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mean_forearm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 err="1">
                <a:solidFill>
                  <a:srgbClr val="FF0000"/>
                </a:solidFill>
              </a:rPr>
              <a:t>mean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Forearm,na.rm=T</a:t>
            </a:r>
            <a:r>
              <a:rPr lang="fr-FR" sz="2200" dirty="0">
                <a:solidFill>
                  <a:srgbClr val="FF0000"/>
                </a:solidFill>
              </a:rPr>
              <a:t>)</a:t>
            </a:r>
            <a:r>
              <a:rPr lang="fr-FR" sz="2200" dirty="0">
                <a:solidFill>
                  <a:schemeClr val="bg1"/>
                </a:solidFill>
              </a:rPr>
              <a:t>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sd_forearm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 err="1">
                <a:solidFill>
                  <a:srgbClr val="FF0000"/>
                </a:solidFill>
              </a:rPr>
              <a:t>sd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Forearm,na.rm=T</a:t>
            </a:r>
            <a:r>
              <a:rPr lang="fr-FR" sz="2200" dirty="0" smtClean="0">
                <a:solidFill>
                  <a:srgbClr val="FF0000"/>
                </a:solidFill>
              </a:rPr>
              <a:t>)</a:t>
            </a:r>
            <a:r>
              <a:rPr lang="fr-FR" sz="2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fr-FR" sz="2200" dirty="0" smtClean="0">
                <a:solidFill>
                  <a:schemeClr val="bg1"/>
                </a:solidFill>
              </a:rPr>
              <a:t>                        </a:t>
            </a:r>
            <a:r>
              <a:rPr lang="fr-FR" sz="2200" dirty="0" err="1">
                <a:solidFill>
                  <a:schemeClr val="bg1"/>
                </a:solidFill>
              </a:rPr>
              <a:t>nbr</a:t>
            </a:r>
            <a:r>
              <a:rPr lang="fr-FR" sz="2200" dirty="0">
                <a:solidFill>
                  <a:schemeClr val="bg1"/>
                </a:solidFill>
              </a:rPr>
              <a:t>=</a:t>
            </a:r>
            <a:r>
              <a:rPr lang="fr-FR" sz="2200" dirty="0">
                <a:solidFill>
                  <a:srgbClr val="FF0000"/>
                </a:solidFill>
              </a:rPr>
              <a:t>n())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8803" y="2879383"/>
            <a:ext cx="5463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Sex </a:t>
            </a:r>
            <a:r>
              <a:rPr lang="en-US" sz="2200" dirty="0" err="1"/>
              <a:t>mean_forearm</a:t>
            </a:r>
            <a:r>
              <a:rPr lang="en-US" sz="2200" dirty="0"/>
              <a:t> </a:t>
            </a:r>
            <a:r>
              <a:rPr lang="en-US" sz="2200" dirty="0" err="1"/>
              <a:t>sd_forearm</a:t>
            </a:r>
            <a:r>
              <a:rPr lang="en-US" sz="2200" dirty="0"/>
              <a:t>   </a:t>
            </a:r>
            <a:r>
              <a:rPr lang="en-US" sz="2200" dirty="0" err="1"/>
              <a:t>nbr</a:t>
            </a:r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smtClean="0"/>
              <a:t>   (</a:t>
            </a:r>
            <a:r>
              <a:rPr lang="en-US" sz="2200" dirty="0" err="1"/>
              <a:t>fctr</a:t>
            </a:r>
            <a:r>
              <a:rPr lang="en-US" sz="2200" dirty="0"/>
              <a:t>)        (</a:t>
            </a:r>
            <a:r>
              <a:rPr lang="en-US" sz="2200" dirty="0" err="1"/>
              <a:t>dbl</a:t>
            </a:r>
            <a:r>
              <a:rPr lang="en-US" sz="2200" dirty="0"/>
              <a:t>)      (</a:t>
            </a:r>
            <a:r>
              <a:rPr lang="en-US" sz="2200" dirty="0" err="1"/>
              <a:t>dbl</a:t>
            </a:r>
            <a:r>
              <a:rPr lang="en-US" sz="2200" dirty="0"/>
              <a:t>) </a:t>
            </a:r>
            <a:r>
              <a:rPr lang="en-US" sz="2200" dirty="0" smtClean="0"/>
              <a:t>             (</a:t>
            </a:r>
            <a:r>
              <a:rPr lang="en-US" sz="2200" dirty="0" err="1"/>
              <a:t>int</a:t>
            </a:r>
            <a:r>
              <a:rPr lang="en-US" sz="2200" dirty="0"/>
              <a:t>)</a:t>
            </a:r>
          </a:p>
          <a:p>
            <a:r>
              <a:rPr lang="en-US" sz="2200" dirty="0"/>
              <a:t>1      f      </a:t>
            </a:r>
            <a:r>
              <a:rPr lang="en-US" sz="2200" dirty="0" smtClean="0"/>
              <a:t>  59.6040     11.90278       60</a:t>
            </a:r>
            <a:endParaRPr lang="en-US" sz="2200" dirty="0"/>
          </a:p>
          <a:p>
            <a:r>
              <a:rPr lang="en-US" sz="2200" dirty="0"/>
              <a:t>2      m      60.9985   </a:t>
            </a:r>
            <a:r>
              <a:rPr lang="en-US" sz="2200" dirty="0" smtClean="0"/>
              <a:t>  14.12073        40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2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95543"/>
            <a:ext cx="4013936" cy="47059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 base graphical function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916" y="9405"/>
            <a:ext cx="6297202" cy="659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/>
              <a:t>Visualizing Data </a:t>
            </a:r>
            <a:r>
              <a:rPr lang="en-US" sz="2400" dirty="0" smtClean="0"/>
              <a:t>(Present de data)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77" y="831286"/>
            <a:ext cx="4648849" cy="276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35" y="1274950"/>
            <a:ext cx="4803820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boxplot(</a:t>
            </a:r>
            <a:r>
              <a:rPr lang="en-US" sz="2200" dirty="0" err="1">
                <a:solidFill>
                  <a:schemeClr val="bg1"/>
                </a:solidFill>
              </a:rPr>
              <a:t>Forearm~Sex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names=c("</a:t>
            </a:r>
            <a:r>
              <a:rPr lang="en-US" sz="2200" dirty="0" err="1">
                <a:solidFill>
                  <a:schemeClr val="bg1"/>
                </a:solidFill>
              </a:rPr>
              <a:t>Females","Males</a:t>
            </a:r>
            <a:r>
              <a:rPr lang="en-US" sz="2200" dirty="0">
                <a:solidFill>
                  <a:schemeClr val="bg1"/>
                </a:solidFill>
              </a:rPr>
              <a:t>"),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col=c(2:3),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main="Forearm by Sex",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xlab</a:t>
            </a:r>
            <a:r>
              <a:rPr lang="en-US" sz="2200" dirty="0">
                <a:solidFill>
                  <a:schemeClr val="bg1"/>
                </a:solidFill>
              </a:rPr>
              <a:t>="Sex",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ylab</a:t>
            </a:r>
            <a:r>
              <a:rPr lang="en-US" sz="2200" dirty="0">
                <a:solidFill>
                  <a:schemeClr val="bg1"/>
                </a:solidFill>
              </a:rPr>
              <a:t>="Forearm (mm)",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 err="1">
                <a:solidFill>
                  <a:schemeClr val="bg1"/>
                </a:solidFill>
              </a:rPr>
              <a:t>ylim</a:t>
            </a:r>
            <a:r>
              <a:rPr lang="en-US" sz="2200" dirty="0">
                <a:solidFill>
                  <a:schemeClr val="bg1"/>
                </a:solidFill>
              </a:rPr>
              <a:t>=c(0,100)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35" y="4020314"/>
            <a:ext cx="10083210" cy="8925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PLoad</a:t>
            </a:r>
            <a:r>
              <a:rPr lang="en-US" sz="2200" dirty="0">
                <a:solidFill>
                  <a:schemeClr val="bg1"/>
                </a:solidFill>
              </a:rPr>
              <a:t> &lt;- </a:t>
            </a:r>
            <a:r>
              <a:rPr lang="en-US" sz="2200" dirty="0" err="1">
                <a:solidFill>
                  <a:srgbClr val="FF0000"/>
                </a:solidFill>
              </a:rPr>
              <a:t>tapply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e2m2$ParLoad,factor(format(e2m2$Date,"%m")),mean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rgbClr val="FF0000"/>
                </a:solidFill>
              </a:rPr>
              <a:t>barplot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PLoad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83" y="4612571"/>
            <a:ext cx="424874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6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95543"/>
            <a:ext cx="2545745" cy="47059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 plot() function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916" y="9405"/>
            <a:ext cx="6297202" cy="659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/>
              <a:t>Visualizing Data </a:t>
            </a:r>
            <a:r>
              <a:rPr lang="en-US" sz="2400" dirty="0" smtClean="0"/>
              <a:t>(Present de data)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6215" y="1326523"/>
            <a:ext cx="605307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plot(</a:t>
            </a:r>
            <a:r>
              <a:rPr lang="en-US" sz="2000" dirty="0" err="1" smtClean="0">
                <a:solidFill>
                  <a:schemeClr val="bg1"/>
                </a:solidFill>
              </a:rPr>
              <a:t>Forearm~Age,main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"Forearm/Age",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 err="1">
                <a:solidFill>
                  <a:schemeClr val="bg1"/>
                </a:solidFill>
              </a:rPr>
              <a:t>ylab</a:t>
            </a:r>
            <a:r>
              <a:rPr lang="en-US" sz="2000" dirty="0">
                <a:solidFill>
                  <a:schemeClr val="bg1"/>
                </a:solidFill>
              </a:rPr>
              <a:t> ="Forearm (mm</a:t>
            </a:r>
            <a:r>
              <a:rPr lang="en-US" sz="2000" dirty="0" smtClean="0">
                <a:solidFill>
                  <a:schemeClr val="bg1"/>
                </a:solidFill>
              </a:rPr>
              <a:t>)",</a:t>
            </a:r>
            <a:r>
              <a:rPr lang="en-US" sz="2000" dirty="0" err="1" smtClean="0">
                <a:solidFill>
                  <a:schemeClr val="bg1"/>
                </a:solidFill>
              </a:rPr>
              <a:t>xlab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"Age (year)",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col=Sex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74" y="155555"/>
            <a:ext cx="5477912" cy="3272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31" y="3428521"/>
            <a:ext cx="5048955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215" y="2502572"/>
            <a:ext cx="6503831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fitfem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&lt;- </a:t>
            </a:r>
            <a:r>
              <a:rPr lang="en-US" dirty="0" err="1">
                <a:solidFill>
                  <a:srgbClr val="FF0000"/>
                </a:solidFill>
              </a:rPr>
              <a:t>lowess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datfem$Forearm~datfem$Age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fitmal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lowess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datmal$Forearm~datmal$Age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plot(</a:t>
            </a:r>
            <a:r>
              <a:rPr lang="en-US" dirty="0">
                <a:solidFill>
                  <a:schemeClr val="bg1"/>
                </a:solidFill>
              </a:rPr>
              <a:t>e2m2$Forearm~e2m2$Age,</a:t>
            </a:r>
          </a:p>
          <a:p>
            <a:r>
              <a:rPr lang="en-US" dirty="0">
                <a:solidFill>
                  <a:schemeClr val="bg1"/>
                </a:solidFill>
              </a:rPr>
              <a:t>     main="Forearm/Age, </a:t>
            </a:r>
            <a:r>
              <a:rPr lang="en-US" dirty="0" err="1">
                <a:solidFill>
                  <a:schemeClr val="bg1"/>
                </a:solidFill>
              </a:rPr>
              <a:t>lowess</a:t>
            </a:r>
            <a:r>
              <a:rPr lang="en-US" dirty="0">
                <a:solidFill>
                  <a:schemeClr val="bg1"/>
                </a:solidFill>
              </a:rPr>
              <a:t> fitting",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xlab</a:t>
            </a:r>
            <a:r>
              <a:rPr lang="en-US" dirty="0">
                <a:solidFill>
                  <a:schemeClr val="bg1"/>
                </a:solidFill>
              </a:rPr>
              <a:t>="Age (year)",</a:t>
            </a:r>
            <a:r>
              <a:rPr lang="en-US" dirty="0" err="1">
                <a:solidFill>
                  <a:schemeClr val="bg1"/>
                </a:solidFill>
              </a:rPr>
              <a:t>ylab</a:t>
            </a:r>
            <a:r>
              <a:rPr lang="en-US" dirty="0">
                <a:solidFill>
                  <a:schemeClr val="bg1"/>
                </a:solidFill>
              </a:rPr>
              <a:t>="Forearm (mm)",</a:t>
            </a:r>
          </a:p>
          <a:p>
            <a:r>
              <a:rPr lang="en-US" dirty="0">
                <a:solidFill>
                  <a:schemeClr val="bg1"/>
                </a:solidFill>
              </a:rPr>
              <a:t>     type="p",</a:t>
            </a:r>
            <a:r>
              <a:rPr lang="en-US" dirty="0" err="1">
                <a:solidFill>
                  <a:schemeClr val="bg1"/>
                </a:solidFill>
              </a:rPr>
              <a:t>pch</a:t>
            </a:r>
            <a:r>
              <a:rPr lang="en-US" dirty="0">
                <a:solidFill>
                  <a:schemeClr val="bg1"/>
                </a:solidFill>
              </a:rPr>
              <a:t>=3,cex=0.7,</a:t>
            </a:r>
          </a:p>
          <a:p>
            <a:r>
              <a:rPr lang="en-US" dirty="0">
                <a:solidFill>
                  <a:schemeClr val="bg1"/>
                </a:solidFill>
              </a:rPr>
              <a:t>     col=e2m2$Sex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lines(</a:t>
            </a:r>
            <a:r>
              <a:rPr lang="en-US" dirty="0" err="1">
                <a:solidFill>
                  <a:schemeClr val="bg1"/>
                </a:solidFill>
              </a:rPr>
              <a:t>fitfem,col</a:t>
            </a:r>
            <a:r>
              <a:rPr lang="en-US" dirty="0">
                <a:solidFill>
                  <a:schemeClr val="bg1"/>
                </a:solidFill>
              </a:rPr>
              <a:t>="black",</a:t>
            </a:r>
            <a:r>
              <a:rPr lang="en-US" dirty="0" err="1">
                <a:solidFill>
                  <a:schemeClr val="bg1"/>
                </a:solidFill>
              </a:rPr>
              <a:t>lwd</a:t>
            </a:r>
            <a:r>
              <a:rPr lang="en-US" dirty="0">
                <a:solidFill>
                  <a:schemeClr val="bg1"/>
                </a:solidFill>
              </a:rPr>
              <a:t>=3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lines(</a:t>
            </a:r>
            <a:r>
              <a:rPr lang="en-US" dirty="0" err="1">
                <a:solidFill>
                  <a:schemeClr val="bg1"/>
                </a:solidFill>
              </a:rPr>
              <a:t>fitmal,col</a:t>
            </a:r>
            <a:r>
              <a:rPr lang="en-US" dirty="0">
                <a:solidFill>
                  <a:schemeClr val="bg1"/>
                </a:solidFill>
              </a:rPr>
              <a:t>="red",</a:t>
            </a:r>
            <a:r>
              <a:rPr lang="en-US" dirty="0" err="1">
                <a:solidFill>
                  <a:schemeClr val="bg1"/>
                </a:solidFill>
              </a:rPr>
              <a:t>lwd</a:t>
            </a:r>
            <a:r>
              <a:rPr lang="en-US" dirty="0">
                <a:solidFill>
                  <a:schemeClr val="bg1"/>
                </a:solidFill>
              </a:rPr>
              <a:t>=3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legend(</a:t>
            </a:r>
            <a:r>
              <a:rPr lang="en-US" dirty="0">
                <a:solidFill>
                  <a:schemeClr val="bg1"/>
                </a:solidFill>
              </a:rPr>
              <a:t>x=0, y=95,legend=c("</a:t>
            </a:r>
            <a:r>
              <a:rPr lang="en-US" dirty="0" err="1">
                <a:solidFill>
                  <a:schemeClr val="bg1"/>
                </a:solidFill>
              </a:rPr>
              <a:t>Males","Females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col=c("</a:t>
            </a:r>
            <a:r>
              <a:rPr lang="en-US" dirty="0" err="1">
                <a:solidFill>
                  <a:schemeClr val="bg1"/>
                </a:solidFill>
              </a:rPr>
              <a:t>red","black</a:t>
            </a:r>
            <a:r>
              <a:rPr lang="en-US" dirty="0">
                <a:solidFill>
                  <a:schemeClr val="bg1"/>
                </a:solidFill>
              </a:rPr>
              <a:t>"),title="</a:t>
            </a:r>
            <a:r>
              <a:rPr lang="en-US" dirty="0" err="1">
                <a:solidFill>
                  <a:schemeClr val="bg1"/>
                </a:solidFill>
              </a:rPr>
              <a:t>Lowess</a:t>
            </a:r>
            <a:r>
              <a:rPr lang="en-US" dirty="0">
                <a:solidFill>
                  <a:schemeClr val="bg1"/>
                </a:solidFill>
              </a:rPr>
              <a:t> fit",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lty</a:t>
            </a:r>
            <a:r>
              <a:rPr lang="en-US" dirty="0">
                <a:solidFill>
                  <a:schemeClr val="bg1"/>
                </a:solidFill>
              </a:rPr>
              <a:t>=1,x.intersp = .5,y.intersp = .8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83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916" y="9405"/>
            <a:ext cx="6297202" cy="659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Visualizing Data </a:t>
            </a:r>
            <a:r>
              <a:rPr lang="en-US" sz="2400" dirty="0" smtClean="0"/>
              <a:t>(Present de data)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1948" y="722172"/>
            <a:ext cx="359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Plotting (</a:t>
            </a:r>
            <a:r>
              <a:rPr lang="en-US" sz="2400" b="1" dirty="0" smtClean="0">
                <a:solidFill>
                  <a:srgbClr val="FF0000"/>
                </a:solidFill>
              </a:rPr>
              <a:t>ggplo2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8091" y="1897455"/>
            <a:ext cx="3197686" cy="43088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ggplot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00B0F0"/>
                </a:solidFill>
              </a:rPr>
              <a:t>data</a:t>
            </a:r>
            <a:r>
              <a:rPr lang="en-US" sz="2200" dirty="0" err="1" smtClean="0"/>
              <a:t>,</a:t>
            </a:r>
            <a:r>
              <a:rPr lang="en-US" sz="2200" dirty="0" err="1" smtClean="0">
                <a:solidFill>
                  <a:srgbClr val="92D050"/>
                </a:solidFill>
              </a:rPr>
              <a:t>aes</a:t>
            </a:r>
            <a:r>
              <a:rPr lang="en-US" sz="2200" dirty="0" smtClean="0">
                <a:solidFill>
                  <a:srgbClr val="92D050"/>
                </a:solidFill>
              </a:rPr>
              <a:t>(</a:t>
            </a:r>
            <a:r>
              <a:rPr lang="en-US" sz="2200" dirty="0" err="1" smtClean="0">
                <a:solidFill>
                  <a:srgbClr val="92D050"/>
                </a:solidFill>
              </a:rPr>
              <a:t>x,y</a:t>
            </a:r>
            <a:r>
              <a:rPr lang="en-US" sz="2200" dirty="0" smtClean="0">
                <a:solidFill>
                  <a:srgbClr val="92D050"/>
                </a:solidFill>
              </a:rPr>
              <a:t>)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661" y="1436462"/>
            <a:ext cx="1473745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Base </a:t>
            </a:r>
            <a:r>
              <a:rPr lang="en-US" sz="2200" b="1" dirty="0" smtClean="0"/>
              <a:t>plot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10156" y="3245833"/>
            <a:ext cx="262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geom_line</a:t>
            </a:r>
            <a:r>
              <a:rPr lang="en-US" sz="22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geom_point</a:t>
            </a:r>
            <a:r>
              <a:rPr lang="en-US" sz="22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geom_boxplot</a:t>
            </a:r>
            <a:r>
              <a:rPr lang="en-US" sz="2200" dirty="0" smtClean="0">
                <a:solidFill>
                  <a:srgbClr val="FF0000"/>
                </a:solidFill>
              </a:rPr>
              <a:t>()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err="1" smtClean="0">
                <a:solidFill>
                  <a:srgbClr val="FF0000"/>
                </a:solidFill>
              </a:rPr>
              <a:t>geom_bar</a:t>
            </a:r>
            <a:r>
              <a:rPr lang="en-US" sz="2200" dirty="0" smtClean="0">
                <a:solidFill>
                  <a:srgbClr val="FF0000"/>
                </a:solidFill>
              </a:rPr>
              <a:t>()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835" y="4953993"/>
            <a:ext cx="53653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ggplot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fb_male,aes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Forearm,Weight</a:t>
            </a:r>
            <a:r>
              <a:rPr lang="en-US" sz="2400" dirty="0" smtClean="0">
                <a:solidFill>
                  <a:schemeClr val="bg1"/>
                </a:solidFill>
              </a:rPr>
              <a:t>))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773" y="3774193"/>
            <a:ext cx="40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+</a:t>
            </a:r>
            <a:endParaRPr lang="fr-FR" sz="32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418789" y="3379161"/>
            <a:ext cx="5246" cy="12721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241" y="2748282"/>
            <a:ext cx="1159283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200" b="1" dirty="0" err="1" smtClean="0"/>
              <a:t>geom</a:t>
            </a:r>
            <a:r>
              <a:rPr lang="fr-FR" sz="2200" b="1" dirty="0" smtClean="0"/>
              <a:t> </a:t>
            </a:r>
            <a:endParaRPr lang="fr-FR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1378" y="5423367"/>
            <a:ext cx="231681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geom_line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378" y="5885032"/>
            <a:ext cx="250115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geom_point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32" y="492493"/>
            <a:ext cx="3330486" cy="2900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83" y="492493"/>
            <a:ext cx="3315728" cy="28881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1378" y="6354406"/>
            <a:ext cx="287861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</a:rPr>
              <a:t>geom_smooth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54" y="3813383"/>
            <a:ext cx="3371911" cy="293704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42" y="3813383"/>
            <a:ext cx="3371911" cy="29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993" y="70901"/>
            <a:ext cx="6343023" cy="659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Visualizing Data </a:t>
            </a:r>
            <a:r>
              <a:rPr lang="en-US" sz="2400" dirty="0" smtClean="0"/>
              <a:t>(Present de data)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22548" y="730764"/>
            <a:ext cx="4988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Mapping aesthetic vs fixed value</a:t>
            </a:r>
            <a:endParaRPr lang="fr-FR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8106" y="1390627"/>
            <a:ext cx="5716328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ggplot</a:t>
            </a:r>
            <a:r>
              <a:rPr lang="en-US" sz="2200" dirty="0" smtClean="0">
                <a:solidFill>
                  <a:schemeClr val="bg1"/>
                </a:solidFill>
              </a:rPr>
              <a:t>(e2m2_FB,aes(</a:t>
            </a:r>
            <a:r>
              <a:rPr lang="en-US" sz="2200" dirty="0" err="1" smtClean="0">
                <a:solidFill>
                  <a:schemeClr val="bg1"/>
                </a:solidFill>
              </a:rPr>
              <a:t>Forearm,Weight</a:t>
            </a:r>
            <a:r>
              <a:rPr lang="en-US" sz="2200" dirty="0" smtClean="0">
                <a:solidFill>
                  <a:schemeClr val="bg1"/>
                </a:solidFill>
              </a:rPr>
              <a:t>)) +</a:t>
            </a:r>
          </a:p>
          <a:p>
            <a:r>
              <a:rPr lang="en-US" sz="2200" dirty="0" err="1" smtClean="0">
                <a:solidFill>
                  <a:schemeClr val="bg1"/>
                </a:solidFill>
              </a:rPr>
              <a:t>geom_point</a:t>
            </a:r>
            <a:r>
              <a:rPr lang="en-US" sz="2200" dirty="0" smtClean="0">
                <a:solidFill>
                  <a:schemeClr val="bg1"/>
                </a:solidFill>
              </a:rPr>
              <a:t>(color=“blue”, shape=3)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6" y="2464253"/>
            <a:ext cx="4572001" cy="3982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8086" y="1390627"/>
            <a:ext cx="572391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ggplot</a:t>
            </a:r>
            <a:r>
              <a:rPr lang="en-US" sz="2200" dirty="0" smtClean="0">
                <a:solidFill>
                  <a:schemeClr val="bg1"/>
                </a:solidFill>
              </a:rPr>
              <a:t>(e2m2_FB,aes(</a:t>
            </a:r>
            <a:r>
              <a:rPr lang="en-US" sz="2200" dirty="0" err="1" smtClean="0">
                <a:solidFill>
                  <a:schemeClr val="bg1"/>
                </a:solidFill>
              </a:rPr>
              <a:t>Forearm,Weight</a:t>
            </a:r>
            <a:r>
              <a:rPr lang="en-US" sz="2200" dirty="0" smtClean="0">
                <a:solidFill>
                  <a:schemeClr val="bg1"/>
                </a:solidFill>
              </a:rPr>
              <a:t>)) +</a:t>
            </a:r>
          </a:p>
          <a:p>
            <a:r>
              <a:rPr lang="en-US" sz="2200" dirty="0" err="1" smtClean="0">
                <a:solidFill>
                  <a:schemeClr val="bg1"/>
                </a:solidFill>
              </a:rPr>
              <a:t>geom_point</a:t>
            </a:r>
            <a:r>
              <a:rPr lang="en-US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err="1" smtClean="0">
                <a:solidFill>
                  <a:schemeClr val="bg1"/>
                </a:solidFill>
              </a:rPr>
              <a:t>aes</a:t>
            </a:r>
            <a:r>
              <a:rPr lang="en-US" sz="2200" dirty="0" smtClean="0">
                <a:solidFill>
                  <a:schemeClr val="bg1"/>
                </a:solidFill>
              </a:rPr>
              <a:t>(color=Sex, shape=Sex))</a:t>
            </a:r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50" y="2464253"/>
            <a:ext cx="5586467" cy="39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446" y="9405"/>
            <a:ext cx="6284323" cy="65986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Visualizing Data </a:t>
            </a:r>
            <a:r>
              <a:rPr lang="en-US" sz="2400" dirty="0" smtClean="0"/>
              <a:t>(Present de data)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59893" y="669268"/>
            <a:ext cx="30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Polish the plot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0039" y="1512510"/>
            <a:ext cx="706652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solidFill>
                  <a:srgbClr val="FF0000"/>
                </a:solidFill>
              </a:rPr>
              <a:t>ggtitle</a:t>
            </a:r>
            <a:r>
              <a:rPr lang="fr-FR" sz="2200" dirty="0">
                <a:solidFill>
                  <a:srgbClr val="FF0000"/>
                </a:solidFill>
              </a:rPr>
              <a:t>(</a:t>
            </a:r>
            <a:r>
              <a:rPr lang="fr-FR" sz="2200" dirty="0">
                <a:solidFill>
                  <a:schemeClr val="bg1"/>
                </a:solidFill>
              </a:rPr>
              <a:t>"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by </a:t>
            </a:r>
            <a:r>
              <a:rPr lang="fr-FR" sz="2200" dirty="0" err="1">
                <a:solidFill>
                  <a:schemeClr val="bg1"/>
                </a:solidFill>
              </a:rPr>
              <a:t>Forearm</a:t>
            </a:r>
            <a:r>
              <a:rPr lang="fr-FR" sz="2200" dirty="0">
                <a:solidFill>
                  <a:schemeClr val="bg1"/>
                </a:solidFill>
              </a:rPr>
              <a:t> of male and 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 smtClean="0">
                <a:solidFill>
                  <a:schemeClr val="bg1"/>
                </a:solidFill>
              </a:rPr>
              <a:t>"</a:t>
            </a:r>
            <a:r>
              <a:rPr lang="fr-FR" sz="2200" dirty="0" smtClean="0">
                <a:solidFill>
                  <a:srgbClr val="FF0000"/>
                </a:solidFill>
              </a:rPr>
              <a:t>)</a:t>
            </a:r>
            <a:r>
              <a:rPr lang="fr-FR" sz="2200" dirty="0" smtClean="0">
                <a:solidFill>
                  <a:schemeClr val="bg1"/>
                </a:solidFill>
              </a:rPr>
              <a:t>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 smtClean="0">
                <a:solidFill>
                  <a:srgbClr val="FF0000"/>
                </a:solidFill>
              </a:rPr>
              <a:t>scale</a:t>
            </a:r>
            <a:r>
              <a:rPr lang="fr-FR" sz="2200" dirty="0" err="1" smtClean="0">
                <a:solidFill>
                  <a:schemeClr val="bg1"/>
                </a:solidFill>
              </a:rPr>
              <a:t>_x_continuous</a:t>
            </a:r>
            <a:r>
              <a:rPr lang="fr-FR" sz="2200" dirty="0" smtClean="0">
                <a:solidFill>
                  <a:schemeClr val="bg1"/>
                </a:solidFill>
              </a:rPr>
              <a:t>(</a:t>
            </a:r>
            <a:r>
              <a:rPr lang="fr-FR" sz="2200" dirty="0" err="1" smtClean="0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Length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 err="1">
                <a:solidFill>
                  <a:schemeClr val="bg1"/>
                </a:solidFill>
              </a:rPr>
              <a:t>forearm</a:t>
            </a:r>
            <a:r>
              <a:rPr lang="fr-FR" sz="2200" dirty="0">
                <a:solidFill>
                  <a:schemeClr val="bg1"/>
                </a:solidFill>
              </a:rPr>
              <a:t> (mm)",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</a:t>
            </a:r>
            <a:r>
              <a:rPr lang="fr-FR" sz="2200" dirty="0" err="1">
                <a:solidFill>
                  <a:schemeClr val="bg1"/>
                </a:solidFill>
              </a:rPr>
              <a:t>limits</a:t>
            </a:r>
            <a:r>
              <a:rPr lang="fr-FR" sz="2200" dirty="0">
                <a:solidFill>
                  <a:schemeClr val="bg1"/>
                </a:solidFill>
              </a:rPr>
              <a:t>=c(20,85</a:t>
            </a:r>
            <a:r>
              <a:rPr lang="fr-FR" sz="2200" dirty="0" smtClean="0">
                <a:solidFill>
                  <a:schemeClr val="bg1"/>
                </a:solidFill>
              </a:rPr>
              <a:t>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 smtClean="0">
                <a:solidFill>
                  <a:srgbClr val="FF0000"/>
                </a:solidFill>
              </a:rPr>
              <a:t>scale</a:t>
            </a:r>
            <a:r>
              <a:rPr lang="fr-FR" sz="2200" dirty="0" err="1" smtClean="0">
                <a:solidFill>
                  <a:schemeClr val="bg1"/>
                </a:solidFill>
              </a:rPr>
              <a:t>_y_continuous</a:t>
            </a:r>
            <a:r>
              <a:rPr lang="fr-FR" sz="2200" dirty="0" smtClean="0">
                <a:solidFill>
                  <a:schemeClr val="bg1"/>
                </a:solidFill>
              </a:rPr>
              <a:t>(</a:t>
            </a:r>
            <a:r>
              <a:rPr lang="fr-FR" sz="2200" dirty="0" err="1" smtClean="0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(g)",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</a:t>
            </a:r>
            <a:r>
              <a:rPr lang="fr-FR" sz="2200" dirty="0" err="1">
                <a:solidFill>
                  <a:schemeClr val="bg1"/>
                </a:solidFill>
              </a:rPr>
              <a:t>limits</a:t>
            </a:r>
            <a:r>
              <a:rPr lang="fr-FR" sz="2200" dirty="0">
                <a:solidFill>
                  <a:schemeClr val="bg1"/>
                </a:solidFill>
              </a:rPr>
              <a:t>=c(0,85</a:t>
            </a:r>
            <a:r>
              <a:rPr lang="fr-FR" sz="2200" dirty="0" smtClean="0">
                <a:solidFill>
                  <a:schemeClr val="bg1"/>
                </a:solidFill>
              </a:rPr>
              <a:t>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 smtClean="0">
                <a:solidFill>
                  <a:srgbClr val="FF0000"/>
                </a:solidFill>
              </a:rPr>
              <a:t>scale</a:t>
            </a:r>
            <a:r>
              <a:rPr lang="fr-FR" sz="2200" dirty="0" err="1" smtClean="0">
                <a:solidFill>
                  <a:schemeClr val="bg1"/>
                </a:solidFill>
              </a:rPr>
              <a:t>_color_discrete</a:t>
            </a:r>
            <a:r>
              <a:rPr lang="fr-FR" sz="2200" dirty="0" smtClean="0">
                <a:solidFill>
                  <a:schemeClr val="bg1"/>
                </a:solidFill>
              </a:rPr>
              <a:t>(</a:t>
            </a:r>
            <a:r>
              <a:rPr lang="fr-FR" sz="2200" dirty="0" err="1" smtClean="0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breaks=c("</a:t>
            </a:r>
            <a:r>
              <a:rPr lang="fr-FR" sz="2200" dirty="0" err="1">
                <a:solidFill>
                  <a:schemeClr val="bg1"/>
                </a:solidFill>
              </a:rPr>
              <a:t>f","m</a:t>
            </a:r>
            <a:r>
              <a:rPr lang="fr-FR" sz="2200" dirty="0">
                <a:solidFill>
                  <a:schemeClr val="bg1"/>
                </a:solidFill>
              </a:rPr>
              <a:t>"),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label=c("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","male</a:t>
            </a:r>
            <a:r>
              <a:rPr lang="fr-FR" sz="2200" dirty="0" smtClean="0">
                <a:solidFill>
                  <a:schemeClr val="bg1"/>
                </a:solidFill>
              </a:rPr>
              <a:t>"))+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err="1" smtClean="0">
                <a:solidFill>
                  <a:srgbClr val="FF0000"/>
                </a:solidFill>
              </a:rPr>
              <a:t>scale</a:t>
            </a:r>
            <a:r>
              <a:rPr lang="fr-FR" sz="2200" dirty="0" err="1" smtClean="0">
                <a:solidFill>
                  <a:schemeClr val="bg1"/>
                </a:solidFill>
              </a:rPr>
              <a:t>_shape_discrete</a:t>
            </a:r>
            <a:r>
              <a:rPr lang="fr-FR" sz="2200" dirty="0" smtClean="0">
                <a:solidFill>
                  <a:schemeClr val="bg1"/>
                </a:solidFill>
              </a:rPr>
              <a:t>(</a:t>
            </a:r>
            <a:r>
              <a:rPr lang="fr-FR" sz="2200" dirty="0" err="1" smtClean="0">
                <a:solidFill>
                  <a:schemeClr val="bg1"/>
                </a:solidFill>
              </a:rPr>
              <a:t>name</a:t>
            </a:r>
            <a:r>
              <a:rPr lang="fr-FR" sz="2200" dirty="0">
                <a:solidFill>
                  <a:schemeClr val="bg1"/>
                </a:solidFill>
              </a:rPr>
              <a:t>="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",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breaks=c("</a:t>
            </a:r>
            <a:r>
              <a:rPr lang="fr-FR" sz="2200" dirty="0" err="1">
                <a:solidFill>
                  <a:schemeClr val="bg1"/>
                </a:solidFill>
              </a:rPr>
              <a:t>f","m</a:t>
            </a:r>
            <a:r>
              <a:rPr lang="fr-FR" sz="2200" dirty="0">
                <a:solidFill>
                  <a:schemeClr val="bg1"/>
                </a:solidFill>
              </a:rPr>
              <a:t>"),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               label=c("</a:t>
            </a:r>
            <a:r>
              <a:rPr lang="fr-FR" sz="2200" dirty="0" err="1">
                <a:solidFill>
                  <a:schemeClr val="bg1"/>
                </a:solidFill>
              </a:rPr>
              <a:t>female</a:t>
            </a:r>
            <a:r>
              <a:rPr lang="fr-FR" sz="2200" dirty="0">
                <a:solidFill>
                  <a:schemeClr val="bg1"/>
                </a:solidFill>
              </a:rPr>
              <a:t>","male"))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88" y="2679124"/>
            <a:ext cx="5043112" cy="41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1"/>
            <a:ext cx="10515600" cy="7083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2928" y="2005898"/>
            <a:ext cx="4935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Powerful data management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Simple syntax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Large graphic vocabularies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Packages to fit needs 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0168" y="764304"/>
            <a:ext cx="173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software: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036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02" y="163756"/>
            <a:ext cx="7687235" cy="1189431"/>
          </a:xfrm>
        </p:spPr>
        <p:txBody>
          <a:bodyPr/>
          <a:lstStyle/>
          <a:p>
            <a:r>
              <a:rPr lang="en-US" b="1" i="1" dirty="0"/>
              <a:t>Exploring and visualizing data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116" y="1328713"/>
            <a:ext cx="6578895" cy="43904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 and </a:t>
            </a:r>
            <a:r>
              <a:rPr lang="en-US" sz="3000" dirty="0" err="1" smtClean="0"/>
              <a:t>RStudio</a:t>
            </a:r>
            <a:r>
              <a:rPr lang="en-US" sz="3000" dirty="0" smtClean="0"/>
              <a:t> software</a:t>
            </a:r>
          </a:p>
          <a:p>
            <a:endParaRPr lang="en-US" sz="1600" dirty="0" smtClean="0"/>
          </a:p>
          <a:p>
            <a:r>
              <a:rPr lang="en-US" sz="3000" dirty="0" smtClean="0"/>
              <a:t>Importing Data</a:t>
            </a:r>
          </a:p>
          <a:p>
            <a:endParaRPr lang="en-US" sz="1600" dirty="0" smtClean="0"/>
          </a:p>
          <a:p>
            <a:r>
              <a:rPr lang="en-US" sz="3000" dirty="0" smtClean="0"/>
              <a:t>Exploring and cleaning Data</a:t>
            </a:r>
          </a:p>
          <a:p>
            <a:endParaRPr lang="en-US" sz="1600" dirty="0" smtClean="0"/>
          </a:p>
          <a:p>
            <a:r>
              <a:rPr lang="en-US" sz="3000" dirty="0" smtClean="0"/>
              <a:t>Visualizing Data</a:t>
            </a:r>
          </a:p>
          <a:p>
            <a:endParaRPr lang="en-US" sz="1600" dirty="0" smtClean="0"/>
          </a:p>
          <a:p>
            <a:r>
              <a:rPr lang="en-US" sz="3000" dirty="0" smtClean="0"/>
              <a:t>Tutorial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953434" y="6169359"/>
            <a:ext cx="546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Database: « e2m2_FB.csv 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2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45" y="-20196"/>
            <a:ext cx="5075087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 software </a:t>
            </a:r>
            <a:r>
              <a:rPr lang="en-US" sz="2700" dirty="0" smtClean="0"/>
              <a:t>( a statistical tool)</a:t>
            </a:r>
            <a:endParaRPr lang="fr-FR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189" y="136831"/>
            <a:ext cx="5398232" cy="111393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It is free</a:t>
            </a:r>
            <a:r>
              <a:rPr lang="en-US" sz="2400" dirty="0" smtClean="0"/>
              <a:t>!</a:t>
            </a:r>
          </a:p>
          <a:p>
            <a:r>
              <a:rPr lang="en-US" sz="2400" dirty="0"/>
              <a:t>Powerful analysis </a:t>
            </a:r>
            <a:r>
              <a:rPr lang="en-US" sz="2400" dirty="0" smtClean="0"/>
              <a:t>capability</a:t>
            </a:r>
            <a:endParaRPr lang="en-US" sz="2400" dirty="0"/>
          </a:p>
          <a:p>
            <a:r>
              <a:rPr lang="en-US" sz="2400" dirty="0" smtClean="0"/>
              <a:t>Versatile, flexible, open source</a:t>
            </a:r>
          </a:p>
          <a:p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661278" y="1651146"/>
            <a:ext cx="2026226" cy="213793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572325" y="2026528"/>
            <a:ext cx="4752763" cy="4371294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Curved Down Arrow 7"/>
          <p:cNvSpPr/>
          <p:nvPr/>
        </p:nvSpPr>
        <p:spPr>
          <a:xfrm rot="12890941">
            <a:off x="2027517" y="4192963"/>
            <a:ext cx="1428743" cy="268842"/>
          </a:xfrm>
          <a:prstGeom prst="curvedDownArrow">
            <a:avLst/>
          </a:prstGeom>
          <a:solidFill>
            <a:schemeClr val="accent1">
              <a:alpha val="45000"/>
            </a:schemeClr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0235" y="2483087"/>
            <a:ext cx="2150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r>
              <a:rPr lang="en-US" sz="2200" dirty="0" err="1" smtClean="0">
                <a:solidFill>
                  <a:srgbClr val="FF0000"/>
                </a:solidFill>
              </a:rPr>
              <a:t>RData</a:t>
            </a:r>
            <a:r>
              <a:rPr lang="en-US" sz="2200" dirty="0" smtClean="0"/>
              <a:t>)</a:t>
            </a:r>
            <a:endParaRPr lang="fr-FR" sz="2200" dirty="0"/>
          </a:p>
        </p:txBody>
      </p:sp>
      <p:sp>
        <p:nvSpPr>
          <p:cNvPr id="10" name="Right Arrow 9"/>
          <p:cNvSpPr/>
          <p:nvPr/>
        </p:nvSpPr>
        <p:spPr>
          <a:xfrm rot="1134735">
            <a:off x="2911387" y="2254834"/>
            <a:ext cx="1109236" cy="18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20439487">
            <a:off x="8512296" y="3536370"/>
            <a:ext cx="1036511" cy="18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9804564" y="1690092"/>
            <a:ext cx="2244438" cy="213793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34379" y="6397822"/>
            <a:ext cx="252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Software</a:t>
            </a:r>
            <a:endParaRPr lang="fr-F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8865" y="6462954"/>
            <a:ext cx="204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Software</a:t>
            </a: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64156" y="6462953"/>
            <a:ext cx="252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Software</a:t>
            </a:r>
            <a:endParaRPr lang="fr-F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5977" y="1664872"/>
            <a:ext cx="166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Raw data</a:t>
            </a:r>
            <a:endParaRPr lang="fr-F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70223" y="2180051"/>
            <a:ext cx="192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New data</a:t>
            </a:r>
          </a:p>
          <a:p>
            <a:endParaRPr lang="en-US" sz="2400" dirty="0" smtClean="0"/>
          </a:p>
          <a:p>
            <a:r>
              <a:rPr lang="en-US" sz="2400" dirty="0" smtClean="0"/>
              <a:t>- Results</a:t>
            </a:r>
          </a:p>
        </p:txBody>
      </p:sp>
      <p:sp>
        <p:nvSpPr>
          <p:cNvPr id="18" name="Curved Up Arrow 17"/>
          <p:cNvSpPr/>
          <p:nvPr/>
        </p:nvSpPr>
        <p:spPr>
          <a:xfrm rot="10188954">
            <a:off x="8153437" y="2117111"/>
            <a:ext cx="1305868" cy="2660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302" y="1690092"/>
            <a:ext cx="121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36808" y="4574206"/>
            <a:ext cx="144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Overwrite</a:t>
            </a:r>
            <a:endParaRPr lang="fr-F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45067" y="3757954"/>
            <a:ext cx="118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Export</a:t>
            </a:r>
            <a:endParaRPr lang="fr-F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1356" y="1668878"/>
            <a:ext cx="166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Re-import</a:t>
            </a:r>
            <a:endParaRPr lang="fr-F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213" y="2285619"/>
            <a:ext cx="185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</a:t>
            </a:r>
            <a:r>
              <a:rPr lang="en-US" sz="2000" dirty="0" err="1" smtClean="0">
                <a:solidFill>
                  <a:srgbClr val="FF0000"/>
                </a:solidFill>
              </a:rPr>
              <a:t>sv</a:t>
            </a:r>
            <a:r>
              <a:rPr lang="en-US" sz="2000" dirty="0" err="1" smtClean="0"/>
              <a:t>,xls,xlsx</a:t>
            </a:r>
            <a:endParaRPr lang="en-US" sz="2000" dirty="0" smtClean="0"/>
          </a:p>
          <a:p>
            <a:r>
              <a:rPr lang="en-US" sz="2000" dirty="0" err="1" smtClean="0"/>
              <a:t>Stata.dta</a:t>
            </a:r>
            <a:endParaRPr lang="en-US" sz="2000" dirty="0" smtClean="0"/>
          </a:p>
          <a:p>
            <a:r>
              <a:rPr lang="en-US" sz="2000" dirty="0" err="1" smtClean="0"/>
              <a:t>SPSS.sav</a:t>
            </a:r>
            <a:endParaRPr lang="en-US" sz="2000" dirty="0" smtClean="0"/>
          </a:p>
          <a:p>
            <a:r>
              <a:rPr lang="en-US" sz="2000" dirty="0" smtClean="0"/>
              <a:t>Text.txt</a:t>
            </a:r>
            <a:endParaRPr lang="fr-FR" sz="2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903661" y="3948661"/>
            <a:ext cx="2087132" cy="492443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R script (</a:t>
            </a:r>
            <a:r>
              <a:rPr lang="en-US" sz="2600" b="1" dirty="0" smtClean="0">
                <a:solidFill>
                  <a:srgbClr val="FF0000"/>
                </a:solidFill>
              </a:rPr>
              <a:t>.R</a:t>
            </a:r>
            <a:r>
              <a:rPr lang="en-US" sz="2600" b="1" dirty="0" smtClean="0"/>
              <a:t>)</a:t>
            </a:r>
            <a:endParaRPr lang="fr-FR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53018" y="2470782"/>
            <a:ext cx="1511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r>
              <a:rPr lang="en-US" sz="2200" dirty="0" err="1" smtClean="0">
                <a:solidFill>
                  <a:srgbClr val="FF0000"/>
                </a:solidFill>
              </a:rPr>
              <a:t>Rhistory</a:t>
            </a:r>
            <a:r>
              <a:rPr lang="en-US" sz="2200" dirty="0" smtClean="0"/>
              <a:t>)</a:t>
            </a:r>
            <a:endParaRPr lang="fr-FR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3620" y="5697064"/>
            <a:ext cx="138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Manipulate</a:t>
            </a:r>
            <a:endParaRPr lang="fr-FR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904191" y="5058375"/>
            <a:ext cx="96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Explore</a:t>
            </a:r>
            <a:endParaRPr lang="fr-F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939277" y="5017698"/>
            <a:ext cx="987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Analyze</a:t>
            </a:r>
            <a:endParaRPr lang="fr-F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31364" y="5697064"/>
            <a:ext cx="1091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Visualize</a:t>
            </a:r>
            <a:endParaRPr lang="fr-FR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217460" y="2913975"/>
            <a:ext cx="287774" cy="932811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479188" y="2901669"/>
            <a:ext cx="276527" cy="981014"/>
          </a:xfrm>
          <a:prstGeom prst="straightConnector1">
            <a:avLst/>
          </a:prstGeom>
          <a:ln w="508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 flipH="1">
            <a:off x="5335316" y="4590878"/>
            <a:ext cx="418309" cy="1106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89093" y="4590878"/>
            <a:ext cx="376842" cy="1171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63921" y="4551521"/>
            <a:ext cx="635284" cy="608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60140" y="4532989"/>
            <a:ext cx="543629" cy="562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6" y="0"/>
            <a:ext cx="2133621" cy="573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RSTUDIO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296" y="678287"/>
            <a:ext cx="8915400" cy="442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An interface for R software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5" y="1238489"/>
            <a:ext cx="10568704" cy="56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" y="-21065"/>
            <a:ext cx="10515600" cy="705849"/>
          </a:xfrm>
        </p:spPr>
        <p:txBody>
          <a:bodyPr/>
          <a:lstStyle/>
          <a:p>
            <a:r>
              <a:rPr lang="en-US" sz="4000" b="1" dirty="0" smtClean="0"/>
              <a:t>Importing Data </a:t>
            </a:r>
            <a:r>
              <a:rPr lang="en-US" sz="2800" dirty="0" smtClean="0"/>
              <a:t>(loading data into R environment)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51" y="1225124"/>
            <a:ext cx="11450781" cy="4711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Set work</a:t>
            </a:r>
            <a:r>
              <a:rPr lang="en-US" sz="2400" dirty="0" smtClean="0"/>
              <a:t>ing directory (Where to put all files?)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1219" y="3189826"/>
            <a:ext cx="11450781" cy="43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Import </a:t>
            </a:r>
            <a:r>
              <a:rPr lang="en-US" sz="2400" dirty="0"/>
              <a:t>data (read the data source and </a:t>
            </a:r>
            <a:r>
              <a:rPr lang="en-US" sz="2400" dirty="0" smtClean="0"/>
              <a:t>pack it within </a:t>
            </a:r>
            <a:r>
              <a:rPr lang="en-US" sz="2400" dirty="0" err="1"/>
              <a:t>RData</a:t>
            </a:r>
            <a:r>
              <a:rPr lang="en-US" sz="2400" dirty="0"/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167" y="3767334"/>
            <a:ext cx="1033875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bg1"/>
                </a:solidFill>
              </a:rPr>
              <a:t>e2m2_FB </a:t>
            </a:r>
            <a:r>
              <a:rPr lang="en-US" sz="2400" dirty="0" smtClean="0">
                <a:solidFill>
                  <a:srgbClr val="FF0000"/>
                </a:solidFill>
              </a:rPr>
              <a:t>&lt;-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read.csv(</a:t>
            </a: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smtClean="0">
                <a:solidFill>
                  <a:schemeClr val="bg1"/>
                </a:solidFill>
              </a:rPr>
              <a:t>e2m2_FB.csv”, header=T, </a:t>
            </a:r>
            <a:r>
              <a:rPr lang="en-US" sz="2400" dirty="0" err="1" smtClean="0">
                <a:solidFill>
                  <a:schemeClr val="bg1"/>
                </a:solidFill>
              </a:rPr>
              <a:t>stringsAsFactors</a:t>
            </a:r>
            <a:r>
              <a:rPr lang="en-US" sz="2400" dirty="0" smtClean="0">
                <a:solidFill>
                  <a:schemeClr val="bg1"/>
                </a:solidFill>
              </a:rPr>
              <a:t>=F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endParaRPr lang="en-US" sz="800" dirty="0">
              <a:solidFill>
                <a:schemeClr val="bg1"/>
              </a:solidFill>
            </a:endParaRPr>
          </a:p>
          <a:p>
            <a:pPr marL="0" lvl="1"/>
            <a:r>
              <a:rPr lang="en-US" sz="2400" dirty="0" smtClean="0">
                <a:solidFill>
                  <a:srgbClr val="FF0000"/>
                </a:solidFill>
              </a:rPr>
              <a:t>View(</a:t>
            </a:r>
            <a:r>
              <a:rPr lang="en-US" sz="2400" dirty="0">
                <a:solidFill>
                  <a:schemeClr val="bg1"/>
                </a:solidFill>
              </a:rPr>
              <a:t>e2m2_FB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9167" y="1798180"/>
            <a:ext cx="342546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getwd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setwd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“Folder path</a:t>
            </a:r>
            <a:r>
              <a:rPr lang="en-US" sz="2400" dirty="0" smtClean="0">
                <a:solidFill>
                  <a:schemeClr val="bg1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034118" y="5010309"/>
            <a:ext cx="995082" cy="2340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35" y="5491727"/>
            <a:ext cx="2959847" cy="127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79" y="5102415"/>
            <a:ext cx="4251945" cy="1675649"/>
          </a:xfrm>
          <a:prstGeom prst="rect">
            <a:avLst/>
          </a:prstGeom>
        </p:spPr>
      </p:pic>
      <p:sp>
        <p:nvSpPr>
          <p:cNvPr id="17" name="Curved Down Arrow 16"/>
          <p:cNvSpPr/>
          <p:nvPr/>
        </p:nvSpPr>
        <p:spPr>
          <a:xfrm rot="20946534">
            <a:off x="7139434" y="4890442"/>
            <a:ext cx="1011504" cy="217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0" y="5201427"/>
            <a:ext cx="4238758" cy="16011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0842" y="1890512"/>
            <a:ext cx="20062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3" y="66990"/>
            <a:ext cx="11306009" cy="6007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Exploring and cleaning Data</a:t>
            </a:r>
            <a:r>
              <a:rPr lang="en-US" dirty="0" smtClean="0"/>
              <a:t> </a:t>
            </a:r>
            <a:r>
              <a:rPr lang="en-US" sz="2700" dirty="0" smtClean="0"/>
              <a:t>(look at the dataset)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601526" y="697307"/>
            <a:ext cx="291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overview</a:t>
            </a:r>
            <a:endParaRPr lang="fr-F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0369" y="1692172"/>
            <a:ext cx="4679546" cy="4924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Variables= Column (names)</a:t>
            </a:r>
            <a:endParaRPr lang="fr-FR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025" y="3366649"/>
            <a:ext cx="331189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Cases= Row (length)</a:t>
            </a:r>
            <a:endParaRPr lang="fr-F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32" y="1538700"/>
            <a:ext cx="237716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frame</a:t>
            </a:r>
            <a:r>
              <a:rPr lang="en-US" sz="2400" dirty="0" smtClean="0"/>
              <a:t>=</a:t>
            </a:r>
          </a:p>
          <a:p>
            <a:r>
              <a:rPr lang="en-US" sz="2400" dirty="0" smtClean="0"/>
              <a:t>e2m2_FB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26585" y="3197371"/>
            <a:ext cx="16654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Value= Contents</a:t>
            </a:r>
            <a:endParaRPr lang="fr-FR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160059" y="3366649"/>
            <a:ext cx="242047" cy="1405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3160059" y="3716692"/>
            <a:ext cx="242047" cy="14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wn Arrow 18"/>
          <p:cNvSpPr/>
          <p:nvPr/>
        </p:nvSpPr>
        <p:spPr>
          <a:xfrm>
            <a:off x="6185645" y="2277094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wn Arrow 19"/>
          <p:cNvSpPr/>
          <p:nvPr/>
        </p:nvSpPr>
        <p:spPr>
          <a:xfrm>
            <a:off x="7467598" y="2290541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wn Arrow 20"/>
          <p:cNvSpPr/>
          <p:nvPr/>
        </p:nvSpPr>
        <p:spPr>
          <a:xfrm>
            <a:off x="8615080" y="2267109"/>
            <a:ext cx="188259" cy="2754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Arrow 21"/>
          <p:cNvSpPr/>
          <p:nvPr/>
        </p:nvSpPr>
        <p:spPr>
          <a:xfrm>
            <a:off x="2877671" y="1845715"/>
            <a:ext cx="2366682" cy="19202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Up Arrow 22"/>
          <p:cNvSpPr/>
          <p:nvPr/>
        </p:nvSpPr>
        <p:spPr>
          <a:xfrm>
            <a:off x="1358153" y="2485260"/>
            <a:ext cx="161365" cy="73980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234596" y="4902188"/>
            <a:ext cx="482749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&gt; </a:t>
            </a:r>
            <a:r>
              <a:rPr lang="fr-FR" sz="2400" dirty="0" err="1" smtClean="0">
                <a:solidFill>
                  <a:srgbClr val="FF0000"/>
                </a:solidFill>
              </a:rPr>
              <a:t>dim</a:t>
            </a:r>
            <a:r>
              <a:rPr lang="fr-FR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e2m2_FB</a:t>
            </a:r>
            <a:r>
              <a:rPr lang="fr-FR" sz="2400" dirty="0" smtClean="0">
                <a:solidFill>
                  <a:srgbClr val="FF0000"/>
                </a:solidFill>
              </a:rPr>
              <a:t>)</a:t>
            </a:r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[1] 100  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596" y="5972451"/>
            <a:ext cx="702233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names(</a:t>
            </a:r>
            <a:r>
              <a:rPr lang="en-US" sz="2400" dirty="0">
                <a:solidFill>
                  <a:schemeClr val="bg1"/>
                </a:solidFill>
              </a:rPr>
              <a:t>e2m2_FB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[1] "Id"      "Sex"     "Forearm" "Weight"  "Age"     "Date"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2191" y="5037010"/>
            <a:ext cx="447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big is the data frame?</a:t>
            </a:r>
            <a:endParaRPr lang="fr-FR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256929" y="6111098"/>
            <a:ext cx="389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the variables?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22" y="2677307"/>
            <a:ext cx="7096125" cy="18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5" y="21266"/>
            <a:ext cx="11316328" cy="6007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Exploring and cleaning Data</a:t>
            </a:r>
            <a:r>
              <a:rPr lang="en-US" dirty="0" smtClean="0"/>
              <a:t> </a:t>
            </a:r>
            <a:r>
              <a:rPr lang="en-US" sz="2700" dirty="0" smtClean="0"/>
              <a:t>(Dive into the dataset)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1619541" y="687186"/>
            <a:ext cx="989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Accessing dataset contents </a:t>
            </a:r>
            <a:r>
              <a:rPr lang="en-US" sz="2400" dirty="0" smtClean="0"/>
              <a:t>(</a:t>
            </a:r>
            <a:r>
              <a:rPr lang="en-US" sz="2400" dirty="0"/>
              <a:t>From Outside to Inside</a:t>
            </a:r>
            <a:r>
              <a:rPr lang="en-US" sz="2400" dirty="0" smtClean="0"/>
              <a:t>!)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68103" y="1433613"/>
            <a:ext cx="5450240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Data frame </a:t>
            </a:r>
            <a:r>
              <a:rPr lang="en-US" sz="2200" dirty="0"/>
              <a:t>&gt; </a:t>
            </a:r>
            <a:r>
              <a:rPr lang="en-US" sz="2200" dirty="0">
                <a:solidFill>
                  <a:srgbClr val="00B0F0"/>
                </a:solidFill>
              </a:rPr>
              <a:t>Variables</a:t>
            </a:r>
            <a:r>
              <a:rPr lang="en-US" sz="2200" dirty="0"/>
              <a:t> &gt;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Contents</a:t>
            </a:r>
          </a:p>
          <a:p>
            <a:endParaRPr lang="en-US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200" dirty="0"/>
              <a:t>Dataset name </a:t>
            </a:r>
            <a:r>
              <a:rPr lang="en-US" sz="2200" dirty="0">
                <a:solidFill>
                  <a:srgbClr val="FF0000"/>
                </a:solidFill>
              </a:rPr>
              <a:t>$ </a:t>
            </a:r>
            <a:r>
              <a:rPr lang="en-US" sz="2200" dirty="0">
                <a:solidFill>
                  <a:srgbClr val="00B0F0"/>
                </a:solidFill>
              </a:rPr>
              <a:t>Variable </a:t>
            </a:r>
            <a:r>
              <a:rPr lang="en-US" sz="2200" dirty="0" smtClean="0">
                <a:solidFill>
                  <a:srgbClr val="00B0F0"/>
                </a:solidFill>
              </a:rPr>
              <a:t>name</a:t>
            </a:r>
            <a:endParaRPr lang="fr-FR" sz="22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8287" y="3447630"/>
            <a:ext cx="5900056" cy="11079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Filter Contents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[…]</a:t>
            </a:r>
          </a:p>
          <a:p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200" dirty="0" smtClean="0"/>
              <a:t>Data frame name </a:t>
            </a:r>
            <a:r>
              <a:rPr lang="en-US" sz="2200" dirty="0" smtClean="0">
                <a:solidFill>
                  <a:srgbClr val="FF0000"/>
                </a:solidFill>
              </a:rPr>
              <a:t>$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Variable name </a:t>
            </a:r>
            <a:r>
              <a:rPr lang="en-US" sz="2200" dirty="0" smtClean="0">
                <a:solidFill>
                  <a:srgbClr val="FF0000"/>
                </a:solidFill>
              </a:rPr>
              <a:t>[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-US" sz="2200" dirty="0" smtClean="0">
                <a:solidFill>
                  <a:srgbClr val="FF0000"/>
                </a:solidFill>
              </a:rPr>
              <a:t>]</a:t>
            </a:r>
            <a:endParaRPr lang="fr-FR" sz="22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433" y="3447630"/>
            <a:ext cx="5523059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 e2m2_FB</a:t>
            </a:r>
            <a:r>
              <a:rPr lang="fr-FR" sz="2200" dirty="0" smtClean="0">
                <a:solidFill>
                  <a:srgbClr val="FF0000"/>
                </a:solidFill>
              </a:rPr>
              <a:t>$</a:t>
            </a:r>
            <a:r>
              <a:rPr lang="fr-FR" sz="2200" dirty="0" smtClean="0">
                <a:solidFill>
                  <a:srgbClr val="00B0F0"/>
                </a:solidFill>
              </a:rPr>
              <a:t>Id</a:t>
            </a:r>
            <a:r>
              <a:rPr lang="fr-FR" sz="2200" dirty="0" smtClean="0">
                <a:solidFill>
                  <a:srgbClr val="FF0000"/>
                </a:solidFill>
              </a:rPr>
              <a:t>[</a:t>
            </a:r>
            <a:r>
              <a:rPr lang="fr-FR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e2m2_FB$Forearm &lt; 56</a:t>
            </a:r>
            <a:r>
              <a:rPr lang="fr-FR" sz="22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[1] "fb_64" "fb_65"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333" y="1433613"/>
            <a:ext cx="4733428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2200" dirty="0">
                <a:solidFill>
                  <a:schemeClr val="bg1"/>
                </a:solidFill>
              </a:rPr>
              <a:t>&gt; </a:t>
            </a:r>
            <a:r>
              <a:rPr lang="en-US" sz="2200" dirty="0" smtClean="0">
                <a:solidFill>
                  <a:schemeClr val="bg1"/>
                </a:solidFill>
              </a:rPr>
              <a:t>e2m2_FB</a:t>
            </a:r>
            <a:r>
              <a:rPr lang="sv-SE" sz="2200" dirty="0" smtClean="0">
                <a:solidFill>
                  <a:srgbClr val="FF0000"/>
                </a:solidFill>
              </a:rPr>
              <a:t>$</a:t>
            </a:r>
            <a:r>
              <a:rPr lang="sv-SE" sz="2200" dirty="0" smtClean="0">
                <a:solidFill>
                  <a:srgbClr val="00B0F0"/>
                </a:solidFill>
              </a:rPr>
              <a:t>Id</a:t>
            </a:r>
            <a:endParaRPr lang="sv-SE" sz="2200" dirty="0">
              <a:solidFill>
                <a:srgbClr val="00B0F0"/>
              </a:solidFill>
            </a:endParaRPr>
          </a:p>
          <a:p>
            <a:r>
              <a:rPr lang="sv-SE" sz="2200" dirty="0">
                <a:solidFill>
                  <a:schemeClr val="bg1"/>
                </a:solidFill>
              </a:rPr>
              <a:t> </a:t>
            </a:r>
            <a:r>
              <a:rPr lang="sv-SE" sz="2200" dirty="0" smtClean="0">
                <a:solidFill>
                  <a:schemeClr val="bg1"/>
                </a:solidFill>
              </a:rPr>
              <a:t>[</a:t>
            </a:r>
            <a:r>
              <a:rPr lang="sv-SE" sz="2200" dirty="0">
                <a:solidFill>
                  <a:schemeClr val="bg1"/>
                </a:solidFill>
              </a:rPr>
              <a:t>1] "fb_1"   "fb_2"   "fb_3"   "</a:t>
            </a:r>
            <a:r>
              <a:rPr lang="sv-SE" sz="2200" dirty="0" smtClean="0">
                <a:solidFill>
                  <a:schemeClr val="bg1"/>
                </a:solidFill>
              </a:rPr>
              <a:t>fb_4”</a:t>
            </a:r>
          </a:p>
          <a:p>
            <a:r>
              <a:rPr lang="sv-SE" sz="2200" dirty="0" smtClean="0">
                <a:solidFill>
                  <a:schemeClr val="bg1"/>
                </a:solidFill>
              </a:rPr>
              <a:t> [</a:t>
            </a:r>
            <a:r>
              <a:rPr lang="sv-SE" sz="2200" dirty="0">
                <a:solidFill>
                  <a:schemeClr val="bg1"/>
                </a:solidFill>
              </a:rPr>
              <a:t>12] "fb_12"  "fb_13"  "</a:t>
            </a:r>
            <a:r>
              <a:rPr lang="sv-SE" sz="2200" dirty="0" smtClean="0">
                <a:solidFill>
                  <a:schemeClr val="bg1"/>
                </a:solidFill>
              </a:rPr>
              <a:t>fb_14”...</a:t>
            </a:r>
            <a:endParaRPr lang="sv-SE" sz="2200" dirty="0">
              <a:solidFill>
                <a:schemeClr val="bg1"/>
              </a:solidFill>
            </a:endParaRPr>
          </a:p>
          <a:p>
            <a:r>
              <a:rPr lang="sv-SE" sz="2200" dirty="0">
                <a:solidFill>
                  <a:schemeClr val="bg1"/>
                </a:solidFill>
              </a:rPr>
              <a:t> </a:t>
            </a:r>
            <a:r>
              <a:rPr lang="sv-SE" sz="2200" dirty="0" smtClean="0">
                <a:solidFill>
                  <a:schemeClr val="bg1"/>
                </a:solidFill>
              </a:rPr>
              <a:t>[</a:t>
            </a:r>
            <a:r>
              <a:rPr lang="sv-SE" sz="2200" dirty="0">
                <a:solidFill>
                  <a:schemeClr val="bg1"/>
                </a:solidFill>
              </a:rPr>
              <a:t>100] "fb_100"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647" y="5221442"/>
            <a:ext cx="6836056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 </a:t>
            </a:r>
            <a:r>
              <a:rPr lang="en-US" sz="2200" dirty="0" smtClean="0">
                <a:solidFill>
                  <a:srgbClr val="FF0000"/>
                </a:solidFill>
              </a:rPr>
              <a:t>length(</a:t>
            </a:r>
            <a:r>
              <a:rPr lang="en-US" sz="2200" dirty="0" smtClean="0">
                <a:solidFill>
                  <a:schemeClr val="bg1"/>
                </a:solidFill>
              </a:rPr>
              <a:t>e2m2_FB</a:t>
            </a:r>
            <a:r>
              <a:rPr lang="fr-FR" sz="2200" dirty="0" smtClean="0">
                <a:solidFill>
                  <a:srgbClr val="FF0000"/>
                </a:solidFill>
              </a:rPr>
              <a:t>$</a:t>
            </a:r>
            <a:r>
              <a:rPr lang="fr-FR" sz="2200" dirty="0" smtClean="0">
                <a:solidFill>
                  <a:srgbClr val="00B0F0"/>
                </a:solidFill>
              </a:rPr>
              <a:t>Id</a:t>
            </a:r>
            <a:r>
              <a:rPr lang="fr-FR" sz="2200" dirty="0" smtClean="0">
                <a:solidFill>
                  <a:srgbClr val="FF0000"/>
                </a:solidFill>
              </a:rPr>
              <a:t>[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e2m2_FB$Forearm &lt; 56</a:t>
            </a:r>
            <a:r>
              <a:rPr lang="fr-FR" sz="2200" dirty="0" smtClean="0">
                <a:solidFill>
                  <a:srgbClr val="FF0000"/>
                </a:solidFill>
              </a:rPr>
              <a:t>])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[1]    </a:t>
            </a:r>
            <a:r>
              <a:rPr lang="fr-FR" sz="2200" dirty="0" smtClean="0">
                <a:solidFill>
                  <a:schemeClr val="bg1"/>
                </a:solidFill>
              </a:rPr>
              <a:t>2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8211" y="4573284"/>
            <a:ext cx="5043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Get the Bat Id with Weight &gt; 75 </a:t>
            </a:r>
            <a:endParaRPr lang="fr-FR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2900324" y="6315876"/>
            <a:ext cx="4195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Get the count with </a:t>
            </a:r>
            <a:r>
              <a:rPr lang="en-US" sz="2200" dirty="0" smtClean="0">
                <a:solidFill>
                  <a:srgbClr val="FF0000"/>
                </a:solidFill>
              </a:rPr>
              <a:t>length(…)</a:t>
            </a:r>
            <a:endParaRPr lang="fr-F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526" y="21266"/>
            <a:ext cx="10324967" cy="6007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Exploring and cleaning </a:t>
            </a:r>
            <a:r>
              <a:rPr lang="en-US" b="1" dirty="0" smtClean="0"/>
              <a:t>Data</a:t>
            </a:r>
            <a:r>
              <a:rPr lang="en-US" sz="2400" dirty="0" smtClean="0"/>
              <a:t> </a:t>
            </a:r>
            <a:r>
              <a:rPr lang="en-US" sz="2700" dirty="0" smtClean="0"/>
              <a:t>(look at the dataset structure)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1551464" y="655379"/>
            <a:ext cx="681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Variable types and error           </a:t>
            </a:r>
            <a:r>
              <a:rPr lang="en-US" sz="2800" b="1" dirty="0" err="1" smtClean="0">
                <a:solidFill>
                  <a:srgbClr val="FF0000"/>
                </a:solidFill>
              </a:rPr>
              <a:t>str</a:t>
            </a:r>
            <a:r>
              <a:rPr lang="en-US" sz="2800" b="1" dirty="0" smtClean="0">
                <a:solidFill>
                  <a:srgbClr val="FF0000"/>
                </a:solidFill>
              </a:rPr>
              <a:t>(…)</a:t>
            </a:r>
            <a:endParaRPr lang="fr-F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6231" y="1687341"/>
            <a:ext cx="601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0000"/>
                </a:solidFill>
              </a:rPr>
              <a:t>&gt; </a:t>
            </a:r>
            <a:r>
              <a:rPr lang="fr-FR" sz="2200" dirty="0" err="1" smtClean="0">
                <a:solidFill>
                  <a:srgbClr val="FF0000"/>
                </a:solidFill>
              </a:rPr>
              <a:t>str</a:t>
            </a:r>
            <a:r>
              <a:rPr lang="fr-FR" sz="2200" dirty="0" smtClean="0">
                <a:solidFill>
                  <a:srgbClr val="FF0000"/>
                </a:solidFill>
              </a:rPr>
              <a:t>(</a:t>
            </a:r>
            <a:r>
              <a:rPr lang="fr-FR" sz="2200" dirty="0" smtClean="0">
                <a:solidFill>
                  <a:schemeClr val="bg1"/>
                </a:solidFill>
              </a:rPr>
              <a:t>e2m2_FB</a:t>
            </a:r>
            <a:r>
              <a:rPr lang="fr-FR" sz="22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$ Id       : </a:t>
            </a:r>
            <a:r>
              <a:rPr lang="en-US" sz="2200" dirty="0" err="1" smtClean="0">
                <a:solidFill>
                  <a:schemeClr val="bg1"/>
                </a:solidFill>
              </a:rPr>
              <a:t>chr</a:t>
            </a:r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"fb_1" "fb_2" "fb_3" "</a:t>
            </a:r>
            <a:r>
              <a:rPr lang="en-US" sz="2200" dirty="0" smtClean="0">
                <a:solidFill>
                  <a:schemeClr val="bg1"/>
                </a:solidFill>
              </a:rPr>
              <a:t>fb_4“…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smtClean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Sex</a:t>
            </a:r>
            <a:r>
              <a:rPr lang="fr-FR" sz="2200" dirty="0">
                <a:solidFill>
                  <a:schemeClr val="bg1"/>
                </a:solidFill>
              </a:rPr>
              <a:t>    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"f" "f" "f" </a:t>
            </a:r>
            <a:r>
              <a:rPr lang="fr-FR" sz="2200" dirty="0" smtClean="0">
                <a:solidFill>
                  <a:schemeClr val="bg1"/>
                </a:solidFill>
              </a:rPr>
              <a:t>"F" </a:t>
            </a:r>
            <a:r>
              <a:rPr lang="fr-FR" sz="2200" dirty="0">
                <a:solidFill>
                  <a:schemeClr val="bg1"/>
                </a:solidFill>
              </a:rPr>
              <a:t>"</a:t>
            </a:r>
            <a:r>
              <a:rPr lang="fr-FR" sz="2200" dirty="0" smtClean="0">
                <a:solidFill>
                  <a:schemeClr val="bg1"/>
                </a:solidFill>
              </a:rPr>
              <a:t>f " ...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 smtClean="0">
                <a:solidFill>
                  <a:schemeClr val="bg1"/>
                </a:solidFill>
              </a:rPr>
              <a:t> $ </a:t>
            </a:r>
            <a:r>
              <a:rPr lang="fr-FR" sz="2200" dirty="0" err="1">
                <a:solidFill>
                  <a:schemeClr val="bg1"/>
                </a:solidFill>
              </a:rPr>
              <a:t>Weight</a:t>
            </a:r>
            <a:r>
              <a:rPr lang="fr-FR" sz="2200" dirty="0">
                <a:solidFill>
                  <a:schemeClr val="bg1"/>
                </a:solidFill>
              </a:rPr>
              <a:t> : </a:t>
            </a:r>
            <a:r>
              <a:rPr lang="fr-FR" sz="2200" dirty="0" err="1">
                <a:solidFill>
                  <a:schemeClr val="bg1"/>
                </a:solidFill>
              </a:rPr>
              <a:t>num</a:t>
            </a:r>
            <a:r>
              <a:rPr lang="fr-FR" sz="2200" dirty="0">
                <a:solidFill>
                  <a:schemeClr val="bg1"/>
                </a:solidFill>
              </a:rPr>
              <a:t>  34.8 36.1 36.5 36.6 38.9 </a:t>
            </a:r>
            <a:r>
              <a:rPr lang="fr-FR" sz="2200" dirty="0" smtClean="0">
                <a:solidFill>
                  <a:schemeClr val="bg1"/>
                </a:solidFill>
              </a:rPr>
              <a:t>...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$ Age   </a:t>
            </a:r>
            <a:r>
              <a:rPr lang="fr-FR" sz="2200" dirty="0" smtClean="0">
                <a:solidFill>
                  <a:schemeClr val="bg1"/>
                </a:solidFill>
              </a:rPr>
              <a:t>: </a:t>
            </a:r>
            <a:r>
              <a:rPr lang="fr-FR" sz="2200" dirty="0" err="1">
                <a:solidFill>
                  <a:srgbClr val="FF0000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 smtClean="0">
                <a:solidFill>
                  <a:schemeClr val="bg1"/>
                </a:solidFill>
              </a:rPr>
              <a:t>"one" </a:t>
            </a:r>
            <a:r>
              <a:rPr lang="fr-FR" sz="2200" dirty="0">
                <a:solidFill>
                  <a:schemeClr val="bg1"/>
                </a:solidFill>
              </a:rPr>
              <a:t>"6.65" "</a:t>
            </a:r>
            <a:r>
              <a:rPr lang="fr-FR" sz="2200" dirty="0" smtClean="0">
                <a:solidFill>
                  <a:schemeClr val="bg1"/>
                </a:solidFill>
              </a:rPr>
              <a:t>6.77" "</a:t>
            </a:r>
            <a:r>
              <a:rPr lang="fr-FR" sz="2200" dirty="0" err="1" smtClean="0">
                <a:solidFill>
                  <a:schemeClr val="bg1"/>
                </a:solidFill>
              </a:rPr>
              <a:t>seven</a:t>
            </a:r>
            <a:r>
              <a:rPr lang="fr-FR" sz="2200" dirty="0" smtClean="0">
                <a:solidFill>
                  <a:schemeClr val="bg1"/>
                </a:solidFill>
              </a:rPr>
              <a:t>" ...</a:t>
            </a:r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 $ Date  </a:t>
            </a:r>
            <a:r>
              <a:rPr lang="fr-FR" sz="2200" dirty="0" smtClean="0">
                <a:solidFill>
                  <a:schemeClr val="bg1"/>
                </a:solidFill>
              </a:rPr>
              <a:t>: </a:t>
            </a:r>
            <a:r>
              <a:rPr lang="fr-FR" sz="2200" dirty="0" err="1">
                <a:solidFill>
                  <a:schemeClr val="bg1"/>
                </a:solidFill>
              </a:rPr>
              <a:t>chr</a:t>
            </a:r>
            <a:r>
              <a:rPr lang="fr-FR" sz="2200" dirty="0">
                <a:solidFill>
                  <a:schemeClr val="bg1"/>
                </a:solidFill>
              </a:rPr>
              <a:t>  "1/11/2015" "</a:t>
            </a:r>
            <a:r>
              <a:rPr lang="fr-FR" sz="2200" dirty="0" smtClean="0">
                <a:solidFill>
                  <a:schemeClr val="bg1"/>
                </a:solidFill>
              </a:rPr>
              <a:t>1/12/2015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  <a:r>
              <a:rPr lang="fr-FR" sz="2200" dirty="0" smtClean="0">
                <a:solidFill>
                  <a:schemeClr val="bg1"/>
                </a:solidFill>
              </a:rPr>
              <a:t>"…</a:t>
            </a:r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7885" y="1565098"/>
            <a:ext cx="5332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Categorical:</a:t>
            </a:r>
            <a:r>
              <a:rPr lang="en-US" sz="2200" dirty="0"/>
              <a:t>	</a:t>
            </a:r>
            <a:r>
              <a:rPr lang="en-US" sz="2200" dirty="0" smtClean="0"/>
              <a:t>	Factor (n levels)</a:t>
            </a:r>
          </a:p>
          <a:p>
            <a:r>
              <a:rPr lang="en-US" sz="2200" b="1" dirty="0" smtClean="0"/>
              <a:t>Continuous:</a:t>
            </a:r>
            <a:r>
              <a:rPr lang="en-US" sz="2200" dirty="0" smtClean="0"/>
              <a:t>		Numeric (Range)</a:t>
            </a:r>
          </a:p>
          <a:p>
            <a:r>
              <a:rPr lang="en-US" sz="2200" b="1" dirty="0" smtClean="0"/>
              <a:t>Time:			</a:t>
            </a:r>
            <a:r>
              <a:rPr lang="en-US" sz="2200" dirty="0" smtClean="0"/>
              <a:t>Date (Range)</a:t>
            </a:r>
          </a:p>
          <a:p>
            <a:r>
              <a:rPr lang="en-US" sz="2200" b="1" dirty="0" smtClean="0"/>
              <a:t>Binary:			</a:t>
            </a:r>
            <a:r>
              <a:rPr lang="en-US" sz="2200" dirty="0" smtClean="0"/>
              <a:t>logic</a:t>
            </a:r>
            <a:r>
              <a:rPr lang="en-US" sz="2200" b="1" dirty="0" smtClean="0"/>
              <a:t> </a:t>
            </a:r>
            <a:r>
              <a:rPr lang="en-US" sz="2200" dirty="0" smtClean="0"/>
              <a:t>(T,F)</a:t>
            </a:r>
          </a:p>
          <a:p>
            <a:r>
              <a:rPr lang="en-US" sz="2200" b="1" dirty="0" smtClean="0"/>
              <a:t>Missing Value:</a:t>
            </a:r>
            <a:r>
              <a:rPr lang="en-US" sz="2200" dirty="0" smtClean="0"/>
              <a:t>		NA</a:t>
            </a:r>
            <a:endParaRPr lang="fr-FR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767885" y="3739247"/>
            <a:ext cx="4612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as.factor</a:t>
            </a:r>
            <a:r>
              <a:rPr lang="en-US" sz="2200" b="1" dirty="0" smtClean="0">
                <a:solidFill>
                  <a:srgbClr val="FF0000"/>
                </a:solidFill>
              </a:rPr>
              <a:t>(…)</a:t>
            </a: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as.Date</a:t>
            </a:r>
            <a:r>
              <a:rPr lang="en-US" sz="2200" b="1" dirty="0" smtClean="0">
                <a:solidFill>
                  <a:srgbClr val="FF0000"/>
                </a:solidFill>
              </a:rPr>
              <a:t>(…)          </a:t>
            </a:r>
            <a:r>
              <a:rPr lang="en-US" sz="2200" b="1" dirty="0" smtClean="0"/>
              <a:t>"%Y-%m-%d"</a:t>
            </a: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as.numeric</a:t>
            </a:r>
            <a:r>
              <a:rPr lang="en-US" sz="2200" b="1" dirty="0" smtClean="0">
                <a:solidFill>
                  <a:srgbClr val="FF0000"/>
                </a:solidFill>
              </a:rPr>
              <a:t>(…)</a:t>
            </a:r>
            <a:endParaRPr lang="fr-FR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231" y="4598477"/>
            <a:ext cx="5943888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as.factor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e2m2_FB$Sex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Levels</a:t>
            </a:r>
            <a:r>
              <a:rPr lang="en-US" sz="2200" dirty="0">
                <a:solidFill>
                  <a:schemeClr val="bg1"/>
                </a:solidFill>
              </a:rPr>
              <a:t>: f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</a:t>
            </a:r>
            <a:r>
              <a:rPr lang="en-US" sz="2200" dirty="0">
                <a:solidFill>
                  <a:schemeClr val="bg1"/>
                </a:solidFill>
              </a:rPr>
              <a:t>  m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as.numeric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e2m2_FB$Age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Warning message: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NAs introduced by coercion </a:t>
            </a: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as.Date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e2m2_FB$Date,</a:t>
            </a:r>
            <a:r>
              <a:rPr lang="en-US" sz="2200" dirty="0" smtClean="0">
                <a:solidFill>
                  <a:srgbClr val="92D050"/>
                </a:solidFill>
              </a:rPr>
              <a:t>"%</a:t>
            </a:r>
            <a:r>
              <a:rPr lang="en-US" sz="2200" dirty="0">
                <a:solidFill>
                  <a:srgbClr val="92D050"/>
                </a:solidFill>
              </a:rPr>
              <a:t>m/%d/%Y</a:t>
            </a:r>
            <a:r>
              <a:rPr lang="en-US" sz="2200" dirty="0" smtClean="0">
                <a:solidFill>
                  <a:srgbClr val="92D050"/>
                </a:solidFill>
              </a:rPr>
              <a:t>"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885" y="5457412"/>
            <a:ext cx="5402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Needed format</a:t>
            </a:r>
            <a:r>
              <a:rPr lang="en-US" sz="2200" dirty="0"/>
              <a:t>	-&gt;	</a:t>
            </a:r>
            <a:r>
              <a:rPr lang="en-US" sz="2200" dirty="0" smtClean="0"/>
              <a:t>Re-format</a:t>
            </a:r>
          </a:p>
          <a:p>
            <a:r>
              <a:rPr lang="en-US" sz="2200" dirty="0" smtClean="0"/>
              <a:t>Value </a:t>
            </a:r>
            <a:r>
              <a:rPr lang="en-US" sz="2200" dirty="0"/>
              <a:t>error	</a:t>
            </a:r>
            <a:r>
              <a:rPr lang="en-US" sz="2200" dirty="0" smtClean="0"/>
              <a:t>-&gt;</a:t>
            </a:r>
            <a:r>
              <a:rPr lang="en-US" sz="2200" dirty="0"/>
              <a:t>	Correct </a:t>
            </a:r>
            <a:r>
              <a:rPr lang="en-US" sz="2200" dirty="0" smtClean="0"/>
              <a:t>value</a:t>
            </a:r>
          </a:p>
          <a:p>
            <a:r>
              <a:rPr lang="en-US" sz="2200" dirty="0" smtClean="0"/>
              <a:t>Missing error	-&gt;	Handle NA values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6577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235" y="21266"/>
            <a:ext cx="11412021" cy="6007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Exploring and cleaning Data</a:t>
            </a:r>
            <a:r>
              <a:rPr lang="en-US" dirty="0" smtClean="0"/>
              <a:t> </a:t>
            </a:r>
            <a:r>
              <a:rPr lang="en-US" sz="2700" dirty="0" smtClean="0"/>
              <a:t>(clean the dataset)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1713327" y="679709"/>
            <a:ext cx="35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Correcting Values</a:t>
            </a:r>
            <a:endParaRPr lang="fr-F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67415" y="738934"/>
            <a:ext cx="4364934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FF0000"/>
                </a:solidFill>
              </a:rPr>
              <a:t>Wrong value</a:t>
            </a:r>
            <a:r>
              <a:rPr lang="en-US" sz="2200" dirty="0" smtClean="0"/>
              <a:t> &lt;- </a:t>
            </a:r>
            <a:r>
              <a:rPr lang="en-US" sz="2200" dirty="0" smtClean="0">
                <a:solidFill>
                  <a:srgbClr val="00B0F0"/>
                </a:solidFill>
              </a:rPr>
              <a:t>Right Value</a:t>
            </a:r>
            <a:r>
              <a:rPr lang="en-US" sz="2200" dirty="0" smtClean="0"/>
              <a:t>)</a:t>
            </a:r>
            <a:endParaRPr lang="fr-FR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83" y="1362031"/>
            <a:ext cx="6449855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e2m2_FB$Age[e2m2$Age</a:t>
            </a:r>
            <a:r>
              <a:rPr lang="en-US" sz="2200" dirty="0">
                <a:solidFill>
                  <a:schemeClr val="bg1"/>
                </a:solidFill>
              </a:rPr>
              <a:t>== </a:t>
            </a:r>
            <a:r>
              <a:rPr lang="en-US" sz="2200" dirty="0" smtClean="0">
                <a:solidFill>
                  <a:schemeClr val="bg1"/>
                </a:solidFill>
              </a:rPr>
              <a:t>“</a:t>
            </a:r>
            <a:r>
              <a:rPr lang="en-US" sz="2200" dirty="0" smtClean="0">
                <a:solidFill>
                  <a:srgbClr val="FF0000"/>
                </a:solidFill>
              </a:rPr>
              <a:t>one</a:t>
            </a:r>
            <a:r>
              <a:rPr lang="en-US" sz="2200" dirty="0" smtClean="0">
                <a:solidFill>
                  <a:schemeClr val="bg1"/>
                </a:solidFill>
              </a:rPr>
              <a:t>"] &lt;- “1" 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e2m2_FB$Age[e2m2$Sex</a:t>
            </a:r>
            <a:r>
              <a:rPr lang="en-US" sz="2200" dirty="0">
                <a:solidFill>
                  <a:schemeClr val="bg1"/>
                </a:solidFill>
              </a:rPr>
              <a:t>== </a:t>
            </a:r>
            <a:r>
              <a:rPr lang="en-US" sz="2200" dirty="0" smtClean="0">
                <a:solidFill>
                  <a:schemeClr val="bg1"/>
                </a:solidFill>
              </a:rPr>
              <a:t>"</a:t>
            </a:r>
            <a:r>
              <a:rPr lang="en-US" sz="2200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chemeClr val="bg1"/>
                </a:solidFill>
              </a:rPr>
              <a:t>"] </a:t>
            </a:r>
            <a:r>
              <a:rPr lang="en-US" sz="2200" dirty="0">
                <a:solidFill>
                  <a:schemeClr val="bg1"/>
                </a:solidFill>
              </a:rPr>
              <a:t>&lt;- </a:t>
            </a:r>
            <a:r>
              <a:rPr lang="en-US" sz="2200" dirty="0" smtClean="0">
                <a:solidFill>
                  <a:schemeClr val="bg1"/>
                </a:solidFill>
              </a:rPr>
              <a:t>"f"</a:t>
            </a:r>
            <a:endParaRPr lang="en-US" sz="2200" dirty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&gt; e2m2_FB$Age[e2m2$Sex</a:t>
            </a:r>
            <a:r>
              <a:rPr lang="en-US" sz="2200" dirty="0">
                <a:solidFill>
                  <a:schemeClr val="bg1"/>
                </a:solidFill>
              </a:rPr>
              <a:t>== </a:t>
            </a:r>
            <a:r>
              <a:rPr lang="en-US" sz="2200" dirty="0" smtClean="0">
                <a:solidFill>
                  <a:schemeClr val="bg1"/>
                </a:solidFill>
              </a:rPr>
              <a:t>"</a:t>
            </a:r>
            <a:r>
              <a:rPr lang="en-US" sz="2200" dirty="0" smtClean="0">
                <a:solidFill>
                  <a:srgbClr val="FF0000"/>
                </a:solidFill>
              </a:rPr>
              <a:t>f </a:t>
            </a:r>
            <a:r>
              <a:rPr lang="en-US" sz="2200" dirty="0" smtClean="0">
                <a:solidFill>
                  <a:schemeClr val="bg1"/>
                </a:solidFill>
              </a:rPr>
              <a:t>"] </a:t>
            </a:r>
            <a:r>
              <a:rPr lang="en-US" sz="2200" dirty="0">
                <a:solidFill>
                  <a:schemeClr val="bg1"/>
                </a:solidFill>
              </a:rPr>
              <a:t>&lt;- </a:t>
            </a:r>
            <a:r>
              <a:rPr lang="en-US" sz="2200" dirty="0" smtClean="0">
                <a:solidFill>
                  <a:schemeClr val="bg1"/>
                </a:solidFill>
              </a:rPr>
              <a:t>"f"</a:t>
            </a:r>
            <a:endParaRPr lang="fr-FR" sz="22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3711" y="1351213"/>
            <a:ext cx="4376804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as.factor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e2m2_FB$Sex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Levels</a:t>
            </a:r>
            <a:r>
              <a:rPr lang="en-US" sz="2200" dirty="0">
                <a:solidFill>
                  <a:schemeClr val="bg1"/>
                </a:solidFill>
              </a:rPr>
              <a:t>: f </a:t>
            </a:r>
            <a:r>
              <a:rPr lang="en-US" sz="22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as.numeric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e2m2_FB$Age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[1] 4.80  </a:t>
            </a:r>
            <a:r>
              <a:rPr lang="en-US" sz="2200" dirty="0">
                <a:solidFill>
                  <a:schemeClr val="bg1"/>
                </a:solidFill>
              </a:rPr>
              <a:t>6.65  6.77  </a:t>
            </a:r>
            <a:r>
              <a:rPr lang="en-US" sz="2200" dirty="0" smtClean="0">
                <a:solidFill>
                  <a:schemeClr val="bg1"/>
                </a:solidFill>
              </a:rPr>
              <a:t>7.00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159" y="2960881"/>
            <a:ext cx="796448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e2m2_FB$Sex &lt;- </a:t>
            </a:r>
            <a:r>
              <a:rPr lang="en-US" sz="2200" dirty="0" err="1" smtClean="0">
                <a:solidFill>
                  <a:srgbClr val="FF0000"/>
                </a:solidFill>
              </a:rPr>
              <a:t>as.factor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e2m2_FB$Sex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e2m2_FB$Age </a:t>
            </a:r>
            <a:r>
              <a:rPr lang="en-US" sz="2200" dirty="0">
                <a:solidFill>
                  <a:schemeClr val="bg1"/>
                </a:solidFill>
              </a:rPr>
              <a:t>&lt;- </a:t>
            </a:r>
            <a:r>
              <a:rPr lang="en-US" sz="2200" dirty="0" err="1" smtClean="0">
                <a:solidFill>
                  <a:srgbClr val="FF0000"/>
                </a:solidFill>
              </a:rPr>
              <a:t>as.numeric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e2m2_FB$Age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e2m2_FB$Date </a:t>
            </a:r>
            <a:r>
              <a:rPr lang="en-US" sz="2200" dirty="0">
                <a:solidFill>
                  <a:schemeClr val="bg1"/>
                </a:solidFill>
              </a:rPr>
              <a:t>&lt;- </a:t>
            </a:r>
            <a:r>
              <a:rPr lang="en-US" sz="2200" dirty="0" err="1" smtClean="0">
                <a:solidFill>
                  <a:srgbClr val="FF0000"/>
                </a:solidFill>
              </a:rPr>
              <a:t>as.Date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e2m2_FB$Date,</a:t>
            </a:r>
            <a:r>
              <a:rPr lang="en-US" sz="2200" dirty="0" smtClean="0">
                <a:solidFill>
                  <a:srgbClr val="92D050"/>
                </a:solidFill>
              </a:rPr>
              <a:t>"%</a:t>
            </a:r>
            <a:r>
              <a:rPr lang="en-US" sz="2200" dirty="0">
                <a:solidFill>
                  <a:srgbClr val="92D050"/>
                </a:solidFill>
              </a:rPr>
              <a:t>m/%d/%Y</a:t>
            </a:r>
            <a:r>
              <a:rPr lang="en-US" sz="2200" dirty="0" smtClean="0">
                <a:solidFill>
                  <a:srgbClr val="92D050"/>
                </a:solidFill>
              </a:rPr>
              <a:t>"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719" y="2505434"/>
            <a:ext cx="4480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Save the format to the variable</a:t>
            </a:r>
            <a:endParaRPr lang="en-US" sz="2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159" y="4161522"/>
            <a:ext cx="6298233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 </a:t>
            </a:r>
            <a:r>
              <a:rPr lang="en-US" sz="2200" dirty="0" err="1" smtClean="0">
                <a:solidFill>
                  <a:srgbClr val="FF0000"/>
                </a:solidFill>
              </a:rPr>
              <a:t>str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e2m2_FB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$ </a:t>
            </a:r>
            <a:r>
              <a:rPr lang="en-US" sz="2200" dirty="0">
                <a:solidFill>
                  <a:schemeClr val="bg1"/>
                </a:solidFill>
              </a:rPr>
              <a:t>Id     : </a:t>
            </a:r>
            <a:r>
              <a:rPr lang="en-US" sz="2200" dirty="0" err="1">
                <a:solidFill>
                  <a:schemeClr val="bg1"/>
                </a:solidFill>
              </a:rPr>
              <a:t>chr</a:t>
            </a:r>
            <a:r>
              <a:rPr lang="en-US" sz="2200" dirty="0">
                <a:solidFill>
                  <a:schemeClr val="bg1"/>
                </a:solidFill>
              </a:rPr>
              <a:t>  "fb_1" "fb_2" "fb_3" "fb_4" ...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$ </a:t>
            </a:r>
            <a:r>
              <a:rPr lang="en-US" sz="2200" dirty="0">
                <a:solidFill>
                  <a:schemeClr val="bg1"/>
                </a:solidFill>
              </a:rPr>
              <a:t>Sex    : Factor w/ 2 levels "</a:t>
            </a:r>
            <a:r>
              <a:rPr lang="en-US" sz="2200" dirty="0" err="1">
                <a:solidFill>
                  <a:schemeClr val="bg1"/>
                </a:solidFill>
              </a:rPr>
              <a:t>f","m</a:t>
            </a:r>
            <a:r>
              <a:rPr lang="en-US" sz="2200" dirty="0">
                <a:solidFill>
                  <a:schemeClr val="bg1"/>
                </a:solidFill>
              </a:rPr>
              <a:t>": 1 1 1 1 </a:t>
            </a:r>
            <a:r>
              <a:rPr lang="en-US" sz="2200" dirty="0" smtClean="0">
                <a:solidFill>
                  <a:schemeClr val="bg1"/>
                </a:solidFill>
              </a:rPr>
              <a:t> 2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$ </a:t>
            </a:r>
            <a:r>
              <a:rPr lang="en-US" sz="2200" dirty="0">
                <a:solidFill>
                  <a:schemeClr val="bg1"/>
                </a:solidFill>
              </a:rPr>
              <a:t>Age    : </a:t>
            </a:r>
            <a:r>
              <a:rPr lang="en-US" sz="2200" dirty="0" err="1">
                <a:solidFill>
                  <a:schemeClr val="bg1"/>
                </a:solidFill>
              </a:rPr>
              <a:t>num</a:t>
            </a:r>
            <a:r>
              <a:rPr lang="en-US" sz="2200" dirty="0">
                <a:solidFill>
                  <a:schemeClr val="bg1"/>
                </a:solidFill>
              </a:rPr>
              <a:t>  4.8 6.65 6.77 7 8.89 ...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$ </a:t>
            </a:r>
            <a:r>
              <a:rPr lang="en-US" sz="2200" dirty="0">
                <a:solidFill>
                  <a:schemeClr val="bg1"/>
                </a:solidFill>
              </a:rPr>
              <a:t>Date   : Date, format: "2015-01-11</a:t>
            </a:r>
            <a:r>
              <a:rPr lang="en-US" sz="2200" dirty="0" smtClean="0">
                <a:solidFill>
                  <a:schemeClr val="bg1"/>
                </a:solidFill>
              </a:rPr>
              <a:t>"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42716" y="2044918"/>
            <a:ext cx="658012" cy="1362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4744" y="6244956"/>
            <a:ext cx="3605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Or create new variable</a:t>
            </a:r>
            <a:endParaRPr lang="fr-FR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67" y="6075680"/>
            <a:ext cx="6694363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&gt; e2m2_FB$NewVar </a:t>
            </a:r>
            <a:r>
              <a:rPr lang="en-US" sz="2200" dirty="0">
                <a:solidFill>
                  <a:schemeClr val="bg1"/>
                </a:solidFill>
              </a:rPr>
              <a:t>&lt;- </a:t>
            </a:r>
            <a:r>
              <a:rPr lang="en-US" sz="2200" dirty="0" err="1">
                <a:solidFill>
                  <a:srgbClr val="FF0000"/>
                </a:solidFill>
              </a:rPr>
              <a:t>as.factor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e2m2_FB$Sex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&gt;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e2m2_FB$NewVar </a:t>
            </a:r>
            <a:r>
              <a:rPr lang="en-US" sz="2200" dirty="0">
                <a:solidFill>
                  <a:schemeClr val="bg1"/>
                </a:solidFill>
              </a:rPr>
              <a:t>&lt;- </a:t>
            </a:r>
            <a:r>
              <a:rPr lang="en-US" sz="2200" dirty="0" smtClean="0">
                <a:solidFill>
                  <a:schemeClr val="bg1"/>
                </a:solidFill>
              </a:rPr>
              <a:t>e2m2_FB$Forearm</a:t>
            </a:r>
            <a:r>
              <a:rPr lang="en-US" sz="2200" dirty="0" smtClean="0">
                <a:solidFill>
                  <a:srgbClr val="FF0000"/>
                </a:solidFill>
              </a:rPr>
              <a:t>/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8918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2980</TotalTime>
  <Words>1094</Words>
  <Application>Microsoft Office PowerPoint</Application>
  <PresentationFormat>Widescreen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Wisp</vt:lpstr>
      <vt:lpstr>Exploring and visualizing data in R</vt:lpstr>
      <vt:lpstr>Exploring and visualizing data in R</vt:lpstr>
      <vt:lpstr>R software ( a statistical tool)</vt:lpstr>
      <vt:lpstr>RSTUDIO</vt:lpstr>
      <vt:lpstr>Importing Data (loading data into R environment)</vt:lpstr>
      <vt:lpstr>Exploring and cleaning Data (look at the dataset)</vt:lpstr>
      <vt:lpstr>Exploring and cleaning Data (Dive into the dataset)</vt:lpstr>
      <vt:lpstr>Exploring and cleaning Data (look at the dataset structure)</vt:lpstr>
      <vt:lpstr>Exploring and cleaning Data (clean the dataset)</vt:lpstr>
      <vt:lpstr>Visualizing Data (Play with data)</vt:lpstr>
      <vt:lpstr>R base graphical function</vt:lpstr>
      <vt:lpstr>R plot() function</vt:lpstr>
      <vt:lpstr>Visualizing Data (Present de data)</vt:lpstr>
      <vt:lpstr>Visualizing Data (Present de data)</vt:lpstr>
      <vt:lpstr>Visualizing Data (Present de data)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</cp:lastModifiedBy>
  <cp:revision>407</cp:revision>
  <dcterms:created xsi:type="dcterms:W3CDTF">2016-11-10T06:57:43Z</dcterms:created>
  <dcterms:modified xsi:type="dcterms:W3CDTF">2019-01-12T06:22:50Z</dcterms:modified>
</cp:coreProperties>
</file>