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4" r:id="rId3"/>
    <p:sldId id="265" r:id="rId4"/>
    <p:sldId id="266" r:id="rId5"/>
    <p:sldId id="268" r:id="rId6"/>
    <p:sldId id="270" r:id="rId7"/>
    <p:sldId id="261" r:id="rId8"/>
    <p:sldId id="276" r:id="rId9"/>
    <p:sldId id="279" r:id="rId10"/>
    <p:sldId id="277" r:id="rId11"/>
    <p:sldId id="278" r:id="rId12"/>
    <p:sldId id="269" r:id="rId13"/>
    <p:sldId id="262" r:id="rId14"/>
    <p:sldId id="274" r:id="rId15"/>
    <p:sldId id="272" r:id="rId16"/>
    <p:sldId id="290" r:id="rId17"/>
    <p:sldId id="289" r:id="rId18"/>
    <p:sldId id="280" r:id="rId19"/>
    <p:sldId id="263" r:id="rId20"/>
    <p:sldId id="273" r:id="rId21"/>
    <p:sldId id="281" r:id="rId22"/>
    <p:sldId id="283" r:id="rId23"/>
    <p:sldId id="282" r:id="rId24"/>
    <p:sldId id="285" r:id="rId25"/>
    <p:sldId id="284" r:id="rId26"/>
    <p:sldId id="286" r:id="rId27"/>
    <p:sldId id="287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85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Writing For Loops, If-Else Statements, and Functions in R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Institut Pasteur de Madagascar</a:t>
            </a:r>
          </a:p>
          <a:p>
            <a:pPr marL="0"/>
            <a:r>
              <a:rPr lang="en-US" sz="2000"/>
              <a:t>January 2020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530C8A-66DC-F14A-8B05-F1DCFFF57F4E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b="1"/>
              <a:t>E²M²: Ecological and Epidemiological Modeling in Madagascar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CFCF-961C-EB4B-A9F7-AB97A96C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71550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Tells the loop how many times to run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CF2-DED7-6E4D-B441-F9600CB3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for (</a:t>
            </a:r>
            <a:r>
              <a:rPr lang="en-US" sz="6000" dirty="0" err="1"/>
              <a:t>i</a:t>
            </a:r>
            <a:r>
              <a:rPr lang="en-US" sz="6000" dirty="0"/>
              <a:t> in 1:20) {</a:t>
            </a:r>
          </a:p>
          <a:p>
            <a:pPr marL="0" indent="0">
              <a:buNone/>
            </a:pPr>
            <a:r>
              <a:rPr lang="en-US" sz="6000" dirty="0"/>
              <a:t>print(paste("I am student",</a:t>
            </a:r>
            <a:r>
              <a:rPr lang="en-US" sz="6000" dirty="0" err="1"/>
              <a:t>i</a:t>
            </a:r>
            <a:r>
              <a:rPr lang="en-US" sz="6000" dirty="0"/>
              <a:t>))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B1C55F5-9298-FB4E-9913-2FECD36D93D8}"/>
              </a:ext>
            </a:extLst>
          </p:cNvPr>
          <p:cNvSpPr/>
          <p:nvPr/>
        </p:nvSpPr>
        <p:spPr>
          <a:xfrm>
            <a:off x="573741" y="2187388"/>
            <a:ext cx="4536141" cy="1241612"/>
          </a:xfrm>
          <a:prstGeom prst="frame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9DD4DC67-87C8-884F-954A-A45DB48975AD}"/>
              </a:ext>
            </a:extLst>
          </p:cNvPr>
          <p:cNvSpPr/>
          <p:nvPr/>
        </p:nvSpPr>
        <p:spPr>
          <a:xfrm>
            <a:off x="573741" y="3243916"/>
            <a:ext cx="9663953" cy="109369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500199-B1B9-9A4C-909E-EFADC6CCF39F}"/>
              </a:ext>
            </a:extLst>
          </p:cNvPr>
          <p:cNvSpPr txBox="1">
            <a:spLocks/>
          </p:cNvSpPr>
          <p:nvPr/>
        </p:nvSpPr>
        <p:spPr>
          <a:xfrm>
            <a:off x="1416424" y="535594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Function to be run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25535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CF2-DED7-6E4D-B441-F9600CB3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for (</a:t>
            </a:r>
            <a:r>
              <a:rPr lang="en-US" sz="6000" dirty="0" err="1"/>
              <a:t>i</a:t>
            </a:r>
            <a:r>
              <a:rPr lang="en-US" sz="6000" dirty="0"/>
              <a:t> in 1:20) {</a:t>
            </a:r>
          </a:p>
          <a:p>
            <a:pPr marL="0" indent="0">
              <a:buNone/>
            </a:pPr>
            <a:r>
              <a:rPr lang="en-US" sz="6000" dirty="0"/>
              <a:t>print(paste("I am student",</a:t>
            </a:r>
            <a:r>
              <a:rPr lang="en-US" sz="6000" dirty="0" err="1"/>
              <a:t>i</a:t>
            </a:r>
            <a:r>
              <a:rPr lang="en-US" sz="6000" dirty="0"/>
              <a:t>))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9DD4DC67-87C8-884F-954A-A45DB48975AD}"/>
              </a:ext>
            </a:extLst>
          </p:cNvPr>
          <p:cNvSpPr/>
          <p:nvPr/>
        </p:nvSpPr>
        <p:spPr>
          <a:xfrm>
            <a:off x="573742" y="3243916"/>
            <a:ext cx="1954306" cy="1093694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500199-B1B9-9A4C-909E-EFADC6CCF39F}"/>
              </a:ext>
            </a:extLst>
          </p:cNvPr>
          <p:cNvSpPr txBox="1">
            <a:spLocks/>
          </p:cNvSpPr>
          <p:nvPr/>
        </p:nvSpPr>
        <p:spPr>
          <a:xfrm>
            <a:off x="1416424" y="535594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The print command is very important.</a:t>
            </a:r>
          </a:p>
          <a:p>
            <a:r>
              <a:rPr lang="en-US" dirty="0">
                <a:solidFill>
                  <a:srgbClr val="00B050"/>
                </a:solidFill>
              </a:rPr>
              <a:t>Without it the functions will only run internal to the loop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0734C4-47C0-C549-83B5-5A85550D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If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if (condition is TRUE) </a:t>
            </a:r>
          </a:p>
          <a:p>
            <a:pPr marL="0" indent="0">
              <a:buNone/>
            </a:pPr>
            <a:r>
              <a:rPr lang="en-US" sz="1800"/>
              <a:t>	{ do something }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01322EB-EF98-7145-9C50-0DD4439AC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24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997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if (condition is TRUE) </a:t>
            </a:r>
          </a:p>
          <a:p>
            <a:pPr marL="0" indent="0">
              <a:buNone/>
            </a:pPr>
            <a:r>
              <a:rPr lang="en-US" sz="2000"/>
              <a:t>	{ do something } </a:t>
            </a:r>
          </a:p>
          <a:p>
            <a:pPr marL="0" indent="0">
              <a:buNone/>
            </a:pPr>
            <a:r>
              <a:rPr lang="en-US" sz="2000"/>
              <a:t>else { do different thing 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E129B55-D84E-9D43-8A99-A2C61EA6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45056"/>
            <a:ext cx="6250769" cy="48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8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0" y="2638044"/>
            <a:ext cx="4790940" cy="1989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(condition is TRUE) </a:t>
            </a:r>
          </a:p>
          <a:p>
            <a:pPr marL="0" indent="0">
              <a:buNone/>
            </a:pPr>
            <a:r>
              <a:rPr lang="en-US" sz="2000" dirty="0"/>
              <a:t>	{ do something </a:t>
            </a:r>
            <a:r>
              <a:rPr lang="en-US" sz="2000" dirty="0">
                <a:solidFill>
                  <a:srgbClr val="FF0000"/>
                </a:solidFill>
              </a:rPr>
              <a:t>} else</a:t>
            </a:r>
          </a:p>
          <a:p>
            <a:pPr marL="0" indent="0">
              <a:buNone/>
            </a:pPr>
            <a:r>
              <a:rPr lang="en-US" sz="2000" dirty="0"/>
              <a:t> { do different thing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E129B55-D84E-9D43-8A99-A2C61EA6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45056"/>
            <a:ext cx="6250769" cy="4807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CA8AC8-E6B8-9C4D-9E12-90338C6E6FEC}"/>
              </a:ext>
            </a:extLst>
          </p:cNvPr>
          <p:cNvSpPr/>
          <p:nvPr/>
        </p:nvSpPr>
        <p:spPr>
          <a:xfrm>
            <a:off x="347730" y="55595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It is important to note that else must be in the same line as the closing braces of the if statement.</a:t>
            </a:r>
          </a:p>
        </p:txBody>
      </p:sp>
    </p:spTree>
    <p:extLst>
      <p:ext uri="{BB962C8B-B14F-4D97-AF65-F5344CB8AC3E}">
        <p14:creationId xmlns:p14="http://schemas.microsoft.com/office/powerpoint/2010/main" val="110259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2C-AAD0-184F-8ADA-A476C03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CB30-BD7B-5C4E-A556-A2318D4D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piece of code written to carry out a specified task;</a:t>
            </a:r>
          </a:p>
          <a:p>
            <a:endParaRPr lang="en-US" dirty="0"/>
          </a:p>
          <a:p>
            <a:r>
              <a:rPr lang="en-US" dirty="0"/>
              <a:t>mean(x), sum(x),….rep(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Lots of pre-written functions organized in multitude of packages.</a:t>
            </a:r>
          </a:p>
          <a:p>
            <a:endParaRPr lang="en-US" dirty="0"/>
          </a:p>
          <a:p>
            <a:r>
              <a:rPr lang="en-US" dirty="0"/>
              <a:t>If you can not find a function in R to do what you need, you can write your own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AD038-DEAA-CA4B-82ED-9DBE1AFB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09" y="2672985"/>
            <a:ext cx="10984381" cy="36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2C-AAD0-184F-8ADA-A476C03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CB30-BD7B-5C4E-A556-A2318D4D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piece of code written to carry out a specified task;</a:t>
            </a:r>
          </a:p>
          <a:p>
            <a:endParaRPr lang="en-US" dirty="0"/>
          </a:p>
          <a:p>
            <a:r>
              <a:rPr lang="en-US" dirty="0"/>
              <a:t>mean(x), sum(x),….rep(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Lots of pre-written functions organized in multitude of packages.</a:t>
            </a:r>
          </a:p>
          <a:p>
            <a:endParaRPr lang="en-US" dirty="0"/>
          </a:p>
          <a:p>
            <a:r>
              <a:rPr lang="en-US" dirty="0"/>
              <a:t>If you can not find a function in R to do what you need, you can write your own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C5B4B-E4B2-594B-BA24-71F67E24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02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2C-AAD0-184F-8ADA-A476C03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CB30-BD7B-5C4E-A556-A2318D4D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piece of code written to carry out a specified task;</a:t>
            </a:r>
          </a:p>
          <a:p>
            <a:endParaRPr lang="en-US" dirty="0"/>
          </a:p>
          <a:p>
            <a:r>
              <a:rPr lang="en-US" dirty="0"/>
              <a:t>mean(x), sum(x),….rep(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Lots of pre-written functions organized in multitude of packages.</a:t>
            </a:r>
          </a:p>
          <a:p>
            <a:endParaRPr lang="en-US" dirty="0"/>
          </a:p>
          <a:p>
            <a:r>
              <a:rPr lang="en-US" dirty="0"/>
              <a:t>If you can not find a function in R to do what you need, you can write your own function</a:t>
            </a:r>
          </a:p>
        </p:txBody>
      </p:sp>
    </p:spTree>
    <p:extLst>
      <p:ext uri="{BB962C8B-B14F-4D97-AF65-F5344CB8AC3E}">
        <p14:creationId xmlns:p14="http://schemas.microsoft.com/office/powerpoint/2010/main" val="173523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118F-DDB4-E144-8017-4CDDAC20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functions?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FA8A-6E4E-AA40-A46A-1A4D104E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find yourself wanting to do the same thing many times</a:t>
            </a:r>
          </a:p>
          <a:p>
            <a:r>
              <a:rPr lang="en-US" dirty="0"/>
              <a:t>Editing data</a:t>
            </a:r>
          </a:p>
          <a:p>
            <a:r>
              <a:rPr lang="en-US" dirty="0"/>
              <a:t>Repeating similar analyses on different variables</a:t>
            </a:r>
          </a:p>
          <a:p>
            <a:r>
              <a:rPr lang="en-US" dirty="0"/>
              <a:t>Creating a similar graph from different variables</a:t>
            </a:r>
          </a:p>
          <a:p>
            <a:r>
              <a:rPr lang="en-US" dirty="0"/>
              <a:t>Running simulations</a:t>
            </a:r>
          </a:p>
          <a:p>
            <a:r>
              <a:rPr lang="en-US" dirty="0"/>
              <a:t>Lots of other reasons I’m sure…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2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1A7E-CE7E-A547-8D2C-300DDF5E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E13C-9D5D-8640-9BCD-19E9DD3B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function_name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&lt;-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argument1, argument2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FFC000"/>
                </a:solidFill>
              </a:rPr>
              <a:t>command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return(</a:t>
            </a:r>
            <a:r>
              <a:rPr lang="en-US" dirty="0">
                <a:solidFill>
                  <a:srgbClr val="FFC000"/>
                </a:solidFill>
              </a:rPr>
              <a:t>output</a:t>
            </a:r>
            <a:r>
              <a:rPr lang="en-US" dirty="0"/>
              <a:t>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the code in between the curly braces is the </a:t>
            </a:r>
            <a:r>
              <a:rPr lang="en-US" i="1" dirty="0"/>
              <a:t>body</a:t>
            </a:r>
            <a:r>
              <a:rPr lang="en-US" dirty="0"/>
              <a:t> 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3938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pPr lvl="1"/>
            <a:r>
              <a:rPr lang="en-US" dirty="0"/>
              <a:t>We write commands and it executes them.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1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A197-1BC5-8748-BA45-FD649FBE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2184-CB4E-0345-BEFB-5EBB51D6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consider:</a:t>
            </a:r>
          </a:p>
          <a:p>
            <a:pPr lvl="1"/>
            <a:r>
              <a:rPr lang="en-US" dirty="0"/>
              <a:t>Function allows you to define exactly what you want to do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 your User Defined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sure that the name that you choose for the function is not an R reserved word. This means that you, for example, don’t want to pick the name of an existing function for your own UDF.</a:t>
            </a:r>
          </a:p>
        </p:txBody>
      </p:sp>
    </p:spTree>
    <p:extLst>
      <p:ext uri="{BB962C8B-B14F-4D97-AF65-F5344CB8AC3E}">
        <p14:creationId xmlns:p14="http://schemas.microsoft.com/office/powerpoint/2010/main" val="291983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794E-1D66-FC41-8DB2-25924663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2782-6605-9A4C-BE1B-ACC6569D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very simple version of what  you want to accomplish and build from there</a:t>
            </a:r>
          </a:p>
          <a:p>
            <a:endParaRPr lang="en-US" dirty="0"/>
          </a:p>
          <a:p>
            <a:r>
              <a:rPr lang="en-US" dirty="0"/>
              <a:t>You want to make sure each little piece works before you invest the time to create a complex thing: </a:t>
            </a:r>
          </a:p>
          <a:p>
            <a:endParaRPr lang="en-US" dirty="0"/>
          </a:p>
          <a:p>
            <a:r>
              <a:rPr lang="en-US" sz="4400" b="1" dirty="0">
                <a:solidFill>
                  <a:srgbClr val="FF0000"/>
                </a:solidFill>
              </a:rPr>
              <a:t>Remember: you can always try to run any line of code you are confused about!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2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FBD9-1D72-F140-B71A-37F8851F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simulate a coin toss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D773-2DE1-5444-BD89-DD888708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simulate a coin toss and find the probability of having exactly x tails when we run 5,000 replicates of n tosses. </a:t>
            </a:r>
          </a:p>
        </p:txBody>
      </p:sp>
    </p:spTree>
    <p:extLst>
      <p:ext uri="{BB962C8B-B14F-4D97-AF65-F5344CB8AC3E}">
        <p14:creationId xmlns:p14="http://schemas.microsoft.com/office/powerpoint/2010/main" val="4072188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numTail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0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numTail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number of Tails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numTail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51E12-F7E5-1349-A3BC-8A2D71322D41}"/>
              </a:ext>
            </a:extLst>
          </p:cNvPr>
          <p:cNvSpPr/>
          <p:nvPr/>
        </p:nvSpPr>
        <p:spPr>
          <a:xfrm>
            <a:off x="838197" y="2735962"/>
            <a:ext cx="4074461" cy="8307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0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number of Tails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numTail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51E12-F7E5-1349-A3BC-8A2D71322D41}"/>
              </a:ext>
            </a:extLst>
          </p:cNvPr>
          <p:cNvSpPr/>
          <p:nvPr/>
        </p:nvSpPr>
        <p:spPr>
          <a:xfrm>
            <a:off x="838197" y="2735962"/>
            <a:ext cx="4074461" cy="8307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D5A3C-F69B-0348-BF25-AF21B99292B6}"/>
              </a:ext>
            </a:extLst>
          </p:cNvPr>
          <p:cNvSpPr/>
          <p:nvPr/>
        </p:nvSpPr>
        <p:spPr>
          <a:xfrm>
            <a:off x="1167997" y="5342075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return() </a:t>
            </a:r>
            <a:r>
              <a:rPr lang="en-US" dirty="0">
                <a:latin typeface="Helvetica" pitchFamily="2" charset="0"/>
              </a:rPr>
              <a:t>determines what the product of the function is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number of Tails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numTail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51E12-F7E5-1349-A3BC-8A2D71322D41}"/>
              </a:ext>
            </a:extLst>
          </p:cNvPr>
          <p:cNvSpPr/>
          <p:nvPr/>
        </p:nvSpPr>
        <p:spPr>
          <a:xfrm>
            <a:off x="838197" y="2735962"/>
            <a:ext cx="4074461" cy="8307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B669-A4DF-BE41-B9EC-D44DC67CA67F}"/>
              </a:ext>
            </a:extLst>
          </p:cNvPr>
          <p:cNvSpPr txBox="1"/>
          <p:nvPr/>
        </p:nvSpPr>
        <p:spPr>
          <a:xfrm>
            <a:off x="838197" y="5074024"/>
            <a:ext cx="9829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Help me add flexibility to this by allowing me to change the probability of getting tails</a:t>
            </a:r>
          </a:p>
        </p:txBody>
      </p:sp>
    </p:spTree>
    <p:extLst>
      <p:ext uri="{BB962C8B-B14F-4D97-AF65-F5344CB8AC3E}">
        <p14:creationId xmlns:p14="http://schemas.microsoft.com/office/powerpoint/2010/main" val="346912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number of Tails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numTail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51E12-F7E5-1349-A3BC-8A2D71322D41}"/>
              </a:ext>
            </a:extLst>
          </p:cNvPr>
          <p:cNvSpPr/>
          <p:nvPr/>
        </p:nvSpPr>
        <p:spPr>
          <a:xfrm>
            <a:off x="838197" y="2735962"/>
            <a:ext cx="4074461" cy="8307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B669-A4DF-BE41-B9EC-D44DC67CA67F}"/>
              </a:ext>
            </a:extLst>
          </p:cNvPr>
          <p:cNvSpPr txBox="1"/>
          <p:nvPr/>
        </p:nvSpPr>
        <p:spPr>
          <a:xfrm>
            <a:off x="838197" y="5074024"/>
            <a:ext cx="9829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Help me add flexibility to this by allowing me to change the probability of getting tails</a:t>
            </a:r>
          </a:p>
        </p:txBody>
      </p:sp>
    </p:spTree>
    <p:extLst>
      <p:ext uri="{BB962C8B-B14F-4D97-AF65-F5344CB8AC3E}">
        <p14:creationId xmlns:p14="http://schemas.microsoft.com/office/powerpoint/2010/main" val="2078418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537-371D-9643-A26A-04817A0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E27-EC5E-344E-9B50-A75A7D5F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Start small and build up</a:t>
            </a:r>
          </a:p>
          <a:p>
            <a:r>
              <a:rPr lang="en-US" sz="3600" dirty="0"/>
              <a:t>Work out the kinks bit by bit before investing too much time into writing a big function</a:t>
            </a:r>
          </a:p>
          <a:p>
            <a:r>
              <a:rPr lang="en-US" sz="3600" dirty="0"/>
              <a:t>Things that can look very complex at first can be broken down into small parts, which makes them less threatening</a:t>
            </a:r>
          </a:p>
          <a:p>
            <a:r>
              <a:rPr lang="en-US" sz="3600" dirty="0"/>
              <a:t>Writing functions and simulations is not that hard, you have all the tools already!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983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true power of the program comes from allowing R to query large datasets and make decisions for you.</a:t>
            </a:r>
          </a:p>
        </p:txBody>
      </p:sp>
    </p:spTree>
    <p:extLst>
      <p:ext uri="{BB962C8B-B14F-4D97-AF65-F5344CB8AC3E}">
        <p14:creationId xmlns:p14="http://schemas.microsoft.com/office/powerpoint/2010/main" val="158686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537-371D-9643-A26A-04817A0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E27-EC5E-344E-9B50-A75A7D5F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Start small and build up</a:t>
            </a:r>
          </a:p>
          <a:p>
            <a:r>
              <a:rPr lang="en-US" sz="3600" dirty="0"/>
              <a:t>Work out the kinks bit by bit before investing too much time into writing a big function</a:t>
            </a:r>
          </a:p>
          <a:p>
            <a:r>
              <a:rPr lang="en-US" sz="3600" dirty="0"/>
              <a:t>Things that can look very complex at first can be broken down into small parts, which makes them less threatening</a:t>
            </a:r>
          </a:p>
          <a:p>
            <a:r>
              <a:rPr lang="en-US" sz="3600" dirty="0"/>
              <a:t>Writing functions and simulations is not that hard, you have all the tools already!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290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537-371D-9643-A26A-04817A0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E27-EC5E-344E-9B50-A75A7D5F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Start small and build up</a:t>
            </a:r>
          </a:p>
          <a:p>
            <a:r>
              <a:rPr lang="en-US" sz="3600" dirty="0"/>
              <a:t>Work out the kinks bit by bit before investing too much time into writing a big function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597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537-371D-9643-A26A-04817A0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E27-EC5E-344E-9B50-A75A7D5F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Start small and build up</a:t>
            </a:r>
          </a:p>
          <a:p>
            <a:r>
              <a:rPr lang="en-US" sz="3600" dirty="0"/>
              <a:t>Work out the kinks bit by bit before investing too much time into writing a big function</a:t>
            </a:r>
          </a:p>
          <a:p>
            <a:r>
              <a:rPr lang="en-US" sz="3600" dirty="0"/>
              <a:t>Things that can look very complex at first can be broken down into small parts, which makes them less threatening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122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537-371D-9643-A26A-04817A0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E27-EC5E-344E-9B50-A75A7D5F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Start small and build up</a:t>
            </a:r>
          </a:p>
          <a:p>
            <a:r>
              <a:rPr lang="en-US" sz="3600" dirty="0"/>
              <a:t>Work out the kinks bit by bit before investing too much time into writing a big function</a:t>
            </a:r>
          </a:p>
          <a:p>
            <a:r>
              <a:rPr lang="en-US" sz="3600" dirty="0"/>
              <a:t>Things that can look very complex at first can be broken down into small parts, which makes them less threatening</a:t>
            </a:r>
          </a:p>
          <a:p>
            <a:r>
              <a:rPr lang="en-US" sz="3600" dirty="0"/>
              <a:t>Writing functions and simulations is not that hard, you have all the tools already!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524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r>
              <a:rPr lang="en-US" dirty="0"/>
              <a:t>The true power of the program comes from allowing R to query large datasets and make decisions for you.</a:t>
            </a:r>
          </a:p>
          <a:p>
            <a:r>
              <a:rPr lang="en-US" dirty="0"/>
              <a:t>Three key programming tools are helpful:</a:t>
            </a:r>
          </a:p>
          <a:p>
            <a:pPr marL="971550" lvl="1" indent="-514350">
              <a:buAutoNum type="arabicPeriod"/>
            </a:pPr>
            <a:r>
              <a:rPr lang="en-US" dirty="0"/>
              <a:t>If-else statements</a:t>
            </a:r>
          </a:p>
          <a:p>
            <a:pPr marL="971550" lvl="1" indent="-514350">
              <a:buAutoNum type="arabicPeriod"/>
            </a:pPr>
            <a:r>
              <a:rPr lang="en-US" dirty="0"/>
              <a:t>For-loops</a:t>
            </a:r>
          </a:p>
          <a:p>
            <a:pPr marL="971550" lvl="1" indent="-514350">
              <a:buAutoNum type="arabicPeriod"/>
            </a:pPr>
            <a:r>
              <a:rPr lang="en-US" dirty="0"/>
              <a:t>Functions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far, much of we learned demonstrates how to use R like an extremely smart calculator.</a:t>
            </a:r>
          </a:p>
          <a:p>
            <a:r>
              <a:rPr lang="en-US" dirty="0"/>
              <a:t>The true power of the program comes from allowing R to query large datasets and make decisions for you.</a:t>
            </a:r>
          </a:p>
          <a:p>
            <a:r>
              <a:rPr lang="en-US" dirty="0"/>
              <a:t>Three key programming tools are helpful:</a:t>
            </a:r>
          </a:p>
          <a:p>
            <a:pPr marL="971550" lvl="1" indent="-514350">
              <a:buAutoNum type="arabicPeriod"/>
            </a:pPr>
            <a:r>
              <a:rPr lang="en-US" dirty="0"/>
              <a:t>If-else and </a:t>
            </a:r>
            <a:r>
              <a:rPr lang="en-US" dirty="0" err="1"/>
              <a:t>ifelse</a:t>
            </a:r>
            <a:r>
              <a:rPr lang="en-US" dirty="0"/>
              <a:t> statements</a:t>
            </a:r>
          </a:p>
          <a:p>
            <a:pPr marL="971550" lvl="1" indent="-514350">
              <a:buAutoNum type="arabicPeriod"/>
            </a:pPr>
            <a:r>
              <a:rPr lang="en-US" dirty="0"/>
              <a:t>For-loops</a:t>
            </a:r>
          </a:p>
          <a:p>
            <a:pPr marL="457200" lvl="1" indent="0">
              <a:buNone/>
            </a:pPr>
            <a:r>
              <a:rPr lang="en-US" dirty="0"/>
              <a:t>Allow you to control the flow of our programming and cause different things to happen depending on the value of tests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3. Functions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4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75A-3690-3342-8B05-DD3DCA02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2E9B-569E-C044-BC42-6E1A2D9D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“Looping”, “cycling”, “iterating” is nothing more than automating a multi-step process by organizing sequences of actions or ‘batch’ processes and by grouping the parts that need to be repeated.</a:t>
            </a:r>
          </a:p>
          <a:p>
            <a:r>
              <a:rPr lang="en-US" dirty="0">
                <a:solidFill>
                  <a:srgbClr val="FF0000"/>
                </a:solidFill>
              </a:rPr>
              <a:t>For loops </a:t>
            </a:r>
            <a:r>
              <a:rPr lang="en-US" dirty="0"/>
              <a:t>execute for a prescribed number of times, as controlled by a counter or an index, incremented at each iteration cycle.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(variable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vector) </a:t>
            </a:r>
          </a:p>
          <a:p>
            <a:pPr marL="0" indent="0">
              <a:buNone/>
            </a:pPr>
            <a:r>
              <a:rPr lang="en-US" dirty="0"/>
              <a:t>	{ do something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49BC2E2-BFB4-5349-B02E-9D7BECA0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800100"/>
            <a:ext cx="3390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CF2-DED7-6E4D-B441-F9600CB3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for (</a:t>
            </a:r>
            <a:r>
              <a:rPr lang="en-US" sz="6000" dirty="0" err="1">
                <a:solidFill>
                  <a:srgbClr val="0070C0"/>
                </a:solidFill>
              </a:rPr>
              <a:t>i</a:t>
            </a:r>
            <a:r>
              <a:rPr lang="en-US" sz="6000" dirty="0">
                <a:solidFill>
                  <a:srgbClr val="0070C0"/>
                </a:solidFill>
              </a:rPr>
              <a:t> in 1:20) {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print(paste("I am student",</a:t>
            </a:r>
            <a:r>
              <a:rPr lang="en-US" sz="6000" dirty="0" err="1">
                <a:solidFill>
                  <a:srgbClr val="0070C0"/>
                </a:solidFill>
              </a:rPr>
              <a:t>i</a:t>
            </a:r>
            <a:r>
              <a:rPr lang="en-US" sz="6000" dirty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42A6EC-EB78-D14A-A4C2-17331A27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CFCF-961C-EB4B-A9F7-AB97A96C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71550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Tells the loop how many times to run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CF2-DED7-6E4D-B441-F9600CB3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for (</a:t>
            </a:r>
            <a:r>
              <a:rPr lang="en-US" sz="6000" dirty="0" err="1"/>
              <a:t>i</a:t>
            </a:r>
            <a:r>
              <a:rPr lang="en-US" sz="6000" dirty="0"/>
              <a:t> in 1:20) {</a:t>
            </a:r>
          </a:p>
          <a:p>
            <a:pPr marL="0" indent="0">
              <a:buNone/>
            </a:pPr>
            <a:r>
              <a:rPr lang="en-US" sz="6000" dirty="0"/>
              <a:t>print(paste("I am student",</a:t>
            </a:r>
            <a:r>
              <a:rPr lang="en-US" sz="6000" dirty="0" err="1"/>
              <a:t>i</a:t>
            </a:r>
            <a:r>
              <a:rPr lang="en-US" sz="6000" dirty="0"/>
              <a:t>))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B1C55F5-9298-FB4E-9913-2FECD36D93D8}"/>
              </a:ext>
            </a:extLst>
          </p:cNvPr>
          <p:cNvSpPr/>
          <p:nvPr/>
        </p:nvSpPr>
        <p:spPr>
          <a:xfrm>
            <a:off x="573741" y="2187388"/>
            <a:ext cx="4536141" cy="1241612"/>
          </a:xfrm>
          <a:prstGeom prst="frame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1497</Words>
  <Application>Microsoft Macintosh PowerPoint</Application>
  <PresentationFormat>Widescreen</PresentationFormat>
  <Paragraphs>190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Office Theme</vt:lpstr>
      <vt:lpstr>Writing For Loops, If-Else Statements, and Functions in R</vt:lpstr>
      <vt:lpstr>The Power of Programming</vt:lpstr>
      <vt:lpstr>The Power of Programming</vt:lpstr>
      <vt:lpstr>The Power of Programming</vt:lpstr>
      <vt:lpstr>The Power of Programming</vt:lpstr>
      <vt:lpstr>For-loops</vt:lpstr>
      <vt:lpstr>For-Loops</vt:lpstr>
      <vt:lpstr>PowerPoint Presentation</vt:lpstr>
      <vt:lpstr>Tells the loop how many times to run </vt:lpstr>
      <vt:lpstr>Tells the loop how many times to run </vt:lpstr>
      <vt:lpstr>PowerPoint Presentation</vt:lpstr>
      <vt:lpstr>If Statements</vt:lpstr>
      <vt:lpstr>If-Else Statements</vt:lpstr>
      <vt:lpstr>If-Else Statements</vt:lpstr>
      <vt:lpstr>Functions</vt:lpstr>
      <vt:lpstr>Functions</vt:lpstr>
      <vt:lpstr>Functions</vt:lpstr>
      <vt:lpstr>Why write functions? </vt:lpstr>
      <vt:lpstr>Functions</vt:lpstr>
      <vt:lpstr>Functions</vt:lpstr>
      <vt:lpstr>PowerPoint Presentation</vt:lpstr>
      <vt:lpstr>We want to simulate a coin toss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home messages</vt:lpstr>
      <vt:lpstr>Take home messages</vt:lpstr>
      <vt:lpstr>Take home messages</vt:lpstr>
      <vt:lpstr>Take home messages</vt:lpstr>
      <vt:lpstr>Take home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Loops, If-Else Statements, and Functions in R</dc:title>
  <dc:creator>Microsoft Office User</dc:creator>
  <cp:lastModifiedBy>Microsoft Office User</cp:lastModifiedBy>
  <cp:revision>13</cp:revision>
  <dcterms:created xsi:type="dcterms:W3CDTF">2020-01-02T07:48:19Z</dcterms:created>
  <dcterms:modified xsi:type="dcterms:W3CDTF">2020-01-05T05:04:28Z</dcterms:modified>
</cp:coreProperties>
</file>