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9" r:id="rId5"/>
    <p:sldId id="258" r:id="rId6"/>
    <p:sldId id="275" r:id="rId7"/>
    <p:sldId id="277" r:id="rId8"/>
    <p:sldId id="278" r:id="rId9"/>
    <p:sldId id="259" r:id="rId10"/>
    <p:sldId id="263" r:id="rId11"/>
    <p:sldId id="262" r:id="rId12"/>
    <p:sldId id="264" r:id="rId13"/>
    <p:sldId id="260" r:id="rId14"/>
    <p:sldId id="270" r:id="rId15"/>
    <p:sldId id="271" r:id="rId16"/>
    <p:sldId id="265" r:id="rId17"/>
    <p:sldId id="267" r:id="rId18"/>
    <p:sldId id="26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0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4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79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4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50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8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0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6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10B4-EAE4-463B-A262-CD6D19033C1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32F933-61D5-4A63-DF4F-44055764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134" y="1564640"/>
            <a:ext cx="11015731" cy="9744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Data cleaning and visualization with 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0BD7D-87FD-B2DE-1065-7B82CFCD28FF}"/>
              </a:ext>
            </a:extLst>
          </p:cNvPr>
          <p:cNvSpPr txBox="1"/>
          <p:nvPr/>
        </p:nvSpPr>
        <p:spPr>
          <a:xfrm>
            <a:off x="6675120" y="5103674"/>
            <a:ext cx="5506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Hafaliana 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Christian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Ranaivoson, PhD</a:t>
            </a:r>
          </a:p>
          <a:p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Ecology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and Evolution</a:t>
            </a:r>
          </a:p>
          <a:p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of Chicago, Illinois, USA</a:t>
            </a:r>
          </a:p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Laboratoire de Biologie des Populations Parasitaires</a:t>
            </a:r>
          </a:p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Mention of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Zoology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and Animal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Faculty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of Sciences,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of Antananarivo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93CAD-D0D4-BE84-EC9E-95A6CA5108F7}"/>
              </a:ext>
            </a:extLst>
          </p:cNvPr>
          <p:cNvSpPr txBox="1"/>
          <p:nvPr/>
        </p:nvSpPr>
        <p:spPr>
          <a:xfrm>
            <a:off x="2093871" y="3053164"/>
            <a:ext cx="84115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Ecological</a:t>
            </a:r>
            <a:r>
              <a:rPr lang="fr-FR" sz="22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Epidemiological</a:t>
            </a:r>
            <a:r>
              <a:rPr lang="fr-FR" sz="2200" b="1" dirty="0">
                <a:latin typeface="Arial" panose="020B0604020202020204" pitchFamily="34" charset="0"/>
                <a:cs typeface="Arial" panose="020B0604020202020204" pitchFamily="34" charset="0"/>
              </a:rPr>
              <a:t> Modeling Madagascar (E2M2)</a:t>
            </a:r>
          </a:p>
          <a:p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Institut Pasteur de Madagascar, Antananarivo, Madagascar</a:t>
            </a:r>
          </a:p>
          <a:p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ValBio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Ranomafana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, Fianarantsoa, Madagascar</a:t>
            </a:r>
          </a:p>
          <a:p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09-17 Décembre 2022</a:t>
            </a:r>
          </a:p>
        </p:txBody>
      </p:sp>
    </p:spTree>
    <p:extLst>
      <p:ext uri="{BB962C8B-B14F-4D97-AF65-F5344CB8AC3E}">
        <p14:creationId xmlns:p14="http://schemas.microsoft.com/office/powerpoint/2010/main" val="334793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541" y="687186"/>
            <a:ext cx="989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Accessing dataset contents </a:t>
            </a:r>
            <a:r>
              <a:rPr lang="en-US" sz="2800" dirty="0"/>
              <a:t>(From Outside to Inside!)</a:t>
            </a:r>
            <a:endParaRPr lang="fr-F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568103" y="1433613"/>
            <a:ext cx="5450240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&gt;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</a:t>
            </a:r>
            <a:endParaRPr lang="fr-F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8287" y="3447630"/>
            <a:ext cx="5900056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Contents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name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fr-F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433" y="3447630"/>
            <a:ext cx="5523059" cy="110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&gt; e2m2_FB</a:t>
            </a:r>
            <a:r>
              <a:rPr lang="fr-FR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$</a:t>
            </a:r>
            <a:r>
              <a:rPr lang="fr-FR" sz="2200" dirty="0">
                <a:solidFill>
                  <a:srgbClr val="00B0F0"/>
                </a:solidFill>
                <a:cs typeface="Times New Roman" panose="02020603050405020304" pitchFamily="18" charset="0"/>
              </a:rPr>
              <a:t>Id</a:t>
            </a:r>
            <a:r>
              <a:rPr lang="fr-FR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fr-FR" sz="2200" dirty="0">
                <a:solidFill>
                  <a:schemeClr val="accent6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e2m2_FB$Forearm &lt; 56</a:t>
            </a:r>
            <a:r>
              <a:rPr lang="fr-FR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2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fr-FR" sz="2200" dirty="0">
                <a:solidFill>
                  <a:schemeClr val="bg1"/>
                </a:solidFill>
                <a:cs typeface="Times New Roman" panose="02020603050405020304" pitchFamily="18" charset="0"/>
              </a:rPr>
              <a:t>[1] "fb_64" "fb_65"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333" y="1433613"/>
            <a:ext cx="4733428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2200" dirty="0">
                <a:solidFill>
                  <a:schemeClr val="bg1"/>
                </a:solidFill>
                <a:cs typeface="Times New Roman" panose="02020603050405020304" pitchFamily="18" charset="0"/>
              </a:rPr>
              <a:t>&gt;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e2m2_FB</a:t>
            </a:r>
            <a:r>
              <a:rPr lang="sv-SE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$</a:t>
            </a:r>
            <a:r>
              <a:rPr lang="sv-SE" sz="2200" dirty="0">
                <a:solidFill>
                  <a:srgbClr val="00B0F0"/>
                </a:solidFill>
                <a:cs typeface="Times New Roman" panose="02020603050405020304" pitchFamily="18" charset="0"/>
              </a:rPr>
              <a:t>Id</a:t>
            </a:r>
          </a:p>
          <a:p>
            <a:r>
              <a:rPr lang="sv-SE" sz="2200" dirty="0">
                <a:solidFill>
                  <a:schemeClr val="bg1"/>
                </a:solidFill>
                <a:cs typeface="Times New Roman" panose="02020603050405020304" pitchFamily="18" charset="0"/>
              </a:rPr>
              <a:t> [1] "fb_1"   "fb_2"   "fb_3"   "fb_4”</a:t>
            </a:r>
          </a:p>
          <a:p>
            <a:r>
              <a:rPr lang="sv-SE" sz="2200" dirty="0">
                <a:solidFill>
                  <a:schemeClr val="bg1"/>
                </a:solidFill>
                <a:cs typeface="Times New Roman" panose="02020603050405020304" pitchFamily="18" charset="0"/>
              </a:rPr>
              <a:t> [12] "fb_12"  "fb_13"  "fb_14”...</a:t>
            </a:r>
          </a:p>
          <a:p>
            <a:r>
              <a:rPr lang="sv-SE" sz="2200" dirty="0">
                <a:solidFill>
                  <a:schemeClr val="bg1"/>
                </a:solidFill>
                <a:cs typeface="Times New Roman" panose="02020603050405020304" pitchFamily="18" charset="0"/>
              </a:rPr>
              <a:t> [100] "fb_100"</a:t>
            </a:r>
            <a:endParaRPr lang="fr-FR" sz="2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647" y="5221442"/>
            <a:ext cx="6836056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length(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e2m2_FB</a:t>
            </a:r>
            <a:r>
              <a:rPr lang="fr-FR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$</a:t>
            </a:r>
            <a:r>
              <a:rPr lang="fr-FR" sz="2200" dirty="0">
                <a:solidFill>
                  <a:srgbClr val="00B0F0"/>
                </a:solidFill>
                <a:cs typeface="Times New Roman" panose="02020603050405020304" pitchFamily="18" charset="0"/>
              </a:rPr>
              <a:t>Id</a:t>
            </a:r>
            <a:r>
              <a:rPr lang="fr-FR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fr-FR" sz="2200" dirty="0">
                <a:solidFill>
                  <a:schemeClr val="accent6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e2m2_FB$Forearm &lt; 56</a:t>
            </a:r>
            <a:r>
              <a:rPr lang="fr-FR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])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2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fr-FR" sz="2200" dirty="0">
                <a:solidFill>
                  <a:schemeClr val="bg1"/>
                </a:solidFill>
                <a:cs typeface="Times New Roman" panose="02020603050405020304" pitchFamily="18" charset="0"/>
              </a:rPr>
              <a:t>[1]   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895" y="4692206"/>
            <a:ext cx="504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Bat Id with Weight &gt; 75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0324" y="6315876"/>
            <a:ext cx="3821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count with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length(…)</a:t>
            </a:r>
            <a:endParaRPr lang="fr-F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36074F-0AB9-7A2E-F170-2CD40E667DE0}"/>
              </a:ext>
            </a:extLst>
          </p:cNvPr>
          <p:cNvSpPr txBox="1">
            <a:spLocks/>
          </p:cNvSpPr>
          <p:nvPr/>
        </p:nvSpPr>
        <p:spPr>
          <a:xfrm>
            <a:off x="171825" y="52899"/>
            <a:ext cx="9387983" cy="60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/>
              <a:t>Exploring and cleaning Data</a:t>
            </a:r>
            <a:r>
              <a:rPr lang="en-US" sz="3000" dirty="0"/>
              <a:t> (look at the dataset)</a:t>
            </a:r>
          </a:p>
        </p:txBody>
      </p:sp>
    </p:spTree>
    <p:extLst>
      <p:ext uri="{BB962C8B-B14F-4D97-AF65-F5344CB8AC3E}">
        <p14:creationId xmlns:p14="http://schemas.microsoft.com/office/powerpoint/2010/main" val="87347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1464" y="729631"/>
            <a:ext cx="681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Variable types and error           </a:t>
            </a:r>
            <a:r>
              <a:rPr lang="en-US" sz="2800" b="1" dirty="0" err="1">
                <a:solidFill>
                  <a:srgbClr val="FF0000"/>
                </a:solidFill>
              </a:rPr>
              <a:t>str</a:t>
            </a:r>
            <a:r>
              <a:rPr lang="en-US" sz="2800" b="1" dirty="0">
                <a:solidFill>
                  <a:srgbClr val="FF0000"/>
                </a:solidFill>
              </a:rPr>
              <a:t>(…)</a:t>
            </a:r>
            <a:endParaRPr lang="fr-F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6231" y="1687341"/>
            <a:ext cx="6013888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FF0000"/>
                </a:solidFill>
              </a:rPr>
              <a:t>&gt; </a:t>
            </a:r>
            <a:r>
              <a:rPr lang="fr-FR" sz="2200" dirty="0" err="1">
                <a:solidFill>
                  <a:srgbClr val="FF0000"/>
                </a:solidFill>
              </a:rPr>
              <a:t>str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>
                <a:solidFill>
                  <a:schemeClr val="bg1"/>
                </a:solidFill>
              </a:rPr>
              <a:t>e2m2_FB</a:t>
            </a:r>
            <a:r>
              <a:rPr lang="fr-FR" sz="22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 $ Id       : </a:t>
            </a:r>
            <a:r>
              <a:rPr lang="en-US" sz="2200" dirty="0" err="1">
                <a:solidFill>
                  <a:schemeClr val="bg1"/>
                </a:solidFill>
              </a:rPr>
              <a:t>chr</a:t>
            </a:r>
            <a:r>
              <a:rPr lang="en-US" sz="2200" dirty="0">
                <a:solidFill>
                  <a:schemeClr val="bg1"/>
                </a:solidFill>
              </a:rPr>
              <a:t>  "fb_1" "fb_2" "fb_3" "fb_4“…</a:t>
            </a:r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 $ </a:t>
            </a:r>
            <a:r>
              <a:rPr lang="fr-FR" sz="2200" dirty="0" err="1">
                <a:solidFill>
                  <a:schemeClr val="bg1"/>
                </a:solidFill>
              </a:rPr>
              <a:t>Sex</a:t>
            </a:r>
            <a:r>
              <a:rPr lang="fr-FR" sz="2200" dirty="0">
                <a:solidFill>
                  <a:schemeClr val="bg1"/>
                </a:solidFill>
              </a:rPr>
              <a:t>    : </a:t>
            </a:r>
            <a:r>
              <a:rPr lang="fr-FR" sz="2200" dirty="0" err="1">
                <a:solidFill>
                  <a:schemeClr val="bg1"/>
                </a:solidFill>
              </a:rPr>
              <a:t>chr</a:t>
            </a:r>
            <a:r>
              <a:rPr lang="fr-FR" sz="2200" dirty="0">
                <a:solidFill>
                  <a:schemeClr val="bg1"/>
                </a:solidFill>
              </a:rPr>
              <a:t>  "f" "f" "f" "F" "f " ...</a:t>
            </a:r>
          </a:p>
          <a:p>
            <a:r>
              <a:rPr lang="fr-FR" sz="2200" dirty="0">
                <a:solidFill>
                  <a:schemeClr val="bg1"/>
                </a:solidFill>
              </a:rPr>
              <a:t> $ </a:t>
            </a:r>
            <a:r>
              <a:rPr lang="fr-FR" sz="2200" dirty="0" err="1">
                <a:solidFill>
                  <a:schemeClr val="bg1"/>
                </a:solidFill>
              </a:rPr>
              <a:t>Weight</a:t>
            </a:r>
            <a:r>
              <a:rPr lang="fr-FR" sz="2200" dirty="0">
                <a:solidFill>
                  <a:schemeClr val="bg1"/>
                </a:solidFill>
              </a:rPr>
              <a:t> : </a:t>
            </a:r>
            <a:r>
              <a:rPr lang="fr-FR" sz="2200" dirty="0" err="1">
                <a:solidFill>
                  <a:schemeClr val="bg1"/>
                </a:solidFill>
              </a:rPr>
              <a:t>num</a:t>
            </a:r>
            <a:r>
              <a:rPr lang="fr-FR" sz="2200" dirty="0">
                <a:solidFill>
                  <a:schemeClr val="bg1"/>
                </a:solidFill>
              </a:rPr>
              <a:t>  34.8 36.1 36.5 36.6 38.9 ...</a:t>
            </a:r>
          </a:p>
          <a:p>
            <a:r>
              <a:rPr lang="fr-FR" sz="2200" dirty="0">
                <a:solidFill>
                  <a:schemeClr val="bg1"/>
                </a:solidFill>
              </a:rPr>
              <a:t> $ Age   : </a:t>
            </a:r>
            <a:r>
              <a:rPr lang="fr-FR" sz="2200" dirty="0" err="1">
                <a:solidFill>
                  <a:srgbClr val="FF0000"/>
                </a:solidFill>
              </a:rPr>
              <a:t>chr</a:t>
            </a:r>
            <a:r>
              <a:rPr lang="fr-FR" sz="2200" dirty="0">
                <a:solidFill>
                  <a:schemeClr val="bg1"/>
                </a:solidFill>
              </a:rPr>
              <a:t> "one" "6.65" "6.77" "</a:t>
            </a:r>
            <a:r>
              <a:rPr lang="fr-FR" sz="2200" dirty="0" err="1">
                <a:solidFill>
                  <a:schemeClr val="bg1"/>
                </a:solidFill>
              </a:rPr>
              <a:t>seven</a:t>
            </a:r>
            <a:r>
              <a:rPr lang="fr-FR" sz="2200" dirty="0">
                <a:solidFill>
                  <a:schemeClr val="bg1"/>
                </a:solidFill>
              </a:rPr>
              <a:t>" ...</a:t>
            </a:r>
          </a:p>
          <a:p>
            <a:r>
              <a:rPr lang="fr-FR" sz="2200" dirty="0">
                <a:solidFill>
                  <a:schemeClr val="bg1"/>
                </a:solidFill>
              </a:rPr>
              <a:t> $ Date  : </a:t>
            </a:r>
            <a:r>
              <a:rPr lang="fr-FR" sz="2200" dirty="0" err="1">
                <a:solidFill>
                  <a:schemeClr val="bg1"/>
                </a:solidFill>
              </a:rPr>
              <a:t>chr</a:t>
            </a:r>
            <a:r>
              <a:rPr lang="fr-FR" sz="2200" dirty="0">
                <a:solidFill>
                  <a:schemeClr val="bg1"/>
                </a:solidFill>
              </a:rPr>
              <a:t>  "1/11/2015" "1/12/2015 "…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7885" y="1565098"/>
            <a:ext cx="53326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Categorical:</a:t>
            </a:r>
            <a:r>
              <a:rPr lang="en-US" sz="2200" dirty="0"/>
              <a:t>		Factor (n levels)</a:t>
            </a:r>
          </a:p>
          <a:p>
            <a:r>
              <a:rPr lang="en-US" sz="2200" b="1" dirty="0"/>
              <a:t>Continuous:</a:t>
            </a:r>
            <a:r>
              <a:rPr lang="en-US" sz="2200" dirty="0"/>
              <a:t>		Numeric (Range)</a:t>
            </a:r>
          </a:p>
          <a:p>
            <a:r>
              <a:rPr lang="en-US" sz="2200" b="1" dirty="0"/>
              <a:t>Time:			</a:t>
            </a:r>
            <a:r>
              <a:rPr lang="en-US" sz="2200" dirty="0"/>
              <a:t>Date (Range)</a:t>
            </a:r>
          </a:p>
          <a:p>
            <a:r>
              <a:rPr lang="en-US" sz="2200" b="1" dirty="0"/>
              <a:t>Binary:			</a:t>
            </a:r>
            <a:r>
              <a:rPr lang="en-US" sz="2200" dirty="0"/>
              <a:t>logic</a:t>
            </a:r>
            <a:r>
              <a:rPr lang="en-US" sz="2200" b="1" dirty="0"/>
              <a:t> </a:t>
            </a:r>
            <a:r>
              <a:rPr lang="en-US" sz="2200" dirty="0"/>
              <a:t>(T,F)</a:t>
            </a:r>
          </a:p>
          <a:p>
            <a:r>
              <a:rPr lang="en-US" sz="2200" b="1" dirty="0"/>
              <a:t>Missing Value:</a:t>
            </a:r>
            <a:r>
              <a:rPr lang="en-US" sz="2200" dirty="0"/>
              <a:t>		NA</a:t>
            </a:r>
            <a:endParaRPr lang="fr-FR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767885" y="3739247"/>
            <a:ext cx="4612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FF0000"/>
                </a:solidFill>
              </a:rPr>
              <a:t>as.factor</a:t>
            </a:r>
            <a:r>
              <a:rPr lang="en-US" sz="2200" b="1" dirty="0">
                <a:solidFill>
                  <a:srgbClr val="FF0000"/>
                </a:solidFill>
              </a:rPr>
              <a:t>(…)</a:t>
            </a:r>
          </a:p>
          <a:p>
            <a:r>
              <a:rPr lang="en-US" sz="2200" b="1" dirty="0" err="1">
                <a:solidFill>
                  <a:srgbClr val="FF0000"/>
                </a:solidFill>
              </a:rPr>
              <a:t>as.Date</a:t>
            </a:r>
            <a:r>
              <a:rPr lang="en-US" sz="2200" b="1" dirty="0">
                <a:solidFill>
                  <a:srgbClr val="FF0000"/>
                </a:solidFill>
              </a:rPr>
              <a:t>(…)          </a:t>
            </a:r>
            <a:r>
              <a:rPr lang="en-US" sz="2200" b="1" dirty="0"/>
              <a:t>"%Y-%m-%d"</a:t>
            </a:r>
          </a:p>
          <a:p>
            <a:r>
              <a:rPr lang="en-US" sz="2200" b="1" dirty="0" err="1">
                <a:solidFill>
                  <a:srgbClr val="FF0000"/>
                </a:solidFill>
              </a:rPr>
              <a:t>as.numeric</a:t>
            </a:r>
            <a:r>
              <a:rPr lang="en-US" sz="2200" b="1" dirty="0">
                <a:solidFill>
                  <a:srgbClr val="FF0000"/>
                </a:solidFill>
              </a:rPr>
              <a:t>(…)</a:t>
            </a:r>
            <a:endParaRPr lang="fr-FR" sz="2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231" y="4598477"/>
            <a:ext cx="5943888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as.factor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e2m2_FB$Sex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Levels: f </a:t>
            </a:r>
            <a:r>
              <a:rPr lang="en-US" sz="2200" dirty="0" err="1">
                <a:solidFill>
                  <a:schemeClr val="bg1"/>
                </a:solidFill>
              </a:rPr>
              <a:t>F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</a:t>
            </a:r>
            <a:r>
              <a:rPr lang="en-US" sz="2200" dirty="0">
                <a:solidFill>
                  <a:schemeClr val="bg1"/>
                </a:solidFill>
              </a:rPr>
              <a:t>  m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as.numeric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e2m2_FB$Age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Warning message:</a:t>
            </a:r>
          </a:p>
          <a:p>
            <a:r>
              <a:rPr lang="en-US" sz="2200" dirty="0">
                <a:solidFill>
                  <a:schemeClr val="bg1"/>
                </a:solidFill>
              </a:rPr>
              <a:t>NAs introduced by coercion 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as.Date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e2m2_FB$Date,</a:t>
            </a:r>
            <a:r>
              <a:rPr lang="en-US" sz="2200" dirty="0">
                <a:solidFill>
                  <a:srgbClr val="92D050"/>
                </a:solidFill>
              </a:rPr>
              <a:t>"%m/%d/%Y"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885" y="5457412"/>
            <a:ext cx="54026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Needed format	-&gt;	Re-format</a:t>
            </a:r>
          </a:p>
          <a:p>
            <a:r>
              <a:rPr lang="en-US" sz="2200" dirty="0"/>
              <a:t>Value error	-&gt;	Correct value</a:t>
            </a:r>
          </a:p>
          <a:p>
            <a:r>
              <a:rPr lang="en-US" sz="2200" dirty="0"/>
              <a:t>Missing error	-&gt;	Handle NA values</a:t>
            </a:r>
            <a:endParaRPr lang="fr-FR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FEB677-EC93-62A5-181B-C3291CE29C85}"/>
              </a:ext>
            </a:extLst>
          </p:cNvPr>
          <p:cNvSpPr txBox="1">
            <a:spLocks/>
          </p:cNvSpPr>
          <p:nvPr/>
        </p:nvSpPr>
        <p:spPr>
          <a:xfrm>
            <a:off x="171825" y="52899"/>
            <a:ext cx="9387983" cy="60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/>
              <a:t>Exploring and cleaning Data</a:t>
            </a:r>
            <a:r>
              <a:rPr lang="en-US" sz="3000" dirty="0"/>
              <a:t> (look at the dataset)</a:t>
            </a:r>
          </a:p>
        </p:txBody>
      </p:sp>
    </p:spTree>
    <p:extLst>
      <p:ext uri="{BB962C8B-B14F-4D97-AF65-F5344CB8AC3E}">
        <p14:creationId xmlns:p14="http://schemas.microsoft.com/office/powerpoint/2010/main" val="365770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3327" y="679709"/>
            <a:ext cx="35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Correcting Values</a:t>
            </a:r>
            <a:endParaRPr lang="fr-FR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267414" y="738934"/>
            <a:ext cx="4892585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Wrong value</a:t>
            </a:r>
            <a:r>
              <a:rPr lang="en-US" sz="2400" dirty="0"/>
              <a:t> ← </a:t>
            </a:r>
            <a:r>
              <a:rPr lang="en-US" sz="2400" dirty="0">
                <a:solidFill>
                  <a:srgbClr val="00B0F0"/>
                </a:solidFill>
              </a:rPr>
              <a:t>Right Value</a:t>
            </a:r>
            <a:r>
              <a:rPr lang="en-US" sz="2400" dirty="0"/>
              <a:t>)</a:t>
            </a:r>
            <a:endParaRPr lang="fr-F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65883" y="1362031"/>
            <a:ext cx="6449855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e2m2_FB$Age[e2m2$Age== “</a:t>
            </a:r>
            <a:r>
              <a:rPr lang="en-US" sz="2200" dirty="0">
                <a:solidFill>
                  <a:srgbClr val="FF0000"/>
                </a:solidFill>
              </a:rPr>
              <a:t>one</a:t>
            </a:r>
            <a:r>
              <a:rPr lang="en-US" sz="2200" dirty="0">
                <a:solidFill>
                  <a:schemeClr val="bg1"/>
                </a:solidFill>
              </a:rPr>
              <a:t>"] &lt;- “1" 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e2m2_FB$Sex[e2m2$Sex== "</a:t>
            </a:r>
            <a:r>
              <a:rPr lang="en-US" sz="2200" dirty="0">
                <a:solidFill>
                  <a:srgbClr val="FF0000"/>
                </a:solidFill>
              </a:rPr>
              <a:t>F</a:t>
            </a:r>
            <a:r>
              <a:rPr lang="en-US" sz="2200" dirty="0">
                <a:solidFill>
                  <a:schemeClr val="bg1"/>
                </a:solidFill>
              </a:rPr>
              <a:t>"] &lt;- "f"</a:t>
            </a:r>
            <a:endParaRPr lang="en-US" sz="2200" dirty="0">
              <a:solidFill>
                <a:srgbClr val="00B0F0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&gt; e2m2_FB$Sex[e2m2$Sex== "</a:t>
            </a:r>
            <a:r>
              <a:rPr lang="en-US" sz="2200" dirty="0">
                <a:solidFill>
                  <a:srgbClr val="FF0000"/>
                </a:solidFill>
              </a:rPr>
              <a:t>f </a:t>
            </a:r>
            <a:r>
              <a:rPr lang="en-US" sz="2200" dirty="0">
                <a:solidFill>
                  <a:schemeClr val="bg1"/>
                </a:solidFill>
              </a:rPr>
              <a:t>"] &lt;- "f"</a:t>
            </a:r>
            <a:endParaRPr lang="fr-FR" sz="22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3711" y="1351213"/>
            <a:ext cx="4376804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as.factor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e2m2_FB$Sex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Levels: f m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as.numeric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e2m2_FB$Age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[1] 4.80  6.65  6.77  7.00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159" y="2960881"/>
            <a:ext cx="7964483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e2m2_FB$Sex &lt;- </a:t>
            </a:r>
            <a:r>
              <a:rPr lang="en-US" sz="2200" dirty="0" err="1">
                <a:solidFill>
                  <a:srgbClr val="FF0000"/>
                </a:solidFill>
              </a:rPr>
              <a:t>as.factor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e2m2_FB$Sex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e2m2_FB$Age &lt;- </a:t>
            </a:r>
            <a:r>
              <a:rPr lang="en-US" sz="2200" dirty="0" err="1">
                <a:solidFill>
                  <a:srgbClr val="FF0000"/>
                </a:solidFill>
              </a:rPr>
              <a:t>as.numeric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e2m2_FB$Age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e2m2_FB$Date &lt;- </a:t>
            </a:r>
            <a:r>
              <a:rPr lang="en-US" sz="2200" dirty="0" err="1">
                <a:solidFill>
                  <a:srgbClr val="FF0000"/>
                </a:solidFill>
              </a:rPr>
              <a:t>as.Date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e2m2_FB$Date,</a:t>
            </a:r>
            <a:r>
              <a:rPr lang="en-US" sz="2200" dirty="0">
                <a:solidFill>
                  <a:srgbClr val="92D050"/>
                </a:solidFill>
              </a:rPr>
              <a:t>"%m/%d/%Y"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718" y="2525754"/>
            <a:ext cx="588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Save the format to the 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159" y="4161522"/>
            <a:ext cx="6298233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 err="1">
                <a:solidFill>
                  <a:srgbClr val="FF0000"/>
                </a:solidFill>
              </a:rPr>
              <a:t>str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$ Id     : </a:t>
            </a:r>
            <a:r>
              <a:rPr lang="en-US" sz="2200" dirty="0" err="1">
                <a:solidFill>
                  <a:schemeClr val="bg1"/>
                </a:solidFill>
              </a:rPr>
              <a:t>chr</a:t>
            </a:r>
            <a:r>
              <a:rPr lang="en-US" sz="2200" dirty="0">
                <a:solidFill>
                  <a:schemeClr val="bg1"/>
                </a:solidFill>
              </a:rPr>
              <a:t>  "fb_1" "fb_2" "fb_3" "fb_4" ...</a:t>
            </a:r>
          </a:p>
          <a:p>
            <a:r>
              <a:rPr lang="en-US" sz="2200" dirty="0">
                <a:solidFill>
                  <a:schemeClr val="bg1"/>
                </a:solidFill>
              </a:rPr>
              <a:t>$ Sex    : Factor w/ 2 levels "</a:t>
            </a:r>
            <a:r>
              <a:rPr lang="en-US" sz="2200" dirty="0" err="1">
                <a:solidFill>
                  <a:schemeClr val="bg1"/>
                </a:solidFill>
              </a:rPr>
              <a:t>f","m</a:t>
            </a:r>
            <a:r>
              <a:rPr lang="en-US" sz="2200" dirty="0">
                <a:solidFill>
                  <a:schemeClr val="bg1"/>
                </a:solidFill>
              </a:rPr>
              <a:t>": 1 1 1 1  2 </a:t>
            </a:r>
          </a:p>
          <a:p>
            <a:r>
              <a:rPr lang="en-US" sz="2200" dirty="0">
                <a:solidFill>
                  <a:schemeClr val="bg1"/>
                </a:solidFill>
              </a:rPr>
              <a:t>$ Age    : </a:t>
            </a:r>
            <a:r>
              <a:rPr lang="en-US" sz="2200" dirty="0" err="1">
                <a:solidFill>
                  <a:schemeClr val="bg1"/>
                </a:solidFill>
              </a:rPr>
              <a:t>num</a:t>
            </a:r>
            <a:r>
              <a:rPr lang="en-US" sz="2200" dirty="0">
                <a:solidFill>
                  <a:schemeClr val="bg1"/>
                </a:solidFill>
              </a:rPr>
              <a:t>  4.8 6.65 6.77 7 8.89 ...</a:t>
            </a:r>
          </a:p>
          <a:p>
            <a:r>
              <a:rPr lang="en-US" sz="2200" dirty="0">
                <a:solidFill>
                  <a:schemeClr val="bg1"/>
                </a:solidFill>
              </a:rPr>
              <a:t>$ Date   : Date, format: "2015-01-11"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42716" y="2044918"/>
            <a:ext cx="658012" cy="1362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4744" y="6244956"/>
            <a:ext cx="387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 create new variable</a:t>
            </a:r>
            <a:endParaRPr lang="fr-FR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367" y="6075680"/>
            <a:ext cx="6694363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 e2m2_FB$NewVar &lt;- </a:t>
            </a:r>
            <a:r>
              <a:rPr lang="en-US" sz="2200" dirty="0" err="1">
                <a:solidFill>
                  <a:srgbClr val="FF0000"/>
                </a:solidFill>
              </a:rPr>
              <a:t>as.factor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e2m2_FB$Sex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e2m2_FB$NewVar &lt;- e2m2_FB$Forearm</a:t>
            </a:r>
            <a:r>
              <a:rPr lang="en-US" sz="2200" dirty="0">
                <a:solidFill>
                  <a:srgbClr val="FF0000"/>
                </a:solidFill>
              </a:rPr>
              <a:t>/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endParaRPr lang="fr-FR" sz="2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CF15C7C-C96A-7C70-3F5E-AB07DEC66D88}"/>
              </a:ext>
            </a:extLst>
          </p:cNvPr>
          <p:cNvSpPr txBox="1">
            <a:spLocks/>
          </p:cNvSpPr>
          <p:nvPr/>
        </p:nvSpPr>
        <p:spPr>
          <a:xfrm>
            <a:off x="171825" y="52899"/>
            <a:ext cx="9387983" cy="60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/>
              <a:t>Exploring and cleaning Data</a:t>
            </a:r>
            <a:r>
              <a:rPr lang="en-US" sz="3000" dirty="0"/>
              <a:t> (look at the dataset)</a:t>
            </a:r>
          </a:p>
        </p:txBody>
      </p:sp>
    </p:spTree>
    <p:extLst>
      <p:ext uri="{BB962C8B-B14F-4D97-AF65-F5344CB8AC3E}">
        <p14:creationId xmlns:p14="http://schemas.microsoft.com/office/powerpoint/2010/main" val="389186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31" y="43463"/>
            <a:ext cx="6302992" cy="583911"/>
          </a:xfrm>
        </p:spPr>
        <p:txBody>
          <a:bodyPr>
            <a:normAutofit/>
          </a:bodyPr>
          <a:lstStyle/>
          <a:p>
            <a:r>
              <a:rPr lang="en-US" sz="3000" b="1" dirty="0"/>
              <a:t>Visualizing Data </a:t>
            </a:r>
            <a:r>
              <a:rPr lang="en-US" sz="3000" dirty="0"/>
              <a:t>(Play with data)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0933" y="2408136"/>
            <a:ext cx="4731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Data summarizing (“</a:t>
            </a:r>
            <a:r>
              <a:rPr lang="en-US" sz="2600" b="1" dirty="0" err="1">
                <a:solidFill>
                  <a:srgbClr val="FF0000"/>
                </a:solidFill>
              </a:rPr>
              <a:t>dplyr</a:t>
            </a:r>
            <a:r>
              <a:rPr lang="en-US" sz="2600" b="1" dirty="0"/>
              <a:t>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0933" y="697256"/>
            <a:ext cx="41679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Install and Load Library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8252" y="1346927"/>
            <a:ext cx="3344092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>
                <a:solidFill>
                  <a:srgbClr val="FF0000"/>
                </a:solidFill>
              </a:rPr>
              <a:t>library(</a:t>
            </a:r>
            <a:r>
              <a:rPr lang="en-US" sz="2200" dirty="0" err="1">
                <a:solidFill>
                  <a:schemeClr val="bg1"/>
                </a:solidFill>
              </a:rPr>
              <a:t>dplyr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>
                <a:solidFill>
                  <a:srgbClr val="FF0000"/>
                </a:solidFill>
              </a:rPr>
              <a:t>require(</a:t>
            </a:r>
            <a:r>
              <a:rPr lang="en-US" sz="2200" dirty="0">
                <a:solidFill>
                  <a:schemeClr val="bg1"/>
                </a:solidFill>
              </a:rPr>
              <a:t>ggplot2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924" y="1346927"/>
            <a:ext cx="3697611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Install.packages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“…”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 err="1">
                <a:solidFill>
                  <a:srgbClr val="FF0000"/>
                </a:solidFill>
              </a:rPr>
              <a:t>Installed.packages</a:t>
            </a:r>
            <a:r>
              <a:rPr lang="en-US" sz="2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56" y="2879383"/>
            <a:ext cx="5217775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 err="1">
                <a:solidFill>
                  <a:schemeClr val="bg1"/>
                </a:solidFill>
              </a:rPr>
              <a:t>fb_male</a:t>
            </a:r>
            <a:r>
              <a:rPr lang="en-US" sz="2200" dirty="0">
                <a:solidFill>
                  <a:schemeClr val="bg1"/>
                </a:solidFill>
              </a:rPr>
              <a:t> &lt;-</a:t>
            </a:r>
            <a:r>
              <a:rPr lang="en-US" sz="2200" dirty="0">
                <a:solidFill>
                  <a:srgbClr val="FF0000"/>
                </a:solidFill>
              </a:rPr>
              <a:t>filter(</a:t>
            </a:r>
            <a:r>
              <a:rPr lang="en-US" sz="2200" dirty="0">
                <a:solidFill>
                  <a:schemeClr val="bg1"/>
                </a:solidFill>
              </a:rPr>
              <a:t>e2m2_FB,Sex=="m"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>
                <a:solidFill>
                  <a:srgbClr val="FF0000"/>
                </a:solidFill>
              </a:rPr>
              <a:t>range(</a:t>
            </a:r>
            <a:r>
              <a:rPr lang="en-US" sz="2200" dirty="0" err="1">
                <a:solidFill>
                  <a:schemeClr val="bg1"/>
                </a:solidFill>
              </a:rPr>
              <a:t>fb_male$Forearm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>
                <a:solidFill>
                  <a:srgbClr val="FF0000"/>
                </a:solidFill>
              </a:rPr>
              <a:t>mean(</a:t>
            </a:r>
            <a:r>
              <a:rPr lang="en-US" sz="2200" dirty="0" err="1">
                <a:solidFill>
                  <a:schemeClr val="bg1"/>
                </a:solidFill>
              </a:rPr>
              <a:t>fb_male$Forearm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 err="1">
                <a:solidFill>
                  <a:srgbClr val="FF0000"/>
                </a:solidFill>
              </a:rPr>
              <a:t>sd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fb_male$Forearm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956" y="4705756"/>
            <a:ext cx="7652448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200" dirty="0" err="1">
                <a:solidFill>
                  <a:schemeClr val="bg1"/>
                </a:solidFill>
              </a:rPr>
              <a:t>gp_fb</a:t>
            </a:r>
            <a:r>
              <a:rPr lang="fr-FR" sz="2200" dirty="0">
                <a:solidFill>
                  <a:schemeClr val="bg1"/>
                </a:solidFill>
              </a:rPr>
              <a:t> &lt;- </a:t>
            </a:r>
            <a:r>
              <a:rPr lang="fr-FR" sz="2200" dirty="0" err="1">
                <a:solidFill>
                  <a:srgbClr val="FF0000"/>
                </a:solidFill>
              </a:rPr>
              <a:t>group_by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>
                <a:solidFill>
                  <a:schemeClr val="bg1"/>
                </a:solidFill>
              </a:rPr>
              <a:t>e2m2_FB,Sex</a:t>
            </a:r>
            <a:r>
              <a:rPr lang="fr-FR" sz="2200" dirty="0">
                <a:solidFill>
                  <a:srgbClr val="FF0000"/>
                </a:solidFill>
              </a:rPr>
              <a:t>)</a:t>
            </a:r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err="1">
                <a:solidFill>
                  <a:schemeClr val="bg1"/>
                </a:solidFill>
              </a:rPr>
              <a:t>gp_fb_stat</a:t>
            </a:r>
            <a:r>
              <a:rPr lang="fr-FR" sz="2200" dirty="0">
                <a:solidFill>
                  <a:schemeClr val="bg1"/>
                </a:solidFill>
              </a:rPr>
              <a:t> &lt;- </a:t>
            </a:r>
            <a:r>
              <a:rPr lang="fr-FR" sz="2200" dirty="0" err="1">
                <a:solidFill>
                  <a:srgbClr val="FF0000"/>
                </a:solidFill>
              </a:rPr>
              <a:t>summarise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 err="1">
                <a:solidFill>
                  <a:schemeClr val="bg1"/>
                </a:solidFill>
              </a:rPr>
              <a:t>gp_fb</a:t>
            </a:r>
            <a:r>
              <a:rPr lang="fr-FR" sz="2200" dirty="0">
                <a:solidFill>
                  <a:schemeClr val="bg1"/>
                </a:solidFill>
              </a:rPr>
              <a:t>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 </a:t>
            </a:r>
            <a:r>
              <a:rPr lang="fr-FR" sz="2200" dirty="0" err="1">
                <a:solidFill>
                  <a:schemeClr val="bg1"/>
                </a:solidFill>
              </a:rPr>
              <a:t>mean_forearm</a:t>
            </a:r>
            <a:r>
              <a:rPr lang="fr-FR" sz="2200" dirty="0">
                <a:solidFill>
                  <a:schemeClr val="bg1"/>
                </a:solidFill>
              </a:rPr>
              <a:t>=</a:t>
            </a:r>
            <a:r>
              <a:rPr lang="fr-FR" sz="2200" dirty="0" err="1">
                <a:solidFill>
                  <a:srgbClr val="FF0000"/>
                </a:solidFill>
              </a:rPr>
              <a:t>mean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>
                <a:solidFill>
                  <a:schemeClr val="bg1"/>
                </a:solidFill>
              </a:rPr>
              <a:t>Forearm,na.rm=T</a:t>
            </a:r>
            <a:r>
              <a:rPr lang="fr-FR" sz="2200" dirty="0">
                <a:solidFill>
                  <a:srgbClr val="FF0000"/>
                </a:solidFill>
              </a:rPr>
              <a:t>)</a:t>
            </a:r>
            <a:r>
              <a:rPr lang="fr-FR" sz="2200" dirty="0">
                <a:solidFill>
                  <a:schemeClr val="bg1"/>
                </a:solidFill>
              </a:rPr>
              <a:t>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 </a:t>
            </a:r>
            <a:r>
              <a:rPr lang="fr-FR" sz="2200" dirty="0" err="1">
                <a:solidFill>
                  <a:schemeClr val="bg1"/>
                </a:solidFill>
              </a:rPr>
              <a:t>sd_forearm</a:t>
            </a:r>
            <a:r>
              <a:rPr lang="fr-FR" sz="2200" dirty="0">
                <a:solidFill>
                  <a:schemeClr val="bg1"/>
                </a:solidFill>
              </a:rPr>
              <a:t>=</a:t>
            </a:r>
            <a:r>
              <a:rPr lang="fr-FR" sz="2200" dirty="0" err="1">
                <a:solidFill>
                  <a:srgbClr val="FF0000"/>
                </a:solidFill>
              </a:rPr>
              <a:t>sd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>
                <a:solidFill>
                  <a:schemeClr val="bg1"/>
                </a:solidFill>
              </a:rPr>
              <a:t>Forearm,na.rm=T</a:t>
            </a:r>
            <a:r>
              <a:rPr lang="fr-FR" sz="2200" dirty="0">
                <a:solidFill>
                  <a:srgbClr val="FF0000"/>
                </a:solidFill>
              </a:rPr>
              <a:t>)</a:t>
            </a:r>
            <a:r>
              <a:rPr lang="fr-FR" sz="2200" dirty="0">
                <a:solidFill>
                  <a:schemeClr val="bg1"/>
                </a:solidFill>
              </a:rPr>
              <a:t>,</a:t>
            </a:r>
          </a:p>
          <a:p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fr-FR" sz="2200" dirty="0">
                <a:solidFill>
                  <a:schemeClr val="bg1"/>
                </a:solidFill>
              </a:rPr>
              <a:t>                        </a:t>
            </a:r>
            <a:r>
              <a:rPr lang="fr-FR" sz="2200" dirty="0" err="1">
                <a:solidFill>
                  <a:schemeClr val="bg1"/>
                </a:solidFill>
              </a:rPr>
              <a:t>nbr</a:t>
            </a:r>
            <a:r>
              <a:rPr lang="fr-FR" sz="2200" dirty="0">
                <a:solidFill>
                  <a:schemeClr val="bg1"/>
                </a:solidFill>
              </a:rPr>
              <a:t>=</a:t>
            </a:r>
            <a:r>
              <a:rPr lang="fr-FR" sz="2200" dirty="0">
                <a:solidFill>
                  <a:srgbClr val="FF0000"/>
                </a:solidFill>
              </a:rPr>
              <a:t>n())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5923" y="2854244"/>
            <a:ext cx="54631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Sex </a:t>
            </a:r>
            <a:r>
              <a:rPr lang="en-US" sz="2200" dirty="0" err="1"/>
              <a:t>mean_forearm</a:t>
            </a:r>
            <a:r>
              <a:rPr lang="en-US" sz="2200" dirty="0"/>
              <a:t> </a:t>
            </a:r>
            <a:r>
              <a:rPr lang="en-US" sz="2200" dirty="0" err="1"/>
              <a:t>sd_forearm</a:t>
            </a:r>
            <a:r>
              <a:rPr lang="en-US" sz="2200" dirty="0"/>
              <a:t>   </a:t>
            </a:r>
            <a:r>
              <a:rPr lang="en-US" sz="2200" dirty="0" err="1"/>
              <a:t>nbr</a:t>
            </a:r>
            <a:endParaRPr lang="en-US" sz="2200" dirty="0"/>
          </a:p>
          <a:p>
            <a:r>
              <a:rPr lang="en-US" sz="2200" dirty="0"/>
              <a:t>     (</a:t>
            </a:r>
            <a:r>
              <a:rPr lang="en-US" sz="2200" dirty="0" err="1"/>
              <a:t>fctr</a:t>
            </a:r>
            <a:r>
              <a:rPr lang="en-US" sz="2200" dirty="0"/>
              <a:t>)        (</a:t>
            </a:r>
            <a:r>
              <a:rPr lang="en-US" sz="2200" dirty="0" err="1"/>
              <a:t>dbl</a:t>
            </a:r>
            <a:r>
              <a:rPr lang="en-US" sz="2200" dirty="0"/>
              <a:t>)      (</a:t>
            </a:r>
            <a:r>
              <a:rPr lang="en-US" sz="2200" dirty="0" err="1"/>
              <a:t>dbl</a:t>
            </a:r>
            <a:r>
              <a:rPr lang="en-US" sz="2200" dirty="0"/>
              <a:t>)              (</a:t>
            </a:r>
            <a:r>
              <a:rPr lang="en-US" sz="2200" dirty="0" err="1"/>
              <a:t>int</a:t>
            </a:r>
            <a:r>
              <a:rPr lang="en-US" sz="2200" dirty="0"/>
              <a:t>)</a:t>
            </a:r>
          </a:p>
          <a:p>
            <a:r>
              <a:rPr lang="en-US" sz="2200" dirty="0"/>
              <a:t>1      f        59.6040     11.90278       60</a:t>
            </a:r>
          </a:p>
          <a:p>
            <a:r>
              <a:rPr lang="en-US" sz="2200" dirty="0"/>
              <a:t>2      m      60.9985     14.12073        40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3241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107" y="717122"/>
            <a:ext cx="4648849" cy="470594"/>
          </a:xfrm>
        </p:spPr>
        <p:txBody>
          <a:bodyPr>
            <a:noAutofit/>
          </a:bodyPr>
          <a:lstStyle/>
          <a:p>
            <a:r>
              <a:rPr lang="en-US" sz="2800" b="1" dirty="0"/>
              <a:t>R base graphical 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22" y="794017"/>
            <a:ext cx="4648849" cy="30596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335" y="1335910"/>
            <a:ext cx="4803820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boxplot(</a:t>
            </a:r>
            <a:r>
              <a:rPr lang="en-US" sz="2200" dirty="0" err="1">
                <a:solidFill>
                  <a:schemeClr val="bg1"/>
                </a:solidFill>
              </a:rPr>
              <a:t>Forearm~Sex</a:t>
            </a:r>
            <a:r>
              <a:rPr lang="en-US" sz="2200" dirty="0">
                <a:solidFill>
                  <a:schemeClr val="bg1"/>
                </a:solidFill>
              </a:rPr>
              <a:t>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names=c("</a:t>
            </a:r>
            <a:r>
              <a:rPr lang="en-US" sz="2200" dirty="0" err="1">
                <a:solidFill>
                  <a:schemeClr val="bg1"/>
                </a:solidFill>
              </a:rPr>
              <a:t>Females","Males</a:t>
            </a:r>
            <a:r>
              <a:rPr lang="en-US" sz="2200" dirty="0">
                <a:solidFill>
                  <a:schemeClr val="bg1"/>
                </a:solidFill>
              </a:rPr>
              <a:t>"),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col=c(2:3),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main="Forearm by Sex",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</a:t>
            </a:r>
            <a:r>
              <a:rPr lang="en-US" sz="2200" dirty="0" err="1">
                <a:solidFill>
                  <a:schemeClr val="bg1"/>
                </a:solidFill>
              </a:rPr>
              <a:t>xlab</a:t>
            </a:r>
            <a:r>
              <a:rPr lang="en-US" sz="2200" dirty="0">
                <a:solidFill>
                  <a:schemeClr val="bg1"/>
                </a:solidFill>
              </a:rPr>
              <a:t>="Sex",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</a:t>
            </a:r>
            <a:r>
              <a:rPr lang="en-US" sz="2200" dirty="0" err="1">
                <a:solidFill>
                  <a:schemeClr val="bg1"/>
                </a:solidFill>
              </a:rPr>
              <a:t>ylab</a:t>
            </a:r>
            <a:r>
              <a:rPr lang="en-US" sz="2200" dirty="0">
                <a:solidFill>
                  <a:schemeClr val="bg1"/>
                </a:solidFill>
              </a:rPr>
              <a:t>="Forearm (mm)",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</a:t>
            </a:r>
            <a:r>
              <a:rPr lang="en-US" sz="2200" dirty="0" err="1">
                <a:solidFill>
                  <a:schemeClr val="bg1"/>
                </a:solidFill>
              </a:rPr>
              <a:t>ylim</a:t>
            </a:r>
            <a:r>
              <a:rPr lang="en-US" sz="2200" dirty="0">
                <a:solidFill>
                  <a:schemeClr val="bg1"/>
                </a:solidFill>
              </a:rPr>
              <a:t>=c(0,100)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335" y="4020314"/>
            <a:ext cx="10083210" cy="8925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PLoad</a:t>
            </a:r>
            <a:r>
              <a:rPr lang="en-US" sz="2200" dirty="0">
                <a:solidFill>
                  <a:schemeClr val="bg1"/>
                </a:solidFill>
              </a:rPr>
              <a:t> &lt;- </a:t>
            </a:r>
            <a:r>
              <a:rPr lang="en-US" sz="2200" dirty="0" err="1">
                <a:solidFill>
                  <a:srgbClr val="FF0000"/>
                </a:solidFill>
              </a:rPr>
              <a:t>tapply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e2m2$ParLoad,factor(format(e2m2$Date,"%m")),mean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rgbClr val="FF0000"/>
                </a:solidFill>
              </a:rPr>
              <a:t>barplot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PLoad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50" y="4582161"/>
            <a:ext cx="4496377" cy="226020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9CF92F3-7AE4-E46C-FD1D-CD677D618EEB}"/>
              </a:ext>
            </a:extLst>
          </p:cNvPr>
          <p:cNvSpPr txBox="1">
            <a:spLocks/>
          </p:cNvSpPr>
          <p:nvPr/>
        </p:nvSpPr>
        <p:spPr>
          <a:xfrm>
            <a:off x="242931" y="43463"/>
            <a:ext cx="6302992" cy="5839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/>
              <a:t>Visualizing Data </a:t>
            </a:r>
            <a:r>
              <a:rPr lang="en-US" sz="3000"/>
              <a:t>(Play with data)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5206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695543"/>
            <a:ext cx="2995075" cy="470594"/>
          </a:xfrm>
        </p:spPr>
        <p:txBody>
          <a:bodyPr>
            <a:noAutofit/>
          </a:bodyPr>
          <a:lstStyle/>
          <a:p>
            <a:r>
              <a:rPr lang="en-US" sz="2800" b="1" dirty="0"/>
              <a:t>R plot() function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915" y="6235"/>
            <a:ext cx="6503829" cy="6598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/>
              <a:t>Visualizing Data </a:t>
            </a:r>
            <a:r>
              <a:rPr lang="en-US" sz="3000" dirty="0"/>
              <a:t>(Present de 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45" y="1251120"/>
            <a:ext cx="650383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plot(</a:t>
            </a:r>
            <a:r>
              <a:rPr lang="en-US" sz="2000" dirty="0">
                <a:solidFill>
                  <a:schemeClr val="bg1"/>
                </a:solidFill>
              </a:rPr>
              <a:t>e2m2$ Forearm~ e2m2$Age,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main = "Forearm/Age",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ylab</a:t>
            </a:r>
            <a:r>
              <a:rPr lang="en-US" sz="2000" dirty="0">
                <a:solidFill>
                  <a:schemeClr val="bg1"/>
                </a:solidFill>
              </a:rPr>
              <a:t> ="Forearm (mm)", </a:t>
            </a:r>
            <a:r>
              <a:rPr lang="en-US" sz="2000" dirty="0" err="1">
                <a:solidFill>
                  <a:schemeClr val="bg1"/>
                </a:solidFill>
              </a:rPr>
              <a:t>xlab</a:t>
            </a:r>
            <a:r>
              <a:rPr lang="en-US" sz="2000" dirty="0">
                <a:solidFill>
                  <a:schemeClr val="bg1"/>
                </a:solidFill>
              </a:rPr>
              <a:t> = "Age (year)",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col=Sex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14" y="360217"/>
            <a:ext cx="5135371" cy="30683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31" y="3428521"/>
            <a:ext cx="5048955" cy="3429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8345" y="2601278"/>
            <a:ext cx="6503831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fitfem</a:t>
            </a:r>
            <a:r>
              <a:rPr lang="en-US" dirty="0">
                <a:solidFill>
                  <a:schemeClr val="bg1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lowess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datfem$Forearm~datfem$Age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fitmal</a:t>
            </a:r>
            <a:r>
              <a:rPr lang="en-US" dirty="0">
                <a:solidFill>
                  <a:schemeClr val="bg1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lowess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datmal$Forearm~datmal$Age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plot(</a:t>
            </a:r>
            <a:r>
              <a:rPr lang="en-US" dirty="0">
                <a:solidFill>
                  <a:schemeClr val="bg1"/>
                </a:solidFill>
              </a:rPr>
              <a:t>e2m2$Forearm~e2m2$Age,</a:t>
            </a:r>
          </a:p>
          <a:p>
            <a:r>
              <a:rPr lang="en-US" dirty="0">
                <a:solidFill>
                  <a:schemeClr val="bg1"/>
                </a:solidFill>
              </a:rPr>
              <a:t>     main="Forearm/Age, </a:t>
            </a:r>
            <a:r>
              <a:rPr lang="en-US" dirty="0" err="1">
                <a:solidFill>
                  <a:schemeClr val="bg1"/>
                </a:solidFill>
              </a:rPr>
              <a:t>lowess</a:t>
            </a:r>
            <a:r>
              <a:rPr lang="en-US" dirty="0">
                <a:solidFill>
                  <a:schemeClr val="bg1"/>
                </a:solidFill>
              </a:rPr>
              <a:t> fitting",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xlab</a:t>
            </a:r>
            <a:r>
              <a:rPr lang="en-US" dirty="0">
                <a:solidFill>
                  <a:schemeClr val="bg1"/>
                </a:solidFill>
              </a:rPr>
              <a:t>="Age (year)",</a:t>
            </a:r>
            <a:r>
              <a:rPr lang="en-US" dirty="0" err="1">
                <a:solidFill>
                  <a:schemeClr val="bg1"/>
                </a:solidFill>
              </a:rPr>
              <a:t>ylab</a:t>
            </a:r>
            <a:r>
              <a:rPr lang="en-US" dirty="0">
                <a:solidFill>
                  <a:schemeClr val="bg1"/>
                </a:solidFill>
              </a:rPr>
              <a:t>="Forearm (mm)",</a:t>
            </a:r>
          </a:p>
          <a:p>
            <a:r>
              <a:rPr lang="en-US" dirty="0">
                <a:solidFill>
                  <a:schemeClr val="bg1"/>
                </a:solidFill>
              </a:rPr>
              <a:t>     type="p",</a:t>
            </a:r>
            <a:r>
              <a:rPr lang="en-US" dirty="0" err="1">
                <a:solidFill>
                  <a:schemeClr val="bg1"/>
                </a:solidFill>
              </a:rPr>
              <a:t>pch</a:t>
            </a:r>
            <a:r>
              <a:rPr lang="en-US" dirty="0">
                <a:solidFill>
                  <a:schemeClr val="bg1"/>
                </a:solidFill>
              </a:rPr>
              <a:t>=3,cex=0.7,</a:t>
            </a:r>
          </a:p>
          <a:p>
            <a:r>
              <a:rPr lang="en-US" dirty="0">
                <a:solidFill>
                  <a:schemeClr val="bg1"/>
                </a:solidFill>
              </a:rPr>
              <a:t>     col=e2m2$Sex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lines(</a:t>
            </a:r>
            <a:r>
              <a:rPr lang="en-US" dirty="0" err="1">
                <a:solidFill>
                  <a:schemeClr val="bg1"/>
                </a:solidFill>
              </a:rPr>
              <a:t>fitfem,col</a:t>
            </a:r>
            <a:r>
              <a:rPr lang="en-US" dirty="0">
                <a:solidFill>
                  <a:schemeClr val="bg1"/>
                </a:solidFill>
              </a:rPr>
              <a:t>="black",</a:t>
            </a:r>
            <a:r>
              <a:rPr lang="en-US" dirty="0" err="1">
                <a:solidFill>
                  <a:schemeClr val="bg1"/>
                </a:solidFill>
              </a:rPr>
              <a:t>lwd</a:t>
            </a:r>
            <a:r>
              <a:rPr lang="en-US" dirty="0">
                <a:solidFill>
                  <a:schemeClr val="bg1"/>
                </a:solidFill>
              </a:rPr>
              <a:t>=3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lines(</a:t>
            </a:r>
            <a:r>
              <a:rPr lang="en-US" dirty="0" err="1">
                <a:solidFill>
                  <a:schemeClr val="bg1"/>
                </a:solidFill>
              </a:rPr>
              <a:t>fitmal,col</a:t>
            </a:r>
            <a:r>
              <a:rPr lang="en-US" dirty="0">
                <a:solidFill>
                  <a:schemeClr val="bg1"/>
                </a:solidFill>
              </a:rPr>
              <a:t>="red",</a:t>
            </a:r>
            <a:r>
              <a:rPr lang="en-US" dirty="0" err="1">
                <a:solidFill>
                  <a:schemeClr val="bg1"/>
                </a:solidFill>
              </a:rPr>
              <a:t>lwd</a:t>
            </a:r>
            <a:r>
              <a:rPr lang="en-US" dirty="0">
                <a:solidFill>
                  <a:schemeClr val="bg1"/>
                </a:solidFill>
              </a:rPr>
              <a:t>=3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legend(</a:t>
            </a:r>
            <a:r>
              <a:rPr lang="en-US" dirty="0">
                <a:solidFill>
                  <a:schemeClr val="bg1"/>
                </a:solidFill>
              </a:rPr>
              <a:t>x=0, y=95,legend=c("</a:t>
            </a:r>
            <a:r>
              <a:rPr lang="en-US" dirty="0" err="1">
                <a:solidFill>
                  <a:schemeClr val="bg1"/>
                </a:solidFill>
              </a:rPr>
              <a:t>Males","Females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   col=c("</a:t>
            </a:r>
            <a:r>
              <a:rPr lang="en-US" dirty="0" err="1">
                <a:solidFill>
                  <a:schemeClr val="bg1"/>
                </a:solidFill>
              </a:rPr>
              <a:t>red","black</a:t>
            </a:r>
            <a:r>
              <a:rPr lang="en-US" dirty="0">
                <a:solidFill>
                  <a:schemeClr val="bg1"/>
                </a:solidFill>
              </a:rPr>
              <a:t>"),title="</a:t>
            </a:r>
            <a:r>
              <a:rPr lang="en-US" dirty="0" err="1">
                <a:solidFill>
                  <a:schemeClr val="bg1"/>
                </a:solidFill>
              </a:rPr>
              <a:t>Lowess</a:t>
            </a:r>
            <a:r>
              <a:rPr lang="en-US" dirty="0">
                <a:solidFill>
                  <a:schemeClr val="bg1"/>
                </a:solidFill>
              </a:rPr>
              <a:t> fit",</a:t>
            </a:r>
          </a:p>
          <a:p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err="1">
                <a:solidFill>
                  <a:schemeClr val="bg1"/>
                </a:solidFill>
              </a:rPr>
              <a:t>lty</a:t>
            </a:r>
            <a:r>
              <a:rPr lang="en-US" dirty="0">
                <a:solidFill>
                  <a:schemeClr val="bg1"/>
                </a:solidFill>
              </a:rPr>
              <a:t>=1,x.intersp = .5,y.intersp = .8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83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782" y="42901"/>
            <a:ext cx="6502738" cy="659863"/>
          </a:xfrm>
        </p:spPr>
        <p:txBody>
          <a:bodyPr>
            <a:noAutofit/>
          </a:bodyPr>
          <a:lstStyle/>
          <a:p>
            <a:r>
              <a:rPr lang="en-US" sz="3000" b="1" dirty="0"/>
              <a:t>Visualizing Data </a:t>
            </a:r>
            <a:r>
              <a:rPr lang="en-US" sz="3000" dirty="0"/>
              <a:t>(Present de 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1447" y="713819"/>
            <a:ext cx="4948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Plotting with (</a:t>
            </a:r>
            <a:r>
              <a:rPr lang="en-US" sz="2800" b="1" dirty="0">
                <a:solidFill>
                  <a:srgbClr val="FF0000"/>
                </a:solidFill>
              </a:rPr>
              <a:t>ggplo2</a:t>
            </a:r>
            <a:r>
              <a:rPr lang="en-US" sz="28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090" y="1897455"/>
            <a:ext cx="4292629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ggplot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00B0F0"/>
                </a:solidFill>
              </a:rPr>
              <a:t>data</a:t>
            </a:r>
            <a:r>
              <a:rPr lang="en-US" sz="2800" dirty="0" err="1"/>
              <a:t>,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aes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dirty="0" err="1">
                <a:solidFill>
                  <a:srgbClr val="92D050"/>
                </a:solidFill>
              </a:rPr>
              <a:t>x,y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210" y="1320366"/>
            <a:ext cx="1824430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Base 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6955" y="3166654"/>
            <a:ext cx="2629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geom_line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geom_point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geom_boxplot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geom_bar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835" y="4953993"/>
            <a:ext cx="5365377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ggplot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fb_male,aes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Forearm,Weight</a:t>
            </a:r>
            <a:r>
              <a:rPr lang="en-US" sz="2200" dirty="0">
                <a:solidFill>
                  <a:schemeClr val="bg1"/>
                </a:solidFill>
              </a:rPr>
              <a:t>))</a:t>
            </a:r>
            <a:endParaRPr lang="fr-FR" sz="2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1096" y="2597266"/>
            <a:ext cx="403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  <a:endParaRPr lang="fr-FR" sz="3200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719223" y="3346319"/>
            <a:ext cx="5246" cy="12721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2352" y="2674211"/>
            <a:ext cx="1159283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geom</a:t>
            </a:r>
            <a:r>
              <a:rPr lang="fr-FR" sz="2400" b="1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378" y="5423367"/>
            <a:ext cx="2316813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geom_line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endParaRPr lang="fr-FR" sz="2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1378" y="5885032"/>
            <a:ext cx="2501154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geom_point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758" y="1202881"/>
            <a:ext cx="3121460" cy="2718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08" y="1220026"/>
            <a:ext cx="3106701" cy="27060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71378" y="6354406"/>
            <a:ext cx="2878619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geom_smooth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44" y="4073216"/>
            <a:ext cx="3166921" cy="27584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76" y="4098451"/>
            <a:ext cx="3166921" cy="27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2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993" y="40421"/>
            <a:ext cx="6759730" cy="659863"/>
          </a:xfrm>
        </p:spPr>
        <p:txBody>
          <a:bodyPr>
            <a:noAutofit/>
          </a:bodyPr>
          <a:lstStyle/>
          <a:p>
            <a:r>
              <a:rPr lang="en-US" sz="3000" b="1" dirty="0"/>
              <a:t>Visualizing Data </a:t>
            </a:r>
            <a:r>
              <a:rPr lang="en-US" sz="3000" dirty="0"/>
              <a:t>(Present de 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5602" y="730764"/>
            <a:ext cx="57163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Mapping aesthetic vs fixed value</a:t>
            </a:r>
            <a:endParaRPr lang="fr-FR" sz="2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8106" y="1390627"/>
            <a:ext cx="5716328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ggplot</a:t>
            </a:r>
            <a:r>
              <a:rPr lang="en-US" sz="2200" dirty="0">
                <a:solidFill>
                  <a:schemeClr val="bg1"/>
                </a:solidFill>
              </a:rPr>
              <a:t>(e2m2_FB,aes(</a:t>
            </a:r>
            <a:r>
              <a:rPr lang="en-US" sz="2200" dirty="0" err="1">
                <a:solidFill>
                  <a:schemeClr val="bg1"/>
                </a:solidFill>
              </a:rPr>
              <a:t>Forearm,Weight</a:t>
            </a:r>
            <a:r>
              <a:rPr lang="en-US" sz="2200" dirty="0">
                <a:solidFill>
                  <a:schemeClr val="bg1"/>
                </a:solidFill>
              </a:rPr>
              <a:t>)) +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geom_point</a:t>
            </a:r>
            <a:r>
              <a:rPr lang="en-US" sz="2200" dirty="0">
                <a:solidFill>
                  <a:schemeClr val="bg1"/>
                </a:solidFill>
              </a:rPr>
              <a:t>(color=“blue”, shape=3)</a:t>
            </a:r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6" y="2464253"/>
            <a:ext cx="4749204" cy="41367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68086" y="1390627"/>
            <a:ext cx="5723914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ggplot</a:t>
            </a:r>
            <a:r>
              <a:rPr lang="en-US" sz="2200" dirty="0">
                <a:solidFill>
                  <a:schemeClr val="bg1"/>
                </a:solidFill>
              </a:rPr>
              <a:t>(e2m2_FB,aes(</a:t>
            </a:r>
            <a:r>
              <a:rPr lang="en-US" sz="2200" dirty="0" err="1">
                <a:solidFill>
                  <a:schemeClr val="bg1"/>
                </a:solidFill>
              </a:rPr>
              <a:t>Forearm,Weight</a:t>
            </a:r>
            <a:r>
              <a:rPr lang="en-US" sz="2200" dirty="0">
                <a:solidFill>
                  <a:schemeClr val="bg1"/>
                </a:solidFill>
              </a:rPr>
              <a:t>)) +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geom_point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aes</a:t>
            </a:r>
            <a:r>
              <a:rPr lang="en-US" sz="2200" dirty="0">
                <a:solidFill>
                  <a:schemeClr val="bg1"/>
                </a:solidFill>
              </a:rPr>
              <a:t>(color=Sex, shape=Sex))</a:t>
            </a:r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10" y="2618603"/>
            <a:ext cx="5586467" cy="398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5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0039" y="32128"/>
            <a:ext cx="6284323" cy="659863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Visualizing Data </a:t>
            </a:r>
            <a:r>
              <a:rPr lang="en-US" sz="2800" dirty="0"/>
              <a:t>(Present de 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9893" y="669268"/>
            <a:ext cx="302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Polish the plot</a:t>
            </a:r>
            <a:endParaRPr lang="fr-FR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0039" y="1512510"/>
            <a:ext cx="7066525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200" dirty="0" err="1">
                <a:solidFill>
                  <a:srgbClr val="FF0000"/>
                </a:solidFill>
              </a:rPr>
              <a:t>ggtitle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>
                <a:solidFill>
                  <a:schemeClr val="bg1"/>
                </a:solidFill>
              </a:rPr>
              <a:t>"</a:t>
            </a:r>
            <a:r>
              <a:rPr lang="fr-FR" sz="2200" dirty="0" err="1">
                <a:solidFill>
                  <a:schemeClr val="bg1"/>
                </a:solidFill>
              </a:rPr>
              <a:t>Weight</a:t>
            </a:r>
            <a:r>
              <a:rPr lang="fr-FR" sz="2200" dirty="0">
                <a:solidFill>
                  <a:schemeClr val="bg1"/>
                </a:solidFill>
              </a:rPr>
              <a:t> by </a:t>
            </a:r>
            <a:r>
              <a:rPr lang="fr-FR" sz="2200" dirty="0" err="1">
                <a:solidFill>
                  <a:schemeClr val="bg1"/>
                </a:solidFill>
              </a:rPr>
              <a:t>Forearm</a:t>
            </a:r>
            <a:r>
              <a:rPr lang="fr-FR" sz="2200" dirty="0">
                <a:solidFill>
                  <a:schemeClr val="bg1"/>
                </a:solidFill>
              </a:rPr>
              <a:t> of male and </a:t>
            </a:r>
            <a:r>
              <a:rPr lang="fr-FR" sz="2200" dirty="0" err="1">
                <a:solidFill>
                  <a:schemeClr val="bg1"/>
                </a:solidFill>
              </a:rPr>
              <a:t>female</a:t>
            </a:r>
            <a:r>
              <a:rPr lang="fr-FR" sz="2200" dirty="0">
                <a:solidFill>
                  <a:schemeClr val="bg1"/>
                </a:solidFill>
              </a:rPr>
              <a:t>"</a:t>
            </a:r>
            <a:r>
              <a:rPr lang="fr-FR" sz="2200" dirty="0">
                <a:solidFill>
                  <a:srgbClr val="FF0000"/>
                </a:solidFill>
              </a:rPr>
              <a:t>)</a:t>
            </a:r>
            <a:r>
              <a:rPr lang="fr-FR" sz="2200" dirty="0">
                <a:solidFill>
                  <a:schemeClr val="bg1"/>
                </a:solidFill>
              </a:rPr>
              <a:t>+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err="1">
                <a:solidFill>
                  <a:srgbClr val="FF0000"/>
                </a:solidFill>
              </a:rPr>
              <a:t>scale</a:t>
            </a:r>
            <a:r>
              <a:rPr lang="fr-FR" sz="2200" dirty="0" err="1">
                <a:solidFill>
                  <a:schemeClr val="bg1"/>
                </a:solidFill>
              </a:rPr>
              <a:t>_x_continuous</a:t>
            </a:r>
            <a:r>
              <a:rPr lang="fr-FR" sz="2200" dirty="0">
                <a:solidFill>
                  <a:schemeClr val="bg1"/>
                </a:solidFill>
              </a:rPr>
              <a:t>(</a:t>
            </a:r>
            <a:r>
              <a:rPr lang="fr-FR" sz="2200" dirty="0" err="1">
                <a:solidFill>
                  <a:schemeClr val="bg1"/>
                </a:solidFill>
              </a:rPr>
              <a:t>name</a:t>
            </a:r>
            <a:r>
              <a:rPr lang="fr-FR" sz="2200" dirty="0">
                <a:solidFill>
                  <a:schemeClr val="bg1"/>
                </a:solidFill>
              </a:rPr>
              <a:t>="</a:t>
            </a:r>
            <a:r>
              <a:rPr lang="fr-FR" sz="2200" dirty="0" err="1">
                <a:solidFill>
                  <a:schemeClr val="bg1"/>
                </a:solidFill>
              </a:rPr>
              <a:t>Length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  <a:r>
              <a:rPr lang="fr-FR" sz="2200" dirty="0" err="1">
                <a:solidFill>
                  <a:schemeClr val="bg1"/>
                </a:solidFill>
              </a:rPr>
              <a:t>forearm</a:t>
            </a:r>
            <a:r>
              <a:rPr lang="fr-FR" sz="2200" dirty="0">
                <a:solidFill>
                  <a:schemeClr val="bg1"/>
                </a:solidFill>
              </a:rPr>
              <a:t> (mm)",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</a:t>
            </a:r>
            <a:r>
              <a:rPr lang="fr-FR" sz="2200" dirty="0" err="1">
                <a:solidFill>
                  <a:schemeClr val="bg1"/>
                </a:solidFill>
              </a:rPr>
              <a:t>limits</a:t>
            </a:r>
            <a:r>
              <a:rPr lang="fr-FR" sz="2200" dirty="0">
                <a:solidFill>
                  <a:schemeClr val="bg1"/>
                </a:solidFill>
              </a:rPr>
              <a:t>=c(20,85))+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err="1">
                <a:solidFill>
                  <a:srgbClr val="FF0000"/>
                </a:solidFill>
              </a:rPr>
              <a:t>scale</a:t>
            </a:r>
            <a:r>
              <a:rPr lang="fr-FR" sz="2200" dirty="0" err="1">
                <a:solidFill>
                  <a:schemeClr val="bg1"/>
                </a:solidFill>
              </a:rPr>
              <a:t>_y_continuous</a:t>
            </a:r>
            <a:r>
              <a:rPr lang="fr-FR" sz="2200" dirty="0">
                <a:solidFill>
                  <a:schemeClr val="bg1"/>
                </a:solidFill>
              </a:rPr>
              <a:t>(</a:t>
            </a:r>
            <a:r>
              <a:rPr lang="fr-FR" sz="2200" dirty="0" err="1">
                <a:solidFill>
                  <a:schemeClr val="bg1"/>
                </a:solidFill>
              </a:rPr>
              <a:t>name</a:t>
            </a:r>
            <a:r>
              <a:rPr lang="fr-FR" sz="2200" dirty="0">
                <a:solidFill>
                  <a:schemeClr val="bg1"/>
                </a:solidFill>
              </a:rPr>
              <a:t>="</a:t>
            </a:r>
            <a:r>
              <a:rPr lang="fr-FR" sz="2200" dirty="0" err="1">
                <a:solidFill>
                  <a:schemeClr val="bg1"/>
                </a:solidFill>
              </a:rPr>
              <a:t>Weight</a:t>
            </a:r>
            <a:r>
              <a:rPr lang="fr-FR" sz="2200" dirty="0">
                <a:solidFill>
                  <a:schemeClr val="bg1"/>
                </a:solidFill>
              </a:rPr>
              <a:t> (g)",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</a:t>
            </a:r>
            <a:r>
              <a:rPr lang="fr-FR" sz="2200" dirty="0" err="1">
                <a:solidFill>
                  <a:schemeClr val="bg1"/>
                </a:solidFill>
              </a:rPr>
              <a:t>limits</a:t>
            </a:r>
            <a:r>
              <a:rPr lang="fr-FR" sz="2200" dirty="0">
                <a:solidFill>
                  <a:schemeClr val="bg1"/>
                </a:solidFill>
              </a:rPr>
              <a:t>=c(0,85))+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err="1">
                <a:solidFill>
                  <a:srgbClr val="FF0000"/>
                </a:solidFill>
              </a:rPr>
              <a:t>scale</a:t>
            </a:r>
            <a:r>
              <a:rPr lang="fr-FR" sz="2200" dirty="0" err="1">
                <a:solidFill>
                  <a:schemeClr val="bg1"/>
                </a:solidFill>
              </a:rPr>
              <a:t>_color_discrete</a:t>
            </a:r>
            <a:r>
              <a:rPr lang="fr-FR" sz="2200" dirty="0">
                <a:solidFill>
                  <a:schemeClr val="bg1"/>
                </a:solidFill>
              </a:rPr>
              <a:t>(</a:t>
            </a:r>
            <a:r>
              <a:rPr lang="fr-FR" sz="2200" dirty="0" err="1">
                <a:solidFill>
                  <a:schemeClr val="bg1"/>
                </a:solidFill>
              </a:rPr>
              <a:t>name</a:t>
            </a:r>
            <a:r>
              <a:rPr lang="fr-FR" sz="2200" dirty="0">
                <a:solidFill>
                  <a:schemeClr val="bg1"/>
                </a:solidFill>
              </a:rPr>
              <a:t>="</a:t>
            </a:r>
            <a:r>
              <a:rPr lang="fr-FR" sz="2200" dirty="0" err="1">
                <a:solidFill>
                  <a:schemeClr val="bg1"/>
                </a:solidFill>
              </a:rPr>
              <a:t>Sex</a:t>
            </a:r>
            <a:r>
              <a:rPr lang="fr-FR" sz="2200" dirty="0">
                <a:solidFill>
                  <a:schemeClr val="bg1"/>
                </a:solidFill>
              </a:rPr>
              <a:t>",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breaks=c("</a:t>
            </a:r>
            <a:r>
              <a:rPr lang="fr-FR" sz="2200" dirty="0" err="1">
                <a:solidFill>
                  <a:schemeClr val="bg1"/>
                </a:solidFill>
              </a:rPr>
              <a:t>f","m</a:t>
            </a:r>
            <a:r>
              <a:rPr lang="fr-FR" sz="2200" dirty="0">
                <a:solidFill>
                  <a:schemeClr val="bg1"/>
                </a:solidFill>
              </a:rPr>
              <a:t>"),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label=c("</a:t>
            </a:r>
            <a:r>
              <a:rPr lang="fr-FR" sz="2200" dirty="0" err="1">
                <a:solidFill>
                  <a:schemeClr val="bg1"/>
                </a:solidFill>
              </a:rPr>
              <a:t>female</a:t>
            </a:r>
            <a:r>
              <a:rPr lang="fr-FR" sz="2200" dirty="0">
                <a:solidFill>
                  <a:schemeClr val="bg1"/>
                </a:solidFill>
              </a:rPr>
              <a:t>","male"))+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err="1">
                <a:solidFill>
                  <a:srgbClr val="FF0000"/>
                </a:solidFill>
              </a:rPr>
              <a:t>scale</a:t>
            </a:r>
            <a:r>
              <a:rPr lang="fr-FR" sz="2200" dirty="0" err="1">
                <a:solidFill>
                  <a:schemeClr val="bg1"/>
                </a:solidFill>
              </a:rPr>
              <a:t>_shape_discrete</a:t>
            </a:r>
            <a:r>
              <a:rPr lang="fr-FR" sz="2200" dirty="0">
                <a:solidFill>
                  <a:schemeClr val="bg1"/>
                </a:solidFill>
              </a:rPr>
              <a:t>(</a:t>
            </a:r>
            <a:r>
              <a:rPr lang="fr-FR" sz="2200" dirty="0" err="1">
                <a:solidFill>
                  <a:schemeClr val="bg1"/>
                </a:solidFill>
              </a:rPr>
              <a:t>name</a:t>
            </a:r>
            <a:r>
              <a:rPr lang="fr-FR" sz="2200" dirty="0">
                <a:solidFill>
                  <a:schemeClr val="bg1"/>
                </a:solidFill>
              </a:rPr>
              <a:t>="</a:t>
            </a:r>
            <a:r>
              <a:rPr lang="fr-FR" sz="2200" dirty="0" err="1">
                <a:solidFill>
                  <a:schemeClr val="bg1"/>
                </a:solidFill>
              </a:rPr>
              <a:t>Sex</a:t>
            </a:r>
            <a:r>
              <a:rPr lang="fr-FR" sz="2200" dirty="0">
                <a:solidFill>
                  <a:schemeClr val="bg1"/>
                </a:solidFill>
              </a:rPr>
              <a:t>",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breaks=c("</a:t>
            </a:r>
            <a:r>
              <a:rPr lang="fr-FR" sz="2200" dirty="0" err="1">
                <a:solidFill>
                  <a:schemeClr val="bg1"/>
                </a:solidFill>
              </a:rPr>
              <a:t>f","m</a:t>
            </a:r>
            <a:r>
              <a:rPr lang="fr-FR" sz="2200" dirty="0">
                <a:solidFill>
                  <a:schemeClr val="bg1"/>
                </a:solidFill>
              </a:rPr>
              <a:t>"),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label=c("</a:t>
            </a:r>
            <a:r>
              <a:rPr lang="fr-FR" sz="2200" dirty="0" err="1">
                <a:solidFill>
                  <a:schemeClr val="bg1"/>
                </a:solidFill>
              </a:rPr>
              <a:t>female</a:t>
            </a:r>
            <a:r>
              <a:rPr lang="fr-FR" sz="2200" dirty="0">
                <a:solidFill>
                  <a:schemeClr val="bg1"/>
                </a:solidFill>
              </a:rPr>
              <a:t>","male"))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64" y="2017499"/>
            <a:ext cx="4915436" cy="40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5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38" y="0"/>
            <a:ext cx="2321547" cy="600363"/>
          </a:xfrm>
        </p:spPr>
        <p:txBody>
          <a:bodyPr>
            <a:normAutofit/>
          </a:bodyPr>
          <a:lstStyle/>
          <a:p>
            <a:r>
              <a:rPr lang="en-US" sz="3000" b="1" dirty="0"/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8857" y="1677336"/>
            <a:ext cx="64977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/>
              <a:t>Powerful data management</a:t>
            </a:r>
          </a:p>
          <a:p>
            <a:pPr marL="342900" indent="-342900">
              <a:buFontTx/>
              <a:buChar char="-"/>
            </a:pPr>
            <a:endParaRPr lang="en-US" sz="2800" dirty="0"/>
          </a:p>
          <a:p>
            <a:r>
              <a:rPr lang="en-US" sz="28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2800" dirty="0"/>
              <a:t>Simple syntax</a:t>
            </a:r>
          </a:p>
          <a:p>
            <a:pPr marL="342900" indent="-342900">
              <a:buFontTx/>
              <a:buChar char="-"/>
            </a:pPr>
            <a:endParaRPr lang="en-US" sz="2800" dirty="0"/>
          </a:p>
          <a:p>
            <a:pPr marL="342900" indent="-342900">
              <a:buFontTx/>
              <a:buChar char="-"/>
            </a:pPr>
            <a:endParaRPr lang="en-US" sz="2800" dirty="0"/>
          </a:p>
          <a:p>
            <a:pPr marL="342900" indent="-342900">
              <a:buFontTx/>
              <a:buChar char="-"/>
            </a:pPr>
            <a:r>
              <a:rPr lang="en-US" sz="2800" dirty="0"/>
              <a:t>Large graphic vocabularies</a:t>
            </a:r>
          </a:p>
          <a:p>
            <a:pPr marL="342900" indent="-342900">
              <a:buFontTx/>
              <a:buChar char="-"/>
            </a:pPr>
            <a:endParaRPr lang="en-US" sz="2800" dirty="0"/>
          </a:p>
          <a:p>
            <a:pPr marL="342900" indent="-342900">
              <a:buFontTx/>
              <a:buChar char="-"/>
            </a:pPr>
            <a:endParaRPr lang="en-US" sz="2800" dirty="0"/>
          </a:p>
          <a:p>
            <a:pPr marL="342900" indent="-342900">
              <a:buFontTx/>
              <a:buChar char="-"/>
            </a:pPr>
            <a:r>
              <a:rPr lang="en-US" sz="2800" dirty="0"/>
              <a:t>Packages to fit needs </a:t>
            </a:r>
            <a:endParaRPr lang="fr-F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48458" y="708339"/>
            <a:ext cx="212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 software: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50364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202" y="245037"/>
            <a:ext cx="7687235" cy="710004"/>
          </a:xfrm>
        </p:spPr>
        <p:txBody>
          <a:bodyPr/>
          <a:lstStyle/>
          <a:p>
            <a:r>
              <a:rPr lang="en-US" b="1" i="1" dirty="0"/>
              <a:t>Cleaning and visualizing data in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116" y="1369353"/>
            <a:ext cx="6578895" cy="4390412"/>
          </a:xfrm>
        </p:spPr>
        <p:txBody>
          <a:bodyPr>
            <a:normAutofit/>
          </a:bodyPr>
          <a:lstStyle/>
          <a:p>
            <a:r>
              <a:rPr lang="en-US" sz="3000" dirty="0"/>
              <a:t>R and RStudio </a:t>
            </a:r>
            <a:r>
              <a:rPr lang="en-US" sz="3000" dirty="0" err="1"/>
              <a:t>softwares</a:t>
            </a:r>
            <a:endParaRPr lang="en-US" sz="3000" dirty="0"/>
          </a:p>
          <a:p>
            <a:endParaRPr lang="en-US" sz="1600" dirty="0"/>
          </a:p>
          <a:p>
            <a:r>
              <a:rPr lang="en-US" sz="3000" dirty="0"/>
              <a:t>Importing data</a:t>
            </a:r>
          </a:p>
          <a:p>
            <a:endParaRPr lang="en-US" sz="1600" dirty="0"/>
          </a:p>
          <a:p>
            <a:r>
              <a:rPr lang="en-US" sz="3000" dirty="0"/>
              <a:t>Exploring and cleaning data</a:t>
            </a:r>
          </a:p>
          <a:p>
            <a:endParaRPr lang="en-US" sz="1600" dirty="0"/>
          </a:p>
          <a:p>
            <a:r>
              <a:rPr lang="en-US" sz="3000" dirty="0"/>
              <a:t>Visualizing data</a:t>
            </a:r>
          </a:p>
          <a:p>
            <a:endParaRPr lang="en-US" sz="1600" dirty="0"/>
          </a:p>
          <a:p>
            <a:r>
              <a:rPr lang="en-US" sz="3000" dirty="0"/>
              <a:t>Tutorial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3434" y="6169359"/>
            <a:ext cx="546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Database: « e2m2_FB.csv »</a:t>
            </a:r>
          </a:p>
        </p:txBody>
      </p:sp>
    </p:spTree>
    <p:extLst>
      <p:ext uri="{BB962C8B-B14F-4D97-AF65-F5344CB8AC3E}">
        <p14:creationId xmlns:p14="http://schemas.microsoft.com/office/powerpoint/2010/main" val="256125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79" y="69810"/>
            <a:ext cx="5550132" cy="549275"/>
          </a:xfrm>
        </p:spPr>
        <p:txBody>
          <a:bodyPr>
            <a:noAutofit/>
          </a:bodyPr>
          <a:lstStyle/>
          <a:p>
            <a:r>
              <a:rPr lang="en-US" sz="3000" b="1" dirty="0"/>
              <a:t>R software </a:t>
            </a:r>
            <a:r>
              <a:rPr lang="en-US" sz="3000" dirty="0"/>
              <a:t>( a statistical tool)</a:t>
            </a:r>
            <a:endParaRPr lang="fr-FR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9189" y="35231"/>
            <a:ext cx="5398232" cy="1113936"/>
          </a:xfrm>
        </p:spPr>
        <p:txBody>
          <a:bodyPr>
            <a:noAutofit/>
          </a:bodyPr>
          <a:lstStyle/>
          <a:p>
            <a:r>
              <a:rPr lang="en-US" sz="2200" dirty="0"/>
              <a:t>It is free!</a:t>
            </a:r>
          </a:p>
          <a:p>
            <a:r>
              <a:rPr lang="en-US" sz="2200" dirty="0"/>
              <a:t>Powerful analysis capability</a:t>
            </a:r>
          </a:p>
          <a:p>
            <a:r>
              <a:rPr lang="en-US" sz="2200" dirty="0"/>
              <a:t>Versatile, flexible, open source</a:t>
            </a:r>
          </a:p>
          <a:p>
            <a:endParaRPr lang="fr-FR" sz="2200" dirty="0"/>
          </a:p>
        </p:txBody>
      </p:sp>
      <p:sp>
        <p:nvSpPr>
          <p:cNvPr id="4" name="Rounded Rectangle 3"/>
          <p:cNvSpPr/>
          <p:nvPr/>
        </p:nvSpPr>
        <p:spPr>
          <a:xfrm>
            <a:off x="661278" y="1651146"/>
            <a:ext cx="2026226" cy="213793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572325" y="2026528"/>
            <a:ext cx="4752763" cy="4371294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urved Down Arrow 7"/>
          <p:cNvSpPr/>
          <p:nvPr/>
        </p:nvSpPr>
        <p:spPr>
          <a:xfrm rot="12890941">
            <a:off x="2027517" y="4192963"/>
            <a:ext cx="1428743" cy="268842"/>
          </a:xfrm>
          <a:prstGeom prst="curvedDownArrow">
            <a:avLst/>
          </a:prstGeom>
          <a:solidFill>
            <a:schemeClr val="accent1">
              <a:alpha val="45000"/>
            </a:schemeClr>
          </a:solidFill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0235" y="2483087"/>
            <a:ext cx="2150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 err="1">
                <a:solidFill>
                  <a:srgbClr val="FF0000"/>
                </a:solidFill>
              </a:rPr>
              <a:t>RData</a:t>
            </a:r>
            <a:r>
              <a:rPr lang="en-US" sz="2200" dirty="0"/>
              <a:t>)</a:t>
            </a:r>
            <a:endParaRPr lang="fr-FR" sz="2200" dirty="0"/>
          </a:p>
        </p:txBody>
      </p:sp>
      <p:sp>
        <p:nvSpPr>
          <p:cNvPr id="10" name="Right Arrow 9"/>
          <p:cNvSpPr/>
          <p:nvPr/>
        </p:nvSpPr>
        <p:spPr>
          <a:xfrm rot="1134735">
            <a:off x="2911387" y="2254834"/>
            <a:ext cx="1109236" cy="18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ight Arrow 10"/>
          <p:cNvSpPr/>
          <p:nvPr/>
        </p:nvSpPr>
        <p:spPr>
          <a:xfrm rot="20439487">
            <a:off x="8512296" y="3536370"/>
            <a:ext cx="1036511" cy="18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9804564" y="1690092"/>
            <a:ext cx="2244438" cy="213793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234379" y="6397822"/>
            <a:ext cx="252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Software</a:t>
            </a:r>
            <a:endParaRPr lang="fr-FR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08865" y="6462954"/>
            <a:ext cx="204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Software</a:t>
            </a:r>
            <a:endParaRPr lang="fr-F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664156" y="6462953"/>
            <a:ext cx="252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Software</a:t>
            </a:r>
            <a:endParaRPr lang="fr-FR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5977" y="1664872"/>
            <a:ext cx="166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Raw data</a:t>
            </a:r>
            <a:endParaRPr lang="fr-FR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970223" y="2180051"/>
            <a:ext cx="1928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</a:t>
            </a:r>
            <a:r>
              <a:rPr lang="en-US" sz="2000" dirty="0"/>
              <a:t>New data</a:t>
            </a:r>
          </a:p>
          <a:p>
            <a:endParaRPr lang="en-US" sz="2000" dirty="0"/>
          </a:p>
          <a:p>
            <a:r>
              <a:rPr lang="en-US" sz="2000" dirty="0"/>
              <a:t>- Results</a:t>
            </a:r>
          </a:p>
        </p:txBody>
      </p:sp>
      <p:sp>
        <p:nvSpPr>
          <p:cNvPr id="18" name="Curved Up Arrow 17"/>
          <p:cNvSpPr/>
          <p:nvPr/>
        </p:nvSpPr>
        <p:spPr>
          <a:xfrm rot="10188954">
            <a:off x="8153437" y="2117111"/>
            <a:ext cx="1305868" cy="2660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3302" y="1690092"/>
            <a:ext cx="121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</a:t>
            </a:r>
            <a:endParaRPr lang="fr-F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36808" y="4574206"/>
            <a:ext cx="144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Overwrite</a:t>
            </a:r>
            <a:endParaRPr lang="fr-FR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545067" y="3757954"/>
            <a:ext cx="118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Export</a:t>
            </a:r>
            <a:endParaRPr lang="fr-FR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061356" y="1668878"/>
            <a:ext cx="1664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Re-import</a:t>
            </a:r>
            <a:endParaRPr lang="fr-FR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43213" y="2285619"/>
            <a:ext cx="1857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csv</a:t>
            </a:r>
            <a:r>
              <a:rPr lang="en-US" sz="2000" dirty="0" err="1"/>
              <a:t>,xls,xlsx</a:t>
            </a:r>
            <a:endParaRPr lang="en-US" sz="2000" dirty="0"/>
          </a:p>
          <a:p>
            <a:r>
              <a:rPr lang="en-US" sz="2000" dirty="0" err="1"/>
              <a:t>Stata.dta</a:t>
            </a:r>
            <a:endParaRPr lang="en-US" sz="2000" dirty="0"/>
          </a:p>
          <a:p>
            <a:r>
              <a:rPr lang="en-US" sz="2000" dirty="0" err="1"/>
              <a:t>SPSS.sav</a:t>
            </a:r>
            <a:endParaRPr lang="en-US" sz="2000" dirty="0"/>
          </a:p>
          <a:p>
            <a:r>
              <a:rPr lang="en-US" sz="2000" dirty="0"/>
              <a:t>Text.txt</a:t>
            </a:r>
            <a:endParaRPr lang="fr-FR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903661" y="3948661"/>
            <a:ext cx="2087132" cy="492443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/>
              <a:t>R script (</a:t>
            </a:r>
            <a:r>
              <a:rPr lang="en-US" sz="2600" b="1" dirty="0">
                <a:solidFill>
                  <a:srgbClr val="FF0000"/>
                </a:solidFill>
              </a:rPr>
              <a:t>.R</a:t>
            </a:r>
            <a:r>
              <a:rPr lang="en-US" sz="2600" b="1" dirty="0"/>
              <a:t>)</a:t>
            </a:r>
            <a:endParaRPr lang="fr-FR" sz="2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53018" y="2470782"/>
            <a:ext cx="1511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 err="1">
                <a:solidFill>
                  <a:srgbClr val="FF0000"/>
                </a:solidFill>
              </a:rPr>
              <a:t>Rhistory</a:t>
            </a:r>
            <a:r>
              <a:rPr lang="en-US" sz="2200" dirty="0"/>
              <a:t>)</a:t>
            </a:r>
            <a:endParaRPr lang="fr-FR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3620" y="5697064"/>
            <a:ext cx="138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Manipulate</a:t>
            </a:r>
            <a:endParaRPr lang="fr-FR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904191" y="5058375"/>
            <a:ext cx="963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Explore</a:t>
            </a:r>
            <a:endParaRPr lang="fr-FR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6939277" y="5017698"/>
            <a:ext cx="987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Analyze</a:t>
            </a:r>
            <a:endParaRPr lang="fr-FR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131364" y="5697064"/>
            <a:ext cx="1091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Visualize</a:t>
            </a:r>
            <a:endParaRPr lang="fr-FR" sz="20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217460" y="2913975"/>
            <a:ext cx="287774" cy="932811"/>
          </a:xfrm>
          <a:prstGeom prst="straightConnector1">
            <a:avLst/>
          </a:prstGeom>
          <a:ln w="508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479188" y="2901669"/>
            <a:ext cx="276527" cy="981014"/>
          </a:xfrm>
          <a:prstGeom prst="straightConnector1">
            <a:avLst/>
          </a:prstGeom>
          <a:ln w="508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5" idx="0"/>
          </p:cNvCxnSpPr>
          <p:nvPr/>
        </p:nvCxnSpPr>
        <p:spPr>
          <a:xfrm flipH="1">
            <a:off x="5335316" y="4590878"/>
            <a:ext cx="418309" cy="11061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89093" y="4590878"/>
            <a:ext cx="376842" cy="11713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763921" y="4551521"/>
            <a:ext cx="635284" cy="608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560140" y="4532989"/>
            <a:ext cx="543629" cy="5621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6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86" y="0"/>
            <a:ext cx="2133621" cy="5736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641" y="684969"/>
            <a:ext cx="8915400" cy="442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An interface for R software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85" y="1238489"/>
            <a:ext cx="10568704" cy="56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15" y="50858"/>
            <a:ext cx="10515600" cy="705849"/>
          </a:xfrm>
        </p:spPr>
        <p:txBody>
          <a:bodyPr>
            <a:normAutofit/>
          </a:bodyPr>
          <a:lstStyle/>
          <a:p>
            <a:r>
              <a:rPr lang="en-US" sz="3000" b="1" dirty="0"/>
              <a:t>Importing Data </a:t>
            </a:r>
            <a:r>
              <a:rPr lang="en-US" sz="3000" dirty="0"/>
              <a:t>(loading data into R environment)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151" y="1225124"/>
            <a:ext cx="11450781" cy="4711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Set work</a:t>
            </a:r>
            <a:r>
              <a:rPr lang="en-US" sz="2600" dirty="0"/>
              <a:t>ing directory (Where to put all files?)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1219" y="3189826"/>
            <a:ext cx="11450781" cy="432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Import data (read the data source and load it into </a:t>
            </a:r>
            <a:r>
              <a:rPr lang="en-US" sz="2600" dirty="0" err="1"/>
              <a:t>RData</a:t>
            </a:r>
            <a:r>
              <a:rPr lang="en-US" sz="2600" dirty="0"/>
              <a:t>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9167" y="3767334"/>
            <a:ext cx="1033875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>
                <a:solidFill>
                  <a:schemeClr val="bg1"/>
                </a:solidFill>
              </a:rPr>
              <a:t>e2m2_FB </a:t>
            </a:r>
            <a:r>
              <a:rPr lang="en-US" sz="2000" dirty="0">
                <a:solidFill>
                  <a:srgbClr val="FF0000"/>
                </a:solidFill>
              </a:rPr>
              <a:t>&lt;-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read.csv(</a:t>
            </a:r>
            <a:r>
              <a:rPr lang="en-US" sz="2000" dirty="0">
                <a:solidFill>
                  <a:schemeClr val="bg1"/>
                </a:solidFill>
              </a:rPr>
              <a:t>“e2m2_FB.csv”, header=T, </a:t>
            </a:r>
            <a:r>
              <a:rPr lang="en-US" sz="2000" dirty="0" err="1">
                <a:solidFill>
                  <a:schemeClr val="bg1"/>
                </a:solidFill>
              </a:rPr>
              <a:t>stringsAsFactors</a:t>
            </a:r>
            <a:r>
              <a:rPr lang="en-US" sz="2000" dirty="0">
                <a:solidFill>
                  <a:schemeClr val="bg1"/>
                </a:solidFill>
              </a:rPr>
              <a:t>=F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0" lvl="1"/>
            <a:endParaRPr lang="en-US" sz="2000" dirty="0">
              <a:solidFill>
                <a:schemeClr val="bg1"/>
              </a:solidFill>
            </a:endParaRPr>
          </a:p>
          <a:p>
            <a:pPr marL="0" lvl="1"/>
            <a:r>
              <a:rPr lang="en-US" sz="2000" dirty="0">
                <a:solidFill>
                  <a:srgbClr val="FF0000"/>
                </a:solidFill>
              </a:rPr>
              <a:t>View(</a:t>
            </a:r>
            <a:r>
              <a:rPr lang="en-US" sz="2000" dirty="0">
                <a:solidFill>
                  <a:schemeClr val="bg1"/>
                </a:solidFill>
              </a:rPr>
              <a:t>e2m2_FB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9167" y="1798180"/>
            <a:ext cx="342546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getwd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setwd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“Folder path”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" name="Curved Down Arrow 15"/>
          <p:cNvSpPr/>
          <p:nvPr/>
        </p:nvSpPr>
        <p:spPr>
          <a:xfrm>
            <a:off x="4034118" y="5010309"/>
            <a:ext cx="995082" cy="2340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635" y="5491727"/>
            <a:ext cx="2959847" cy="1270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679" y="5102415"/>
            <a:ext cx="4251945" cy="1675649"/>
          </a:xfrm>
          <a:prstGeom prst="rect">
            <a:avLst/>
          </a:prstGeom>
        </p:spPr>
      </p:pic>
      <p:sp>
        <p:nvSpPr>
          <p:cNvPr id="17" name="Curved Down Arrow 16"/>
          <p:cNvSpPr/>
          <p:nvPr/>
        </p:nvSpPr>
        <p:spPr>
          <a:xfrm rot="20946534">
            <a:off x="7139434" y="4890442"/>
            <a:ext cx="1011504" cy="2173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0" y="5201427"/>
            <a:ext cx="4238758" cy="16011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0842" y="1890512"/>
            <a:ext cx="200626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getwd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0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 : 14 points 1">
            <a:extLst>
              <a:ext uri="{FF2B5EF4-FFF2-40B4-BE49-F238E27FC236}">
                <a16:creationId xmlns:a16="http://schemas.microsoft.com/office/drawing/2014/main" id="{E2449CFD-6DAD-40C2-89B5-46C2580786E9}"/>
              </a:ext>
            </a:extLst>
          </p:cNvPr>
          <p:cNvSpPr/>
          <p:nvPr/>
        </p:nvSpPr>
        <p:spPr>
          <a:xfrm rot="1971222">
            <a:off x="1810743" y="2624211"/>
            <a:ext cx="2311415" cy="2223591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32FA4D-1165-488B-9A01-49A9D121343D}"/>
              </a:ext>
            </a:extLst>
          </p:cNvPr>
          <p:cNvSpPr txBox="1"/>
          <p:nvPr/>
        </p:nvSpPr>
        <p:spPr>
          <a:xfrm>
            <a:off x="2097208" y="3538170"/>
            <a:ext cx="163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Raw Data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DCE27933-029C-4969-AE62-74273CFEA5F1}"/>
              </a:ext>
            </a:extLst>
          </p:cNvPr>
          <p:cNvSpPr/>
          <p:nvPr/>
        </p:nvSpPr>
        <p:spPr>
          <a:xfrm>
            <a:off x="4365952" y="3671623"/>
            <a:ext cx="722343" cy="123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2C7906A9-548A-4CE0-9639-935E156C7BA3}"/>
              </a:ext>
            </a:extLst>
          </p:cNvPr>
          <p:cNvSpPr/>
          <p:nvPr/>
        </p:nvSpPr>
        <p:spPr>
          <a:xfrm>
            <a:off x="9191845" y="2760476"/>
            <a:ext cx="1930485" cy="19462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Étoile : 12 branches 6">
            <a:extLst>
              <a:ext uri="{FF2B5EF4-FFF2-40B4-BE49-F238E27FC236}">
                <a16:creationId xmlns:a16="http://schemas.microsoft.com/office/drawing/2014/main" id="{8318B219-26DC-452D-B8F2-D55694619D8C}"/>
              </a:ext>
            </a:extLst>
          </p:cNvPr>
          <p:cNvSpPr/>
          <p:nvPr/>
        </p:nvSpPr>
        <p:spPr>
          <a:xfrm>
            <a:off x="5343971" y="2580113"/>
            <a:ext cx="2487206" cy="2377781"/>
          </a:xfrm>
          <a:prstGeom prst="star12">
            <a:avLst/>
          </a:prstGeom>
          <a:solidFill>
            <a:srgbClr val="C62D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G" b="1" dirty="0">
              <a:solidFill>
                <a:schemeClr val="tx1"/>
              </a:solidFill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1271B268-B04A-4913-BAEA-749282CCAA8F}"/>
              </a:ext>
            </a:extLst>
          </p:cNvPr>
          <p:cNvSpPr/>
          <p:nvPr/>
        </p:nvSpPr>
        <p:spPr>
          <a:xfrm>
            <a:off x="8096256" y="3662146"/>
            <a:ext cx="830510" cy="122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G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5F3301-FF44-489D-8E06-2BAB6AD89552}"/>
              </a:ext>
            </a:extLst>
          </p:cNvPr>
          <p:cNvSpPr txBox="1"/>
          <p:nvPr/>
        </p:nvSpPr>
        <p:spPr>
          <a:xfrm>
            <a:off x="5734616" y="3455946"/>
            <a:ext cx="1705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Formatted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A384A6E-CBB6-4A79-BFC4-C385771B4602}"/>
              </a:ext>
            </a:extLst>
          </p:cNvPr>
          <p:cNvSpPr txBox="1"/>
          <p:nvPr/>
        </p:nvSpPr>
        <p:spPr>
          <a:xfrm>
            <a:off x="9559808" y="3415060"/>
            <a:ext cx="1194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Usable</a:t>
            </a:r>
          </a:p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D5C5EC1-8799-4F86-A03D-6320715CD1B6}"/>
              </a:ext>
            </a:extLst>
          </p:cNvPr>
          <p:cNvSpPr txBox="1"/>
          <p:nvPr/>
        </p:nvSpPr>
        <p:spPr>
          <a:xfrm>
            <a:off x="5341102" y="5926076"/>
            <a:ext cx="2718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Technically correct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3F9913-D862-4982-8081-93CA8CE151F8}"/>
              </a:ext>
            </a:extLst>
          </p:cNvPr>
          <p:cNvSpPr txBox="1"/>
          <p:nvPr/>
        </p:nvSpPr>
        <p:spPr>
          <a:xfrm>
            <a:off x="9518152" y="592607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Consistent</a:t>
            </a:r>
            <a:endParaRPr lang="fr-M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A1E1109-9B6D-471C-B76E-FB9211A78C41}"/>
              </a:ext>
            </a:extLst>
          </p:cNvPr>
          <p:cNvSpPr txBox="1"/>
          <p:nvPr/>
        </p:nvSpPr>
        <p:spPr>
          <a:xfrm>
            <a:off x="2150658" y="592607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Initial data</a:t>
            </a:r>
            <a:endParaRPr lang="fr-M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2DA532C-5394-4FE4-8325-BBECBA1FBB3C}"/>
              </a:ext>
            </a:extLst>
          </p:cNvPr>
          <p:cNvSpPr txBox="1"/>
          <p:nvPr/>
        </p:nvSpPr>
        <p:spPr>
          <a:xfrm>
            <a:off x="4249730" y="1029589"/>
            <a:ext cx="364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cleaning steps</a:t>
            </a:r>
            <a:endParaRPr lang="fr-M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B9A8F76-8851-0D2D-6D1E-68259C181188}"/>
              </a:ext>
            </a:extLst>
          </p:cNvPr>
          <p:cNvSpPr txBox="1">
            <a:spLocks/>
          </p:cNvSpPr>
          <p:nvPr/>
        </p:nvSpPr>
        <p:spPr>
          <a:xfrm>
            <a:off x="171825" y="52899"/>
            <a:ext cx="9387983" cy="60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/>
              <a:t>Exploring and cleaning Data</a:t>
            </a:r>
            <a:r>
              <a:rPr lang="en-US" sz="3000" dirty="0"/>
              <a:t> (look at the dataset)</a:t>
            </a:r>
          </a:p>
        </p:txBody>
      </p:sp>
    </p:spTree>
    <p:extLst>
      <p:ext uri="{BB962C8B-B14F-4D97-AF65-F5344CB8AC3E}">
        <p14:creationId xmlns:p14="http://schemas.microsoft.com/office/powerpoint/2010/main" val="144101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6F26CD3-A33E-4E11-B2B4-755F8CFE4545}"/>
              </a:ext>
            </a:extLst>
          </p:cNvPr>
          <p:cNvSpPr txBox="1"/>
          <p:nvPr/>
        </p:nvSpPr>
        <p:spPr>
          <a:xfrm>
            <a:off x="1679103" y="694328"/>
            <a:ext cx="3615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Consistent data</a:t>
            </a:r>
            <a:endParaRPr lang="fr-MG" sz="28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752F27-D58F-440B-BA7E-AF7E02DFFAA7}"/>
              </a:ext>
            </a:extLst>
          </p:cNvPr>
          <p:cNvSpPr txBox="1"/>
          <p:nvPr/>
        </p:nvSpPr>
        <p:spPr>
          <a:xfrm>
            <a:off x="2427316" y="2090888"/>
            <a:ext cx="9155084" cy="453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Important step for good data interpretation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Need a good comprehension of each variables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Should be reproductible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Extreme values will affect the outcome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Make a consistent link between each variable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No cheating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Cleaning is not inventing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057871-51F7-497E-B03B-51400DF5E169}"/>
              </a:ext>
            </a:extLst>
          </p:cNvPr>
          <p:cNvSpPr txBox="1"/>
          <p:nvPr/>
        </p:nvSpPr>
        <p:spPr>
          <a:xfrm>
            <a:off x="2555752" y="1486388"/>
            <a:ext cx="5478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Give a sense to your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5E1885F-B7A9-3568-C352-30ED8AF13C72}"/>
              </a:ext>
            </a:extLst>
          </p:cNvPr>
          <p:cNvSpPr txBox="1">
            <a:spLocks/>
          </p:cNvSpPr>
          <p:nvPr/>
        </p:nvSpPr>
        <p:spPr>
          <a:xfrm>
            <a:off x="171825" y="52899"/>
            <a:ext cx="9387983" cy="60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/>
              <a:t>Exploring and cleaning Data</a:t>
            </a:r>
            <a:r>
              <a:rPr lang="en-US" sz="3000" dirty="0"/>
              <a:t> (look at the dataset)</a:t>
            </a:r>
          </a:p>
        </p:txBody>
      </p:sp>
    </p:spTree>
    <p:extLst>
      <p:ext uri="{BB962C8B-B14F-4D97-AF65-F5344CB8AC3E}">
        <p14:creationId xmlns:p14="http://schemas.microsoft.com/office/powerpoint/2010/main" val="43638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8FE34F8-5002-4D64-84D8-D5C1F3A08860}"/>
              </a:ext>
            </a:extLst>
          </p:cNvPr>
          <p:cNvSpPr txBox="1"/>
          <p:nvPr/>
        </p:nvSpPr>
        <p:spPr>
          <a:xfrm>
            <a:off x="1709583" y="699362"/>
            <a:ext cx="3615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Consistent data</a:t>
            </a:r>
            <a:endParaRPr lang="fr-MG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61A5A4-7146-4EF8-86EF-1F6BEC3A094F}"/>
              </a:ext>
            </a:extLst>
          </p:cNvPr>
          <p:cNvSpPr txBox="1"/>
          <p:nvPr/>
        </p:nvSpPr>
        <p:spPr>
          <a:xfrm>
            <a:off x="4919714" y="1205528"/>
            <a:ext cx="4560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is wrong with this data?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24960F-3EB1-4BDF-9B89-BC652DFD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80" y="1652502"/>
            <a:ext cx="8653354" cy="51908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3F6349A-73D4-AE0B-F022-CD8B6E5BA53C}"/>
              </a:ext>
            </a:extLst>
          </p:cNvPr>
          <p:cNvSpPr txBox="1">
            <a:spLocks/>
          </p:cNvSpPr>
          <p:nvPr/>
        </p:nvSpPr>
        <p:spPr>
          <a:xfrm>
            <a:off x="171825" y="52899"/>
            <a:ext cx="9387983" cy="60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/>
              <a:t>Exploring and cleaning Data</a:t>
            </a:r>
            <a:r>
              <a:rPr lang="en-US" sz="3000" dirty="0"/>
              <a:t> (look at the dataset)</a:t>
            </a:r>
          </a:p>
        </p:txBody>
      </p:sp>
    </p:spTree>
    <p:extLst>
      <p:ext uri="{BB962C8B-B14F-4D97-AF65-F5344CB8AC3E}">
        <p14:creationId xmlns:p14="http://schemas.microsoft.com/office/powerpoint/2010/main" val="328658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01526" y="687147"/>
            <a:ext cx="2916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overview</a:t>
            </a:r>
            <a:endParaRPr lang="fr-FR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30369" y="1692172"/>
            <a:ext cx="3622191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Variables= Column (names)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025" y="3366649"/>
            <a:ext cx="2916938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= Row (length)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932" y="1538700"/>
            <a:ext cx="2377162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frame=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e2m2_FB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26585" y="3197371"/>
            <a:ext cx="166541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Value= Contents</a:t>
            </a:r>
            <a:endParaRPr lang="fr-FR" sz="2000" dirty="0"/>
          </a:p>
        </p:txBody>
      </p:sp>
      <p:sp>
        <p:nvSpPr>
          <p:cNvPr id="17" name="Right Arrow 16"/>
          <p:cNvSpPr/>
          <p:nvPr/>
        </p:nvSpPr>
        <p:spPr>
          <a:xfrm>
            <a:off x="3160059" y="3366649"/>
            <a:ext cx="242047" cy="1405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ight Arrow 17"/>
          <p:cNvSpPr/>
          <p:nvPr/>
        </p:nvSpPr>
        <p:spPr>
          <a:xfrm>
            <a:off x="3160059" y="3716692"/>
            <a:ext cx="242047" cy="142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Down Arrow 18"/>
          <p:cNvSpPr/>
          <p:nvPr/>
        </p:nvSpPr>
        <p:spPr>
          <a:xfrm>
            <a:off x="6185645" y="2277094"/>
            <a:ext cx="188259" cy="2754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Down Arrow 19"/>
          <p:cNvSpPr/>
          <p:nvPr/>
        </p:nvSpPr>
        <p:spPr>
          <a:xfrm>
            <a:off x="7467598" y="2290541"/>
            <a:ext cx="188259" cy="2754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Down Arrow 20"/>
          <p:cNvSpPr/>
          <p:nvPr/>
        </p:nvSpPr>
        <p:spPr>
          <a:xfrm>
            <a:off x="8615080" y="2267109"/>
            <a:ext cx="188259" cy="2754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Arrow 21"/>
          <p:cNvSpPr/>
          <p:nvPr/>
        </p:nvSpPr>
        <p:spPr>
          <a:xfrm>
            <a:off x="2877671" y="1845715"/>
            <a:ext cx="2366682" cy="19202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Up Arrow 22"/>
          <p:cNvSpPr/>
          <p:nvPr/>
        </p:nvSpPr>
        <p:spPr>
          <a:xfrm>
            <a:off x="1358153" y="2485260"/>
            <a:ext cx="161365" cy="73980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234596" y="4902188"/>
            <a:ext cx="482749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&gt; </a:t>
            </a:r>
            <a:r>
              <a:rPr lang="fr-FR" sz="2000" dirty="0" err="1">
                <a:solidFill>
                  <a:srgbClr val="FF0000"/>
                </a:solidFill>
              </a:rPr>
              <a:t>dim</a:t>
            </a:r>
            <a:r>
              <a:rPr lang="fr-FR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e2m2_FB</a:t>
            </a:r>
            <a:r>
              <a:rPr lang="fr-FR" sz="2000" dirty="0">
                <a:solidFill>
                  <a:srgbClr val="FF0000"/>
                </a:solidFill>
              </a:rPr>
              <a:t>)</a:t>
            </a:r>
          </a:p>
          <a:p>
            <a:r>
              <a:rPr lang="fr-FR" sz="2000" dirty="0">
                <a:solidFill>
                  <a:schemeClr val="bg1"/>
                </a:solidFill>
              </a:rPr>
              <a:t>[1] 100   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4597" y="5883729"/>
            <a:ext cx="7022332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rgbClr val="FF0000"/>
                </a:solidFill>
              </a:rPr>
              <a:t>names(</a:t>
            </a:r>
            <a:r>
              <a:rPr lang="en-US" sz="2000" dirty="0">
                <a:solidFill>
                  <a:schemeClr val="bg1"/>
                </a:solidFill>
              </a:rPr>
              <a:t>e2m2_FB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[1] "Id"      "Sex"     "Forearm" "Weight"  "Age"     </a:t>
            </a:r>
            <a:r>
              <a:rPr lang="en-US" sz="2400" dirty="0">
                <a:solidFill>
                  <a:schemeClr val="bg1"/>
                </a:solidFill>
              </a:rPr>
              <a:t>"Date" 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22191" y="5037010"/>
            <a:ext cx="447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is the data frame?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63116" y="6068394"/>
            <a:ext cx="389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variables?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22" y="2677307"/>
            <a:ext cx="7096125" cy="1885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1E50EB-D4E5-B22F-4564-84E294A32C69}"/>
              </a:ext>
            </a:extLst>
          </p:cNvPr>
          <p:cNvSpPr txBox="1">
            <a:spLocks/>
          </p:cNvSpPr>
          <p:nvPr/>
        </p:nvSpPr>
        <p:spPr>
          <a:xfrm>
            <a:off x="171825" y="52899"/>
            <a:ext cx="9387983" cy="60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/>
              <a:t>Exploring and cleaning Data</a:t>
            </a:r>
            <a:r>
              <a:rPr lang="en-US" sz="3000" dirty="0"/>
              <a:t> (look at the dataset)</a:t>
            </a:r>
          </a:p>
        </p:txBody>
      </p:sp>
    </p:spTree>
    <p:extLst>
      <p:ext uri="{BB962C8B-B14F-4D97-AF65-F5344CB8AC3E}">
        <p14:creationId xmlns:p14="http://schemas.microsoft.com/office/powerpoint/2010/main" val="29380448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3129</TotalTime>
  <Words>1817</Words>
  <Application>Microsoft Office PowerPoint</Application>
  <PresentationFormat>Widescreen</PresentationFormat>
  <Paragraphs>264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Times New Roman</vt:lpstr>
      <vt:lpstr>Wingdings</vt:lpstr>
      <vt:lpstr>Wingdings 3</vt:lpstr>
      <vt:lpstr>Wisp</vt:lpstr>
      <vt:lpstr>Data cleaning and visualization with R</vt:lpstr>
      <vt:lpstr>Cleaning and visualizing data in R</vt:lpstr>
      <vt:lpstr>R software ( a statistical tool)</vt:lpstr>
      <vt:lpstr>RSTUDIO</vt:lpstr>
      <vt:lpstr>Importing Data (loading data into R environment)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Data (Play with data)</vt:lpstr>
      <vt:lpstr>R base graphical function</vt:lpstr>
      <vt:lpstr>R plot() function</vt:lpstr>
      <vt:lpstr>Visualizing Data (Present de data)</vt:lpstr>
      <vt:lpstr>Visualizing Data (Present de data)</vt:lpstr>
      <vt:lpstr>Visualizing Data (Present de data)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Hafaliana Christian Ranaivoson</cp:lastModifiedBy>
  <cp:revision>471</cp:revision>
  <dcterms:created xsi:type="dcterms:W3CDTF">2016-11-10T06:57:43Z</dcterms:created>
  <dcterms:modified xsi:type="dcterms:W3CDTF">2022-12-07T12:16:46Z</dcterms:modified>
</cp:coreProperties>
</file>