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0" r:id="rId2"/>
    <p:sldId id="264" r:id="rId3"/>
    <p:sldId id="265" r:id="rId4"/>
    <p:sldId id="266" r:id="rId5"/>
    <p:sldId id="268" r:id="rId6"/>
    <p:sldId id="270" r:id="rId7"/>
    <p:sldId id="261" r:id="rId8"/>
    <p:sldId id="276" r:id="rId9"/>
    <p:sldId id="279" r:id="rId10"/>
    <p:sldId id="277" r:id="rId11"/>
    <p:sldId id="278" r:id="rId12"/>
    <p:sldId id="269" r:id="rId13"/>
    <p:sldId id="262" r:id="rId14"/>
    <p:sldId id="274" r:id="rId15"/>
    <p:sldId id="272" r:id="rId16"/>
    <p:sldId id="290" r:id="rId17"/>
    <p:sldId id="289" r:id="rId18"/>
    <p:sldId id="280" r:id="rId19"/>
    <p:sldId id="263" r:id="rId20"/>
    <p:sldId id="273" r:id="rId21"/>
    <p:sldId id="281" r:id="rId22"/>
    <p:sldId id="283" r:id="rId23"/>
    <p:sldId id="282" r:id="rId24"/>
    <p:sldId id="285" r:id="rId25"/>
    <p:sldId id="284" r:id="rId26"/>
    <p:sldId id="297" r:id="rId27"/>
    <p:sldId id="298" r:id="rId28"/>
    <p:sldId id="299" r:id="rId29"/>
    <p:sldId id="294" r:id="rId30"/>
    <p:sldId id="295" r:id="rId31"/>
    <p:sldId id="29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671"/>
    <p:restoredTop sz="94643"/>
  </p:normalViewPr>
  <p:slideViewPr>
    <p:cSldViewPr snapToGrid="0" snapToObjects="1">
      <p:cViewPr varScale="1">
        <p:scale>
          <a:sx n="109" d="100"/>
          <a:sy n="109" d="100"/>
        </p:scale>
        <p:origin x="20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DFB9-B33D-264F-97F7-EB53E534371D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DFB9-B33D-264F-97F7-EB53E534371D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DFB9-B33D-264F-97F7-EB53E534371D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DFB9-B33D-264F-97F7-EB53E534371D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DFB9-B33D-264F-97F7-EB53E534371D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DFB9-B33D-264F-97F7-EB53E534371D}" type="datetimeFigureOut">
              <a:rPr lang="en-US" smtClean="0"/>
              <a:t>12/9/22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DFB9-B33D-264F-97F7-EB53E534371D}" type="datetimeFigureOut">
              <a:rPr lang="en-US" smtClean="0"/>
              <a:t>12/9/22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DFB9-B33D-264F-97F7-EB53E534371D}" type="datetimeFigureOut">
              <a:rPr lang="en-US" smtClean="0"/>
              <a:t>12/9/22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DFB9-B33D-264F-97F7-EB53E534371D}" type="datetimeFigureOut">
              <a:rPr lang="en-US" smtClean="0"/>
              <a:t>12/9/22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DFB9-B33D-264F-97F7-EB53E534371D}" type="datetimeFigureOut">
              <a:rPr lang="en-US" smtClean="0"/>
              <a:t>12/9/22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DFB9-B33D-264F-97F7-EB53E534371D}" type="datetimeFigureOut">
              <a:rPr lang="en-US" smtClean="0"/>
              <a:t>12/9/22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8DFB9-B33D-264F-97F7-EB53E534371D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345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9F7D788E-2C1B-4EF4-8719-12613771F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45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949" y="3499076"/>
            <a:ext cx="6053558" cy="24247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Writing For Loops, If-Else Statements, and Functions in R</a:t>
            </a:r>
          </a:p>
        </p:txBody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7C54E824-C0F4-480B-BC88-689F50C45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8DEA6A1-FC5C-4E6E-BBBF-7E472949B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6AAAC3B-1954-46B7-BBAC-27DFF5B52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8A943-7ADA-0241-A157-78DF83A0F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5161" y="356187"/>
            <a:ext cx="2878409" cy="17922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/>
            <a:r>
              <a:rPr lang="en-US" sz="2000" dirty="0" err="1"/>
              <a:t>Institut</a:t>
            </a:r>
            <a:r>
              <a:rPr lang="en-US" sz="2000" dirty="0"/>
              <a:t> Pasteur de Madagascar</a:t>
            </a:r>
          </a:p>
          <a:p>
            <a:pPr marL="0"/>
            <a:r>
              <a:rPr lang="en-US" sz="2000" dirty="0"/>
              <a:t>December 2022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5AD6500-BB62-4AAC-9D2F-C10DDC90C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897" y="1584494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D0530C8A-66DC-F14A-8B05-F1DCFFF57F4E}"/>
              </a:ext>
            </a:extLst>
          </p:cNvPr>
          <p:cNvSpPr txBox="1">
            <a:spLocks/>
          </p:cNvSpPr>
          <p:nvPr/>
        </p:nvSpPr>
        <p:spPr>
          <a:xfrm>
            <a:off x="8386139" y="3143438"/>
            <a:ext cx="3474621" cy="2780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2000" b="1"/>
              <a:t>E²M²: Ecological and Epidemiological Modeling in Madagascar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130038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CFCF-961C-EB4B-A9F7-AB97A96C2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971550"/>
            <a:ext cx="10515600" cy="85407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Tells the loop how many times to run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7FCF2-DED7-6E4D-B441-F9600CB35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6000" dirty="0"/>
              <a:t>for (</a:t>
            </a:r>
            <a:r>
              <a:rPr lang="en-US" sz="6000" dirty="0" err="1"/>
              <a:t>i</a:t>
            </a:r>
            <a:r>
              <a:rPr lang="en-US" sz="6000" dirty="0"/>
              <a:t> in 1:20) {</a:t>
            </a:r>
          </a:p>
          <a:p>
            <a:pPr marL="0" indent="0">
              <a:buNone/>
            </a:pPr>
            <a:r>
              <a:rPr lang="en-US" sz="6000" dirty="0"/>
              <a:t>print(paste("I am student",</a:t>
            </a:r>
            <a:r>
              <a:rPr lang="en-US" sz="6000" dirty="0" err="1"/>
              <a:t>i</a:t>
            </a:r>
            <a:r>
              <a:rPr lang="en-US" sz="6000" dirty="0"/>
              <a:t>))</a:t>
            </a:r>
          </a:p>
          <a:p>
            <a:pPr marL="0" indent="0">
              <a:buNone/>
            </a:pPr>
            <a:r>
              <a:rPr lang="en-US" sz="6000" dirty="0"/>
              <a:t>}</a:t>
            </a:r>
          </a:p>
          <a:p>
            <a:endParaRPr lang="en-US" dirty="0"/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8B1C55F5-9298-FB4E-9913-2FECD36D93D8}"/>
              </a:ext>
            </a:extLst>
          </p:cNvPr>
          <p:cNvSpPr/>
          <p:nvPr/>
        </p:nvSpPr>
        <p:spPr>
          <a:xfrm>
            <a:off x="573741" y="2187388"/>
            <a:ext cx="4536141" cy="1241612"/>
          </a:xfrm>
          <a:prstGeom prst="frame">
            <a:avLst/>
          </a:prstGeom>
          <a:solidFill>
            <a:schemeClr val="accent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9DD4DC67-87C8-884F-954A-A45DB48975AD}"/>
              </a:ext>
            </a:extLst>
          </p:cNvPr>
          <p:cNvSpPr/>
          <p:nvPr/>
        </p:nvSpPr>
        <p:spPr>
          <a:xfrm>
            <a:off x="573741" y="3243916"/>
            <a:ext cx="9663953" cy="1093694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F500199-B1B9-9A4C-909E-EFADC6CCF39F}"/>
              </a:ext>
            </a:extLst>
          </p:cNvPr>
          <p:cNvSpPr txBox="1">
            <a:spLocks/>
          </p:cNvSpPr>
          <p:nvPr/>
        </p:nvSpPr>
        <p:spPr>
          <a:xfrm>
            <a:off x="1416424" y="5355945"/>
            <a:ext cx="10515600" cy="854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Function to be run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times</a:t>
            </a:r>
          </a:p>
        </p:txBody>
      </p:sp>
    </p:spTree>
    <p:extLst>
      <p:ext uri="{BB962C8B-B14F-4D97-AF65-F5344CB8AC3E}">
        <p14:creationId xmlns:p14="http://schemas.microsoft.com/office/powerpoint/2010/main" val="255356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7FCF2-DED7-6E4D-B441-F9600CB35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6000" dirty="0"/>
              <a:t>for (</a:t>
            </a:r>
            <a:r>
              <a:rPr lang="en-US" sz="6000" dirty="0" err="1"/>
              <a:t>i</a:t>
            </a:r>
            <a:r>
              <a:rPr lang="en-US" sz="6000" dirty="0"/>
              <a:t> in 1:20) {</a:t>
            </a:r>
          </a:p>
          <a:p>
            <a:pPr marL="0" indent="0">
              <a:buNone/>
            </a:pPr>
            <a:r>
              <a:rPr lang="en-US" sz="6000" dirty="0"/>
              <a:t>print(paste("I am student",</a:t>
            </a:r>
            <a:r>
              <a:rPr lang="en-US" sz="6000" dirty="0" err="1"/>
              <a:t>i</a:t>
            </a:r>
            <a:r>
              <a:rPr lang="en-US" sz="6000" dirty="0"/>
              <a:t>))</a:t>
            </a:r>
          </a:p>
          <a:p>
            <a:pPr marL="0" indent="0">
              <a:buNone/>
            </a:pPr>
            <a:r>
              <a:rPr lang="en-US" sz="6000" dirty="0"/>
              <a:t>}</a:t>
            </a:r>
          </a:p>
          <a:p>
            <a:endParaRPr lang="en-US" dirty="0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9DD4DC67-87C8-884F-954A-A45DB48975AD}"/>
              </a:ext>
            </a:extLst>
          </p:cNvPr>
          <p:cNvSpPr/>
          <p:nvPr/>
        </p:nvSpPr>
        <p:spPr>
          <a:xfrm>
            <a:off x="573742" y="3243916"/>
            <a:ext cx="1954306" cy="1093694"/>
          </a:xfrm>
          <a:prstGeom prst="fram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F500199-B1B9-9A4C-909E-EFADC6CCF39F}"/>
              </a:ext>
            </a:extLst>
          </p:cNvPr>
          <p:cNvSpPr txBox="1">
            <a:spLocks/>
          </p:cNvSpPr>
          <p:nvPr/>
        </p:nvSpPr>
        <p:spPr>
          <a:xfrm>
            <a:off x="1416424" y="5355945"/>
            <a:ext cx="10515600" cy="854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B050"/>
                </a:solidFill>
              </a:rPr>
              <a:t>The print command is very important.</a:t>
            </a:r>
          </a:p>
          <a:p>
            <a:r>
              <a:rPr lang="en-US" dirty="0">
                <a:solidFill>
                  <a:srgbClr val="00B050"/>
                </a:solidFill>
              </a:rPr>
              <a:t>Without it the functions will only run internal to the loop</a:t>
            </a:r>
          </a:p>
          <a:p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E0734C4-47C0-C549-83B5-5A85550D2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32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65B52-D470-9146-BC86-F069B4F6C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en-US"/>
              <a:t>If Statements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55782-6D9D-174E-9C43-B259E5AD9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If condition is TRUE, then perform some action; otherwise do not perform that action.</a:t>
            </a:r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r>
              <a:rPr lang="en-US" sz="1800"/>
              <a:t>if (condition is TRUE) </a:t>
            </a:r>
          </a:p>
          <a:p>
            <a:pPr marL="0" indent="0">
              <a:buNone/>
            </a:pPr>
            <a:r>
              <a:rPr lang="en-US" sz="1800"/>
              <a:t>	{ do something } </a:t>
            </a:r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901322EB-EF98-7145-9C50-0DD4439ACA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2240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69971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F65B52-D470-9146-BC86-F069B4F6C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If-Else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55782-6D9D-174E-9C43-B259E5AD9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If condition is TRUE, then perform some action; otherwise do not perform that action.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if (condition is TRUE) </a:t>
            </a:r>
          </a:p>
          <a:p>
            <a:pPr marL="0" indent="0">
              <a:buNone/>
            </a:pPr>
            <a:r>
              <a:rPr lang="en-US" sz="2000"/>
              <a:t>	{ do something } </a:t>
            </a:r>
          </a:p>
          <a:p>
            <a:pPr marL="0" indent="0">
              <a:buNone/>
            </a:pPr>
            <a:r>
              <a:rPr lang="en-US" sz="2000"/>
              <a:t>else { do different thing }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FE129B55-D84E-9D43-8A99-A2C61EA66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945056"/>
            <a:ext cx="6250769" cy="480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187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F65B52-D470-9146-BC86-F069B4F6C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If-Else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55782-6D9D-174E-9C43-B259E5AD9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730" y="2638044"/>
            <a:ext cx="4790940" cy="198950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If condition is TRUE, then perform some action; otherwise do not perform that action.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if (condition is TRUE) </a:t>
            </a:r>
          </a:p>
          <a:p>
            <a:pPr marL="0" indent="0">
              <a:buNone/>
            </a:pPr>
            <a:r>
              <a:rPr lang="en-US" sz="2000" dirty="0"/>
              <a:t>	{ do something </a:t>
            </a:r>
            <a:r>
              <a:rPr lang="en-US" sz="2000" dirty="0">
                <a:solidFill>
                  <a:srgbClr val="FF0000"/>
                </a:solidFill>
              </a:rPr>
              <a:t>} else</a:t>
            </a:r>
          </a:p>
          <a:p>
            <a:pPr marL="0" indent="0">
              <a:buNone/>
            </a:pPr>
            <a:r>
              <a:rPr lang="en-US" sz="2000" dirty="0"/>
              <a:t> { do different thing }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FE129B55-D84E-9D43-8A99-A2C61EA66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945056"/>
            <a:ext cx="6250769" cy="480702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1CA8AC8-E6B8-9C4D-9E12-90338C6E6FEC}"/>
              </a:ext>
            </a:extLst>
          </p:cNvPr>
          <p:cNvSpPr/>
          <p:nvPr/>
        </p:nvSpPr>
        <p:spPr>
          <a:xfrm>
            <a:off x="347730" y="5559504"/>
            <a:ext cx="40718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IMPORTANT: else must be in the same line as the closing braces of the if statement.</a:t>
            </a:r>
          </a:p>
        </p:txBody>
      </p:sp>
    </p:spTree>
    <p:extLst>
      <p:ext uri="{BB962C8B-B14F-4D97-AF65-F5344CB8AC3E}">
        <p14:creationId xmlns:p14="http://schemas.microsoft.com/office/powerpoint/2010/main" val="1102594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4D2C-AAD0-184F-8ADA-A476C0319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0CB30-BD7B-5C4E-A556-A2318D4D4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is a piece of code written to carry out a specified task;</a:t>
            </a:r>
          </a:p>
          <a:p>
            <a:endParaRPr lang="en-US" dirty="0"/>
          </a:p>
          <a:p>
            <a:r>
              <a:rPr lang="en-US" dirty="0"/>
              <a:t>mean(x), sum(x),….rep(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Lots of pre-written functions organized in multitude of packages.</a:t>
            </a:r>
          </a:p>
          <a:p>
            <a:endParaRPr lang="en-US" dirty="0"/>
          </a:p>
          <a:p>
            <a:r>
              <a:rPr lang="en-US" dirty="0"/>
              <a:t>If you can not find a function in R to do what you need, you can write your own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DAD038-DEAA-CA4B-82ED-9DBE1AFB0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09" y="2672985"/>
            <a:ext cx="10984381" cy="363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36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4D2C-AAD0-184F-8ADA-A476C0319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0CB30-BD7B-5C4E-A556-A2318D4D4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is a piece of code written to carry out a specified task;</a:t>
            </a:r>
          </a:p>
          <a:p>
            <a:endParaRPr lang="en-US" dirty="0"/>
          </a:p>
          <a:p>
            <a:r>
              <a:rPr lang="en-US" dirty="0"/>
              <a:t>mean(x), sum(x),….rep(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Lots of pre-written functions organized in multitude of packages.</a:t>
            </a:r>
          </a:p>
          <a:p>
            <a:endParaRPr lang="en-US" dirty="0"/>
          </a:p>
          <a:p>
            <a:r>
              <a:rPr lang="en-US" dirty="0"/>
              <a:t>If you can not find a function in R to do what you need, you can write your own function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5C5B4B-E4B2-594B-BA24-71F67E249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105029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783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4D2C-AAD0-184F-8ADA-A476C0319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0CB30-BD7B-5C4E-A556-A2318D4D4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is a piece of code written to carry out a specified task;</a:t>
            </a:r>
          </a:p>
          <a:p>
            <a:endParaRPr lang="en-US" dirty="0"/>
          </a:p>
          <a:p>
            <a:r>
              <a:rPr lang="en-US" dirty="0"/>
              <a:t>mean(x), sum(x),….rep(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Lots of pre-written functions organized in multitude of packages.</a:t>
            </a:r>
          </a:p>
          <a:p>
            <a:endParaRPr lang="en-US" dirty="0"/>
          </a:p>
          <a:p>
            <a:r>
              <a:rPr lang="en-US" dirty="0"/>
              <a:t>If you can not find a function in R to do what you need, you can write your own function</a:t>
            </a:r>
          </a:p>
        </p:txBody>
      </p:sp>
    </p:spTree>
    <p:extLst>
      <p:ext uri="{BB962C8B-B14F-4D97-AF65-F5344CB8AC3E}">
        <p14:creationId xmlns:p14="http://schemas.microsoft.com/office/powerpoint/2010/main" val="1735235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C118F-DDB4-E144-8017-4CDDAC202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write functions?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2FA8A-6E4E-AA40-A46A-1A4D104E8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time you find yourself wanting to do the same thing many times</a:t>
            </a:r>
          </a:p>
          <a:p>
            <a:r>
              <a:rPr lang="en-US" dirty="0"/>
              <a:t>Editing data</a:t>
            </a:r>
          </a:p>
          <a:p>
            <a:r>
              <a:rPr lang="en-US" dirty="0"/>
              <a:t>Repeating similar analyses on different variables</a:t>
            </a:r>
          </a:p>
          <a:p>
            <a:r>
              <a:rPr lang="en-US" dirty="0"/>
              <a:t>Creating a similar graph from different variables</a:t>
            </a:r>
          </a:p>
          <a:p>
            <a:r>
              <a:rPr lang="en-US" dirty="0"/>
              <a:t>Running simulations</a:t>
            </a:r>
          </a:p>
          <a:p>
            <a:r>
              <a:rPr lang="en-US" dirty="0"/>
              <a:t>Lots of other reasons I’m sure…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020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F1A7E-CE7E-A547-8D2C-300DDF5E6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BE13C-9D5D-8640-9BCD-19E9DD3B9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FFC000"/>
                </a:solidFill>
              </a:rPr>
              <a:t>function_name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&lt;- </a:t>
            </a:r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/>
              <a:t>(</a:t>
            </a:r>
            <a:r>
              <a:rPr lang="en-US" dirty="0">
                <a:solidFill>
                  <a:srgbClr val="FFC000"/>
                </a:solidFill>
              </a:rPr>
              <a:t>argument1, argument2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			 </a:t>
            </a:r>
            <a:r>
              <a:rPr lang="en-US" dirty="0">
                <a:solidFill>
                  <a:srgbClr val="FFC000"/>
                </a:solidFill>
              </a:rPr>
              <a:t>command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return(</a:t>
            </a:r>
            <a:r>
              <a:rPr lang="en-US" dirty="0">
                <a:solidFill>
                  <a:srgbClr val="FFC000"/>
                </a:solidFill>
              </a:rPr>
              <a:t>output</a:t>
            </a:r>
            <a:r>
              <a:rPr lang="en-US" dirty="0"/>
              <a:t>)}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 the code in between the curly braces is the </a:t>
            </a:r>
            <a:r>
              <a:rPr lang="en-US" i="1" dirty="0"/>
              <a:t>body</a:t>
            </a:r>
            <a:r>
              <a:rPr lang="en-US" dirty="0"/>
              <a:t> of the function.</a:t>
            </a:r>
          </a:p>
        </p:txBody>
      </p:sp>
    </p:spTree>
    <p:extLst>
      <p:ext uri="{BB962C8B-B14F-4D97-AF65-F5344CB8AC3E}">
        <p14:creationId xmlns:p14="http://schemas.microsoft.com/office/powerpoint/2010/main" val="239380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ECDBA-89B9-C645-A6F9-4C43ACED2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Power of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C4046-97E7-D64D-9688-9C618AB8E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far, much of what we saw demonstrates how to use R like an extremely smart calculator.</a:t>
            </a:r>
          </a:p>
          <a:p>
            <a:pPr lvl="1"/>
            <a:r>
              <a:rPr lang="en-US" dirty="0"/>
              <a:t>We write commands and it executes them.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915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CA197-1BC5-8748-BA45-FD649FBE6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62184-CB4E-0345-BEFB-5EBB51D66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Things to consider:</a:t>
            </a:r>
          </a:p>
          <a:p>
            <a:pPr lvl="1"/>
            <a:r>
              <a:rPr lang="en-US" dirty="0"/>
              <a:t>Function allows you to define exactly what you want to do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Name your User Defined Function.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Make sure that the name that you choose for the function is not an R reserved word. This means that you, for example, don’t want to pick the name of an existing function for your own UDF.</a:t>
            </a:r>
          </a:p>
        </p:txBody>
      </p:sp>
    </p:spTree>
    <p:extLst>
      <p:ext uri="{BB962C8B-B14F-4D97-AF65-F5344CB8AC3E}">
        <p14:creationId xmlns:p14="http://schemas.microsoft.com/office/powerpoint/2010/main" val="2919833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A794E-1D66-FC41-8DB2-259246632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12782-6605-9A4C-BE1B-ACC6569DB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a very simple version of what  you want to accomplish and build from there</a:t>
            </a:r>
          </a:p>
          <a:p>
            <a:endParaRPr lang="en-US" dirty="0"/>
          </a:p>
          <a:p>
            <a:r>
              <a:rPr lang="en-US" dirty="0"/>
              <a:t>You want to make sure each little piece works before you invest the time to create a complex thing: </a:t>
            </a:r>
          </a:p>
          <a:p>
            <a:endParaRPr lang="en-US" dirty="0"/>
          </a:p>
          <a:p>
            <a:r>
              <a:rPr lang="en-US" sz="4400" b="1" dirty="0">
                <a:solidFill>
                  <a:srgbClr val="FF0000"/>
                </a:solidFill>
              </a:rPr>
              <a:t>Remember: you can always try to run any line of code you are confused about!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221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2FBD9-1D72-F140-B71A-37F8851FB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want to simulate a coin toss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7D773-2DE1-5444-BD89-DD888708B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simulate a coin toss and find out the proportion of tails that are recovered for n different toss trials.</a:t>
            </a:r>
          </a:p>
        </p:txBody>
      </p:sp>
    </p:spTree>
    <p:extLst>
      <p:ext uri="{BB962C8B-B14F-4D97-AF65-F5344CB8AC3E}">
        <p14:creationId xmlns:p14="http://schemas.microsoft.com/office/powerpoint/2010/main" val="40721883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F878C-470E-474A-902A-872E16EB4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523081"/>
            <a:ext cx="10515600" cy="5811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chemeClr val="accent2"/>
                </a:solidFill>
              </a:rPr>
              <a:t>coin</a:t>
            </a:r>
            <a:r>
              <a:rPr lang="en-US" sz="4000" dirty="0"/>
              <a:t>&lt;-function(</a:t>
            </a:r>
            <a:r>
              <a:rPr lang="en-US" sz="4000" dirty="0">
                <a:solidFill>
                  <a:srgbClr val="00B050"/>
                </a:solidFill>
              </a:rPr>
              <a:t>n</a:t>
            </a:r>
            <a:r>
              <a:rPr lang="en-US" sz="4000" dirty="0"/>
              <a:t>){</a:t>
            </a:r>
          </a:p>
          <a:p>
            <a:pPr marL="0" indent="0">
              <a:buNone/>
            </a:pPr>
            <a:r>
              <a:rPr lang="en-US" sz="4000" dirty="0"/>
              <a:t>Tail&lt;-</a:t>
            </a:r>
            <a:r>
              <a:rPr lang="en-US" sz="4000" dirty="0" err="1"/>
              <a:t>rbinom</a:t>
            </a:r>
            <a:r>
              <a:rPr lang="en-US" sz="4000" dirty="0"/>
              <a:t>(</a:t>
            </a:r>
            <a:r>
              <a:rPr lang="en-US" sz="4000" dirty="0">
                <a:solidFill>
                  <a:srgbClr val="00B050"/>
                </a:solidFill>
              </a:rPr>
              <a:t>n</a:t>
            </a:r>
            <a:r>
              <a:rPr lang="en-US" sz="4000" dirty="0"/>
              <a:t>,1,.5) </a:t>
            </a:r>
          </a:p>
          <a:p>
            <a:pPr marL="0" indent="0">
              <a:buNone/>
            </a:pPr>
            <a:r>
              <a:rPr lang="en-US" sz="4000" dirty="0" err="1"/>
              <a:t>numTail</a:t>
            </a:r>
            <a:r>
              <a:rPr lang="en-US" sz="4000" dirty="0"/>
              <a:t>&lt;-sum(Tail)</a:t>
            </a:r>
          </a:p>
          <a:p>
            <a:pPr marL="0" indent="0">
              <a:buNone/>
            </a:pPr>
            <a:r>
              <a:rPr lang="en-US" sz="4000" dirty="0" err="1"/>
              <a:t>propTail</a:t>
            </a:r>
            <a:r>
              <a:rPr lang="en-US" sz="4000" dirty="0"/>
              <a:t> &lt;- </a:t>
            </a:r>
            <a:r>
              <a:rPr lang="en-US" sz="4000" dirty="0" err="1"/>
              <a:t>numTail</a:t>
            </a:r>
            <a:r>
              <a:rPr lang="en-US" sz="4000" dirty="0"/>
              <a:t>/</a:t>
            </a:r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n</a:t>
            </a:r>
          </a:p>
          <a:p>
            <a:pPr marL="0" indent="0">
              <a:buNone/>
            </a:pPr>
            <a:r>
              <a:rPr lang="en-US" sz="4000" dirty="0"/>
              <a:t>return(</a:t>
            </a:r>
            <a:r>
              <a:rPr lang="en-US" sz="4000" dirty="0" err="1">
                <a:solidFill>
                  <a:schemeClr val="accent2"/>
                </a:solidFill>
              </a:rPr>
              <a:t>propTail</a:t>
            </a:r>
            <a:r>
              <a:rPr lang="en-US" sz="4000" dirty="0"/>
              <a:t>)</a:t>
            </a:r>
          </a:p>
          <a:p>
            <a:pPr marL="0" indent="0">
              <a:buNone/>
            </a:pPr>
            <a:r>
              <a:rPr lang="en-US" sz="4000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8014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F878C-470E-474A-902A-872E16EB4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523081"/>
            <a:ext cx="10515600" cy="5811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chemeClr val="accent2"/>
                </a:solidFill>
              </a:rPr>
              <a:t>coin</a:t>
            </a:r>
            <a:r>
              <a:rPr lang="en-US" sz="4000" dirty="0"/>
              <a:t>&lt;-function(</a:t>
            </a:r>
            <a:r>
              <a:rPr lang="en-US" sz="4000" dirty="0">
                <a:solidFill>
                  <a:srgbClr val="00B050"/>
                </a:solidFill>
              </a:rPr>
              <a:t>n</a:t>
            </a:r>
            <a:r>
              <a:rPr lang="en-US" sz="4000" dirty="0"/>
              <a:t>){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conduct n toss trials with a 50% prob. of getting tail</a:t>
            </a:r>
          </a:p>
          <a:p>
            <a:pPr marL="0" indent="0">
              <a:buNone/>
            </a:pPr>
            <a:r>
              <a:rPr lang="en-US" sz="4000" dirty="0"/>
              <a:t>Tail&lt;-</a:t>
            </a:r>
            <a:r>
              <a:rPr lang="en-US" sz="4000" dirty="0" err="1"/>
              <a:t>rbinom</a:t>
            </a:r>
            <a:r>
              <a:rPr lang="en-US" sz="4000" dirty="0"/>
              <a:t>(</a:t>
            </a:r>
            <a:r>
              <a:rPr lang="en-US" sz="4000" dirty="0">
                <a:solidFill>
                  <a:srgbClr val="00B050"/>
                </a:solidFill>
              </a:rPr>
              <a:t>n</a:t>
            </a:r>
            <a:r>
              <a:rPr lang="en-US" sz="4000" dirty="0"/>
              <a:t>,1,.5) </a:t>
            </a:r>
          </a:p>
          <a:p>
            <a:pPr marL="0" indent="0">
              <a:buNone/>
            </a:pPr>
            <a:r>
              <a:rPr lang="en-US" sz="4000" dirty="0" err="1"/>
              <a:t>numTail</a:t>
            </a:r>
            <a:r>
              <a:rPr lang="en-US" sz="4000" dirty="0"/>
              <a:t>&lt;-sum(Tail)</a:t>
            </a:r>
          </a:p>
          <a:p>
            <a:pPr marL="0" indent="0">
              <a:buNone/>
            </a:pPr>
            <a:r>
              <a:rPr lang="en-US" sz="4000" dirty="0" err="1"/>
              <a:t>propTail</a:t>
            </a:r>
            <a:r>
              <a:rPr lang="en-US" sz="4000" dirty="0"/>
              <a:t> &lt;- </a:t>
            </a:r>
            <a:r>
              <a:rPr lang="en-US" sz="4000" dirty="0" err="1"/>
              <a:t>numTail</a:t>
            </a:r>
            <a:r>
              <a:rPr lang="en-US" sz="4000" dirty="0"/>
              <a:t>/</a:t>
            </a:r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n</a:t>
            </a:r>
          </a:p>
          <a:p>
            <a:pPr marL="0" indent="0">
              <a:buNone/>
            </a:pPr>
            <a:r>
              <a:rPr lang="en-US" sz="4000" dirty="0"/>
              <a:t>return(</a:t>
            </a:r>
            <a:r>
              <a:rPr lang="en-US" sz="4000" dirty="0" err="1">
                <a:solidFill>
                  <a:schemeClr val="accent2"/>
                </a:solidFill>
              </a:rPr>
              <a:t>propTail</a:t>
            </a:r>
            <a:r>
              <a:rPr lang="en-US" sz="4000" dirty="0"/>
              <a:t>)</a:t>
            </a:r>
          </a:p>
          <a:p>
            <a:pPr marL="0" indent="0">
              <a:buNone/>
            </a:pPr>
            <a:r>
              <a:rPr lang="en-US" sz="4000" dirty="0"/>
              <a:t>}</a:t>
            </a:r>
          </a:p>
          <a:p>
            <a:endParaRPr lang="en-US" dirty="0"/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0EE3990E-B1FF-EE4E-A6B2-7155424C683A}"/>
              </a:ext>
            </a:extLst>
          </p:cNvPr>
          <p:cNvSpPr/>
          <p:nvPr/>
        </p:nvSpPr>
        <p:spPr>
          <a:xfrm>
            <a:off x="838197" y="1660664"/>
            <a:ext cx="4397189" cy="76844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550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F878C-470E-474A-902A-872E16EB4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523081"/>
            <a:ext cx="10515600" cy="5811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chemeClr val="accent2"/>
                </a:solidFill>
              </a:rPr>
              <a:t>coin</a:t>
            </a:r>
            <a:r>
              <a:rPr lang="en-US" sz="4000" dirty="0"/>
              <a:t>&lt;-function(</a:t>
            </a:r>
            <a:r>
              <a:rPr lang="en-US" sz="4000" dirty="0">
                <a:solidFill>
                  <a:srgbClr val="00B050"/>
                </a:solidFill>
              </a:rPr>
              <a:t>n</a:t>
            </a:r>
            <a:r>
              <a:rPr lang="en-US" sz="4000" dirty="0"/>
              <a:t>){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conduct n toss trials with a 50% prob. of getting tail</a:t>
            </a:r>
          </a:p>
          <a:p>
            <a:pPr marL="0" indent="0">
              <a:buNone/>
            </a:pPr>
            <a:r>
              <a:rPr lang="en-US" sz="4000" dirty="0"/>
              <a:t>Tail&lt;-</a:t>
            </a:r>
            <a:r>
              <a:rPr lang="en-US" sz="4000" dirty="0" err="1"/>
              <a:t>rbinom</a:t>
            </a:r>
            <a:r>
              <a:rPr lang="en-US" sz="4000" dirty="0"/>
              <a:t>(</a:t>
            </a:r>
            <a:r>
              <a:rPr lang="en-US" sz="4000" dirty="0">
                <a:solidFill>
                  <a:srgbClr val="00B050"/>
                </a:solidFill>
              </a:rPr>
              <a:t>n</a:t>
            </a:r>
            <a:r>
              <a:rPr lang="en-US" sz="4000" dirty="0"/>
              <a:t>,1,.5)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count number of Tails</a:t>
            </a:r>
          </a:p>
          <a:p>
            <a:pPr marL="0" indent="0">
              <a:buNone/>
            </a:pPr>
            <a:r>
              <a:rPr lang="en-US" sz="4000" dirty="0" err="1"/>
              <a:t>numTail</a:t>
            </a:r>
            <a:r>
              <a:rPr lang="en-US" sz="4000" dirty="0"/>
              <a:t>&lt;-sum(Tail)</a:t>
            </a:r>
          </a:p>
          <a:p>
            <a:pPr marL="0" indent="0">
              <a:buNone/>
            </a:pPr>
            <a:r>
              <a:rPr lang="en-US" sz="4000" dirty="0" err="1"/>
              <a:t>propTail</a:t>
            </a:r>
            <a:r>
              <a:rPr lang="en-US" sz="4000" dirty="0"/>
              <a:t> &lt;- </a:t>
            </a:r>
            <a:r>
              <a:rPr lang="en-US" sz="4000" dirty="0" err="1"/>
              <a:t>numTail</a:t>
            </a:r>
            <a:r>
              <a:rPr lang="en-US" sz="4000" dirty="0"/>
              <a:t>/</a:t>
            </a:r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n</a:t>
            </a:r>
          </a:p>
          <a:p>
            <a:pPr marL="0" indent="0">
              <a:buNone/>
            </a:pPr>
            <a:r>
              <a:rPr lang="en-US" sz="4000" dirty="0"/>
              <a:t>return(</a:t>
            </a:r>
            <a:r>
              <a:rPr lang="en-US" sz="4000" dirty="0" err="1">
                <a:solidFill>
                  <a:schemeClr val="accent2"/>
                </a:solidFill>
              </a:rPr>
              <a:t>propTail</a:t>
            </a:r>
            <a:r>
              <a:rPr lang="en-US" sz="4000" dirty="0"/>
              <a:t>)</a:t>
            </a:r>
          </a:p>
          <a:p>
            <a:pPr marL="0" indent="0">
              <a:buNone/>
            </a:pPr>
            <a:r>
              <a:rPr lang="en-US" sz="4000" dirty="0"/>
              <a:t>}</a:t>
            </a:r>
          </a:p>
          <a:p>
            <a:endParaRPr lang="en-US" dirty="0"/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0EE3990E-B1FF-EE4E-A6B2-7155424C683A}"/>
              </a:ext>
            </a:extLst>
          </p:cNvPr>
          <p:cNvSpPr/>
          <p:nvPr/>
        </p:nvSpPr>
        <p:spPr>
          <a:xfrm>
            <a:off x="838197" y="1660664"/>
            <a:ext cx="4397189" cy="76844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0BB51E12-F7E5-1349-A3BC-8A2D71322D41}"/>
              </a:ext>
            </a:extLst>
          </p:cNvPr>
          <p:cNvSpPr/>
          <p:nvPr/>
        </p:nvSpPr>
        <p:spPr>
          <a:xfrm>
            <a:off x="838197" y="2735962"/>
            <a:ext cx="4074461" cy="830727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7039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F878C-470E-474A-902A-872E16EB4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523081"/>
            <a:ext cx="10515600" cy="5811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chemeClr val="accent2"/>
                </a:solidFill>
              </a:rPr>
              <a:t>coin</a:t>
            </a:r>
            <a:r>
              <a:rPr lang="en-US" sz="4000" dirty="0"/>
              <a:t>&lt;-function(</a:t>
            </a:r>
            <a:r>
              <a:rPr lang="en-US" sz="4000" dirty="0">
                <a:solidFill>
                  <a:srgbClr val="00B050"/>
                </a:solidFill>
              </a:rPr>
              <a:t>n</a:t>
            </a:r>
            <a:r>
              <a:rPr lang="en-US" sz="4000" dirty="0"/>
              <a:t>){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conduct n toss trials with a 50% prob. of getting tail</a:t>
            </a:r>
          </a:p>
          <a:p>
            <a:pPr marL="0" indent="0">
              <a:buNone/>
            </a:pPr>
            <a:r>
              <a:rPr lang="en-US" sz="4000" dirty="0"/>
              <a:t>Tail&lt;-</a:t>
            </a:r>
            <a:r>
              <a:rPr lang="en-US" sz="4000" dirty="0" err="1"/>
              <a:t>rbinom</a:t>
            </a:r>
            <a:r>
              <a:rPr lang="en-US" sz="4000" dirty="0"/>
              <a:t>(</a:t>
            </a:r>
            <a:r>
              <a:rPr lang="en-US" sz="4000" dirty="0">
                <a:solidFill>
                  <a:srgbClr val="00B050"/>
                </a:solidFill>
              </a:rPr>
              <a:t>n</a:t>
            </a:r>
            <a:r>
              <a:rPr lang="en-US" sz="4000" dirty="0"/>
              <a:t>,1,.5)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count number of Tails</a:t>
            </a:r>
          </a:p>
          <a:p>
            <a:pPr marL="0" indent="0">
              <a:buNone/>
            </a:pPr>
            <a:r>
              <a:rPr lang="en-US" sz="4000" dirty="0" err="1"/>
              <a:t>numTail</a:t>
            </a:r>
            <a:r>
              <a:rPr lang="en-US" sz="4000" dirty="0"/>
              <a:t>&lt;-sum(Tail)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/>
                </a:solidFill>
              </a:rPr>
              <a:t>divide number of Tails by number of trials</a:t>
            </a:r>
          </a:p>
          <a:p>
            <a:pPr marL="0" indent="0">
              <a:buNone/>
            </a:pPr>
            <a:r>
              <a:rPr lang="en-US" sz="4000" dirty="0" err="1"/>
              <a:t>propTail</a:t>
            </a:r>
            <a:r>
              <a:rPr lang="en-US" sz="4000" dirty="0"/>
              <a:t> &lt;- </a:t>
            </a:r>
            <a:r>
              <a:rPr lang="en-US" sz="4000" dirty="0" err="1"/>
              <a:t>numTail</a:t>
            </a:r>
            <a:r>
              <a:rPr lang="en-US" sz="4000" dirty="0"/>
              <a:t>/</a:t>
            </a:r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n</a:t>
            </a:r>
          </a:p>
          <a:p>
            <a:pPr marL="0" indent="0">
              <a:buNone/>
            </a:pPr>
            <a:r>
              <a:rPr lang="en-US" sz="4000" dirty="0"/>
              <a:t>return(</a:t>
            </a:r>
            <a:r>
              <a:rPr lang="en-US" sz="4000" dirty="0" err="1">
                <a:solidFill>
                  <a:schemeClr val="accent2"/>
                </a:solidFill>
              </a:rPr>
              <a:t>propTail</a:t>
            </a:r>
            <a:r>
              <a:rPr lang="en-US" sz="4000" dirty="0"/>
              <a:t>)</a:t>
            </a:r>
          </a:p>
          <a:p>
            <a:pPr marL="0" indent="0">
              <a:buNone/>
            </a:pPr>
            <a:r>
              <a:rPr lang="en-US" sz="4000" dirty="0"/>
              <a:t>}</a:t>
            </a:r>
          </a:p>
          <a:p>
            <a:endParaRPr lang="en-US" dirty="0"/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0EE3990E-B1FF-EE4E-A6B2-7155424C683A}"/>
              </a:ext>
            </a:extLst>
          </p:cNvPr>
          <p:cNvSpPr/>
          <p:nvPr/>
        </p:nvSpPr>
        <p:spPr>
          <a:xfrm>
            <a:off x="838197" y="1660664"/>
            <a:ext cx="4397189" cy="76844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0BB51E12-F7E5-1349-A3BC-8A2D71322D41}"/>
              </a:ext>
            </a:extLst>
          </p:cNvPr>
          <p:cNvSpPr/>
          <p:nvPr/>
        </p:nvSpPr>
        <p:spPr>
          <a:xfrm>
            <a:off x="838197" y="2735962"/>
            <a:ext cx="4074461" cy="830727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6A2F5364-EC86-962F-5F24-B429B7CF6FCB}"/>
              </a:ext>
            </a:extLst>
          </p:cNvPr>
          <p:cNvSpPr/>
          <p:nvPr/>
        </p:nvSpPr>
        <p:spPr>
          <a:xfrm>
            <a:off x="791304" y="4013531"/>
            <a:ext cx="4683373" cy="830727"/>
          </a:xfrm>
          <a:prstGeom prst="fram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2500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F878C-470E-474A-902A-872E16EB4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523081"/>
            <a:ext cx="10515600" cy="5811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chemeClr val="accent2"/>
                </a:solidFill>
              </a:rPr>
              <a:t>coin</a:t>
            </a:r>
            <a:r>
              <a:rPr lang="en-US" sz="4000" dirty="0"/>
              <a:t>&lt;-function(</a:t>
            </a:r>
            <a:r>
              <a:rPr lang="en-US" sz="4000" dirty="0">
                <a:solidFill>
                  <a:srgbClr val="00B050"/>
                </a:solidFill>
              </a:rPr>
              <a:t>n</a:t>
            </a:r>
            <a:r>
              <a:rPr lang="en-US" sz="4000" dirty="0"/>
              <a:t>){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conduct n toss trials with a 50% prob. of getting tail</a:t>
            </a:r>
          </a:p>
          <a:p>
            <a:pPr marL="0" indent="0">
              <a:buNone/>
            </a:pPr>
            <a:r>
              <a:rPr lang="en-US" sz="4000" dirty="0"/>
              <a:t>Tail&lt;-</a:t>
            </a:r>
            <a:r>
              <a:rPr lang="en-US" sz="4000" dirty="0" err="1"/>
              <a:t>rbinom</a:t>
            </a:r>
            <a:r>
              <a:rPr lang="en-US" sz="4000" dirty="0"/>
              <a:t>(</a:t>
            </a:r>
            <a:r>
              <a:rPr lang="en-US" sz="4000" dirty="0">
                <a:solidFill>
                  <a:srgbClr val="00B050"/>
                </a:solidFill>
              </a:rPr>
              <a:t>n</a:t>
            </a:r>
            <a:r>
              <a:rPr lang="en-US" sz="4000" dirty="0"/>
              <a:t>,1,.5)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count number of Tails</a:t>
            </a:r>
          </a:p>
          <a:p>
            <a:pPr marL="0" indent="0">
              <a:buNone/>
            </a:pPr>
            <a:r>
              <a:rPr lang="en-US" sz="4000" dirty="0" err="1"/>
              <a:t>numTail</a:t>
            </a:r>
            <a:r>
              <a:rPr lang="en-US" sz="4000" dirty="0"/>
              <a:t>&lt;-sum(Tail)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/>
                </a:solidFill>
              </a:rPr>
              <a:t>divide number of Tails by number of trials</a:t>
            </a:r>
          </a:p>
          <a:p>
            <a:pPr marL="0" indent="0">
              <a:buNone/>
            </a:pPr>
            <a:r>
              <a:rPr lang="en-US" sz="4000" dirty="0" err="1"/>
              <a:t>propTail</a:t>
            </a:r>
            <a:r>
              <a:rPr lang="en-US" sz="4000" dirty="0"/>
              <a:t> &lt;- </a:t>
            </a:r>
            <a:r>
              <a:rPr lang="en-US" sz="4000" dirty="0" err="1"/>
              <a:t>numTail</a:t>
            </a:r>
            <a:r>
              <a:rPr lang="en-US" sz="4000" dirty="0"/>
              <a:t>/</a:t>
            </a:r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n</a:t>
            </a:r>
          </a:p>
          <a:p>
            <a:pPr marL="0" indent="0">
              <a:buNone/>
            </a:pPr>
            <a:r>
              <a:rPr lang="en-US" sz="4000" dirty="0"/>
              <a:t>return(</a:t>
            </a:r>
            <a:r>
              <a:rPr lang="en-US" sz="4000" dirty="0" err="1">
                <a:solidFill>
                  <a:schemeClr val="accent2"/>
                </a:solidFill>
              </a:rPr>
              <a:t>propTail</a:t>
            </a:r>
            <a:r>
              <a:rPr lang="en-US" sz="4000" dirty="0"/>
              <a:t>)</a:t>
            </a:r>
          </a:p>
          <a:p>
            <a:pPr marL="0" indent="0">
              <a:buNone/>
            </a:pPr>
            <a:r>
              <a:rPr lang="en-US" sz="4000" dirty="0"/>
              <a:t>}</a:t>
            </a:r>
          </a:p>
          <a:p>
            <a:endParaRPr lang="en-US" dirty="0"/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0EE3990E-B1FF-EE4E-A6B2-7155424C683A}"/>
              </a:ext>
            </a:extLst>
          </p:cNvPr>
          <p:cNvSpPr/>
          <p:nvPr/>
        </p:nvSpPr>
        <p:spPr>
          <a:xfrm>
            <a:off x="838197" y="1660664"/>
            <a:ext cx="4397189" cy="76844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0BB51E12-F7E5-1349-A3BC-8A2D71322D41}"/>
              </a:ext>
            </a:extLst>
          </p:cNvPr>
          <p:cNvSpPr/>
          <p:nvPr/>
        </p:nvSpPr>
        <p:spPr>
          <a:xfrm>
            <a:off x="838197" y="2735962"/>
            <a:ext cx="4074461" cy="830727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6A2F5364-EC86-962F-5F24-B429B7CF6FCB}"/>
              </a:ext>
            </a:extLst>
          </p:cNvPr>
          <p:cNvSpPr/>
          <p:nvPr/>
        </p:nvSpPr>
        <p:spPr>
          <a:xfrm>
            <a:off x="791304" y="4013531"/>
            <a:ext cx="4683373" cy="830727"/>
          </a:xfrm>
          <a:prstGeom prst="fram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7299BF-2598-D3F7-C810-F807D83ED150}"/>
              </a:ext>
            </a:extLst>
          </p:cNvPr>
          <p:cNvSpPr/>
          <p:nvPr/>
        </p:nvSpPr>
        <p:spPr>
          <a:xfrm>
            <a:off x="1144551" y="5550224"/>
            <a:ext cx="5660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Helvetica" pitchFamily="2" charset="0"/>
              </a:rPr>
              <a:t>return() </a:t>
            </a:r>
            <a:r>
              <a:rPr lang="en-US" dirty="0">
                <a:latin typeface="Helvetica" pitchFamily="2" charset="0"/>
              </a:rPr>
              <a:t>determines what the product of the function is</a:t>
            </a:r>
            <a:endParaRPr lang="en-US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7160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F878C-470E-474A-902A-872E16EB4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523081"/>
            <a:ext cx="10515600" cy="5811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chemeClr val="accent2"/>
                </a:solidFill>
              </a:rPr>
              <a:t>coin</a:t>
            </a:r>
            <a:r>
              <a:rPr lang="en-US" sz="4000" dirty="0"/>
              <a:t>&lt;-function(</a:t>
            </a:r>
            <a:r>
              <a:rPr lang="en-US" sz="4000" dirty="0">
                <a:solidFill>
                  <a:srgbClr val="00B050"/>
                </a:solidFill>
              </a:rPr>
              <a:t>n</a:t>
            </a:r>
            <a:r>
              <a:rPr lang="en-US" sz="4000" dirty="0"/>
              <a:t>){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conduct n toss trials with a 50% prob. of getting tail</a:t>
            </a:r>
          </a:p>
          <a:p>
            <a:pPr marL="0" indent="0">
              <a:buNone/>
            </a:pPr>
            <a:r>
              <a:rPr lang="en-US" sz="4000" dirty="0"/>
              <a:t>Tail&lt;-</a:t>
            </a:r>
            <a:r>
              <a:rPr lang="en-US" sz="4000" dirty="0" err="1"/>
              <a:t>rbinom</a:t>
            </a:r>
            <a:r>
              <a:rPr lang="en-US" sz="4000" dirty="0"/>
              <a:t>(</a:t>
            </a:r>
            <a:r>
              <a:rPr lang="en-US" sz="4000" dirty="0">
                <a:solidFill>
                  <a:srgbClr val="00B050"/>
                </a:solidFill>
              </a:rPr>
              <a:t>n</a:t>
            </a:r>
            <a:r>
              <a:rPr lang="en-US" sz="4000" dirty="0"/>
              <a:t>,1,.5)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count number of Tails</a:t>
            </a:r>
          </a:p>
          <a:p>
            <a:pPr marL="0" indent="0">
              <a:buNone/>
            </a:pPr>
            <a:r>
              <a:rPr lang="en-US" sz="4000" dirty="0" err="1"/>
              <a:t>numTail</a:t>
            </a:r>
            <a:r>
              <a:rPr lang="en-US" sz="4000" dirty="0"/>
              <a:t>&lt;-sum(Tail)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/>
                </a:solidFill>
              </a:rPr>
              <a:t>divide number of Tails by number of trials</a:t>
            </a:r>
          </a:p>
          <a:p>
            <a:pPr marL="0" indent="0">
              <a:buNone/>
            </a:pPr>
            <a:r>
              <a:rPr lang="en-US" sz="4000" dirty="0" err="1"/>
              <a:t>propTail</a:t>
            </a:r>
            <a:r>
              <a:rPr lang="en-US" sz="4000" dirty="0"/>
              <a:t> &lt;- </a:t>
            </a:r>
            <a:r>
              <a:rPr lang="en-US" sz="4000" dirty="0" err="1"/>
              <a:t>numTail</a:t>
            </a:r>
            <a:r>
              <a:rPr lang="en-US" sz="4000" dirty="0"/>
              <a:t>/</a:t>
            </a:r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n</a:t>
            </a:r>
          </a:p>
          <a:p>
            <a:pPr marL="0" indent="0">
              <a:buNone/>
            </a:pPr>
            <a:r>
              <a:rPr lang="en-US" sz="4000" dirty="0"/>
              <a:t>return(</a:t>
            </a:r>
            <a:r>
              <a:rPr lang="en-US" sz="4000" dirty="0" err="1">
                <a:solidFill>
                  <a:schemeClr val="accent2"/>
                </a:solidFill>
              </a:rPr>
              <a:t>propTail</a:t>
            </a:r>
            <a:r>
              <a:rPr lang="en-US" sz="4000" dirty="0"/>
              <a:t>)</a:t>
            </a:r>
          </a:p>
          <a:p>
            <a:pPr marL="0" indent="0">
              <a:buNone/>
            </a:pPr>
            <a:r>
              <a:rPr lang="en-US" sz="4000" dirty="0"/>
              <a:t>}</a:t>
            </a:r>
          </a:p>
          <a:p>
            <a:pPr marL="0" indent="0">
              <a:buNone/>
            </a:pPr>
            <a:endParaRPr lang="en-US" sz="4000" dirty="0"/>
          </a:p>
          <a:p>
            <a:endParaRPr lang="en-US" dirty="0"/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0EE3990E-B1FF-EE4E-A6B2-7155424C683A}"/>
              </a:ext>
            </a:extLst>
          </p:cNvPr>
          <p:cNvSpPr/>
          <p:nvPr/>
        </p:nvSpPr>
        <p:spPr>
          <a:xfrm>
            <a:off x="838197" y="1660664"/>
            <a:ext cx="4397189" cy="76844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0BB51E12-F7E5-1349-A3BC-8A2D71322D41}"/>
              </a:ext>
            </a:extLst>
          </p:cNvPr>
          <p:cNvSpPr/>
          <p:nvPr/>
        </p:nvSpPr>
        <p:spPr>
          <a:xfrm>
            <a:off x="838197" y="2735962"/>
            <a:ext cx="4074461" cy="830727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6A2F5364-EC86-962F-5F24-B429B7CF6FCB}"/>
              </a:ext>
            </a:extLst>
          </p:cNvPr>
          <p:cNvSpPr/>
          <p:nvPr/>
        </p:nvSpPr>
        <p:spPr>
          <a:xfrm>
            <a:off x="791304" y="4013531"/>
            <a:ext cx="4683373" cy="830727"/>
          </a:xfrm>
          <a:prstGeom prst="fram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7299BF-2598-D3F7-C810-F807D83ED150}"/>
              </a:ext>
            </a:extLst>
          </p:cNvPr>
          <p:cNvSpPr/>
          <p:nvPr/>
        </p:nvSpPr>
        <p:spPr>
          <a:xfrm>
            <a:off x="1144551" y="5550224"/>
            <a:ext cx="5660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Helvetica" pitchFamily="2" charset="0"/>
              </a:rPr>
              <a:t>return() </a:t>
            </a:r>
            <a:r>
              <a:rPr lang="en-US" dirty="0">
                <a:latin typeface="Helvetica" pitchFamily="2" charset="0"/>
              </a:rPr>
              <a:t>determines what the product of the function is</a:t>
            </a:r>
            <a:endParaRPr lang="en-US" dirty="0">
              <a:effectLst/>
              <a:latin typeface="Helvetica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49236F-4DFB-A04F-05E9-9C6761B67221}"/>
              </a:ext>
            </a:extLst>
          </p:cNvPr>
          <p:cNvSpPr txBox="1"/>
          <p:nvPr/>
        </p:nvSpPr>
        <p:spPr>
          <a:xfrm>
            <a:off x="8012030" y="2035591"/>
            <a:ext cx="40744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Help me add flexibility to this function by allowing me to change the probability of getting tails!</a:t>
            </a:r>
          </a:p>
        </p:txBody>
      </p:sp>
    </p:spTree>
    <p:extLst>
      <p:ext uri="{BB962C8B-B14F-4D97-AF65-F5344CB8AC3E}">
        <p14:creationId xmlns:p14="http://schemas.microsoft.com/office/powerpoint/2010/main" val="2887614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65537-371D-9643-A26A-04817A00A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home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34E27-EC5E-344E-9B50-A75A7D5F6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Start small and build up</a:t>
            </a:r>
          </a:p>
          <a:p>
            <a:r>
              <a:rPr lang="en-US" sz="3600" dirty="0"/>
              <a:t>Work out the kinks bit by bit before investing too much time into writing a big function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41597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ECDBA-89B9-C645-A6F9-4C43ACED2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Power of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C4046-97E7-D64D-9688-9C618AB8E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far, much of what we saw demonstrates how to use R like an extremely smart calculator.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true power of the program comes from allowing R to query large datasets and make decisions for you.</a:t>
            </a:r>
          </a:p>
        </p:txBody>
      </p:sp>
    </p:spTree>
    <p:extLst>
      <p:ext uri="{BB962C8B-B14F-4D97-AF65-F5344CB8AC3E}">
        <p14:creationId xmlns:p14="http://schemas.microsoft.com/office/powerpoint/2010/main" val="15868646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65537-371D-9643-A26A-04817A00A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home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34E27-EC5E-344E-9B50-A75A7D5F6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Start small and build up</a:t>
            </a:r>
          </a:p>
          <a:p>
            <a:r>
              <a:rPr lang="en-US" sz="3600" dirty="0"/>
              <a:t>Work out the kinks bit by bit before investing too much time into writing a big function</a:t>
            </a:r>
          </a:p>
          <a:p>
            <a:r>
              <a:rPr lang="en-US" sz="3600" dirty="0"/>
              <a:t>Things that can look very complex at first can be broken down into small parts, which makes them less threatening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712275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65537-371D-9643-A26A-04817A00A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home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34E27-EC5E-344E-9B50-A75A7D5F6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Start small and build up</a:t>
            </a:r>
          </a:p>
          <a:p>
            <a:r>
              <a:rPr lang="en-US" sz="3600" dirty="0"/>
              <a:t>Work out the kinks bit by bit before investing too much time into writing a big function</a:t>
            </a:r>
          </a:p>
          <a:p>
            <a:r>
              <a:rPr lang="en-US" sz="3600" dirty="0"/>
              <a:t>Things that can look very complex at first can be broken down into small parts, which makes them less threatening</a:t>
            </a:r>
          </a:p>
          <a:p>
            <a:r>
              <a:rPr lang="en-US" sz="3600" dirty="0"/>
              <a:t>Writing functions and simulations is not that hard, you have all the tools already!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25246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ECDBA-89B9-C645-A6F9-4C43ACED2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Power of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C4046-97E7-D64D-9688-9C618AB8E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far, much of what we saw demonstrates how to use R like an extremely smart calculator.</a:t>
            </a:r>
          </a:p>
          <a:p>
            <a:r>
              <a:rPr lang="en-US" dirty="0"/>
              <a:t>The true power of the program comes from allowing R to query large datasets and make decisions for you.</a:t>
            </a:r>
          </a:p>
          <a:p>
            <a:r>
              <a:rPr lang="en-US" dirty="0"/>
              <a:t>Three key programming tools are helpful:</a:t>
            </a:r>
          </a:p>
          <a:p>
            <a:pPr marL="971550" lvl="1" indent="-514350">
              <a:buAutoNum type="arabicPeriod"/>
            </a:pPr>
            <a:r>
              <a:rPr lang="en-US" dirty="0"/>
              <a:t>If-else statements</a:t>
            </a:r>
          </a:p>
          <a:p>
            <a:pPr marL="971550" lvl="1" indent="-514350">
              <a:buAutoNum type="arabicPeriod"/>
            </a:pPr>
            <a:r>
              <a:rPr lang="en-US" dirty="0"/>
              <a:t>For-loops</a:t>
            </a:r>
          </a:p>
          <a:p>
            <a:pPr marL="971550" lvl="1" indent="-514350">
              <a:buAutoNum type="arabicPeriod"/>
            </a:pPr>
            <a:r>
              <a:rPr lang="en-US" dirty="0"/>
              <a:t>Functions</a:t>
            </a:r>
          </a:p>
          <a:p>
            <a:pPr marL="971550" lvl="1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008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ECDBA-89B9-C645-A6F9-4C43ACED2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Power of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C4046-97E7-D64D-9688-9C618AB8E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5"/>
          </a:xfrm>
        </p:spPr>
        <p:txBody>
          <a:bodyPr>
            <a:normAutofit/>
          </a:bodyPr>
          <a:lstStyle/>
          <a:p>
            <a:r>
              <a:rPr lang="en-US" dirty="0"/>
              <a:t>So far, much of we learned demonstrates how to use R like an extremely smart calculator.</a:t>
            </a:r>
          </a:p>
          <a:p>
            <a:r>
              <a:rPr lang="en-US" dirty="0"/>
              <a:t>The true power of the program comes from allowing R to query large datasets and make decisions for you.</a:t>
            </a:r>
          </a:p>
          <a:p>
            <a:r>
              <a:rPr lang="en-US" dirty="0"/>
              <a:t>Three key programming tools are helpful:</a:t>
            </a:r>
          </a:p>
          <a:p>
            <a:pPr marL="971550" lvl="1" indent="-514350">
              <a:buAutoNum type="arabicPeriod"/>
            </a:pPr>
            <a:r>
              <a:rPr lang="en-US" dirty="0"/>
              <a:t>If-else and </a:t>
            </a:r>
            <a:r>
              <a:rPr lang="en-US" dirty="0" err="1"/>
              <a:t>ifelse</a:t>
            </a:r>
            <a:r>
              <a:rPr lang="en-US" dirty="0"/>
              <a:t> statements</a:t>
            </a:r>
          </a:p>
          <a:p>
            <a:pPr marL="971550" lvl="1" indent="-514350">
              <a:buAutoNum type="arabicPeriod"/>
            </a:pPr>
            <a:r>
              <a:rPr lang="en-US" dirty="0"/>
              <a:t>For-loops</a:t>
            </a:r>
          </a:p>
          <a:p>
            <a:pPr marL="457200" lvl="1" indent="0">
              <a:buNone/>
            </a:pPr>
            <a:r>
              <a:rPr lang="en-US" dirty="0"/>
              <a:t>3. Functions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Allow you to control the flow of our programming and cause different things to happen depending on the value of tests</a:t>
            </a:r>
          </a:p>
          <a:p>
            <a:pPr marL="457200" lvl="1" indent="0">
              <a:buNone/>
            </a:pPr>
            <a:endParaRPr lang="en-US" dirty="0"/>
          </a:p>
          <a:p>
            <a:pPr marL="971550" lvl="1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045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A575A-3690-3342-8B05-DD3DCA027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02E9B-569E-C044-BC42-6E1A2D9D1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“Looping”, “cycling”, “iterating” is nothing more than automating a multi-step process by organizing sequences of actions or ‘batch’ processes and by grouping the parts that need to be repeated.</a:t>
            </a:r>
          </a:p>
          <a:p>
            <a:r>
              <a:rPr lang="en-US" dirty="0">
                <a:solidFill>
                  <a:srgbClr val="FF0000"/>
                </a:solidFill>
              </a:rPr>
              <a:t>For loops </a:t>
            </a:r>
            <a:r>
              <a:rPr lang="en-US" dirty="0"/>
              <a:t>execute for a prescribed number of times, as controlled by a counter or an index, incremented at each iteration cycle.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176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ECDBA-89B9-C645-A6F9-4C43ACED2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C4046-97E7-D64D-9688-9C618AB8E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for</a:t>
            </a:r>
            <a:r>
              <a:rPr lang="en-US" dirty="0"/>
              <a:t> (variable </a:t>
            </a:r>
            <a:r>
              <a:rPr lang="en-US" dirty="0">
                <a:solidFill>
                  <a:srgbClr val="FF0000"/>
                </a:solidFill>
              </a:rPr>
              <a:t>in</a:t>
            </a:r>
            <a:r>
              <a:rPr lang="en-US" dirty="0"/>
              <a:t> vector) </a:t>
            </a:r>
          </a:p>
          <a:p>
            <a:pPr marL="0" indent="0">
              <a:buNone/>
            </a:pPr>
            <a:r>
              <a:rPr lang="en-US" dirty="0"/>
              <a:t>	{ do something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449BC2E2-BFB4-5349-B02E-9D7BECA08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350" y="800100"/>
            <a:ext cx="33909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6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7FCF2-DED7-6E4D-B441-F9600CB35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6000" dirty="0">
                <a:solidFill>
                  <a:srgbClr val="0070C0"/>
                </a:solidFill>
              </a:rPr>
              <a:t>for (</a:t>
            </a:r>
            <a:r>
              <a:rPr lang="en-US" sz="6000" dirty="0" err="1">
                <a:solidFill>
                  <a:srgbClr val="0070C0"/>
                </a:solidFill>
              </a:rPr>
              <a:t>i</a:t>
            </a:r>
            <a:r>
              <a:rPr lang="en-US" sz="6000" dirty="0">
                <a:solidFill>
                  <a:srgbClr val="0070C0"/>
                </a:solidFill>
              </a:rPr>
              <a:t> in 1:20) {</a:t>
            </a:r>
          </a:p>
          <a:p>
            <a:pPr marL="0" indent="0">
              <a:buNone/>
            </a:pPr>
            <a:r>
              <a:rPr lang="en-US" sz="6000" dirty="0">
                <a:solidFill>
                  <a:srgbClr val="0070C0"/>
                </a:solidFill>
              </a:rPr>
              <a:t>print(paste("I am student",</a:t>
            </a:r>
            <a:r>
              <a:rPr lang="en-US" sz="6000" dirty="0" err="1">
                <a:solidFill>
                  <a:srgbClr val="0070C0"/>
                </a:solidFill>
              </a:rPr>
              <a:t>i</a:t>
            </a:r>
            <a:r>
              <a:rPr lang="en-US" sz="6000" dirty="0">
                <a:solidFill>
                  <a:srgbClr val="0070C0"/>
                </a:solidFill>
              </a:rPr>
              <a:t>))</a:t>
            </a:r>
          </a:p>
          <a:p>
            <a:pPr marL="0" indent="0">
              <a:buNone/>
            </a:pPr>
            <a:r>
              <a:rPr lang="en-US" sz="6000" dirty="0">
                <a:solidFill>
                  <a:srgbClr val="0070C0"/>
                </a:solidFill>
              </a:rPr>
              <a:t>}</a:t>
            </a:r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942A6EC-EB78-D14A-A4C2-17331A272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52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CFCF-961C-EB4B-A9F7-AB97A96C2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971550"/>
            <a:ext cx="10515600" cy="85407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Tells the loop how many times to run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7FCF2-DED7-6E4D-B441-F9600CB35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6000" dirty="0"/>
              <a:t>for (</a:t>
            </a:r>
            <a:r>
              <a:rPr lang="en-US" sz="6000" dirty="0" err="1"/>
              <a:t>i</a:t>
            </a:r>
            <a:r>
              <a:rPr lang="en-US" sz="6000" dirty="0"/>
              <a:t> in 1:20) {</a:t>
            </a:r>
          </a:p>
          <a:p>
            <a:pPr marL="0" indent="0">
              <a:buNone/>
            </a:pPr>
            <a:r>
              <a:rPr lang="en-US" sz="6000" dirty="0"/>
              <a:t>print(paste("I am student",</a:t>
            </a:r>
            <a:r>
              <a:rPr lang="en-US" sz="6000" dirty="0" err="1"/>
              <a:t>i</a:t>
            </a:r>
            <a:r>
              <a:rPr lang="en-US" sz="6000" dirty="0"/>
              <a:t>))</a:t>
            </a:r>
          </a:p>
          <a:p>
            <a:pPr marL="0" indent="0">
              <a:buNone/>
            </a:pPr>
            <a:r>
              <a:rPr lang="en-US" sz="6000" dirty="0"/>
              <a:t>}</a:t>
            </a:r>
          </a:p>
          <a:p>
            <a:endParaRPr lang="en-US" dirty="0"/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8B1C55F5-9298-FB4E-9913-2FECD36D93D8}"/>
              </a:ext>
            </a:extLst>
          </p:cNvPr>
          <p:cNvSpPr/>
          <p:nvPr/>
        </p:nvSpPr>
        <p:spPr>
          <a:xfrm>
            <a:off x="573741" y="2187388"/>
            <a:ext cx="4536141" cy="1241612"/>
          </a:xfrm>
          <a:prstGeom prst="frame">
            <a:avLst/>
          </a:prstGeom>
          <a:solidFill>
            <a:schemeClr val="accent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389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1417</Words>
  <Application>Microsoft Macintosh PowerPoint</Application>
  <PresentationFormat>Widescreen</PresentationFormat>
  <Paragraphs>189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Helvetica</vt:lpstr>
      <vt:lpstr>Office Theme</vt:lpstr>
      <vt:lpstr>Writing For Loops, If-Else Statements, and Functions in R</vt:lpstr>
      <vt:lpstr>The Power of Programming</vt:lpstr>
      <vt:lpstr>The Power of Programming</vt:lpstr>
      <vt:lpstr>The Power of Programming</vt:lpstr>
      <vt:lpstr>The Power of Programming</vt:lpstr>
      <vt:lpstr>For-loops</vt:lpstr>
      <vt:lpstr>For-Loops</vt:lpstr>
      <vt:lpstr>PowerPoint Presentation</vt:lpstr>
      <vt:lpstr>Tells the loop how many times to run </vt:lpstr>
      <vt:lpstr>Tells the loop how many times to run </vt:lpstr>
      <vt:lpstr>PowerPoint Presentation</vt:lpstr>
      <vt:lpstr>If Statements</vt:lpstr>
      <vt:lpstr>If-Else Statements</vt:lpstr>
      <vt:lpstr>If-Else Statements</vt:lpstr>
      <vt:lpstr>Functions</vt:lpstr>
      <vt:lpstr>Functions</vt:lpstr>
      <vt:lpstr>Functions</vt:lpstr>
      <vt:lpstr>Why write functions? </vt:lpstr>
      <vt:lpstr>Functions</vt:lpstr>
      <vt:lpstr>Functions</vt:lpstr>
      <vt:lpstr>PowerPoint Presentation</vt:lpstr>
      <vt:lpstr>We want to simulate a coin toss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Take home messages</vt:lpstr>
      <vt:lpstr>Take home messages</vt:lpstr>
      <vt:lpstr>Take home messages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For Loops, If-Else Statements, and Functions in R</dc:title>
  <dc:creator>Microsoft Office User</dc:creator>
  <cp:lastModifiedBy>Cara Brook</cp:lastModifiedBy>
  <cp:revision>14</cp:revision>
  <dcterms:created xsi:type="dcterms:W3CDTF">2020-01-02T07:48:19Z</dcterms:created>
  <dcterms:modified xsi:type="dcterms:W3CDTF">2022-12-09T06:37:53Z</dcterms:modified>
</cp:coreProperties>
</file>