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Yanone Kaffeesatz"/>
      <p:regular r:id="rId35"/>
      <p:bold r:id="rId36"/>
    </p:embeddedFont>
    <p:embeddedFont>
      <p:font typeface="Yanone Kaffeesatz Light"/>
      <p:regular r:id="rId37"/>
      <p:bold r:id="rId38"/>
    </p:embeddedFont>
    <p:embeddedFont>
      <p:font typeface="Yanone Kaffeesatz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667E1D-0EB0-4CB4-9E37-BF45A109EB34}">
  <a:tblStyle styleId="{43667E1D-0EB0-4CB4-9E37-BF45A109E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YanoneKaffeesatz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YanoneKaffeesatz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YanoneKaffeesatzLight-regular.fntdata"/><Relationship Id="rId14" Type="http://schemas.openxmlformats.org/officeDocument/2006/relationships/slide" Target="slides/slide8.xml"/><Relationship Id="rId36" Type="http://schemas.openxmlformats.org/officeDocument/2006/relationships/font" Target="fonts/YanoneKaffeesatz-bold.fntdata"/><Relationship Id="rId17" Type="http://schemas.openxmlformats.org/officeDocument/2006/relationships/slide" Target="slides/slide11.xml"/><Relationship Id="rId39" Type="http://schemas.openxmlformats.org/officeDocument/2006/relationships/font" Target="fonts/YanoneKaffeesatzMedium-regular.fntdata"/><Relationship Id="rId16" Type="http://schemas.openxmlformats.org/officeDocument/2006/relationships/slide" Target="slides/slide10.xml"/><Relationship Id="rId38" Type="http://schemas.openxmlformats.org/officeDocument/2006/relationships/font" Target="fonts/YanoneKaffeesatz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bba2ff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bba2ff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7bba2ff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7bba2ff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7bba2ff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7bba2ff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bba2ff2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bba2ff2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bba2ff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bba2ff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bba2ff2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7bba2ff2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7bba2ff2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7bba2ff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b6a860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b6a860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76f7f16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76f7f16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7bba2ff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7bba2ff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a7bba2ff2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a7bba2ff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76f7f16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76f7f16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7bba2ff2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7bba2ff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76f7f16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76f7f16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7bba2ff2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7bba2ff2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7bba2ff2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7bba2ff2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7bba2ff2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7bba2ff2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7bba2ff2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7bba2ff2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7bba2ff2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7bba2ff2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7bba2ff2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7bba2ff2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76f7f1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76f7f1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bba2ff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7bba2ff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76f7f16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76f7f16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bba2ff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bba2ff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76f7f16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76f7f16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76f7f16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76f7f16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bba2ff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bba2ff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Font typeface="Yanone Kaffeesatz"/>
              <a:buNone/>
              <a:defRPr sz="52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 sz="2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anone Kaffeesatz Light"/>
              <a:buChar char="●"/>
              <a:defRPr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Yanone Kaffeesatz Light"/>
              <a:buChar char="○"/>
              <a:defRPr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Yanone Kaffeesatz Light"/>
              <a:buNone/>
              <a:defRPr sz="4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Koffee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311708" y="26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Concept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Cara Brook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Michelle Evans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Michelle Evans</a:t>
            </a:r>
            <a:endParaRPr/>
          </a:p>
        </p:txBody>
      </p:sp>
      <p:sp>
        <p:nvSpPr>
          <p:cNvPr id="51" name="Google Shape;51;p12"/>
          <p:cNvSpPr txBox="1"/>
          <p:nvPr/>
        </p:nvSpPr>
        <p:spPr>
          <a:xfrm>
            <a:off x="101950" y="4429775"/>
            <a:ext cx="52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E2M2 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December 2022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9791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539675" y="20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{43667E1D-0EB0-4CB4-9E37-BF45A109EB34}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ordonnée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{43667E1D-0EB0-4CB4-9E37-BF45A109EB34}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{43667E1D-0EB0-4CB4-9E37-BF45A109EB34}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3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{43667E1D-0EB0-4CB4-9E37-BF45A109EB34}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5.2e6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4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25" y="1030000"/>
            <a:ext cx="4096376" cy="320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négative,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alors il existe une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association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négative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entre le temps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et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couverture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0625" y="4181300"/>
            <a:ext cx="388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This model does not explain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causation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négative, alors il existe une association négative entre le temps et la couverture 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93738" y="45461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Ce modèle n'explique pas la causalité.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000988" y="3712950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Definer votre question </a:t>
            </a:r>
            <a:r>
              <a:rPr i="1" lang="en" sz="2100"/>
              <a:t>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</a:t>
            </a:r>
            <a:r>
              <a:rPr i="1" lang="en" sz="2100"/>
              <a:t>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</a:t>
            </a:r>
            <a:r>
              <a:rPr i="1" lang="en" sz="2100"/>
              <a:t>quelle</a:t>
            </a:r>
            <a:r>
              <a:rPr i="1" lang="en" sz="2100"/>
              <a:t> est la </a:t>
            </a:r>
            <a:r>
              <a:rPr i="1" lang="en" sz="2100"/>
              <a:t>probabilité</a:t>
            </a:r>
            <a:r>
              <a:rPr i="1" lang="en" sz="2100"/>
              <a:t> qu’on </a:t>
            </a:r>
            <a:r>
              <a:rPr i="1" lang="en" sz="2100"/>
              <a:t>récupère</a:t>
            </a:r>
            <a:r>
              <a:rPr i="1" lang="en" sz="2100"/>
              <a:t> les données </a:t>
            </a:r>
            <a:r>
              <a:rPr i="1" lang="en" sz="2100"/>
              <a:t>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</a:t>
            </a:r>
            <a:r>
              <a:rPr i="1" lang="en" sz="2100"/>
              <a:t>paramètres</a:t>
            </a:r>
            <a:r>
              <a:rPr i="1" lang="en" sz="2100"/>
              <a:t> du modèle pour avoir un modèle bien ajusté)</a:t>
            </a:r>
            <a:endParaRPr i="1" sz="2100"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processes are in our data?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292625"/>
            <a:ext cx="543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181875" y="1737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181875" y="3498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58" name="Google Shape;258;p32"/>
          <p:cNvCxnSpPr>
            <a:stCxn id="256" idx="2"/>
            <a:endCxn id="257" idx="0"/>
          </p:cNvCxnSpPr>
          <p:nvPr/>
        </p:nvCxnSpPr>
        <p:spPr>
          <a:xfrm>
            <a:off x="7073025" y="2677350"/>
            <a:ext cx="0" cy="82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/>
          <p:nvPr/>
        </p:nvSpPr>
        <p:spPr>
          <a:xfrm rot="5400000">
            <a:off x="6757495" y="1061236"/>
            <a:ext cx="493934" cy="946894"/>
          </a:xfrm>
          <a:custGeom>
            <a:rect b="b" l="l" r="r" t="t"/>
            <a:pathLst>
              <a:path extrusionOk="0" h="74005" w="46119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0" name="Google Shape;260;p32"/>
          <p:cNvSpPr txBox="1"/>
          <p:nvPr/>
        </p:nvSpPr>
        <p:spPr>
          <a:xfrm>
            <a:off x="7179600" y="27380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496575" y="7351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mécanistique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processes are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680450" y="955425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Croissance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7925300" y="2845750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Definer votre question 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quelle est la probabilité qu’on récupère les données 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paramètres du modèle pour avoir un modèle bien ajusté)</a:t>
            </a:r>
            <a:endParaRPr i="1" sz="2100"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5015700" y="3228607"/>
            <a:ext cx="2305500" cy="1255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909875" y="2009900"/>
            <a:ext cx="839100" cy="820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4854000" y="1944525"/>
            <a:ext cx="1665900" cy="883500"/>
          </a:xfrm>
          <a:prstGeom prst="rect">
            <a:avLst/>
          </a:prstGeom>
          <a:solidFill>
            <a:srgbClr val="B2E3A0">
              <a:alpha val="7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602500" y="19818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602500" y="37422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86" name="Google Shape;286;p34"/>
          <p:cNvCxnSpPr>
            <a:stCxn id="284" idx="2"/>
            <a:endCxn id="285" idx="0"/>
          </p:cNvCxnSpPr>
          <p:nvPr/>
        </p:nvCxnSpPr>
        <p:spPr>
          <a:xfrm>
            <a:off x="1493650" y="2921450"/>
            <a:ext cx="0" cy="82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4"/>
          <p:cNvSpPr/>
          <p:nvPr/>
        </p:nvSpPr>
        <p:spPr>
          <a:xfrm rot="5400000">
            <a:off x="1178120" y="1305336"/>
            <a:ext cx="493934" cy="946894"/>
          </a:xfrm>
          <a:custGeom>
            <a:rect b="b" l="l" r="r" t="t"/>
            <a:pathLst>
              <a:path extrusionOk="0" h="74005" w="46119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8" name="Google Shape;288;p34"/>
          <p:cNvSpPr txBox="1"/>
          <p:nvPr/>
        </p:nvSpPr>
        <p:spPr>
          <a:xfrm>
            <a:off x="1600225" y="29821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917200" y="11316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25" y="2025753"/>
            <a:ext cx="3665351" cy="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025" y="3416200"/>
            <a:ext cx="3262246" cy="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d’un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015700" y="1475263"/>
            <a:ext cx="13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Forest regrowth</a:t>
            </a:r>
            <a:endParaRPr sz="1800">
              <a:solidFill>
                <a:srgbClr val="274E13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7035525" y="1571025"/>
            <a:ext cx="17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0F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Forest lost to S&amp;B</a:t>
            </a:r>
            <a:endParaRPr sz="1800">
              <a:solidFill>
                <a:srgbClr val="5B0F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7576000" y="3670063"/>
            <a:ext cx="134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Savanna gained by S&amp;B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4533602" y="1204825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Régénération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forestière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252602" y="1237513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Perte du forêt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478102" y="4299713"/>
            <a:ext cx="1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Augmentation de la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226300"/>
            <a:ext cx="4797276" cy="32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5329475" y="1481800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predicts forest would decline faster than the data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this suggest about our guess for the slash and burn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5329463" y="237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Notre modèle prévoit une réduction de la couverture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forestière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plus rapide que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5396363" y="40258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Qu'est-ce que cela suggère à propos de notre estimation du taux du tavy 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941088" y="25912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the model with this optimized value…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1892096" y="3609175"/>
            <a:ext cx="329400" cy="38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4941088" y="26640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5007988" y="42769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Ajuster le modèle avec cette valeur optimisée...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optimal value result in a model that better matches the data?</a:t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75" y="1056450"/>
            <a:ext cx="6220275" cy="3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Est-ce que cette valeur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optimale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 (en bleu) mieux explique les données?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4612475" y="1133100"/>
            <a:ext cx="43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Three steps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Construct a model that fits your hypothesis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Assess model fit to the data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Optimize parameters in the model that result in the best model fit</a:t>
            </a:r>
            <a:endParaRPr sz="2200"/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fitting statistical or mechanistic models: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234400" y="1168175"/>
            <a:ext cx="4291200" cy="151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234400" y="1396775"/>
            <a:ext cx="43302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Statistical:</a:t>
            </a:r>
            <a:r>
              <a:rPr lang="en"/>
              <a:t> identify patterns and correlations in data </a:t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4400" y="3038400"/>
            <a:ext cx="4291200" cy="1511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234400" y="3189508"/>
            <a:ext cx="43302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Mechanistic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:</a:t>
            </a:r>
            <a:r>
              <a:rPr lang="en"/>
              <a:t> understand the processes (what, when, why) that resulted in the data 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Dans 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des modèles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statistiques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ou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mécanistique: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233299" y="2279075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Développer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un modèle pour votre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5196875" y="303840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Evaluez comment le modèle reproduit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187783" y="4206500"/>
            <a:ext cx="349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paramètres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dans le modèles pour avoir le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meilleur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“model fit” (version du modèle)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Definer votre question 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quelle est la probabilité qu’on récupère les données 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paramètres du modèle pour avoir un modèle bien ajusté)</a:t>
            </a:r>
            <a:endParaRPr i="1" sz="21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9300" y="1152475"/>
            <a:ext cx="35163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patterns and correlations in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trend in Madagascar’s forest cover through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models are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data-driven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7800" y="7522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modèles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statistiques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sont basées sur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7100" y="20608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Objectif: révéler des tendances et des corrélations dans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7100" y="36880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10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61300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our model (y</a:t>
            </a:r>
            <a:r>
              <a:rPr lang="en" sz="2000"/>
              <a:t>= mx +b)</a:t>
            </a:r>
            <a:r>
              <a:rPr lang="en" sz="2000"/>
              <a:t>, how likely are we to recover the observed data?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Least squares = ∑</a:t>
            </a:r>
            <a:r>
              <a:rPr baseline="-25000" lang="en" sz="1900"/>
              <a:t>i</a:t>
            </a:r>
            <a:r>
              <a:rPr lang="en" sz="1900"/>
              <a:t>(data</a:t>
            </a:r>
            <a:r>
              <a:rPr baseline="-25000" lang="en" sz="1900"/>
              <a:t>i</a:t>
            </a:r>
            <a:r>
              <a:rPr lang="en" sz="1900"/>
              <a:t> - prediction</a:t>
            </a:r>
            <a:r>
              <a:rPr baseline="-25000" lang="en" sz="1900"/>
              <a:t>i</a:t>
            </a:r>
            <a:r>
              <a:rPr lang="en" sz="1900"/>
              <a:t>)</a:t>
            </a:r>
            <a:r>
              <a:rPr baseline="30000" lang="en" sz="1900"/>
              <a:t>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3342475"/>
            <a:ext cx="2292513" cy="180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0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 txBox="1"/>
          <p:nvPr/>
        </p:nvSpPr>
        <p:spPr>
          <a:xfrm>
            <a:off x="349500" y="19396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probabilité de retrouver les données observées avec notre modèle (y = mx+b)?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y Koffe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