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50"/>
  </p:notesMasterIdLst>
  <p:sldIdLst>
    <p:sldId id="256" r:id="rId2"/>
    <p:sldId id="257" r:id="rId3"/>
    <p:sldId id="296" r:id="rId4"/>
    <p:sldId id="297" r:id="rId5"/>
    <p:sldId id="295" r:id="rId6"/>
    <p:sldId id="260" r:id="rId7"/>
    <p:sldId id="298" r:id="rId8"/>
    <p:sldId id="299" r:id="rId9"/>
    <p:sldId id="300" r:id="rId10"/>
    <p:sldId id="301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3" r:id="rId27"/>
    <p:sldId id="272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AA3A33"/>
    <a:srgbClr val="EE2226"/>
    <a:srgbClr val="FFFFA4"/>
    <a:srgbClr val="FF8000"/>
    <a:srgbClr val="FF00FF"/>
    <a:srgbClr val="FF0000"/>
    <a:srgbClr val="FF6666"/>
    <a:srgbClr val="008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6"/>
    <p:restoredTop sz="81888" autoAdjust="0"/>
  </p:normalViewPr>
  <p:slideViewPr>
    <p:cSldViewPr snapToGrid="0" snapToObjects="1">
      <p:cViewPr varScale="1">
        <p:scale>
          <a:sx n="77" d="100"/>
          <a:sy n="77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4AB1-161F-F442-B519-20982E78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07A98-BEFB-F045-BD05-CC78F417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0A1B-5D45-104A-B2F7-220E1EDC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FE2B-6658-D843-A48B-FF274741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E47F-D1A1-7D45-826F-4891BCD1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AA15-1D5A-564E-9A5B-580AB7C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7CA4-04F9-7C4F-97A1-E7C4E543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E752-FC1D-504A-9EF9-13BB1AE9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249-A69D-7C49-B888-C3064386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370-1E7C-544C-9009-02FF720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4E427-57E3-E042-B92B-9B2EC399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16B3-291C-9A41-BCA1-4DBC5EBC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B11D-B316-C542-95FE-9A16F1FA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74A5-F634-6348-847D-CFB1A855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2DAE-C131-D543-A004-5EDCF743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6067-7A99-D84A-A24B-3F1C3659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809-5B30-0647-A2E1-899CF0D5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2FCA-0215-6B41-8E15-0DF284B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4625-8383-E64C-8CC7-42299794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31CE-B2BB-EB45-9B85-2FA223D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FB0-76A9-EE4B-B193-5E634760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CF8E-8936-8C4B-89D5-00526645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20CF-2A5B-9241-B0EE-D4098EEC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B5C4-ED49-B44A-A2B7-83926F7A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CA49-7CC8-E841-A544-CA2BF451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3A62-8F22-D84F-B43B-062C86AA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344-B423-6143-ADA0-D834F6CDF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9556-1D79-5E4C-A6A3-A3286B7A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BACC-7CA6-F444-A0D7-6D0C7327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A9AFC-D48C-BC4C-B6A8-83C9B00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1DA4F-924D-A64B-B031-E68C3606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5C4E-71D5-D247-9644-05BC6DD6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2E33-6279-F249-A597-782B303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96D8-4814-BA45-9C2D-A35B5DD0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CA829-4433-AA47-A088-FF1471C8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A7E5C-F97A-DB49-955D-9E3659D0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EDB99-381C-964E-A6B7-A35FAAF0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BDCA3-D30A-B645-809B-C570EEE3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3C0E6-0A17-4E4F-A3B4-414ABD5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5956-ECD7-8D44-BCEE-D798B7F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ECF4-C39B-8B45-A410-5B4EE2C3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3C415-A1D0-2647-8026-B1D65D8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243C-1E84-0B45-AF02-4BA2F0AF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A4616-4A38-5144-94B4-92580107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53511-E071-1F4A-86FA-3E107D43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0781-DD0B-9146-92E3-9CAFBDC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8FE2-8846-CF43-A216-1F16A1C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799E-1619-864A-9455-472FB9CE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2AC-41A4-9F4C-ADB3-B99EBC1D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D92F-0F1A-7247-96C2-DF88CB3D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AFC1-880F-1E4D-82C2-9C9492C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6A13-7B77-F247-80F4-4895E47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D725-39E1-AA4D-AA67-6A09C40F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A73D7-A356-684F-82B4-8D183A68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B1656-711E-DC4F-B98B-FA07E269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773C-BFC5-F046-AB2A-9EC540D4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000A-4927-8B46-8BB7-A0B02D6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D8AA-CE5E-B44C-9EAF-27001422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2B4A7-B296-6642-8EFF-4171D51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1C6C-BCED-FD45-B900-F27B1EA6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90FD-41B9-9D4C-A35B-40597211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8178-8A5E-5A44-AAA6-58359A82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F76B-7775-5E4C-9475-5DA973330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1B1B-6CB2-1A4C-8856-7614162E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Introduction to Compartmental Models and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0104-CCF0-E140-9CEB-BB4740C26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Cara Brook</a:t>
            </a:r>
          </a:p>
          <a:p>
            <a:r>
              <a:rPr lang="en-US" dirty="0">
                <a:latin typeface="Helvetica" pitchFamily="2" charset="0"/>
              </a:rPr>
              <a:t>University of California, Berkeley</a:t>
            </a:r>
          </a:p>
          <a:p>
            <a:r>
              <a:rPr lang="en-US" dirty="0">
                <a:latin typeface="Helvetica" pitchFamily="2" charset="0"/>
              </a:rPr>
              <a:t>Adapted from slides by:</a:t>
            </a:r>
          </a:p>
          <a:p>
            <a:r>
              <a:rPr lang="en-US" dirty="0">
                <a:latin typeface="Helvetica" pitchFamily="2" charset="0"/>
              </a:rPr>
              <a:t>Amy </a:t>
            </a:r>
            <a:r>
              <a:rPr lang="en-US" dirty="0" err="1">
                <a:latin typeface="Helvetica" pitchFamily="2" charset="0"/>
              </a:rPr>
              <a:t>Wesolowski</a:t>
            </a:r>
            <a:r>
              <a:rPr lang="en-US" dirty="0">
                <a:latin typeface="Helvetica" pitchFamily="2" charset="0"/>
              </a:rPr>
              <a:t>, Johns Hopkins University </a:t>
            </a:r>
          </a:p>
          <a:p>
            <a:r>
              <a:rPr lang="en-US" dirty="0">
                <a:latin typeface="Helvetica" pitchFamily="2" charset="0"/>
              </a:rPr>
              <a:t>Jessica Metcalf, Princeton University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908658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539DE1-FA9B-9544-9BC5-9C2B570B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34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401-788A-F24C-8C2E-D781E029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8182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</a:rPr>
              <a:t>hypothèses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explicites</a:t>
            </a:r>
            <a:r>
              <a:rPr lang="en-US" sz="2600" dirty="0">
                <a:solidFill>
                  <a:srgbClr val="0070C0"/>
                </a:solidFill>
              </a:rPr>
              <a:t> sur les </a:t>
            </a:r>
            <a:r>
              <a:rPr lang="en-US" sz="2600" dirty="0" err="1">
                <a:solidFill>
                  <a:srgbClr val="0070C0"/>
                </a:solidFill>
              </a:rPr>
              <a:t>mécanismes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r>
              <a:rPr lang="en-US" sz="2600" dirty="0">
                <a:solidFill>
                  <a:srgbClr val="0070C0"/>
                </a:solidFill>
              </a:rPr>
              <a:t> qui </a:t>
            </a:r>
            <a:r>
              <a:rPr lang="en-US" sz="2600" dirty="0" err="1">
                <a:solidFill>
                  <a:srgbClr val="0070C0"/>
                </a:solidFill>
              </a:rPr>
              <a:t>régissent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dynamique</a:t>
            </a:r>
            <a:r>
              <a:rPr lang="en-US" sz="2600" dirty="0">
                <a:solidFill>
                  <a:srgbClr val="0070C0"/>
                </a:solidFill>
              </a:rPr>
              <a:t> de </a:t>
            </a:r>
            <a:r>
              <a:rPr lang="en-US" sz="2600" dirty="0" err="1">
                <a:solidFill>
                  <a:srgbClr val="0070C0"/>
                </a:solidFill>
              </a:rPr>
              <a:t>l'infection</a:t>
            </a:r>
            <a:r>
              <a:rPr lang="en-US" sz="2600" dirty="0">
                <a:solidFill>
                  <a:srgbClr val="0070C0"/>
                </a:solidFill>
              </a:rPr>
              <a:t> (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ne pas </a:t>
            </a:r>
            <a:r>
              <a:rPr lang="en-US" sz="2600" dirty="0" err="1">
                <a:solidFill>
                  <a:srgbClr val="0070C0"/>
                </a:solidFill>
              </a:rPr>
              <a:t>être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réaliste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dirty="0" err="1">
                <a:solidFill>
                  <a:srgbClr val="0070C0"/>
                </a:solidFill>
              </a:rPr>
              <a:t>mais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toujours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FF591-E27C-1D47-AD27-4A77E63B63A7}"/>
              </a:ext>
            </a:extLst>
          </p:cNvPr>
          <p:cNvSpPr/>
          <p:nvPr/>
        </p:nvSpPr>
        <p:spPr>
          <a:xfrm>
            <a:off x="695153" y="2078182"/>
            <a:ext cx="7753694" cy="4414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9219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Helvetica" pitchFamily="2" charset="0"/>
              </a:rPr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hypothèses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sur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qui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régissent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dynamique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l'infection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(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ne pas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être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réaliste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,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mais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toujours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)</a:t>
            </a:r>
            <a:br>
              <a:rPr lang="en-US" sz="2600" dirty="0">
                <a:solidFill>
                  <a:srgbClr val="0070C0"/>
                </a:solidFill>
                <a:latin typeface="Helvetica" pitchFamily="2" charset="0"/>
              </a:rPr>
            </a:b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236C31-F165-0940-A6BE-5E6398A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5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64586"/>
            <a:ext cx="7886700" cy="1325563"/>
          </a:xfrm>
        </p:spPr>
        <p:txBody>
          <a:bodyPr>
            <a:noAutofit/>
          </a:bodyPr>
          <a:lstStyle/>
          <a:p>
            <a:r>
              <a:rPr lang="en-US" sz="4600" b="1" dirty="0">
                <a:latin typeface="Helvetica" pitchFamily="2" charset="0"/>
              </a:rPr>
              <a:t>1. Population Models</a:t>
            </a:r>
            <a:br>
              <a:rPr lang="en-US" sz="4600" b="1" dirty="0">
                <a:latin typeface="Helvetica" pitchFamily="2" charset="0"/>
              </a:rPr>
            </a:b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1. </a:t>
            </a:r>
            <a:r>
              <a:rPr lang="en-US" sz="46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 de population</a:t>
            </a:r>
            <a:br>
              <a:rPr lang="en-US" sz="4600" dirty="0">
                <a:latin typeface="Helvetica" pitchFamily="2" charset="0"/>
              </a:rPr>
            </a:br>
            <a:endParaRPr lang="en-US" sz="4600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344CF-894E-FD43-9FFE-D55EAC6A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7" y="445048"/>
            <a:ext cx="825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97656"/>
            <a:ext cx="7886700" cy="1325563"/>
          </a:xfrm>
        </p:spPr>
        <p:txBody>
          <a:bodyPr/>
          <a:lstStyle/>
          <a:p>
            <a:pPr algn="r"/>
            <a:r>
              <a:rPr lang="en-US" dirty="0">
                <a:latin typeface="Helvetica" pitchFamily="2" charset="0"/>
              </a:rPr>
              <a:t>Madagascar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4B19-9FBD-D84A-8B60-D9B8ADFE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81D76-7A32-C946-AC2E-7A0F321D3AB1}"/>
              </a:ext>
            </a:extLst>
          </p:cNvPr>
          <p:cNvSpPr/>
          <p:nvPr/>
        </p:nvSpPr>
        <p:spPr>
          <a:xfrm>
            <a:off x="5843096" y="648866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http://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databank.worldbank.org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4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B9D90-CBD8-B341-9F91-B9FE14B75410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68442-C4AE-F14F-930B-CAFEB2250B68}"/>
              </a:ext>
            </a:extLst>
          </p:cNvPr>
          <p:cNvSpPr/>
          <p:nvPr/>
        </p:nvSpPr>
        <p:spPr>
          <a:xfrm>
            <a:off x="1916082" y="1249832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367AD-B7AB-2540-B0FD-6127759E5BE4}"/>
              </a:ext>
            </a:extLst>
          </p:cNvPr>
          <p:cNvSpPr/>
          <p:nvPr/>
        </p:nvSpPr>
        <p:spPr>
          <a:xfrm>
            <a:off x="1517070" y="4026145"/>
            <a:ext cx="610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365C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1. Les populations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subdivisées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en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2.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et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déterminés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par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systèmes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biologiques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3.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entre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exprimés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mathématiquement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latin typeface="Helvetica" pitchFamily="2" charset="0"/>
              </a:rPr>
              <a:t>4. 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1A146-58EA-DF42-8BEB-FDD9AE8BAEBE}"/>
              </a:ext>
            </a:extLst>
          </p:cNvPr>
          <p:cNvSpPr/>
          <p:nvPr/>
        </p:nvSpPr>
        <p:spPr>
          <a:xfrm>
            <a:off x="606829" y="3518345"/>
            <a:ext cx="79303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effectLst/>
                <a:latin typeface="Helvetica" pitchFamily="2" charset="0"/>
              </a:rPr>
              <a:t>How could we build a compartmental model of population growth?</a:t>
            </a:r>
          </a:p>
          <a:p>
            <a:pPr algn="ctr"/>
            <a:b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</a:b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Comment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pourrions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-nous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construire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un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fragmentaire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de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croissance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démographique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?</a:t>
            </a:r>
            <a:endParaRPr lang="en-US" sz="26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8A200-3D63-514B-AC6B-E21118E7DEE4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B2B59-3E2B-C34F-A48D-EE893C4DAFC2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75315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5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Understand the difference between statistical and mechanistic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différence</a:t>
            </a:r>
            <a:r>
              <a:rPr lang="en-US" sz="2600" dirty="0">
                <a:solidFill>
                  <a:srgbClr val="0070C0"/>
                </a:solidFill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statistiques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mécanistes</a:t>
            </a:r>
            <a:r>
              <a:rPr lang="en-US" sz="2600" dirty="0">
                <a:solidFill>
                  <a:srgbClr val="0070C0"/>
                </a:solidFill>
              </a:rPr>
              <a:t>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/>
              <a:t>Understand how to formalize and conceptualize compartmental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formuler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conceptualiser</a:t>
            </a:r>
            <a:r>
              <a:rPr lang="en-US" sz="2600" dirty="0">
                <a:solidFill>
                  <a:srgbClr val="0070C0"/>
                </a:solidFill>
              </a:rPr>
              <a:t>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compartimentés</a:t>
            </a:r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r>
              <a:rPr lang="en-US" sz="2600" dirty="0"/>
              <a:t>Example: population growth, predator prey, SIR models</a:t>
            </a:r>
          </a:p>
          <a:p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1684943"/>
            <a:ext cx="7753694" cy="4807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08762" y="6052075"/>
            <a:ext cx="50257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</a:t>
            </a:r>
            <a:r>
              <a:rPr lang="en-US" sz="2200" b="1" dirty="0">
                <a:solidFill>
                  <a:srgbClr val="0365C0"/>
                </a:solidFill>
                <a:latin typeface="Helvetica" pitchFamily="2" charset="0"/>
              </a:rPr>
              <a:t>de</a:t>
            </a:r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0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3333403" y="5528855"/>
            <a:ext cx="4713317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4883727" y="5631451"/>
            <a:ext cx="3175462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8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2896988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2802653"/>
            <a:ext cx="1049928" cy="1238597"/>
          </a:xfrm>
          <a:prstGeom prst="curvedConnector4">
            <a:avLst>
              <a:gd name="adj1" fmla="val -21773"/>
              <a:gd name="adj2" fmla="val 11845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454642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3946915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408306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104565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D7F96-C128-2B4D-85C1-3DA0C8D6471E}"/>
              </a:ext>
            </a:extLst>
          </p:cNvPr>
          <p:cNvSpPr/>
          <p:nvPr/>
        </p:nvSpPr>
        <p:spPr>
          <a:xfrm>
            <a:off x="1367067" y="5590394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=(births-deaths)*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51F58-8642-7846-89A1-01E2C9A9FA76}"/>
              </a:ext>
            </a:extLst>
          </p:cNvPr>
          <p:cNvSpPr/>
          <p:nvPr/>
        </p:nvSpPr>
        <p:spPr>
          <a:xfrm>
            <a:off x="241300" y="596769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BC40F6-7787-F94C-A2B8-8D668111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D9C76-8D0C-9B4E-B4D3-B9089B96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95BF0F9-2538-E34C-BF30-87526BEA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6E40B7-BDFF-DF40-8084-8E7876F0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87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1BAB14-F2E3-484E-8814-8DA0138F98F2}"/>
              </a:ext>
            </a:extLst>
          </p:cNvPr>
          <p:cNvSpPr/>
          <p:nvPr/>
        </p:nvSpPr>
        <p:spPr>
          <a:xfrm>
            <a:off x="4438999" y="613910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265844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b="1" dirty="0">
              <a:solidFill>
                <a:srgbClr val="FF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2896988"/>
            <a:ext cx="2477193" cy="2099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344608" y="2852529"/>
            <a:ext cx="1049928" cy="1238597"/>
          </a:xfrm>
          <a:prstGeom prst="curvedConnector4">
            <a:avLst>
              <a:gd name="adj1" fmla="val -42358"/>
              <a:gd name="adj2" fmla="val 13322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454642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3946915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408306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BC40F6-7787-F94C-A2B8-8D668111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D9C76-8D0C-9B4E-B4D3-B9089B96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95BF0F9-2538-E34C-BF30-87526BEA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6E40B7-BDFF-DF40-8084-8E7876F0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87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8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3429000"/>
            <a:ext cx="7753694" cy="3063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3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5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0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2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0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5054138"/>
            <a:ext cx="7753694" cy="143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0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7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6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1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1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0829-08D4-AA43-AD4F-FAC0551B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Populations are divided into compartments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subdivisées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en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br>
              <a:rPr lang="en-US" sz="2600" dirty="0"/>
            </a:b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Compartments and transition rates are determined by biological systems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et les </a:t>
            </a: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déterminés</a:t>
            </a:r>
            <a:r>
              <a:rPr lang="en-US" sz="2600" dirty="0">
                <a:solidFill>
                  <a:srgbClr val="0070C0"/>
                </a:solidFill>
              </a:rPr>
              <a:t> par les </a:t>
            </a:r>
            <a:r>
              <a:rPr lang="en-US" sz="2600" dirty="0" err="1">
                <a:solidFill>
                  <a:srgbClr val="0070C0"/>
                </a:solidFill>
              </a:rPr>
              <a:t>systèmes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Rates of transferring between compartments are expressed mathematically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exprimés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mathématiquement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Individuals within a compartment are homogeneously mixed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individus</a:t>
            </a:r>
            <a:r>
              <a:rPr lang="en-US" sz="2600" dirty="0">
                <a:solidFill>
                  <a:srgbClr val="0070C0"/>
                </a:solidFill>
              </a:rPr>
              <a:t> d'un </a:t>
            </a:r>
            <a:r>
              <a:rPr lang="en-US" sz="2600" dirty="0" err="1">
                <a:solidFill>
                  <a:srgbClr val="0070C0"/>
                </a:solidFill>
              </a:rPr>
              <a:t>compartiment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mélangés</a:t>
            </a:r>
            <a:r>
              <a:rPr lang="en-US" sz="2600" dirty="0">
                <a:solidFill>
                  <a:srgbClr val="0070C0"/>
                </a:solidFill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</a:rPr>
              <a:t>homogène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881149"/>
            <a:ext cx="8961120" cy="5976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2028305"/>
            <a:ext cx="8961120" cy="499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D3D90C-65D3-AB4F-8B02-565E3357AF09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50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3591098"/>
            <a:ext cx="8961120" cy="3266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3D4A6-92F8-AD40-85C2-479D79FB4207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25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5532436"/>
            <a:ext cx="8961120" cy="1949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5683F7-3240-D24F-83F4-ECB6121A8D06}"/>
              </a:ext>
            </a:extLst>
          </p:cNvPr>
          <p:cNvSpPr txBox="1">
            <a:spLocks/>
          </p:cNvSpPr>
          <p:nvPr/>
        </p:nvSpPr>
        <p:spPr>
          <a:xfrm>
            <a:off x="0" y="-6650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75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1500</Words>
  <Application>Microsoft Macintosh PowerPoint</Application>
  <PresentationFormat>On-screen Show (4:3)</PresentationFormat>
  <Paragraphs>237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Comic Sans MS</vt:lpstr>
      <vt:lpstr>Helvetica</vt:lpstr>
      <vt:lpstr>Helvetica Light</vt:lpstr>
      <vt:lpstr>Office Theme</vt:lpstr>
      <vt:lpstr>Introduction to Compartmental Models and Differential Equations</vt:lpstr>
      <vt:lpstr>Goals for this lecture</vt:lpstr>
      <vt:lpstr>Goals for this lecture</vt:lpstr>
      <vt:lpstr>Goals for this lecture</vt:lpstr>
      <vt:lpstr>Goals for this lecture</vt:lpstr>
      <vt:lpstr>Compartmental/Mechanistic/Mathematical Models</vt:lpstr>
      <vt:lpstr>PowerPoint Presentation</vt:lpstr>
      <vt:lpstr>PowerPoint Presentation</vt:lpstr>
      <vt:lpstr>PowerPoint Presentation</vt:lpstr>
      <vt:lpstr>Compartmental/Mechanistic/Mathematical Models</vt:lpstr>
      <vt:lpstr>How are these different from statistical models?  En quoi sont-ils différents des modèles statistiques?  </vt:lpstr>
      <vt:lpstr>How are these different from statistical models?  En quoi sont-ils différents des modèles statistiques?  </vt:lpstr>
      <vt:lpstr>1. Population Models 1. modèles de population </vt:lpstr>
      <vt:lpstr>Madagascar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Age-based insights into population trends and infection dynamics for Malagasy fruit bats </dc:title>
  <dc:creator>Cara Brook</dc:creator>
  <cp:lastModifiedBy>Cara Brook</cp:lastModifiedBy>
  <cp:revision>50</cp:revision>
  <dcterms:created xsi:type="dcterms:W3CDTF">2019-07-24T17:47:24Z</dcterms:created>
  <dcterms:modified xsi:type="dcterms:W3CDTF">2020-01-07T09:26:28Z</dcterms:modified>
</cp:coreProperties>
</file>