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58" r:id="rId6"/>
    <p:sldId id="259" r:id="rId7"/>
    <p:sldId id="263" r:id="rId8"/>
    <p:sldId id="262" r:id="rId9"/>
    <p:sldId id="264" r:id="rId10"/>
    <p:sldId id="260" r:id="rId11"/>
    <p:sldId id="270" r:id="rId12"/>
    <p:sldId id="271" r:id="rId13"/>
    <p:sldId id="265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9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10B4-EAE4-463B-A262-CD6D19033C1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947D01-4005-4111-8C36-AD5DB4B24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208" y="920929"/>
            <a:ext cx="11015731" cy="1778000"/>
          </a:xfrm>
        </p:spPr>
        <p:txBody>
          <a:bodyPr/>
          <a:lstStyle/>
          <a:p>
            <a:pPr algn="ctr"/>
            <a:r>
              <a:rPr lang="en-US" b="1" i="1" dirty="0"/>
              <a:t>Exploring and visualizing data with 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13605" y="5657671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Hafaliana</a:t>
            </a:r>
            <a:r>
              <a:rPr lang="en-US" i="1" dirty="0"/>
              <a:t> </a:t>
            </a:r>
            <a:r>
              <a:rPr lang="en-US" b="1" i="1" dirty="0"/>
              <a:t>Christian</a:t>
            </a:r>
            <a:r>
              <a:rPr lang="en-US" i="1" dirty="0"/>
              <a:t> </a:t>
            </a:r>
            <a:r>
              <a:rPr lang="en-US" i="1" dirty="0" err="1"/>
              <a:t>Ranaivoson</a:t>
            </a:r>
            <a:endParaRPr lang="en-US" i="1" dirty="0"/>
          </a:p>
          <a:p>
            <a:r>
              <a:rPr lang="en-US" i="1" dirty="0"/>
              <a:t>Virology Unit, </a:t>
            </a:r>
            <a:r>
              <a:rPr lang="en-US" i="1" dirty="0" err="1"/>
              <a:t>Intitut</a:t>
            </a:r>
            <a:r>
              <a:rPr lang="en-US" i="1" dirty="0"/>
              <a:t> Pasteur de Madagascar</a:t>
            </a:r>
          </a:p>
          <a:p>
            <a:r>
              <a:rPr lang="en-US" i="1" dirty="0"/>
              <a:t>Mention of Zoology and Animal Biodiversity</a:t>
            </a:r>
          </a:p>
          <a:p>
            <a:r>
              <a:rPr lang="en-US" i="1" dirty="0"/>
              <a:t>Faculty of Sciences, </a:t>
            </a:r>
            <a:r>
              <a:rPr lang="en-US" i="1" dirty="0" err="1"/>
              <a:t>Univeristy</a:t>
            </a:r>
            <a:r>
              <a:rPr lang="en-US" i="1" dirty="0"/>
              <a:t> of Antananarivo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2433" y="3003616"/>
            <a:ext cx="7272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Ecological and Epidemiological Modeling Madagascar, (E2M2)</a:t>
            </a:r>
          </a:p>
          <a:p>
            <a:r>
              <a:rPr lang="en-US" dirty="0" err="1"/>
              <a:t>ValBio</a:t>
            </a:r>
            <a:r>
              <a:rPr lang="en-US" dirty="0"/>
              <a:t>, </a:t>
            </a:r>
            <a:r>
              <a:rPr lang="en-US" dirty="0" err="1"/>
              <a:t>Ranomafana</a:t>
            </a:r>
            <a:endParaRPr lang="en-US" dirty="0"/>
          </a:p>
          <a:p>
            <a:r>
              <a:rPr lang="en-US" dirty="0" err="1"/>
              <a:t>Fianarantsoa</a:t>
            </a:r>
            <a:r>
              <a:rPr lang="en-US" dirty="0"/>
              <a:t>, Madagascar</a:t>
            </a:r>
          </a:p>
          <a:p>
            <a:r>
              <a:rPr lang="en-US" dirty="0"/>
              <a:t>03-14 January 2020</a:t>
            </a:r>
          </a:p>
        </p:txBody>
      </p:sp>
    </p:spTree>
    <p:extLst>
      <p:ext uri="{BB962C8B-B14F-4D97-AF65-F5344CB8AC3E}">
        <p14:creationId xmlns:p14="http://schemas.microsoft.com/office/powerpoint/2010/main" val="33479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31" y="94263"/>
            <a:ext cx="10515600" cy="583911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Visualizing Data </a:t>
            </a:r>
            <a:r>
              <a:rPr lang="en-US" sz="2800" dirty="0"/>
              <a:t>(Play with data)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7008" y="2398636"/>
            <a:ext cx="426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summarizing (“</a:t>
            </a:r>
            <a:r>
              <a:rPr lang="en-US" sz="2400" b="1" dirty="0" err="1">
                <a:solidFill>
                  <a:srgbClr val="FF0000"/>
                </a:solidFill>
              </a:rPr>
              <a:t>dplyr</a:t>
            </a:r>
            <a:r>
              <a:rPr lang="en-US" sz="2400" b="1" dirty="0"/>
              <a:t>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933" y="697256"/>
            <a:ext cx="3759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 and Load Library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8252" y="1346927"/>
            <a:ext cx="334409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library(</a:t>
            </a:r>
            <a:r>
              <a:rPr lang="en-US" sz="2200" dirty="0" err="1">
                <a:solidFill>
                  <a:schemeClr val="bg1"/>
                </a:solidFill>
              </a:rPr>
              <a:t>dplyr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require(</a:t>
            </a:r>
            <a:r>
              <a:rPr lang="en-US" sz="2200" dirty="0">
                <a:solidFill>
                  <a:schemeClr val="bg1"/>
                </a:solidFill>
              </a:rPr>
              <a:t>ggplot2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924" y="1346927"/>
            <a:ext cx="3697611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Install.packages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“…”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Installed.packages</a:t>
            </a:r>
            <a:r>
              <a:rPr lang="en-US" sz="2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56" y="2879383"/>
            <a:ext cx="5217775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 err="1">
                <a:solidFill>
                  <a:schemeClr val="bg1"/>
                </a:solidFill>
              </a:rPr>
              <a:t>fb_male</a:t>
            </a:r>
            <a:r>
              <a:rPr lang="en-US" sz="2200" dirty="0">
                <a:solidFill>
                  <a:schemeClr val="bg1"/>
                </a:solidFill>
              </a:rPr>
              <a:t> &lt;-</a:t>
            </a:r>
            <a:r>
              <a:rPr lang="en-US" sz="2200" dirty="0">
                <a:solidFill>
                  <a:srgbClr val="FF0000"/>
                </a:solidFill>
              </a:rPr>
              <a:t>filter(</a:t>
            </a:r>
            <a:r>
              <a:rPr lang="en-US" sz="2200" dirty="0">
                <a:solidFill>
                  <a:schemeClr val="bg1"/>
                </a:solidFill>
              </a:rPr>
              <a:t>e2m2_FB,Sex=="m"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range(</a:t>
            </a:r>
            <a:r>
              <a:rPr lang="en-US" sz="2200" dirty="0" err="1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mean(</a:t>
            </a:r>
            <a:r>
              <a:rPr lang="en-US" sz="2200" dirty="0" err="1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 err="1">
                <a:solidFill>
                  <a:srgbClr val="FF0000"/>
                </a:solidFill>
              </a:rPr>
              <a:t>sd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956" y="4705756"/>
            <a:ext cx="7652448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chemeClr val="bg1"/>
                </a:solidFill>
              </a:rPr>
              <a:t>gp_fb</a:t>
            </a:r>
            <a:r>
              <a:rPr lang="fr-FR" sz="2200" dirty="0">
                <a:solidFill>
                  <a:schemeClr val="bg1"/>
                </a:solidFill>
              </a:rPr>
              <a:t> &lt;- </a:t>
            </a:r>
            <a:r>
              <a:rPr lang="fr-FR" sz="2200" dirty="0" err="1">
                <a:solidFill>
                  <a:srgbClr val="FF0000"/>
                </a:solidFill>
              </a:rPr>
              <a:t>group_by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e2m2_FB,Sex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chemeClr val="bg1"/>
                </a:solidFill>
              </a:rPr>
              <a:t>gp_fb_stat</a:t>
            </a:r>
            <a:r>
              <a:rPr lang="fr-FR" sz="2200" dirty="0">
                <a:solidFill>
                  <a:schemeClr val="bg1"/>
                </a:solidFill>
              </a:rPr>
              <a:t> &lt;- </a:t>
            </a:r>
            <a:r>
              <a:rPr lang="fr-FR" sz="2200" dirty="0" err="1">
                <a:solidFill>
                  <a:srgbClr val="FF0000"/>
                </a:solidFill>
              </a:rPr>
              <a:t>summarise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gp_fb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mean_forearm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 err="1">
                <a:solidFill>
                  <a:srgbClr val="FF0000"/>
                </a:solidFill>
              </a:rPr>
              <a:t>mean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Forearm,na.rm=T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sd_forearm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 err="1">
                <a:solidFill>
                  <a:srgbClr val="FF0000"/>
                </a:solidFill>
              </a:rPr>
              <a:t>sd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Forearm,na.rm=T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nbr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>
                <a:solidFill>
                  <a:srgbClr val="FF0000"/>
                </a:solidFill>
              </a:rPr>
              <a:t>n())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8803" y="2879383"/>
            <a:ext cx="5463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Sex </a:t>
            </a:r>
            <a:r>
              <a:rPr lang="en-US" sz="2200" dirty="0" err="1"/>
              <a:t>mean_forearm</a:t>
            </a:r>
            <a:r>
              <a:rPr lang="en-US" sz="2200" dirty="0"/>
              <a:t> </a:t>
            </a:r>
            <a:r>
              <a:rPr lang="en-US" sz="2200" dirty="0" err="1"/>
              <a:t>sd_forearm</a:t>
            </a:r>
            <a:r>
              <a:rPr lang="en-US" sz="2200" dirty="0"/>
              <a:t>   </a:t>
            </a:r>
            <a:r>
              <a:rPr lang="en-US" sz="2200" dirty="0" err="1"/>
              <a:t>nbr</a:t>
            </a:r>
            <a:endParaRPr lang="en-US" sz="2200" dirty="0"/>
          </a:p>
          <a:p>
            <a:r>
              <a:rPr lang="en-US" sz="2200" dirty="0"/>
              <a:t>     (</a:t>
            </a:r>
            <a:r>
              <a:rPr lang="en-US" sz="2200" dirty="0" err="1"/>
              <a:t>fctr</a:t>
            </a:r>
            <a:r>
              <a:rPr lang="en-US" sz="2200" dirty="0"/>
              <a:t>)        (</a:t>
            </a:r>
            <a:r>
              <a:rPr lang="en-US" sz="2200" dirty="0" err="1"/>
              <a:t>dbl</a:t>
            </a:r>
            <a:r>
              <a:rPr lang="en-US" sz="2200" dirty="0"/>
              <a:t>)      (</a:t>
            </a:r>
            <a:r>
              <a:rPr lang="en-US" sz="2200" dirty="0" err="1"/>
              <a:t>dbl</a:t>
            </a:r>
            <a:r>
              <a:rPr lang="en-US" sz="2200" dirty="0"/>
              <a:t>)              (</a:t>
            </a:r>
            <a:r>
              <a:rPr lang="en-US" sz="2200" dirty="0" err="1"/>
              <a:t>int</a:t>
            </a:r>
            <a:r>
              <a:rPr lang="en-US" sz="2200" dirty="0"/>
              <a:t>)</a:t>
            </a:r>
          </a:p>
          <a:p>
            <a:r>
              <a:rPr lang="en-US" sz="2200" dirty="0"/>
              <a:t>1      f        59.6040     11.90278       60</a:t>
            </a:r>
          </a:p>
          <a:p>
            <a:r>
              <a:rPr lang="en-US" sz="2200" dirty="0"/>
              <a:t>2      m      60.9985     14.12073        40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241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108" y="717122"/>
            <a:ext cx="4013936" cy="470594"/>
          </a:xfrm>
        </p:spPr>
        <p:txBody>
          <a:bodyPr>
            <a:normAutofit/>
          </a:bodyPr>
          <a:lstStyle/>
          <a:p>
            <a:r>
              <a:rPr lang="en-US" sz="2400" b="1" dirty="0"/>
              <a:t>R base graphical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4098" y="117686"/>
            <a:ext cx="6520738" cy="659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Visualizing Data </a:t>
            </a:r>
            <a:r>
              <a:rPr lang="en-US" sz="2800" dirty="0"/>
              <a:t>(Present de data)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77" y="831286"/>
            <a:ext cx="4648849" cy="276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335" y="1274950"/>
            <a:ext cx="4803820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boxplot(</a:t>
            </a:r>
            <a:r>
              <a:rPr lang="en-US" sz="2200" dirty="0" err="1">
                <a:solidFill>
                  <a:schemeClr val="bg1"/>
                </a:solidFill>
              </a:rPr>
              <a:t>Forearm~Sex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names=c("</a:t>
            </a:r>
            <a:r>
              <a:rPr lang="en-US" sz="2200" dirty="0" err="1">
                <a:solidFill>
                  <a:schemeClr val="bg1"/>
                </a:solidFill>
              </a:rPr>
              <a:t>Females","Males</a:t>
            </a:r>
            <a:r>
              <a:rPr lang="en-US" sz="2200" dirty="0">
                <a:solidFill>
                  <a:schemeClr val="bg1"/>
                </a:solidFill>
              </a:rPr>
              <a:t>"),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col=c(2:3),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main="Forearm by Sex",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xlab</a:t>
            </a:r>
            <a:r>
              <a:rPr lang="en-US" sz="2200" dirty="0">
                <a:solidFill>
                  <a:schemeClr val="bg1"/>
                </a:solidFill>
              </a:rPr>
              <a:t>="Sex",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ylab</a:t>
            </a:r>
            <a:r>
              <a:rPr lang="en-US" sz="2200" dirty="0">
                <a:solidFill>
                  <a:schemeClr val="bg1"/>
                </a:solidFill>
              </a:rPr>
              <a:t>="Forearm (mm)",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ylim</a:t>
            </a:r>
            <a:r>
              <a:rPr lang="en-US" sz="2200" dirty="0">
                <a:solidFill>
                  <a:schemeClr val="bg1"/>
                </a:solidFill>
              </a:rPr>
              <a:t>=c(0,100)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35" y="4020314"/>
            <a:ext cx="10083210" cy="8925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PLoad</a:t>
            </a:r>
            <a:r>
              <a:rPr lang="en-US" sz="2200" dirty="0">
                <a:solidFill>
                  <a:schemeClr val="bg1"/>
                </a:solidFill>
              </a:rPr>
              <a:t> &lt;- </a:t>
            </a:r>
            <a:r>
              <a:rPr lang="en-US" sz="2200" dirty="0" err="1">
                <a:solidFill>
                  <a:srgbClr val="FF0000"/>
                </a:solidFill>
              </a:rPr>
              <a:t>tapply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e2m2$ParLoad,factor(format(e2m2$Date,"%m")),mean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rgbClr val="FF0000"/>
                </a:solidFill>
              </a:rPr>
              <a:t>barplot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PLoad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83" y="4612571"/>
            <a:ext cx="424874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695543"/>
            <a:ext cx="2545745" cy="470594"/>
          </a:xfrm>
        </p:spPr>
        <p:txBody>
          <a:bodyPr>
            <a:normAutofit/>
          </a:bodyPr>
          <a:lstStyle/>
          <a:p>
            <a:r>
              <a:rPr lang="en-US" sz="2400" b="1" dirty="0"/>
              <a:t>R plot()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916" y="67195"/>
            <a:ext cx="6297202" cy="659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Visualizing Data </a:t>
            </a:r>
            <a:r>
              <a:rPr lang="en-US" sz="28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45" y="1251120"/>
            <a:ext cx="650383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plot(</a:t>
            </a:r>
            <a:r>
              <a:rPr lang="en-US" sz="2000" dirty="0">
                <a:solidFill>
                  <a:schemeClr val="bg1"/>
                </a:solidFill>
              </a:rPr>
              <a:t>e2m2$ Forearm~ e2m2$Age,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main = "Forearm/Age",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ylab</a:t>
            </a:r>
            <a:r>
              <a:rPr lang="en-US" sz="2000" dirty="0">
                <a:solidFill>
                  <a:schemeClr val="bg1"/>
                </a:solidFill>
              </a:rPr>
              <a:t> ="Forearm (mm)", </a:t>
            </a:r>
            <a:r>
              <a:rPr lang="en-US" sz="2000" dirty="0" err="1">
                <a:solidFill>
                  <a:schemeClr val="bg1"/>
                </a:solidFill>
              </a:rPr>
              <a:t>xlab</a:t>
            </a:r>
            <a:r>
              <a:rPr lang="en-US" sz="2000" dirty="0">
                <a:solidFill>
                  <a:schemeClr val="bg1"/>
                </a:solidFill>
              </a:rPr>
              <a:t> = "Age (year)",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col=Sex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14" y="360217"/>
            <a:ext cx="5135371" cy="3068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31" y="3428521"/>
            <a:ext cx="5048955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345" y="2601278"/>
            <a:ext cx="6503831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fitfem</a:t>
            </a:r>
            <a:r>
              <a:rPr lang="en-US" dirty="0">
                <a:solidFill>
                  <a:schemeClr val="bg1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lowess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datfem$Forearm~datfem$Age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fitmal</a:t>
            </a:r>
            <a:r>
              <a:rPr lang="en-US" dirty="0">
                <a:solidFill>
                  <a:schemeClr val="bg1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lowess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datmal$Forearm~datmal$Age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plot(</a:t>
            </a:r>
            <a:r>
              <a:rPr lang="en-US" dirty="0">
                <a:solidFill>
                  <a:schemeClr val="bg1"/>
                </a:solidFill>
              </a:rPr>
              <a:t>e2m2$Forearm~e2m2$Age,</a:t>
            </a:r>
          </a:p>
          <a:p>
            <a:r>
              <a:rPr lang="en-US" dirty="0">
                <a:solidFill>
                  <a:schemeClr val="bg1"/>
                </a:solidFill>
              </a:rPr>
              <a:t>     main="Forearm/Age, </a:t>
            </a:r>
            <a:r>
              <a:rPr lang="en-US" dirty="0" err="1">
                <a:solidFill>
                  <a:schemeClr val="bg1"/>
                </a:solidFill>
              </a:rPr>
              <a:t>lowess</a:t>
            </a:r>
            <a:r>
              <a:rPr lang="en-US" dirty="0">
                <a:solidFill>
                  <a:schemeClr val="bg1"/>
                </a:solidFill>
              </a:rPr>
              <a:t> fitting",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xlab</a:t>
            </a:r>
            <a:r>
              <a:rPr lang="en-US" dirty="0">
                <a:solidFill>
                  <a:schemeClr val="bg1"/>
                </a:solidFill>
              </a:rPr>
              <a:t>="Age (year)",</a:t>
            </a:r>
            <a:r>
              <a:rPr lang="en-US" dirty="0" err="1">
                <a:solidFill>
                  <a:schemeClr val="bg1"/>
                </a:solidFill>
              </a:rPr>
              <a:t>ylab</a:t>
            </a:r>
            <a:r>
              <a:rPr lang="en-US" dirty="0">
                <a:solidFill>
                  <a:schemeClr val="bg1"/>
                </a:solidFill>
              </a:rPr>
              <a:t>="Forearm (mm)",</a:t>
            </a:r>
          </a:p>
          <a:p>
            <a:r>
              <a:rPr lang="en-US" dirty="0">
                <a:solidFill>
                  <a:schemeClr val="bg1"/>
                </a:solidFill>
              </a:rPr>
              <a:t>     type="p",</a:t>
            </a:r>
            <a:r>
              <a:rPr lang="en-US" dirty="0" err="1">
                <a:solidFill>
                  <a:schemeClr val="bg1"/>
                </a:solidFill>
              </a:rPr>
              <a:t>pch</a:t>
            </a:r>
            <a:r>
              <a:rPr lang="en-US" dirty="0">
                <a:solidFill>
                  <a:schemeClr val="bg1"/>
                </a:solidFill>
              </a:rPr>
              <a:t>=3,cex=0.7,</a:t>
            </a:r>
          </a:p>
          <a:p>
            <a:r>
              <a:rPr lang="en-US" dirty="0">
                <a:solidFill>
                  <a:schemeClr val="bg1"/>
                </a:solidFill>
              </a:rPr>
              <a:t>     col=e2m2$Sex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lines(</a:t>
            </a:r>
            <a:r>
              <a:rPr lang="en-US" dirty="0" err="1">
                <a:solidFill>
                  <a:schemeClr val="bg1"/>
                </a:solidFill>
              </a:rPr>
              <a:t>fitfem,col</a:t>
            </a:r>
            <a:r>
              <a:rPr lang="en-US" dirty="0">
                <a:solidFill>
                  <a:schemeClr val="bg1"/>
                </a:solidFill>
              </a:rPr>
              <a:t>="black",</a:t>
            </a:r>
            <a:r>
              <a:rPr lang="en-US" dirty="0" err="1">
                <a:solidFill>
                  <a:schemeClr val="bg1"/>
                </a:solidFill>
              </a:rPr>
              <a:t>lwd</a:t>
            </a:r>
            <a:r>
              <a:rPr lang="en-US" dirty="0">
                <a:solidFill>
                  <a:schemeClr val="bg1"/>
                </a:solidFill>
              </a:rPr>
              <a:t>=3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lines(</a:t>
            </a:r>
            <a:r>
              <a:rPr lang="en-US" dirty="0" err="1">
                <a:solidFill>
                  <a:schemeClr val="bg1"/>
                </a:solidFill>
              </a:rPr>
              <a:t>fitmal,col</a:t>
            </a:r>
            <a:r>
              <a:rPr lang="en-US" dirty="0">
                <a:solidFill>
                  <a:schemeClr val="bg1"/>
                </a:solidFill>
              </a:rPr>
              <a:t>="red",</a:t>
            </a:r>
            <a:r>
              <a:rPr lang="en-US" dirty="0" err="1">
                <a:solidFill>
                  <a:schemeClr val="bg1"/>
                </a:solidFill>
              </a:rPr>
              <a:t>lwd</a:t>
            </a:r>
            <a:r>
              <a:rPr lang="en-US" dirty="0">
                <a:solidFill>
                  <a:schemeClr val="bg1"/>
                </a:solidFill>
              </a:rPr>
              <a:t>=3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legend(</a:t>
            </a:r>
            <a:r>
              <a:rPr lang="en-US" dirty="0">
                <a:solidFill>
                  <a:schemeClr val="bg1"/>
                </a:solidFill>
              </a:rPr>
              <a:t>x=0, y=95,legend=c("</a:t>
            </a:r>
            <a:r>
              <a:rPr lang="en-US" dirty="0" err="1">
                <a:solidFill>
                  <a:schemeClr val="bg1"/>
                </a:solidFill>
              </a:rPr>
              <a:t>Males","Females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   col=c("</a:t>
            </a:r>
            <a:r>
              <a:rPr lang="en-US" dirty="0" err="1">
                <a:solidFill>
                  <a:schemeClr val="bg1"/>
                </a:solidFill>
              </a:rPr>
              <a:t>red","black</a:t>
            </a:r>
            <a:r>
              <a:rPr lang="en-US" dirty="0">
                <a:solidFill>
                  <a:schemeClr val="bg1"/>
                </a:solidFill>
              </a:rPr>
              <a:t>"),title="</a:t>
            </a:r>
            <a:r>
              <a:rPr lang="en-US" dirty="0" err="1">
                <a:solidFill>
                  <a:schemeClr val="bg1"/>
                </a:solidFill>
              </a:rPr>
              <a:t>Lowess</a:t>
            </a:r>
            <a:r>
              <a:rPr lang="en-US" dirty="0">
                <a:solidFill>
                  <a:schemeClr val="bg1"/>
                </a:solidFill>
              </a:rPr>
              <a:t> fit",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lty</a:t>
            </a:r>
            <a:r>
              <a:rPr lang="en-US" dirty="0">
                <a:solidFill>
                  <a:schemeClr val="bg1"/>
                </a:solidFill>
              </a:rPr>
              <a:t>=1,x.intersp = .5,y.intersp = .8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83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782" y="63221"/>
            <a:ext cx="6297202" cy="659863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Visualizing Data </a:t>
            </a:r>
            <a:r>
              <a:rPr lang="en-US" sz="28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304" y="743964"/>
            <a:ext cx="413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Plotting with (</a:t>
            </a:r>
            <a:r>
              <a:rPr lang="en-US" sz="2400" b="1" dirty="0">
                <a:solidFill>
                  <a:srgbClr val="FF0000"/>
                </a:solidFill>
              </a:rPr>
              <a:t>ggplo2</a:t>
            </a:r>
            <a:r>
              <a:rPr lang="en-US" sz="24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091" y="1897455"/>
            <a:ext cx="3197686" cy="43088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ggplot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00B0F0"/>
                </a:solidFill>
              </a:rPr>
              <a:t>data</a:t>
            </a:r>
            <a:r>
              <a:rPr lang="en-US" sz="2200" dirty="0" err="1"/>
              <a:t>,</a:t>
            </a:r>
            <a:r>
              <a:rPr lang="en-US" sz="2200" dirty="0" err="1">
                <a:solidFill>
                  <a:srgbClr val="92D050"/>
                </a:solidFill>
              </a:rPr>
              <a:t>aes</a:t>
            </a:r>
            <a:r>
              <a:rPr lang="en-US" sz="2200" dirty="0">
                <a:solidFill>
                  <a:srgbClr val="92D050"/>
                </a:solidFill>
              </a:rPr>
              <a:t>(</a:t>
            </a:r>
            <a:r>
              <a:rPr lang="en-US" sz="2200" dirty="0" err="1">
                <a:solidFill>
                  <a:srgbClr val="92D050"/>
                </a:solidFill>
              </a:rPr>
              <a:t>x,y</a:t>
            </a:r>
            <a:r>
              <a:rPr lang="en-US" sz="2200" dirty="0">
                <a:solidFill>
                  <a:srgbClr val="92D050"/>
                </a:solidFill>
              </a:rPr>
              <a:t>)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661" y="1436462"/>
            <a:ext cx="1473745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Base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215" y="3083109"/>
            <a:ext cx="262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geom_line</a:t>
            </a:r>
            <a:r>
              <a:rPr lang="en-US" sz="2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geom_point</a:t>
            </a:r>
            <a:r>
              <a:rPr lang="en-US" sz="2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geom_boxplot</a:t>
            </a:r>
            <a:r>
              <a:rPr lang="en-US" sz="2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geom_bar</a:t>
            </a:r>
            <a:r>
              <a:rPr lang="en-US" sz="2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835" y="4953993"/>
            <a:ext cx="5365377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ggplot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fb_male,aes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Forearm,Weight</a:t>
            </a:r>
            <a:r>
              <a:rPr lang="en-US" sz="2200" dirty="0">
                <a:solidFill>
                  <a:schemeClr val="bg1"/>
                </a:solidFill>
              </a:rPr>
              <a:t>))</a:t>
            </a:r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1096" y="2597266"/>
            <a:ext cx="40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  <a:endParaRPr lang="fr-FR" sz="32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721215" y="3257491"/>
            <a:ext cx="5246" cy="12721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2352" y="2674211"/>
            <a:ext cx="1159283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200" b="1" dirty="0" err="1"/>
              <a:t>geom</a:t>
            </a:r>
            <a:r>
              <a:rPr lang="fr-FR" sz="2200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378" y="5423367"/>
            <a:ext cx="2316813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geom_line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378" y="5885032"/>
            <a:ext cx="2501154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geom_point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58" y="674561"/>
            <a:ext cx="3121460" cy="2718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09" y="674561"/>
            <a:ext cx="3106701" cy="27060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1378" y="6354406"/>
            <a:ext cx="2878619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geom_smooth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44" y="3991936"/>
            <a:ext cx="3166921" cy="27584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32" y="3991936"/>
            <a:ext cx="3166921" cy="27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993" y="70901"/>
            <a:ext cx="6343023" cy="659863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Visualizing Data </a:t>
            </a:r>
            <a:r>
              <a:rPr lang="en-US" sz="28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5603" y="730764"/>
            <a:ext cx="534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Mapping aesthetic vs fixed value</a:t>
            </a:r>
            <a:endParaRPr lang="fr-F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8106" y="1390627"/>
            <a:ext cx="5716328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ggplot</a:t>
            </a:r>
            <a:r>
              <a:rPr lang="en-US" sz="2200" dirty="0">
                <a:solidFill>
                  <a:schemeClr val="bg1"/>
                </a:solidFill>
              </a:rPr>
              <a:t>(e2m2_FB,aes(</a:t>
            </a:r>
            <a:r>
              <a:rPr lang="en-US" sz="2200" dirty="0" err="1">
                <a:solidFill>
                  <a:schemeClr val="bg1"/>
                </a:solidFill>
              </a:rPr>
              <a:t>Forearm,Weight</a:t>
            </a:r>
            <a:r>
              <a:rPr lang="en-US" sz="2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geom_point</a:t>
            </a:r>
            <a:r>
              <a:rPr lang="en-US" sz="2200" dirty="0">
                <a:solidFill>
                  <a:schemeClr val="bg1"/>
                </a:solidFill>
              </a:rPr>
              <a:t>(color=“blue”, shape=3)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6" y="2464253"/>
            <a:ext cx="4572001" cy="3982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8086" y="1390627"/>
            <a:ext cx="572391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ggplot</a:t>
            </a:r>
            <a:r>
              <a:rPr lang="en-US" sz="2200" dirty="0">
                <a:solidFill>
                  <a:schemeClr val="bg1"/>
                </a:solidFill>
              </a:rPr>
              <a:t>(e2m2_FB,aes(</a:t>
            </a:r>
            <a:r>
              <a:rPr lang="en-US" sz="2200" dirty="0" err="1">
                <a:solidFill>
                  <a:schemeClr val="bg1"/>
                </a:solidFill>
              </a:rPr>
              <a:t>Forearm,Weight</a:t>
            </a:r>
            <a:r>
              <a:rPr lang="en-US" sz="2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geom_point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aes</a:t>
            </a:r>
            <a:r>
              <a:rPr lang="en-US" sz="2200" dirty="0">
                <a:solidFill>
                  <a:schemeClr val="bg1"/>
                </a:solidFill>
              </a:rPr>
              <a:t>(color=Sex, shape=Sex))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50" y="2464253"/>
            <a:ext cx="5586467" cy="39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039" y="32128"/>
            <a:ext cx="6284323" cy="659863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Visualizing Data </a:t>
            </a:r>
            <a:r>
              <a:rPr lang="en-US" sz="2800" dirty="0"/>
              <a:t>(Present de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893" y="669268"/>
            <a:ext cx="30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Polish the plot</a:t>
            </a:r>
            <a:endParaRPr lang="fr-F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0039" y="1512510"/>
            <a:ext cx="706652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rgbClr val="FF0000"/>
                </a:solidFill>
              </a:rPr>
              <a:t>ggtitle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"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by </a:t>
            </a:r>
            <a:r>
              <a:rPr lang="fr-FR" sz="2200" dirty="0" err="1">
                <a:solidFill>
                  <a:schemeClr val="bg1"/>
                </a:solidFill>
              </a:rPr>
              <a:t>Forearm</a:t>
            </a:r>
            <a:r>
              <a:rPr lang="fr-FR" sz="2200" dirty="0">
                <a:solidFill>
                  <a:schemeClr val="bg1"/>
                </a:solidFill>
              </a:rPr>
              <a:t> of male and 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r>
              <a:rPr lang="fr-FR" sz="2200" dirty="0">
                <a:solidFill>
                  <a:schemeClr val="bg1"/>
                </a:solidFill>
              </a:rPr>
              <a:t>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_x_continuous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Length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 err="1">
                <a:solidFill>
                  <a:schemeClr val="bg1"/>
                </a:solidFill>
              </a:rPr>
              <a:t>forearm</a:t>
            </a:r>
            <a:r>
              <a:rPr lang="fr-FR" sz="2200" dirty="0">
                <a:solidFill>
                  <a:schemeClr val="bg1"/>
                </a:solidFill>
              </a:rPr>
              <a:t> (mm)",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</a:t>
            </a:r>
            <a:r>
              <a:rPr lang="fr-FR" sz="2200" dirty="0" err="1">
                <a:solidFill>
                  <a:schemeClr val="bg1"/>
                </a:solidFill>
              </a:rPr>
              <a:t>limits</a:t>
            </a:r>
            <a:r>
              <a:rPr lang="fr-FR" sz="2200" dirty="0">
                <a:solidFill>
                  <a:schemeClr val="bg1"/>
                </a:solidFill>
              </a:rPr>
              <a:t>=c(20,85))+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_y_continuous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(g)",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</a:t>
            </a:r>
            <a:r>
              <a:rPr lang="fr-FR" sz="2200" dirty="0" err="1">
                <a:solidFill>
                  <a:schemeClr val="bg1"/>
                </a:solidFill>
              </a:rPr>
              <a:t>limits</a:t>
            </a:r>
            <a:r>
              <a:rPr lang="fr-FR" sz="2200" dirty="0">
                <a:solidFill>
                  <a:schemeClr val="bg1"/>
                </a:solidFill>
              </a:rPr>
              <a:t>=c(0,85))+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_color_discrete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breaks=c("</a:t>
            </a:r>
            <a:r>
              <a:rPr lang="fr-FR" sz="2200" dirty="0" err="1">
                <a:solidFill>
                  <a:schemeClr val="bg1"/>
                </a:solidFill>
              </a:rPr>
              <a:t>f","m</a:t>
            </a:r>
            <a:r>
              <a:rPr lang="fr-FR" sz="2200" dirty="0">
                <a:solidFill>
                  <a:schemeClr val="bg1"/>
                </a:solidFill>
              </a:rPr>
              <a:t>"),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label=c("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","male"))+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rgbClr val="FF0000"/>
                </a:solidFill>
              </a:rPr>
              <a:t>scale</a:t>
            </a:r>
            <a:r>
              <a:rPr lang="fr-FR" sz="2200" dirty="0" err="1">
                <a:solidFill>
                  <a:schemeClr val="bg1"/>
                </a:solidFill>
              </a:rPr>
              <a:t>_shape_discrete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breaks=c("</a:t>
            </a:r>
            <a:r>
              <a:rPr lang="fr-FR" sz="2200" dirty="0" err="1">
                <a:solidFill>
                  <a:schemeClr val="bg1"/>
                </a:solidFill>
              </a:rPr>
              <a:t>f","m</a:t>
            </a:r>
            <a:r>
              <a:rPr lang="fr-FR" sz="2200" dirty="0">
                <a:solidFill>
                  <a:schemeClr val="bg1"/>
                </a:solidFill>
              </a:rPr>
              <a:t>"),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label=c("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","male"))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66" y="2872508"/>
            <a:ext cx="4809733" cy="39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5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38" y="0"/>
            <a:ext cx="2321547" cy="600363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9817" y="1978189"/>
            <a:ext cx="4935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Powerful data management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Simple syntax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Large graphic vocabularies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Packages to fit needs 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48458" y="708339"/>
            <a:ext cx="186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 software: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036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02" y="163756"/>
            <a:ext cx="7687235" cy="1189431"/>
          </a:xfrm>
        </p:spPr>
        <p:txBody>
          <a:bodyPr/>
          <a:lstStyle/>
          <a:p>
            <a:r>
              <a:rPr lang="en-US" b="1" i="1" dirty="0"/>
              <a:t>Exploring and visualizing data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116" y="1328713"/>
            <a:ext cx="6578895" cy="4390412"/>
          </a:xfrm>
        </p:spPr>
        <p:txBody>
          <a:bodyPr>
            <a:normAutofit/>
          </a:bodyPr>
          <a:lstStyle/>
          <a:p>
            <a:r>
              <a:rPr lang="en-US" sz="3000" dirty="0"/>
              <a:t>R and </a:t>
            </a:r>
            <a:r>
              <a:rPr lang="en-US" sz="3000" dirty="0" err="1"/>
              <a:t>RStudio</a:t>
            </a:r>
            <a:r>
              <a:rPr lang="en-US" sz="3000" dirty="0"/>
              <a:t> software</a:t>
            </a:r>
          </a:p>
          <a:p>
            <a:endParaRPr lang="en-US" sz="1600" dirty="0"/>
          </a:p>
          <a:p>
            <a:r>
              <a:rPr lang="en-US" sz="3000" dirty="0"/>
              <a:t>Importing data</a:t>
            </a:r>
          </a:p>
          <a:p>
            <a:endParaRPr lang="en-US" sz="1600" dirty="0"/>
          </a:p>
          <a:p>
            <a:r>
              <a:rPr lang="en-US" sz="3000" dirty="0"/>
              <a:t>Exploring and cleaning data</a:t>
            </a:r>
          </a:p>
          <a:p>
            <a:endParaRPr lang="en-US" sz="1600" dirty="0"/>
          </a:p>
          <a:p>
            <a:r>
              <a:rPr lang="en-US" sz="3000"/>
              <a:t>Visualizing data</a:t>
            </a:r>
            <a:endParaRPr lang="en-US" sz="3000" dirty="0"/>
          </a:p>
          <a:p>
            <a:endParaRPr lang="en-US" sz="1600" dirty="0"/>
          </a:p>
          <a:p>
            <a:r>
              <a:rPr lang="en-US" sz="3000" dirty="0"/>
              <a:t>Tutorial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3434" y="6169359"/>
            <a:ext cx="546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Database: « e2m2_FB.csv »</a:t>
            </a:r>
          </a:p>
        </p:txBody>
      </p:sp>
    </p:spTree>
    <p:extLst>
      <p:ext uri="{BB962C8B-B14F-4D97-AF65-F5344CB8AC3E}">
        <p14:creationId xmlns:p14="http://schemas.microsoft.com/office/powerpoint/2010/main" val="256125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79" y="69810"/>
            <a:ext cx="5075087" cy="549275"/>
          </a:xfrm>
        </p:spPr>
        <p:txBody>
          <a:bodyPr>
            <a:normAutofit/>
          </a:bodyPr>
          <a:lstStyle/>
          <a:p>
            <a:r>
              <a:rPr lang="en-US" sz="2800" b="1" dirty="0"/>
              <a:t>R software </a:t>
            </a:r>
            <a:r>
              <a:rPr lang="en-US" sz="2800" dirty="0"/>
              <a:t>( a statistical tool)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9189" y="136831"/>
            <a:ext cx="5398232" cy="111393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It is free!</a:t>
            </a:r>
          </a:p>
          <a:p>
            <a:r>
              <a:rPr lang="en-US" sz="2400" dirty="0"/>
              <a:t>Powerful analysis capability</a:t>
            </a:r>
          </a:p>
          <a:p>
            <a:r>
              <a:rPr lang="en-US" sz="2400" dirty="0"/>
              <a:t>Versatile, flexible, open source</a:t>
            </a:r>
          </a:p>
          <a:p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661278" y="1651146"/>
            <a:ext cx="2026226" cy="213793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572325" y="2026528"/>
            <a:ext cx="4752763" cy="4371294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urved Down Arrow 7"/>
          <p:cNvSpPr/>
          <p:nvPr/>
        </p:nvSpPr>
        <p:spPr>
          <a:xfrm rot="12890941">
            <a:off x="2027517" y="4192963"/>
            <a:ext cx="1428743" cy="268842"/>
          </a:xfrm>
          <a:prstGeom prst="curvedDownArrow">
            <a:avLst/>
          </a:prstGeom>
          <a:solidFill>
            <a:schemeClr val="accent1">
              <a:alpha val="45000"/>
            </a:schemeClr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0235" y="2483087"/>
            <a:ext cx="2150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RData</a:t>
            </a:r>
            <a:r>
              <a:rPr lang="en-US" sz="2200" dirty="0"/>
              <a:t>)</a:t>
            </a:r>
            <a:endParaRPr lang="fr-FR" sz="2200" dirty="0"/>
          </a:p>
        </p:txBody>
      </p:sp>
      <p:sp>
        <p:nvSpPr>
          <p:cNvPr id="10" name="Right Arrow 9"/>
          <p:cNvSpPr/>
          <p:nvPr/>
        </p:nvSpPr>
        <p:spPr>
          <a:xfrm rot="1134735">
            <a:off x="2911387" y="2254834"/>
            <a:ext cx="1109236" cy="18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20439487">
            <a:off x="8512296" y="3536370"/>
            <a:ext cx="1036511" cy="18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9804564" y="1690092"/>
            <a:ext cx="2244438" cy="213793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34379" y="6397822"/>
            <a:ext cx="252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Software</a:t>
            </a:r>
            <a:endParaRPr lang="fr-F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8865" y="6462954"/>
            <a:ext cx="204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Software</a:t>
            </a: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64156" y="6462953"/>
            <a:ext cx="252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Software</a:t>
            </a:r>
            <a:endParaRPr lang="fr-F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5977" y="1664872"/>
            <a:ext cx="166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data</a:t>
            </a:r>
            <a:endParaRPr lang="fr-F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70223" y="2180051"/>
            <a:ext cx="192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n-US" sz="2000" dirty="0"/>
              <a:t>New data</a:t>
            </a:r>
          </a:p>
          <a:p>
            <a:endParaRPr lang="en-US" sz="2000" dirty="0"/>
          </a:p>
          <a:p>
            <a:r>
              <a:rPr lang="en-US" sz="2000" dirty="0"/>
              <a:t>- Results</a:t>
            </a:r>
          </a:p>
        </p:txBody>
      </p:sp>
      <p:sp>
        <p:nvSpPr>
          <p:cNvPr id="18" name="Curved Up Arrow 17"/>
          <p:cNvSpPr/>
          <p:nvPr/>
        </p:nvSpPr>
        <p:spPr>
          <a:xfrm rot="10188954">
            <a:off x="8153437" y="2117111"/>
            <a:ext cx="1305868" cy="2660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302" y="1690092"/>
            <a:ext cx="121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36808" y="4574206"/>
            <a:ext cx="144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Overwrite</a:t>
            </a:r>
            <a:endParaRPr lang="fr-F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45067" y="3757954"/>
            <a:ext cx="118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Export</a:t>
            </a:r>
            <a:endParaRPr lang="fr-F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1356" y="1668878"/>
            <a:ext cx="166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Re-import</a:t>
            </a:r>
            <a:endParaRPr lang="fr-F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213" y="2285619"/>
            <a:ext cx="185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csv</a:t>
            </a:r>
            <a:r>
              <a:rPr lang="en-US" sz="2000" dirty="0" err="1"/>
              <a:t>,xls,xlsx</a:t>
            </a:r>
            <a:endParaRPr lang="en-US" sz="2000" dirty="0"/>
          </a:p>
          <a:p>
            <a:r>
              <a:rPr lang="en-US" sz="2000" dirty="0" err="1"/>
              <a:t>Stata.dta</a:t>
            </a:r>
            <a:endParaRPr lang="en-US" sz="2000" dirty="0"/>
          </a:p>
          <a:p>
            <a:r>
              <a:rPr lang="en-US" sz="2000" dirty="0" err="1"/>
              <a:t>SPSS.sav</a:t>
            </a:r>
            <a:endParaRPr lang="en-US" sz="2000" dirty="0"/>
          </a:p>
          <a:p>
            <a:r>
              <a:rPr lang="en-US" sz="2000" dirty="0"/>
              <a:t>Text.txt</a:t>
            </a:r>
            <a:endParaRPr lang="fr-FR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03661" y="3948661"/>
            <a:ext cx="2087132" cy="492443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R script (</a:t>
            </a:r>
            <a:r>
              <a:rPr lang="en-US" sz="2600" b="1" dirty="0">
                <a:solidFill>
                  <a:srgbClr val="FF0000"/>
                </a:solidFill>
              </a:rPr>
              <a:t>.R</a:t>
            </a:r>
            <a:r>
              <a:rPr lang="en-US" sz="2600" b="1" dirty="0"/>
              <a:t>)</a:t>
            </a:r>
            <a:endParaRPr lang="fr-FR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53018" y="2470782"/>
            <a:ext cx="1511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Rhistory</a:t>
            </a:r>
            <a:r>
              <a:rPr lang="en-US" sz="2200" dirty="0"/>
              <a:t>)</a:t>
            </a:r>
            <a:endParaRPr lang="fr-FR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3620" y="5697064"/>
            <a:ext cx="138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Manipulate</a:t>
            </a:r>
            <a:endParaRPr lang="fr-FR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904191" y="5058375"/>
            <a:ext cx="96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Explore</a:t>
            </a:r>
            <a:endParaRPr lang="fr-FR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939277" y="5017698"/>
            <a:ext cx="987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Analyze</a:t>
            </a:r>
            <a:endParaRPr lang="fr-F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31364" y="5697064"/>
            <a:ext cx="1091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Visualize</a:t>
            </a:r>
            <a:endParaRPr lang="fr-FR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217460" y="2913975"/>
            <a:ext cx="287774" cy="932811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479188" y="2901669"/>
            <a:ext cx="276527" cy="981014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 flipH="1">
            <a:off x="5335316" y="4590878"/>
            <a:ext cx="418309" cy="11061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89093" y="4590878"/>
            <a:ext cx="376842" cy="1171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63921" y="4551521"/>
            <a:ext cx="635284" cy="608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60140" y="4532989"/>
            <a:ext cx="543629" cy="562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6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86" y="0"/>
            <a:ext cx="2133621" cy="573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41" y="684969"/>
            <a:ext cx="8915400" cy="442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An interface for R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5" y="1238489"/>
            <a:ext cx="10568704" cy="56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5" y="91498"/>
            <a:ext cx="10515600" cy="705849"/>
          </a:xfrm>
        </p:spPr>
        <p:txBody>
          <a:bodyPr>
            <a:normAutofit/>
          </a:bodyPr>
          <a:lstStyle/>
          <a:p>
            <a:r>
              <a:rPr lang="en-US" sz="2800" b="1" dirty="0"/>
              <a:t>Importing Data </a:t>
            </a:r>
            <a:r>
              <a:rPr lang="en-US" sz="2800" dirty="0"/>
              <a:t>(loading data into R environment)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151" y="1225124"/>
            <a:ext cx="11450781" cy="4711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Set work</a:t>
            </a:r>
            <a:r>
              <a:rPr lang="en-US" sz="2400" dirty="0"/>
              <a:t>ing directory (Where to put all files?)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1219" y="3189826"/>
            <a:ext cx="11450781" cy="43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Import data (read the data source and pack it within </a:t>
            </a:r>
            <a:r>
              <a:rPr lang="en-US" sz="2400" dirty="0" err="1"/>
              <a:t>RData</a:t>
            </a:r>
            <a:r>
              <a:rPr lang="en-US" sz="2400" dirty="0"/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167" y="3767334"/>
            <a:ext cx="1033875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bg1"/>
                </a:solidFill>
              </a:rPr>
              <a:t>e2m2_FB </a:t>
            </a:r>
            <a:r>
              <a:rPr lang="en-US" sz="2000" dirty="0">
                <a:solidFill>
                  <a:srgbClr val="FF0000"/>
                </a:solidFill>
              </a:rPr>
              <a:t>&lt;-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read.csv(</a:t>
            </a:r>
            <a:r>
              <a:rPr lang="en-US" sz="2000" dirty="0">
                <a:solidFill>
                  <a:schemeClr val="bg1"/>
                </a:solidFill>
              </a:rPr>
              <a:t>“e2m2_FB.csv”, header=T, </a:t>
            </a:r>
            <a:r>
              <a:rPr lang="en-US" sz="2000" dirty="0" err="1">
                <a:solidFill>
                  <a:schemeClr val="bg1"/>
                </a:solidFill>
              </a:rPr>
              <a:t>stringsAsFactors</a:t>
            </a:r>
            <a:r>
              <a:rPr lang="en-US" sz="2000" dirty="0">
                <a:solidFill>
                  <a:schemeClr val="bg1"/>
                </a:solidFill>
              </a:rPr>
              <a:t>=F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lvl="1"/>
            <a:endParaRPr lang="en-US" sz="2000" dirty="0">
              <a:solidFill>
                <a:schemeClr val="bg1"/>
              </a:solidFill>
            </a:endParaRPr>
          </a:p>
          <a:p>
            <a:pPr marL="0" lvl="1"/>
            <a:r>
              <a:rPr lang="en-US" sz="2000" dirty="0">
                <a:solidFill>
                  <a:srgbClr val="FF0000"/>
                </a:solidFill>
              </a:rPr>
              <a:t>View(</a:t>
            </a:r>
            <a:r>
              <a:rPr lang="en-US" sz="2000" dirty="0">
                <a:solidFill>
                  <a:schemeClr val="bg1"/>
                </a:solidFill>
              </a:rPr>
              <a:t>e2m2_FB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9167" y="1798180"/>
            <a:ext cx="342546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getwd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setwd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“Folder path”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Curved Down Arrow 15"/>
          <p:cNvSpPr/>
          <p:nvPr/>
        </p:nvSpPr>
        <p:spPr>
          <a:xfrm>
            <a:off x="4034118" y="5010309"/>
            <a:ext cx="995082" cy="2340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35" y="5491727"/>
            <a:ext cx="2959847" cy="1270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79" y="5102415"/>
            <a:ext cx="4251945" cy="1675649"/>
          </a:xfrm>
          <a:prstGeom prst="rect">
            <a:avLst/>
          </a:prstGeom>
        </p:spPr>
      </p:pic>
      <p:sp>
        <p:nvSpPr>
          <p:cNvPr id="17" name="Curved Down Arrow 16"/>
          <p:cNvSpPr/>
          <p:nvPr/>
        </p:nvSpPr>
        <p:spPr>
          <a:xfrm rot="20946534">
            <a:off x="7139434" y="4890442"/>
            <a:ext cx="1011504" cy="217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0" y="5201427"/>
            <a:ext cx="4238758" cy="16011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0842" y="1890512"/>
            <a:ext cx="200626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5" y="93539"/>
            <a:ext cx="11306009" cy="600789"/>
          </a:xfrm>
        </p:spPr>
        <p:txBody>
          <a:bodyPr>
            <a:normAutofit/>
          </a:bodyPr>
          <a:lstStyle/>
          <a:p>
            <a:r>
              <a:rPr lang="en-US" sz="2800" b="1" dirty="0"/>
              <a:t>Exploring and cleaning Data</a:t>
            </a:r>
            <a:r>
              <a:rPr lang="en-US" sz="2800" dirty="0"/>
              <a:t> (look at the dataset)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1526" y="697307"/>
            <a:ext cx="291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overview</a:t>
            </a:r>
            <a:endParaRPr lang="fr-F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0369" y="1692172"/>
            <a:ext cx="467954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Variables= Column (names)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025" y="3366649"/>
            <a:ext cx="331189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Cases= Row (length)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32" y="1538700"/>
            <a:ext cx="237716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frame=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e2m2_FB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26585" y="3197371"/>
            <a:ext cx="16654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Value= Contents</a:t>
            </a:r>
            <a:endParaRPr lang="fr-FR" sz="2000" dirty="0"/>
          </a:p>
        </p:txBody>
      </p:sp>
      <p:sp>
        <p:nvSpPr>
          <p:cNvPr id="17" name="Right Arrow 16"/>
          <p:cNvSpPr/>
          <p:nvPr/>
        </p:nvSpPr>
        <p:spPr>
          <a:xfrm>
            <a:off x="3160059" y="3366649"/>
            <a:ext cx="242047" cy="1405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3160059" y="3716692"/>
            <a:ext cx="242047" cy="14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wn Arrow 18"/>
          <p:cNvSpPr/>
          <p:nvPr/>
        </p:nvSpPr>
        <p:spPr>
          <a:xfrm>
            <a:off x="6185645" y="2277094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wn Arrow 19"/>
          <p:cNvSpPr/>
          <p:nvPr/>
        </p:nvSpPr>
        <p:spPr>
          <a:xfrm>
            <a:off x="7467598" y="2290541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wn Arrow 20"/>
          <p:cNvSpPr/>
          <p:nvPr/>
        </p:nvSpPr>
        <p:spPr>
          <a:xfrm>
            <a:off x="8615080" y="2267109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2877671" y="1845715"/>
            <a:ext cx="2366682" cy="19202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Up Arrow 22"/>
          <p:cNvSpPr/>
          <p:nvPr/>
        </p:nvSpPr>
        <p:spPr>
          <a:xfrm>
            <a:off x="1358153" y="2485260"/>
            <a:ext cx="161365" cy="73980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234596" y="4902188"/>
            <a:ext cx="482749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&gt; </a:t>
            </a:r>
            <a:r>
              <a:rPr lang="fr-FR" sz="2000" dirty="0" err="1">
                <a:solidFill>
                  <a:srgbClr val="FF0000"/>
                </a:solidFill>
              </a:rPr>
              <a:t>dim</a:t>
            </a:r>
            <a:r>
              <a:rPr lang="fr-FR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e2m2_FB</a:t>
            </a:r>
            <a:r>
              <a:rPr lang="fr-FR" sz="2000" dirty="0">
                <a:solidFill>
                  <a:srgbClr val="FF0000"/>
                </a:solidFill>
              </a:rPr>
              <a:t>)</a:t>
            </a:r>
          </a:p>
          <a:p>
            <a:r>
              <a:rPr lang="fr-FR" sz="2000" dirty="0">
                <a:solidFill>
                  <a:schemeClr val="bg1"/>
                </a:solidFill>
              </a:rPr>
              <a:t>[1] 100  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597" y="5883729"/>
            <a:ext cx="702233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rgbClr val="FF0000"/>
                </a:solidFill>
              </a:rPr>
              <a:t>names(</a:t>
            </a:r>
            <a:r>
              <a:rPr lang="en-US" sz="2000" dirty="0">
                <a:solidFill>
                  <a:schemeClr val="bg1"/>
                </a:solidFill>
              </a:rPr>
              <a:t>e2m2_FB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[1] "Id"      "Sex"     "Forearm" "Weight"  "Age"     </a:t>
            </a:r>
            <a:r>
              <a:rPr lang="en-US" sz="2400" dirty="0">
                <a:solidFill>
                  <a:schemeClr val="bg1"/>
                </a:solidFill>
              </a:rPr>
              <a:t>"Date"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2191" y="5037010"/>
            <a:ext cx="447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data frame?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3116" y="6068394"/>
            <a:ext cx="389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variables?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22" y="2677307"/>
            <a:ext cx="7096125" cy="18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336" y="86397"/>
            <a:ext cx="11316328" cy="600789"/>
          </a:xfrm>
        </p:spPr>
        <p:txBody>
          <a:bodyPr>
            <a:normAutofit/>
          </a:bodyPr>
          <a:lstStyle/>
          <a:p>
            <a:r>
              <a:rPr lang="en-US" sz="2800" b="1" dirty="0"/>
              <a:t>Exploring and cleaning Data</a:t>
            </a:r>
            <a:r>
              <a:rPr lang="en-US" sz="2800" dirty="0"/>
              <a:t> (Dive into the dataset)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541" y="687186"/>
            <a:ext cx="989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Accessing dataset contents </a:t>
            </a:r>
            <a:r>
              <a:rPr lang="en-US" sz="2400" dirty="0"/>
              <a:t>(From Outside to Inside!)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68103" y="1433613"/>
            <a:ext cx="5450240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&gt;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</a:t>
            </a:r>
            <a:endParaRPr lang="fr-FR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8287" y="3447630"/>
            <a:ext cx="5900056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Contents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name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433" y="3447630"/>
            <a:ext cx="5523059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&gt; e2m2_FB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$</a:t>
            </a:r>
            <a:r>
              <a:rPr lang="fr-FR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Id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fr-FR" sz="220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e2m2_FB$Forearm &lt; 56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fr-F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[1] "fb_64" "fb_65"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333" y="1433613"/>
            <a:ext cx="4733428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&gt;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e2m2_FB</a:t>
            </a:r>
            <a:r>
              <a:rPr lang="sv-SE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$</a:t>
            </a:r>
            <a:r>
              <a:rPr lang="sv-SE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Id</a:t>
            </a:r>
          </a:p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[1] "fb_1"   "fb_2"   "fb_3"   "fb_4”</a:t>
            </a:r>
          </a:p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[12] "fb_12"  "fb_13"  "fb_14”...</a:t>
            </a:r>
          </a:p>
          <a:p>
            <a:r>
              <a:rPr lang="sv-SE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[100] "fb_100"</a:t>
            </a:r>
            <a:endParaRPr lang="fr-FR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647" y="5221442"/>
            <a:ext cx="6836056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length(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e2m2_FB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$</a:t>
            </a:r>
            <a:r>
              <a:rPr lang="fr-FR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Id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[</a:t>
            </a:r>
            <a:r>
              <a:rPr lang="fr-FR" sz="220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e2m2_FB$Forearm &lt; 56</a:t>
            </a:r>
            <a:r>
              <a:rPr lang="fr-F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])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fr-F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[1]   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895" y="4692206"/>
            <a:ext cx="5043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Bat Id with Weight &gt; 75 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324" y="6315876"/>
            <a:ext cx="3523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count with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length(…)</a:t>
            </a:r>
            <a:endParaRPr lang="fr-F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7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836" y="54590"/>
            <a:ext cx="10324967" cy="600789"/>
          </a:xfrm>
        </p:spPr>
        <p:txBody>
          <a:bodyPr>
            <a:normAutofit/>
          </a:bodyPr>
          <a:lstStyle/>
          <a:p>
            <a:r>
              <a:rPr lang="en-US" sz="2800" b="1" dirty="0"/>
              <a:t>Exploring and cleaning Data</a:t>
            </a:r>
            <a:r>
              <a:rPr lang="en-US" sz="2800" dirty="0"/>
              <a:t> (look at the dataset structure)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1464" y="729631"/>
            <a:ext cx="681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 types and error           </a:t>
            </a:r>
            <a:r>
              <a:rPr lang="en-US" sz="2400" b="1" dirty="0" err="1">
                <a:solidFill>
                  <a:srgbClr val="FF0000"/>
                </a:solidFill>
              </a:rPr>
              <a:t>str</a:t>
            </a:r>
            <a:r>
              <a:rPr lang="en-US" sz="2400" b="1" dirty="0">
                <a:solidFill>
                  <a:srgbClr val="FF0000"/>
                </a:solidFill>
              </a:rPr>
              <a:t>(…)</a:t>
            </a:r>
            <a:endParaRPr lang="fr-FR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6231" y="1687341"/>
            <a:ext cx="601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0000"/>
                </a:solidFill>
              </a:rPr>
              <a:t>&gt; </a:t>
            </a:r>
            <a:r>
              <a:rPr lang="fr-FR" sz="2200" dirty="0" err="1">
                <a:solidFill>
                  <a:srgbClr val="FF0000"/>
                </a:solidFill>
              </a:rPr>
              <a:t>str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e2m2_FB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$ Id       : </a:t>
            </a:r>
            <a:r>
              <a:rPr lang="en-US" sz="2200" dirty="0" err="1">
                <a:solidFill>
                  <a:schemeClr val="bg1"/>
                </a:solidFill>
              </a:rPr>
              <a:t>chr</a:t>
            </a:r>
            <a:r>
              <a:rPr lang="en-US" sz="2200" dirty="0">
                <a:solidFill>
                  <a:schemeClr val="bg1"/>
                </a:solidFill>
              </a:rPr>
              <a:t>  "fb_1" "fb_2" "fb_3" "fb_4“…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    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"f" "f" "f" "F" "f "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: </a:t>
            </a:r>
            <a:r>
              <a:rPr lang="fr-FR" sz="2200" dirty="0" err="1">
                <a:solidFill>
                  <a:schemeClr val="bg1"/>
                </a:solidFill>
              </a:rPr>
              <a:t>num</a:t>
            </a:r>
            <a:r>
              <a:rPr lang="fr-FR" sz="2200" dirty="0">
                <a:solidFill>
                  <a:schemeClr val="bg1"/>
                </a:solidFill>
              </a:rPr>
              <a:t>  34.8 36.1 36.5 36.6 38.9 ...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Age   : </a:t>
            </a:r>
            <a:r>
              <a:rPr lang="fr-FR" sz="2200" dirty="0" err="1">
                <a:solidFill>
                  <a:srgbClr val="FF0000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"one" "6.65" "6.77" "</a:t>
            </a:r>
            <a:r>
              <a:rPr lang="fr-FR" sz="2200" dirty="0" err="1">
                <a:solidFill>
                  <a:schemeClr val="bg1"/>
                </a:solidFill>
              </a:rPr>
              <a:t>seven</a:t>
            </a:r>
            <a:r>
              <a:rPr lang="fr-FR" sz="2200" dirty="0">
                <a:solidFill>
                  <a:schemeClr val="bg1"/>
                </a:solidFill>
              </a:rPr>
              <a:t>" ...</a:t>
            </a:r>
          </a:p>
          <a:p>
            <a:r>
              <a:rPr lang="fr-FR" sz="2200" dirty="0">
                <a:solidFill>
                  <a:schemeClr val="bg1"/>
                </a:solidFill>
              </a:rPr>
              <a:t> $ Date  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"1/11/2015" "1/12/2015 "…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7885" y="1565098"/>
            <a:ext cx="53326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Categorical:</a:t>
            </a:r>
            <a:r>
              <a:rPr lang="en-US" sz="2200" dirty="0"/>
              <a:t>		Factor (n levels)</a:t>
            </a:r>
          </a:p>
          <a:p>
            <a:r>
              <a:rPr lang="en-US" sz="2200" b="1" dirty="0"/>
              <a:t>Continuous:</a:t>
            </a:r>
            <a:r>
              <a:rPr lang="en-US" sz="2200" dirty="0"/>
              <a:t>		Numeric (Range)</a:t>
            </a:r>
          </a:p>
          <a:p>
            <a:r>
              <a:rPr lang="en-US" sz="2200" b="1" dirty="0"/>
              <a:t>Time:			</a:t>
            </a:r>
            <a:r>
              <a:rPr lang="en-US" sz="2200" dirty="0"/>
              <a:t>Date (Range)</a:t>
            </a:r>
          </a:p>
          <a:p>
            <a:r>
              <a:rPr lang="en-US" sz="2200" b="1" dirty="0"/>
              <a:t>Binary:			</a:t>
            </a:r>
            <a:r>
              <a:rPr lang="en-US" sz="2200" dirty="0"/>
              <a:t>logic</a:t>
            </a:r>
            <a:r>
              <a:rPr lang="en-US" sz="2200" b="1" dirty="0"/>
              <a:t> </a:t>
            </a:r>
            <a:r>
              <a:rPr lang="en-US" sz="2200" dirty="0"/>
              <a:t>(T,F)</a:t>
            </a:r>
          </a:p>
          <a:p>
            <a:r>
              <a:rPr lang="en-US" sz="2200" b="1" dirty="0"/>
              <a:t>Missing Value:</a:t>
            </a:r>
            <a:r>
              <a:rPr lang="en-US" sz="2200" dirty="0"/>
              <a:t>		NA</a:t>
            </a:r>
            <a:endParaRPr lang="fr-FR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767885" y="3739247"/>
            <a:ext cx="4612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as.factor</a:t>
            </a:r>
            <a:r>
              <a:rPr lang="en-US" sz="2200" b="1" dirty="0">
                <a:solidFill>
                  <a:srgbClr val="FF0000"/>
                </a:solidFill>
              </a:rPr>
              <a:t>(…)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as.Date</a:t>
            </a:r>
            <a:r>
              <a:rPr lang="en-US" sz="2200" b="1" dirty="0">
                <a:solidFill>
                  <a:srgbClr val="FF0000"/>
                </a:solidFill>
              </a:rPr>
              <a:t>(…)          </a:t>
            </a:r>
            <a:r>
              <a:rPr lang="en-US" sz="2200" b="1" dirty="0"/>
              <a:t>"%Y-%m-%d"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as.numeric</a:t>
            </a:r>
            <a:r>
              <a:rPr lang="en-US" sz="2200" b="1" dirty="0">
                <a:solidFill>
                  <a:srgbClr val="FF0000"/>
                </a:solidFill>
              </a:rPr>
              <a:t>(…)</a:t>
            </a:r>
            <a:endParaRPr lang="fr-FR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231" y="4598477"/>
            <a:ext cx="5943888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Levels: f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 m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as.numeric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e2m2_FB$Age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Warning message: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NAs introduced by coercion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as.Date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e2m2_FB$Date,</a:t>
            </a:r>
            <a:r>
              <a:rPr lang="en-US" sz="2200" dirty="0">
                <a:solidFill>
                  <a:srgbClr val="92D050"/>
                </a:solidFill>
              </a:rPr>
              <a:t>"%m/%d/%Y"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885" y="5457412"/>
            <a:ext cx="5402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Needed format	-&gt;	Re-format</a:t>
            </a:r>
          </a:p>
          <a:p>
            <a:r>
              <a:rPr lang="en-US" sz="2200" dirty="0"/>
              <a:t>Value error	-&gt;	Correct value</a:t>
            </a:r>
          </a:p>
          <a:p>
            <a:r>
              <a:rPr lang="en-US" sz="2200" dirty="0"/>
              <a:t>Missing error	-&gt;	Handle NA values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65770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2719" y="38115"/>
            <a:ext cx="11412021" cy="600789"/>
          </a:xfrm>
        </p:spPr>
        <p:txBody>
          <a:bodyPr>
            <a:normAutofit/>
          </a:bodyPr>
          <a:lstStyle/>
          <a:p>
            <a:r>
              <a:rPr lang="en-US" sz="2800" b="1" dirty="0"/>
              <a:t>Exploring and cleaning Data</a:t>
            </a:r>
            <a:r>
              <a:rPr lang="en-US" sz="2800" dirty="0"/>
              <a:t> (clean the dataset)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327" y="679709"/>
            <a:ext cx="355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Correcting Values</a:t>
            </a:r>
            <a:endParaRPr lang="fr-FR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67415" y="738934"/>
            <a:ext cx="4364934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Wrong value</a:t>
            </a:r>
            <a:r>
              <a:rPr lang="en-US" sz="2200" dirty="0"/>
              <a:t> &lt;- </a:t>
            </a:r>
            <a:r>
              <a:rPr lang="en-US" sz="2200" dirty="0">
                <a:solidFill>
                  <a:srgbClr val="00B0F0"/>
                </a:solidFill>
              </a:rPr>
              <a:t>Right Value</a:t>
            </a:r>
            <a:r>
              <a:rPr lang="en-US" sz="2200" dirty="0"/>
              <a:t>)</a:t>
            </a:r>
            <a:endParaRPr lang="fr-FR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65883" y="1362031"/>
            <a:ext cx="6449855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e2m2_FB$Age[e2m2$Age== “</a:t>
            </a:r>
            <a:r>
              <a:rPr lang="en-US" sz="2200" dirty="0">
                <a:solidFill>
                  <a:srgbClr val="FF0000"/>
                </a:solidFill>
              </a:rPr>
              <a:t>one</a:t>
            </a:r>
            <a:r>
              <a:rPr lang="en-US" sz="2200" dirty="0">
                <a:solidFill>
                  <a:schemeClr val="bg1"/>
                </a:solidFill>
              </a:rPr>
              <a:t>"] &lt;- “1" 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e2m2_FB$Sex[e2m2$Sex== "</a:t>
            </a:r>
            <a:r>
              <a:rPr lang="en-US" sz="2200" dirty="0">
                <a:solidFill>
                  <a:srgbClr val="FF0000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"] &lt;- "f"</a:t>
            </a:r>
            <a:endParaRPr lang="en-US" sz="2200" dirty="0">
              <a:solidFill>
                <a:srgbClr val="00B0F0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&gt; e2m2_FB$Sex[e2m2$Sex== "</a:t>
            </a:r>
            <a:r>
              <a:rPr lang="en-US" sz="2200" dirty="0">
                <a:solidFill>
                  <a:srgbClr val="FF0000"/>
                </a:solidFill>
              </a:rPr>
              <a:t>f </a:t>
            </a:r>
            <a:r>
              <a:rPr lang="en-US" sz="2200" dirty="0">
                <a:solidFill>
                  <a:schemeClr val="bg1"/>
                </a:solidFill>
              </a:rPr>
              <a:t>"] &lt;- "f"</a:t>
            </a:r>
            <a:endParaRPr lang="fr-FR" sz="22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3711" y="1351213"/>
            <a:ext cx="4376804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Levels: f m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as.numeric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e2m2_FB$Age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[1] 4.80  6.65  6.77  7.00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159" y="2960881"/>
            <a:ext cx="796448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e2m2_FB$Sex &lt;-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e2m2_FB$Age &lt;- </a:t>
            </a:r>
            <a:r>
              <a:rPr lang="en-US" sz="2200" dirty="0" err="1">
                <a:solidFill>
                  <a:srgbClr val="FF0000"/>
                </a:solidFill>
              </a:rPr>
              <a:t>as.numeric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e2m2_FB$Age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e2m2_FB$Date &lt;- </a:t>
            </a:r>
            <a:r>
              <a:rPr lang="en-US" sz="2200" dirty="0" err="1">
                <a:solidFill>
                  <a:srgbClr val="FF0000"/>
                </a:solidFill>
              </a:rPr>
              <a:t>as.Date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e2m2_FB$Date,</a:t>
            </a:r>
            <a:r>
              <a:rPr lang="en-US" sz="2200" dirty="0">
                <a:solidFill>
                  <a:srgbClr val="92D050"/>
                </a:solidFill>
              </a:rPr>
              <a:t>"%m/%d/%Y"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719" y="2505434"/>
            <a:ext cx="4480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Save the format to the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59" y="4161522"/>
            <a:ext cx="6298233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 err="1">
                <a:solidFill>
                  <a:srgbClr val="FF0000"/>
                </a:solidFill>
              </a:rPr>
              <a:t>str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Id     : </a:t>
            </a:r>
            <a:r>
              <a:rPr lang="en-US" sz="2200" dirty="0" err="1">
                <a:solidFill>
                  <a:schemeClr val="bg1"/>
                </a:solidFill>
              </a:rPr>
              <a:t>chr</a:t>
            </a:r>
            <a:r>
              <a:rPr lang="en-US" sz="2200" dirty="0">
                <a:solidFill>
                  <a:schemeClr val="bg1"/>
                </a:solidFill>
              </a:rPr>
              <a:t>  "fb_1" "fb_2" "fb_3" "fb_4"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Sex    : Factor w/ 2 levels "</a:t>
            </a:r>
            <a:r>
              <a:rPr lang="en-US" sz="2200" dirty="0" err="1">
                <a:solidFill>
                  <a:schemeClr val="bg1"/>
                </a:solidFill>
              </a:rPr>
              <a:t>f","m</a:t>
            </a:r>
            <a:r>
              <a:rPr lang="en-US" sz="2200" dirty="0">
                <a:solidFill>
                  <a:schemeClr val="bg1"/>
                </a:solidFill>
              </a:rPr>
              <a:t>": 1 1 1 1  2 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Age    : </a:t>
            </a:r>
            <a:r>
              <a:rPr lang="en-US" sz="2200" dirty="0" err="1">
                <a:solidFill>
                  <a:schemeClr val="bg1"/>
                </a:solidFill>
              </a:rPr>
              <a:t>num</a:t>
            </a:r>
            <a:r>
              <a:rPr lang="en-US" sz="2200" dirty="0">
                <a:solidFill>
                  <a:schemeClr val="bg1"/>
                </a:solidFill>
              </a:rPr>
              <a:t>  4.8 6.65 6.77 7 8.89 ...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$ Date   : Date, format: "2015-01-11"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42716" y="2044918"/>
            <a:ext cx="658012" cy="1362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4744" y="6244956"/>
            <a:ext cx="3605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Or create new variable</a:t>
            </a:r>
            <a:endParaRPr lang="fr-FR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67" y="6075680"/>
            <a:ext cx="6694363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e2m2_FB$NewVar &lt;-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e2m2_FB$NewVar &lt;- e2m2_FB$Forearm</a:t>
            </a:r>
            <a:r>
              <a:rPr lang="en-US" sz="2200" dirty="0">
                <a:solidFill>
                  <a:srgbClr val="FF0000"/>
                </a:solidFill>
              </a:rPr>
              <a:t>/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891862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3032</TotalTime>
  <Words>1702</Words>
  <Application>Microsoft Office PowerPoint</Application>
  <PresentationFormat>Grand écran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Wisp</vt:lpstr>
      <vt:lpstr>Exploring and visualizing data with R</vt:lpstr>
      <vt:lpstr>Exploring and visualizing data in R</vt:lpstr>
      <vt:lpstr>R software ( a statistical tool)</vt:lpstr>
      <vt:lpstr>RSTUDIO</vt:lpstr>
      <vt:lpstr>Importing Data (loading data into R environment)</vt:lpstr>
      <vt:lpstr>Exploring and cleaning Data (look at the dataset)</vt:lpstr>
      <vt:lpstr>Exploring and cleaning Data (Dive into the dataset)</vt:lpstr>
      <vt:lpstr>Exploring and cleaning Data (look at the dataset structure)</vt:lpstr>
      <vt:lpstr>Exploring and cleaning Data (clean the dataset)</vt:lpstr>
      <vt:lpstr>Visualizing Data (Play with data)</vt:lpstr>
      <vt:lpstr>R base graphical function</vt:lpstr>
      <vt:lpstr>R plot() function</vt:lpstr>
      <vt:lpstr>Visualizing Data (Present de data)</vt:lpstr>
      <vt:lpstr>Visualizing Data (Present de data)</vt:lpstr>
      <vt:lpstr>Visualizing Data (Present de data)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</cp:lastModifiedBy>
  <cp:revision>432</cp:revision>
  <dcterms:created xsi:type="dcterms:W3CDTF">2016-11-10T06:57:43Z</dcterms:created>
  <dcterms:modified xsi:type="dcterms:W3CDTF">2020-01-02T17:08:13Z</dcterms:modified>
</cp:coreProperties>
</file>