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6"/>
  </p:notesMasterIdLst>
  <p:sldIdLst>
    <p:sldId id="260" r:id="rId2"/>
    <p:sldId id="261" r:id="rId3"/>
    <p:sldId id="322" r:id="rId4"/>
    <p:sldId id="271" r:id="rId5"/>
    <p:sldId id="272" r:id="rId6"/>
    <p:sldId id="273" r:id="rId7"/>
    <p:sldId id="275" r:id="rId8"/>
    <p:sldId id="276" r:id="rId9"/>
    <p:sldId id="286" r:id="rId10"/>
    <p:sldId id="289" r:id="rId11"/>
    <p:sldId id="290" r:id="rId12"/>
    <p:sldId id="291" r:id="rId13"/>
    <p:sldId id="292" r:id="rId14"/>
    <p:sldId id="287" r:id="rId15"/>
    <p:sldId id="288" r:id="rId16"/>
    <p:sldId id="293" r:id="rId17"/>
    <p:sldId id="295" r:id="rId18"/>
    <p:sldId id="294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14" r:id="rId31"/>
    <p:sldId id="309" r:id="rId32"/>
    <p:sldId id="315" r:id="rId33"/>
    <p:sldId id="307" r:id="rId34"/>
    <p:sldId id="316" r:id="rId35"/>
    <p:sldId id="310" r:id="rId36"/>
    <p:sldId id="317" r:id="rId37"/>
    <p:sldId id="318" r:id="rId38"/>
    <p:sldId id="308" r:id="rId39"/>
    <p:sldId id="319" r:id="rId40"/>
    <p:sldId id="311" r:id="rId41"/>
    <p:sldId id="313" r:id="rId42"/>
    <p:sldId id="320" r:id="rId43"/>
    <p:sldId id="321" r:id="rId44"/>
    <p:sldId id="32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85FF"/>
    <a:srgbClr val="AFABAB"/>
    <a:srgbClr val="FF40FF"/>
    <a:srgbClr val="2C942E"/>
    <a:srgbClr val="00FA00"/>
    <a:srgbClr val="A6A6A6"/>
    <a:srgbClr val="00FDFF"/>
    <a:srgbClr val="0096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178"/>
    <p:restoredTop sz="94643"/>
  </p:normalViewPr>
  <p:slideViewPr>
    <p:cSldViewPr snapToGrid="0" snapToObjects="1">
      <p:cViewPr varScale="1">
        <p:scale>
          <a:sx n="94" d="100"/>
          <a:sy n="94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3745-0C71-BA4F-9F55-4E24EFF4F3DE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DA5C5-60F3-3D4F-85B7-720227B5F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8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0E26-1E76-6B82-C4B8-4DACAF992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D9054-3CFA-0075-A143-D6209B0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3946-4B6F-BD4F-3735-2F9F0F00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F4FD-18D8-0B08-C9D9-7EBA9FE8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CADB-DE0A-6D85-F527-1919BC7D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CEFF-4F8D-F1A0-436D-4E2786E2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F0D01-CB79-42E1-CFDF-CC9B686B3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59FD9-21B0-D4C5-7BC5-9E9B5D23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69E40-A18B-6E12-8D0D-7A4A10C7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24002-3D42-C2DA-CC10-6BF38308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9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DF1F1-717A-7D52-B7A2-DA31547A1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95A71-7F14-3696-2788-05CFA2A07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F317-8CEE-36F0-B8AB-BA5BE264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67D0D-7B29-AFB4-8A89-3F0C1383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5F577-ADF0-F637-E741-2335B41F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4C45-7343-BCCA-5F38-DE804C3D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A913-FE58-5B9A-9B39-14E631E41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65AF-CC48-6D92-15C8-75F79112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88D9-C39F-1081-0BDA-112BFF36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4E7A2-70C7-6027-8B94-4109C8B8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8FC4-24C8-F68D-3D7D-2CDE004E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6C798-688E-2E0C-0A49-FECEF4C3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A081D-A083-E8EB-F693-6C65E42B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9CBCC-194F-6193-4AFD-12ACD0B9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971E0-C336-0DB1-BB02-272E449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215E-3228-F07B-EC45-2CF02623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F392-3849-BF81-30C7-65AF6C20D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74CA0-F151-A2CA-6DC0-0518DBA31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BA2DD-FA25-FD9E-E848-CCDFC49B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524F4-AACF-8ACF-49F8-22247F02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4E13E-C78E-688B-EE04-8C53CA7D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7DDC-C816-633E-DE47-7E77885D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606A4-9425-8A6B-2D45-3E56D0EA8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22669-22B9-DB1A-6C55-9539340A2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AE3A9-0503-0A57-7ECB-7149EDA4A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F76F2-B5AE-1420-67A6-4DE5023EC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9B6F0-8D84-DD3F-1750-46696C31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69E03-94ED-3C91-C5B8-CCB0F10E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F50D6-134F-939D-D1E5-4EBC043F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DB79-DF10-721B-5E09-8346161F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64710-452A-2D1F-95C0-45BE9859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9011E-2756-B2DF-20CD-188A8731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4B503-97D7-87D7-2408-5A125AB6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2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55822-33B5-ED7A-D366-75F628E7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2DC72-8F88-3BAE-12CC-77EEF3DA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CF73C-9470-9AD2-96BC-260F6449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4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6304-A2EA-E891-FD11-970499F6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A899-4F33-A5C9-E9DE-C9431473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15F1E-318B-6326-0F5E-232785B2B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18BFB-830D-F2AF-2853-B92419EB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1647D-5599-3A93-7444-929E821D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66614-679B-BA65-0B40-0ECBB29C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3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7561-29B2-3072-4B59-2911E6F1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C2CCB-B11F-51C6-16FB-609C28DCF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95E7E-3DB9-CD2F-B7D8-0705BCDDB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38B95-D835-4B8D-BA5D-45C184B8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5C173-9CBC-E00A-1D9F-1B51E48A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2816F-E9E1-1BDF-DCFF-A2545A6D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4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4A773-D25E-6CC9-8A5E-FD3D39F6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EF593-38EE-11BD-2282-EADA255BF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B722C-3861-7BCB-A4B7-AE77C150E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B2567-94FF-9131-92EC-2563256ED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6387-A9B3-0F42-E3A7-8BDBBBC9C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7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1125537"/>
            <a:ext cx="10515600" cy="1325563"/>
          </a:xfrm>
        </p:spPr>
        <p:txBody>
          <a:bodyPr/>
          <a:lstStyle/>
          <a:p>
            <a:r>
              <a:rPr lang="en-US" b="1" dirty="0"/>
              <a:t>So many models! How to choose?!?</a:t>
            </a:r>
            <a:br>
              <a:rPr lang="en-US" b="1" dirty="0"/>
            </a:b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Tant de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! Comment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choisir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?!?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8A943-7ADA-0241-A157-78DF83A0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4406900"/>
            <a:ext cx="10807700" cy="177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Centre </a:t>
            </a:r>
            <a:r>
              <a:rPr lang="en-US" dirty="0" err="1"/>
              <a:t>ValBio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Ranomafana</a:t>
            </a:r>
            <a:r>
              <a:rPr lang="en-US" dirty="0"/>
              <a:t> National Park, Madagascar</a:t>
            </a:r>
          </a:p>
          <a:p>
            <a:pPr marL="0" indent="0">
              <a:buNone/>
            </a:pPr>
            <a:r>
              <a:rPr lang="en-US" dirty="0"/>
              <a:t>December 2022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0530C8A-66DC-F14A-8B05-F1DCFFF57F4E}"/>
              </a:ext>
            </a:extLst>
          </p:cNvPr>
          <p:cNvSpPr txBox="1">
            <a:spLocks/>
          </p:cNvSpPr>
          <p:nvPr/>
        </p:nvSpPr>
        <p:spPr>
          <a:xfrm>
            <a:off x="141515" y="261257"/>
            <a:ext cx="10515600" cy="96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E²M²: Ecological and Epidemiological Modeling in Madagascar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23990-F504-B9A8-4C48-D75E7D5C7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44" y="4230061"/>
            <a:ext cx="4437529" cy="23666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2D21A5-6A68-8254-DF64-BC900677F337}"/>
              </a:ext>
            </a:extLst>
          </p:cNvPr>
          <p:cNvSpPr txBox="1">
            <a:spLocks/>
          </p:cNvSpPr>
          <p:nvPr/>
        </p:nvSpPr>
        <p:spPr>
          <a:xfrm>
            <a:off x="692150" y="2451100"/>
            <a:ext cx="7899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Practical guidelines for model selection</a:t>
            </a:r>
          </a:p>
          <a:p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Directives pratiques pour la </a:t>
            </a:r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sélection</a:t>
            </a:r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 des </a:t>
            </a:r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3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E1092D-A34C-E622-FE5D-00EF6C1F696A}"/>
              </a:ext>
            </a:extLst>
          </p:cNvPr>
          <p:cNvSpPr/>
          <p:nvPr/>
        </p:nvSpPr>
        <p:spPr>
          <a:xfrm>
            <a:off x="212063" y="3031067"/>
            <a:ext cx="4953378" cy="3651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1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E1092D-A34C-E622-FE5D-00EF6C1F696A}"/>
              </a:ext>
            </a:extLst>
          </p:cNvPr>
          <p:cNvSpPr/>
          <p:nvPr/>
        </p:nvSpPr>
        <p:spPr>
          <a:xfrm>
            <a:off x="212063" y="4301067"/>
            <a:ext cx="4953378" cy="2381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8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E1092D-A34C-E622-FE5D-00EF6C1F696A}"/>
              </a:ext>
            </a:extLst>
          </p:cNvPr>
          <p:cNvSpPr/>
          <p:nvPr/>
        </p:nvSpPr>
        <p:spPr>
          <a:xfrm>
            <a:off x="212063" y="5452533"/>
            <a:ext cx="4953378" cy="1229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</p:spTree>
    <p:extLst>
      <p:ext uri="{BB962C8B-B14F-4D97-AF65-F5344CB8AC3E}">
        <p14:creationId xmlns:p14="http://schemas.microsoft.com/office/powerpoint/2010/main" val="5867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220ED-ACB8-B7D1-1919-72535D5C3600}"/>
              </a:ext>
            </a:extLst>
          </p:cNvPr>
          <p:cNvSpPr/>
          <p:nvPr/>
        </p:nvSpPr>
        <p:spPr>
          <a:xfrm flipH="1">
            <a:off x="4774685" y="1103857"/>
            <a:ext cx="45719" cy="57407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E841-3A5A-0597-AA0A-1E846CF3EFC4}"/>
              </a:ext>
            </a:extLst>
          </p:cNvPr>
          <p:cNvSpPr txBox="1">
            <a:spLocks/>
          </p:cNvSpPr>
          <p:nvPr/>
        </p:nvSpPr>
        <p:spPr>
          <a:xfrm>
            <a:off x="4888703" y="175812"/>
            <a:ext cx="6925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Regression</a:t>
            </a:r>
          </a:p>
          <a:p>
            <a:pPr algn="ctr"/>
            <a:r>
              <a:rPr lang="en-US" sz="2500" dirty="0"/>
              <a:t>(numerical relationships, multiple predictors)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(relations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numériques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prédicteurs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multiples)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E11893-FCF8-BCA3-8785-7F9666DAF825}"/>
              </a:ext>
            </a:extLst>
          </p:cNvPr>
          <p:cNvSpPr/>
          <p:nvPr/>
        </p:nvSpPr>
        <p:spPr>
          <a:xfrm rot="5400000">
            <a:off x="8500083" y="-1252716"/>
            <a:ext cx="45719" cy="5559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2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220ED-ACB8-B7D1-1919-72535D5C3600}"/>
              </a:ext>
            </a:extLst>
          </p:cNvPr>
          <p:cNvSpPr/>
          <p:nvPr/>
        </p:nvSpPr>
        <p:spPr>
          <a:xfrm flipH="1">
            <a:off x="4774685" y="1103857"/>
            <a:ext cx="45719" cy="57407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E841-3A5A-0597-AA0A-1E846CF3EFC4}"/>
              </a:ext>
            </a:extLst>
          </p:cNvPr>
          <p:cNvSpPr txBox="1">
            <a:spLocks/>
          </p:cNvSpPr>
          <p:nvPr/>
        </p:nvSpPr>
        <p:spPr>
          <a:xfrm>
            <a:off x="4888703" y="175812"/>
            <a:ext cx="6925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Regression</a:t>
            </a:r>
          </a:p>
          <a:p>
            <a:pPr algn="ctr"/>
            <a:r>
              <a:rPr lang="en-US" sz="2500" dirty="0"/>
              <a:t>(numerical relationships, multiple predictors)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(relations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numériques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prédicteurs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multiples)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A5013-BD95-6156-2A06-FC6657F86F24}"/>
              </a:ext>
            </a:extLst>
          </p:cNvPr>
          <p:cNvGrpSpPr/>
          <p:nvPr/>
        </p:nvGrpSpPr>
        <p:grpSpPr>
          <a:xfrm>
            <a:off x="5024158" y="1541675"/>
            <a:ext cx="6293409" cy="5137435"/>
            <a:chOff x="5349958" y="2426026"/>
            <a:chExt cx="6293409" cy="5137435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6437D538-67C8-6D05-0424-1FD62F7A364F}"/>
                </a:ext>
              </a:extLst>
            </p:cNvPr>
            <p:cNvSpPr txBox="1">
              <a:spLocks/>
            </p:cNvSpPr>
            <p:nvPr/>
          </p:nvSpPr>
          <p:spPr>
            <a:xfrm>
              <a:off x="6079066" y="2426026"/>
              <a:ext cx="2821411" cy="719086"/>
            </a:xfrm>
            <a:prstGeom prst="rect">
              <a:avLst/>
            </a:prstGeom>
            <a:solidFill>
              <a:srgbClr val="FF85FF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linear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3AA3D6C-CB5B-A9FD-0509-60E36AF00F07}"/>
                </a:ext>
              </a:extLst>
            </p:cNvPr>
            <p:cNvSpPr txBox="1">
              <a:spLocks/>
            </p:cNvSpPr>
            <p:nvPr/>
          </p:nvSpPr>
          <p:spPr>
            <a:xfrm>
              <a:off x="8917410" y="2438577"/>
              <a:ext cx="2634521" cy="682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generalized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52A2FE-9232-E69D-310E-0AAF149CC99E}"/>
                </a:ext>
              </a:extLst>
            </p:cNvPr>
            <p:cNvSpPr/>
            <p:nvPr/>
          </p:nvSpPr>
          <p:spPr>
            <a:xfrm rot="10800000">
              <a:off x="8871689" y="3169275"/>
              <a:ext cx="45719" cy="43941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030EE121-0B71-C4CB-B2F7-58BA9D77696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567955" y="6049803"/>
              <a:ext cx="2308227" cy="71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mixed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8E667F84-5386-A874-AEF2-D69136C9FB7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617895" y="3820871"/>
              <a:ext cx="2183212" cy="7190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fixed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7D2BDB-F98C-26A4-D009-84E9C2C01BCF}"/>
                </a:ext>
              </a:extLst>
            </p:cNvPr>
            <p:cNvSpPr/>
            <p:nvPr/>
          </p:nvSpPr>
          <p:spPr>
            <a:xfrm rot="16200000" flipH="1">
              <a:off x="8860686" y="2538130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A209D2-B33B-8384-EECA-C30E809BA9DF}"/>
                </a:ext>
              </a:extLst>
            </p:cNvPr>
            <p:cNvSpPr/>
            <p:nvPr/>
          </p:nvSpPr>
          <p:spPr>
            <a:xfrm rot="16200000" flipH="1">
              <a:off x="8860686" y="415603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087022-13DB-F797-D5EA-9FED8E6A72C6}"/>
                </a:ext>
              </a:extLst>
            </p:cNvPr>
            <p:cNvSpPr/>
            <p:nvPr/>
          </p:nvSpPr>
          <p:spPr>
            <a:xfrm rot="16200000" flipH="1">
              <a:off x="8848831" y="4783851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BD471-AF8A-319E-417B-3F8C9D05A2E8}"/>
                </a:ext>
              </a:extLst>
            </p:cNvPr>
            <p:cNvSpPr/>
            <p:nvPr/>
          </p:nvSpPr>
          <p:spPr>
            <a:xfrm rot="10800000">
              <a:off x="11597648" y="3182662"/>
              <a:ext cx="45719" cy="43807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34A26F-F9EA-5765-F99F-C8F9DBE770A2}"/>
                </a:ext>
              </a:extLst>
            </p:cNvPr>
            <p:cNvSpPr/>
            <p:nvPr/>
          </p:nvSpPr>
          <p:spPr>
            <a:xfrm rot="10800000">
              <a:off x="6077242" y="3123758"/>
              <a:ext cx="45719" cy="44397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3074D-0883-FE8E-29B5-6C102F1597EC}"/>
              </a:ext>
            </a:extLst>
          </p:cNvPr>
          <p:cNvSpPr/>
          <p:nvPr/>
        </p:nvSpPr>
        <p:spPr>
          <a:xfrm rot="5400000">
            <a:off x="8500083" y="-1252716"/>
            <a:ext cx="45719" cy="5559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220ED-ACB8-B7D1-1919-72535D5C3600}"/>
              </a:ext>
            </a:extLst>
          </p:cNvPr>
          <p:cNvSpPr/>
          <p:nvPr/>
        </p:nvSpPr>
        <p:spPr>
          <a:xfrm flipH="1">
            <a:off x="4774685" y="1103857"/>
            <a:ext cx="45719" cy="57407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E841-3A5A-0597-AA0A-1E846CF3EFC4}"/>
              </a:ext>
            </a:extLst>
          </p:cNvPr>
          <p:cNvSpPr txBox="1">
            <a:spLocks/>
          </p:cNvSpPr>
          <p:nvPr/>
        </p:nvSpPr>
        <p:spPr>
          <a:xfrm>
            <a:off x="4888703" y="175812"/>
            <a:ext cx="6925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Regression</a:t>
            </a:r>
          </a:p>
          <a:p>
            <a:pPr algn="ctr"/>
            <a:r>
              <a:rPr lang="en-US" sz="2500" dirty="0"/>
              <a:t>(numerical relationships, multiple predictors)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(relations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numériques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prédicteurs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multiples)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A5013-BD95-6156-2A06-FC6657F86F24}"/>
              </a:ext>
            </a:extLst>
          </p:cNvPr>
          <p:cNvGrpSpPr/>
          <p:nvPr/>
        </p:nvGrpSpPr>
        <p:grpSpPr>
          <a:xfrm>
            <a:off x="5024158" y="1541675"/>
            <a:ext cx="6293409" cy="5137435"/>
            <a:chOff x="5349958" y="2426026"/>
            <a:chExt cx="6293409" cy="5137435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6437D538-67C8-6D05-0424-1FD62F7A364F}"/>
                </a:ext>
              </a:extLst>
            </p:cNvPr>
            <p:cNvSpPr txBox="1">
              <a:spLocks/>
            </p:cNvSpPr>
            <p:nvPr/>
          </p:nvSpPr>
          <p:spPr>
            <a:xfrm>
              <a:off x="6079066" y="2426026"/>
              <a:ext cx="2821411" cy="719086"/>
            </a:xfrm>
            <a:prstGeom prst="rect">
              <a:avLst/>
            </a:prstGeom>
            <a:solidFill>
              <a:srgbClr val="FF85FF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linear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3AA3D6C-CB5B-A9FD-0509-60E36AF00F07}"/>
                </a:ext>
              </a:extLst>
            </p:cNvPr>
            <p:cNvSpPr txBox="1">
              <a:spLocks/>
            </p:cNvSpPr>
            <p:nvPr/>
          </p:nvSpPr>
          <p:spPr>
            <a:xfrm>
              <a:off x="8917410" y="2438577"/>
              <a:ext cx="2634521" cy="682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generalized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52A2FE-9232-E69D-310E-0AAF149CC99E}"/>
                </a:ext>
              </a:extLst>
            </p:cNvPr>
            <p:cNvSpPr/>
            <p:nvPr/>
          </p:nvSpPr>
          <p:spPr>
            <a:xfrm rot="10800000">
              <a:off x="8871689" y="3169275"/>
              <a:ext cx="45719" cy="43941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030EE121-0B71-C4CB-B2F7-58BA9D77696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567955" y="6049803"/>
              <a:ext cx="2308227" cy="71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mixed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8E667F84-5386-A874-AEF2-D69136C9FB7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617895" y="3820871"/>
              <a:ext cx="2183212" cy="7190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fixed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7D2BDB-F98C-26A4-D009-84E9C2C01BCF}"/>
                </a:ext>
              </a:extLst>
            </p:cNvPr>
            <p:cNvSpPr/>
            <p:nvPr/>
          </p:nvSpPr>
          <p:spPr>
            <a:xfrm rot="16200000" flipH="1">
              <a:off x="8860686" y="2538130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A209D2-B33B-8384-EECA-C30E809BA9DF}"/>
                </a:ext>
              </a:extLst>
            </p:cNvPr>
            <p:cNvSpPr/>
            <p:nvPr/>
          </p:nvSpPr>
          <p:spPr>
            <a:xfrm rot="16200000" flipH="1">
              <a:off x="8860686" y="415603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087022-13DB-F797-D5EA-9FED8E6A72C6}"/>
                </a:ext>
              </a:extLst>
            </p:cNvPr>
            <p:cNvSpPr/>
            <p:nvPr/>
          </p:nvSpPr>
          <p:spPr>
            <a:xfrm rot="16200000" flipH="1">
              <a:off x="8848831" y="4783851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BD471-AF8A-319E-417B-3F8C9D05A2E8}"/>
                </a:ext>
              </a:extLst>
            </p:cNvPr>
            <p:cNvSpPr/>
            <p:nvPr/>
          </p:nvSpPr>
          <p:spPr>
            <a:xfrm rot="10800000">
              <a:off x="11597648" y="3182662"/>
              <a:ext cx="45719" cy="43807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34A26F-F9EA-5765-F99F-C8F9DBE770A2}"/>
                </a:ext>
              </a:extLst>
            </p:cNvPr>
            <p:cNvSpPr/>
            <p:nvPr/>
          </p:nvSpPr>
          <p:spPr>
            <a:xfrm rot="10800000">
              <a:off x="6077242" y="3123758"/>
              <a:ext cx="45719" cy="44397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02523F3F-D5AD-AFBE-17A2-4881A5C3B47B}"/>
              </a:ext>
            </a:extLst>
          </p:cNvPr>
          <p:cNvSpPr txBox="1">
            <a:spLocks/>
          </p:cNvSpPr>
          <p:nvPr/>
        </p:nvSpPr>
        <p:spPr>
          <a:xfrm>
            <a:off x="5800994" y="2728422"/>
            <a:ext cx="2695868" cy="1245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linear regression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régression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normal distribution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lm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3074D-0883-FE8E-29B5-6C102F1597EC}"/>
              </a:ext>
            </a:extLst>
          </p:cNvPr>
          <p:cNvSpPr/>
          <p:nvPr/>
        </p:nvSpPr>
        <p:spPr>
          <a:xfrm rot="5400000">
            <a:off x="8500083" y="-1252716"/>
            <a:ext cx="45719" cy="5559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9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220ED-ACB8-B7D1-1919-72535D5C3600}"/>
              </a:ext>
            </a:extLst>
          </p:cNvPr>
          <p:cNvSpPr/>
          <p:nvPr/>
        </p:nvSpPr>
        <p:spPr>
          <a:xfrm flipH="1">
            <a:off x="4774685" y="1103857"/>
            <a:ext cx="45719" cy="57407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E841-3A5A-0597-AA0A-1E846CF3EFC4}"/>
              </a:ext>
            </a:extLst>
          </p:cNvPr>
          <p:cNvSpPr txBox="1">
            <a:spLocks/>
          </p:cNvSpPr>
          <p:nvPr/>
        </p:nvSpPr>
        <p:spPr>
          <a:xfrm>
            <a:off x="4888703" y="175812"/>
            <a:ext cx="6925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Regression</a:t>
            </a:r>
          </a:p>
          <a:p>
            <a:pPr algn="ctr"/>
            <a:r>
              <a:rPr lang="en-US" sz="2500" dirty="0"/>
              <a:t>(numerical relationships, multiple predictors)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(relations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numériques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prédicteurs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multiples)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A5013-BD95-6156-2A06-FC6657F86F24}"/>
              </a:ext>
            </a:extLst>
          </p:cNvPr>
          <p:cNvGrpSpPr/>
          <p:nvPr/>
        </p:nvGrpSpPr>
        <p:grpSpPr>
          <a:xfrm>
            <a:off x="5024158" y="1541675"/>
            <a:ext cx="6293409" cy="5137435"/>
            <a:chOff x="5349958" y="2426026"/>
            <a:chExt cx="6293409" cy="5137435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6437D538-67C8-6D05-0424-1FD62F7A364F}"/>
                </a:ext>
              </a:extLst>
            </p:cNvPr>
            <p:cNvSpPr txBox="1">
              <a:spLocks/>
            </p:cNvSpPr>
            <p:nvPr/>
          </p:nvSpPr>
          <p:spPr>
            <a:xfrm>
              <a:off x="6079066" y="2426026"/>
              <a:ext cx="2821411" cy="719086"/>
            </a:xfrm>
            <a:prstGeom prst="rect">
              <a:avLst/>
            </a:prstGeom>
            <a:solidFill>
              <a:srgbClr val="FF85FF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linear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3AA3D6C-CB5B-A9FD-0509-60E36AF00F07}"/>
                </a:ext>
              </a:extLst>
            </p:cNvPr>
            <p:cNvSpPr txBox="1">
              <a:spLocks/>
            </p:cNvSpPr>
            <p:nvPr/>
          </p:nvSpPr>
          <p:spPr>
            <a:xfrm>
              <a:off x="8917410" y="2438577"/>
              <a:ext cx="2634521" cy="682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generalized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52A2FE-9232-E69D-310E-0AAF149CC99E}"/>
                </a:ext>
              </a:extLst>
            </p:cNvPr>
            <p:cNvSpPr/>
            <p:nvPr/>
          </p:nvSpPr>
          <p:spPr>
            <a:xfrm rot="10800000">
              <a:off x="8871689" y="3169275"/>
              <a:ext cx="45719" cy="43941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030EE121-0B71-C4CB-B2F7-58BA9D77696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567955" y="6049803"/>
              <a:ext cx="2308227" cy="71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mixed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8E667F84-5386-A874-AEF2-D69136C9FB7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617895" y="3820871"/>
              <a:ext cx="2183212" cy="7190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fixed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7D2BDB-F98C-26A4-D009-84E9C2C01BCF}"/>
                </a:ext>
              </a:extLst>
            </p:cNvPr>
            <p:cNvSpPr/>
            <p:nvPr/>
          </p:nvSpPr>
          <p:spPr>
            <a:xfrm rot="16200000" flipH="1">
              <a:off x="8860686" y="2538130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A209D2-B33B-8384-EECA-C30E809BA9DF}"/>
                </a:ext>
              </a:extLst>
            </p:cNvPr>
            <p:cNvSpPr/>
            <p:nvPr/>
          </p:nvSpPr>
          <p:spPr>
            <a:xfrm rot="16200000" flipH="1">
              <a:off x="8860686" y="415603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087022-13DB-F797-D5EA-9FED8E6A72C6}"/>
                </a:ext>
              </a:extLst>
            </p:cNvPr>
            <p:cNvSpPr/>
            <p:nvPr/>
          </p:nvSpPr>
          <p:spPr>
            <a:xfrm rot="16200000" flipH="1">
              <a:off x="8848831" y="4783851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BD471-AF8A-319E-417B-3F8C9D05A2E8}"/>
                </a:ext>
              </a:extLst>
            </p:cNvPr>
            <p:cNvSpPr/>
            <p:nvPr/>
          </p:nvSpPr>
          <p:spPr>
            <a:xfrm rot="10800000">
              <a:off x="11597648" y="3182662"/>
              <a:ext cx="45719" cy="43807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34A26F-F9EA-5765-F99F-C8F9DBE770A2}"/>
                </a:ext>
              </a:extLst>
            </p:cNvPr>
            <p:cNvSpPr/>
            <p:nvPr/>
          </p:nvSpPr>
          <p:spPr>
            <a:xfrm rot="10800000">
              <a:off x="6077242" y="3123758"/>
              <a:ext cx="45719" cy="44397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02523F3F-D5AD-AFBE-17A2-4881A5C3B47B}"/>
              </a:ext>
            </a:extLst>
          </p:cNvPr>
          <p:cNvSpPr txBox="1">
            <a:spLocks/>
          </p:cNvSpPr>
          <p:nvPr/>
        </p:nvSpPr>
        <p:spPr>
          <a:xfrm>
            <a:off x="5800994" y="2728422"/>
            <a:ext cx="2695868" cy="1245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linear regression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régression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normal distribution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lm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B887DCC-9D3B-5AB1-F8A9-C20ECA29B4B4}"/>
              </a:ext>
            </a:extLst>
          </p:cNvPr>
          <p:cNvSpPr txBox="1">
            <a:spLocks/>
          </p:cNvSpPr>
          <p:nvPr/>
        </p:nvSpPr>
        <p:spPr>
          <a:xfrm>
            <a:off x="8589847" y="2678590"/>
            <a:ext cx="2692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generalized linear regression 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régression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généralisée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dirty="0"/>
              <a:t>non-normal distribution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glm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3074D-0883-FE8E-29B5-6C102F1597EC}"/>
              </a:ext>
            </a:extLst>
          </p:cNvPr>
          <p:cNvSpPr/>
          <p:nvPr/>
        </p:nvSpPr>
        <p:spPr>
          <a:xfrm rot="5400000">
            <a:off x="8500083" y="-1252716"/>
            <a:ext cx="45719" cy="5559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26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220ED-ACB8-B7D1-1919-72535D5C3600}"/>
              </a:ext>
            </a:extLst>
          </p:cNvPr>
          <p:cNvSpPr/>
          <p:nvPr/>
        </p:nvSpPr>
        <p:spPr>
          <a:xfrm flipH="1">
            <a:off x="4774685" y="1103857"/>
            <a:ext cx="45719" cy="57407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E841-3A5A-0597-AA0A-1E846CF3EFC4}"/>
              </a:ext>
            </a:extLst>
          </p:cNvPr>
          <p:cNvSpPr txBox="1">
            <a:spLocks/>
          </p:cNvSpPr>
          <p:nvPr/>
        </p:nvSpPr>
        <p:spPr>
          <a:xfrm>
            <a:off x="4888703" y="175812"/>
            <a:ext cx="6925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Regression</a:t>
            </a:r>
          </a:p>
          <a:p>
            <a:pPr algn="ctr"/>
            <a:r>
              <a:rPr lang="en-US" sz="2500" dirty="0"/>
              <a:t>(numerical relationships, multiple predictors)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(relations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numériques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prédicteurs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multiples)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A5013-BD95-6156-2A06-FC6657F86F24}"/>
              </a:ext>
            </a:extLst>
          </p:cNvPr>
          <p:cNvGrpSpPr/>
          <p:nvPr/>
        </p:nvGrpSpPr>
        <p:grpSpPr>
          <a:xfrm>
            <a:off x="5024158" y="1541675"/>
            <a:ext cx="6293409" cy="5137435"/>
            <a:chOff x="5349958" y="2426026"/>
            <a:chExt cx="6293409" cy="5137435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6437D538-67C8-6D05-0424-1FD62F7A364F}"/>
                </a:ext>
              </a:extLst>
            </p:cNvPr>
            <p:cNvSpPr txBox="1">
              <a:spLocks/>
            </p:cNvSpPr>
            <p:nvPr/>
          </p:nvSpPr>
          <p:spPr>
            <a:xfrm>
              <a:off x="6079066" y="2426026"/>
              <a:ext cx="2821411" cy="719086"/>
            </a:xfrm>
            <a:prstGeom prst="rect">
              <a:avLst/>
            </a:prstGeom>
            <a:solidFill>
              <a:srgbClr val="FF85FF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linear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3AA3D6C-CB5B-A9FD-0509-60E36AF00F07}"/>
                </a:ext>
              </a:extLst>
            </p:cNvPr>
            <p:cNvSpPr txBox="1">
              <a:spLocks/>
            </p:cNvSpPr>
            <p:nvPr/>
          </p:nvSpPr>
          <p:spPr>
            <a:xfrm>
              <a:off x="8917410" y="2438577"/>
              <a:ext cx="2634521" cy="682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generalized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52A2FE-9232-E69D-310E-0AAF149CC99E}"/>
                </a:ext>
              </a:extLst>
            </p:cNvPr>
            <p:cNvSpPr/>
            <p:nvPr/>
          </p:nvSpPr>
          <p:spPr>
            <a:xfrm rot="10800000">
              <a:off x="8871689" y="3169275"/>
              <a:ext cx="45719" cy="43941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030EE121-0B71-C4CB-B2F7-58BA9D77696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567955" y="6049803"/>
              <a:ext cx="2308227" cy="71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mixed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8E667F84-5386-A874-AEF2-D69136C9FB7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617895" y="3820871"/>
              <a:ext cx="2183212" cy="7190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fixed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7D2BDB-F98C-26A4-D009-84E9C2C01BCF}"/>
                </a:ext>
              </a:extLst>
            </p:cNvPr>
            <p:cNvSpPr/>
            <p:nvPr/>
          </p:nvSpPr>
          <p:spPr>
            <a:xfrm rot="16200000" flipH="1">
              <a:off x="8860686" y="2538130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A209D2-B33B-8384-EECA-C30E809BA9DF}"/>
                </a:ext>
              </a:extLst>
            </p:cNvPr>
            <p:cNvSpPr/>
            <p:nvPr/>
          </p:nvSpPr>
          <p:spPr>
            <a:xfrm rot="16200000" flipH="1">
              <a:off x="8860686" y="415603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087022-13DB-F797-D5EA-9FED8E6A72C6}"/>
                </a:ext>
              </a:extLst>
            </p:cNvPr>
            <p:cNvSpPr/>
            <p:nvPr/>
          </p:nvSpPr>
          <p:spPr>
            <a:xfrm rot="16200000" flipH="1">
              <a:off x="8848831" y="4783851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BD471-AF8A-319E-417B-3F8C9D05A2E8}"/>
                </a:ext>
              </a:extLst>
            </p:cNvPr>
            <p:cNvSpPr/>
            <p:nvPr/>
          </p:nvSpPr>
          <p:spPr>
            <a:xfrm rot="10800000">
              <a:off x="11597648" y="3182662"/>
              <a:ext cx="45719" cy="43807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34A26F-F9EA-5765-F99F-C8F9DBE770A2}"/>
                </a:ext>
              </a:extLst>
            </p:cNvPr>
            <p:cNvSpPr/>
            <p:nvPr/>
          </p:nvSpPr>
          <p:spPr>
            <a:xfrm rot="10800000">
              <a:off x="6077242" y="3123758"/>
              <a:ext cx="45719" cy="44397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02523F3F-D5AD-AFBE-17A2-4881A5C3B47B}"/>
              </a:ext>
            </a:extLst>
          </p:cNvPr>
          <p:cNvSpPr txBox="1">
            <a:spLocks/>
          </p:cNvSpPr>
          <p:nvPr/>
        </p:nvSpPr>
        <p:spPr>
          <a:xfrm>
            <a:off x="5800994" y="2728422"/>
            <a:ext cx="2695868" cy="1245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linear regression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régression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normal distribution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lm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B887DCC-9D3B-5AB1-F8A9-C20ECA29B4B4}"/>
              </a:ext>
            </a:extLst>
          </p:cNvPr>
          <p:cNvSpPr txBox="1">
            <a:spLocks/>
          </p:cNvSpPr>
          <p:nvPr/>
        </p:nvSpPr>
        <p:spPr>
          <a:xfrm>
            <a:off x="8589847" y="2678590"/>
            <a:ext cx="2692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generalized linear regression 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régression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généralisée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dirty="0"/>
              <a:t>non-normal distribution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glm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5E995B9-3BF2-D6B9-7D94-8C5EA655AB80}"/>
              </a:ext>
            </a:extLst>
          </p:cNvPr>
          <p:cNvSpPr txBox="1">
            <a:spLocks/>
          </p:cNvSpPr>
          <p:nvPr/>
        </p:nvSpPr>
        <p:spPr>
          <a:xfrm>
            <a:off x="5833095" y="4799706"/>
            <a:ext cx="2692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linear mixed model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modèle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mixte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/>
          </a:p>
          <a:p>
            <a:pPr algn="ctr"/>
            <a:r>
              <a:rPr lang="en-US" sz="2000" dirty="0"/>
              <a:t>normal distribution</a:t>
            </a:r>
          </a:p>
          <a:p>
            <a:pPr algn="ctr"/>
            <a:r>
              <a:rPr lang="en-US" sz="2000" dirty="0"/>
              <a:t>random effects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effets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aléatoires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lmer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3074D-0883-FE8E-29B5-6C102F1597EC}"/>
              </a:ext>
            </a:extLst>
          </p:cNvPr>
          <p:cNvSpPr/>
          <p:nvPr/>
        </p:nvSpPr>
        <p:spPr>
          <a:xfrm rot="5400000">
            <a:off x="8500083" y="-1252716"/>
            <a:ext cx="45719" cy="5559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10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220ED-ACB8-B7D1-1919-72535D5C3600}"/>
              </a:ext>
            </a:extLst>
          </p:cNvPr>
          <p:cNvSpPr/>
          <p:nvPr/>
        </p:nvSpPr>
        <p:spPr>
          <a:xfrm flipH="1">
            <a:off x="4774685" y="1103857"/>
            <a:ext cx="45719" cy="57407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E841-3A5A-0597-AA0A-1E846CF3EFC4}"/>
              </a:ext>
            </a:extLst>
          </p:cNvPr>
          <p:cNvSpPr txBox="1">
            <a:spLocks/>
          </p:cNvSpPr>
          <p:nvPr/>
        </p:nvSpPr>
        <p:spPr>
          <a:xfrm>
            <a:off x="4888703" y="175812"/>
            <a:ext cx="6925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Regression</a:t>
            </a:r>
          </a:p>
          <a:p>
            <a:pPr algn="ctr"/>
            <a:r>
              <a:rPr lang="en-US" sz="2500" dirty="0"/>
              <a:t>(numerical relationships, multiple predictors)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(relations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numériques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prédicteurs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multiples)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A5013-BD95-6156-2A06-FC6657F86F24}"/>
              </a:ext>
            </a:extLst>
          </p:cNvPr>
          <p:cNvGrpSpPr/>
          <p:nvPr/>
        </p:nvGrpSpPr>
        <p:grpSpPr>
          <a:xfrm>
            <a:off x="5024158" y="1541675"/>
            <a:ext cx="6293409" cy="5137435"/>
            <a:chOff x="5349958" y="2426026"/>
            <a:chExt cx="6293409" cy="5137435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6437D538-67C8-6D05-0424-1FD62F7A364F}"/>
                </a:ext>
              </a:extLst>
            </p:cNvPr>
            <p:cNvSpPr txBox="1">
              <a:spLocks/>
            </p:cNvSpPr>
            <p:nvPr/>
          </p:nvSpPr>
          <p:spPr>
            <a:xfrm>
              <a:off x="6079066" y="2426026"/>
              <a:ext cx="2821411" cy="719086"/>
            </a:xfrm>
            <a:prstGeom prst="rect">
              <a:avLst/>
            </a:prstGeom>
            <a:solidFill>
              <a:srgbClr val="FF85FF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linear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3AA3D6C-CB5B-A9FD-0509-60E36AF00F07}"/>
                </a:ext>
              </a:extLst>
            </p:cNvPr>
            <p:cNvSpPr txBox="1">
              <a:spLocks/>
            </p:cNvSpPr>
            <p:nvPr/>
          </p:nvSpPr>
          <p:spPr>
            <a:xfrm>
              <a:off x="8917410" y="2438577"/>
              <a:ext cx="2634521" cy="682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generalized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52A2FE-9232-E69D-310E-0AAF149CC99E}"/>
                </a:ext>
              </a:extLst>
            </p:cNvPr>
            <p:cNvSpPr/>
            <p:nvPr/>
          </p:nvSpPr>
          <p:spPr>
            <a:xfrm rot="10800000">
              <a:off x="8871689" y="3169275"/>
              <a:ext cx="45719" cy="43941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030EE121-0B71-C4CB-B2F7-58BA9D77696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567955" y="6049803"/>
              <a:ext cx="2308227" cy="71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mixed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8E667F84-5386-A874-AEF2-D69136C9FB7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617895" y="3820871"/>
              <a:ext cx="2183212" cy="7190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fixed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7D2BDB-F98C-26A4-D009-84E9C2C01BCF}"/>
                </a:ext>
              </a:extLst>
            </p:cNvPr>
            <p:cNvSpPr/>
            <p:nvPr/>
          </p:nvSpPr>
          <p:spPr>
            <a:xfrm rot="16200000" flipH="1">
              <a:off x="8860686" y="2538130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A209D2-B33B-8384-EECA-C30E809BA9DF}"/>
                </a:ext>
              </a:extLst>
            </p:cNvPr>
            <p:cNvSpPr/>
            <p:nvPr/>
          </p:nvSpPr>
          <p:spPr>
            <a:xfrm rot="16200000" flipH="1">
              <a:off x="8860686" y="415603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087022-13DB-F797-D5EA-9FED8E6A72C6}"/>
                </a:ext>
              </a:extLst>
            </p:cNvPr>
            <p:cNvSpPr/>
            <p:nvPr/>
          </p:nvSpPr>
          <p:spPr>
            <a:xfrm rot="16200000" flipH="1">
              <a:off x="8848831" y="4783851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BD471-AF8A-319E-417B-3F8C9D05A2E8}"/>
                </a:ext>
              </a:extLst>
            </p:cNvPr>
            <p:cNvSpPr/>
            <p:nvPr/>
          </p:nvSpPr>
          <p:spPr>
            <a:xfrm rot="10800000">
              <a:off x="11597648" y="3182662"/>
              <a:ext cx="45719" cy="43807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34A26F-F9EA-5765-F99F-C8F9DBE770A2}"/>
                </a:ext>
              </a:extLst>
            </p:cNvPr>
            <p:cNvSpPr/>
            <p:nvPr/>
          </p:nvSpPr>
          <p:spPr>
            <a:xfrm rot="10800000">
              <a:off x="6077242" y="3123758"/>
              <a:ext cx="45719" cy="44397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02523F3F-D5AD-AFBE-17A2-4881A5C3B47B}"/>
              </a:ext>
            </a:extLst>
          </p:cNvPr>
          <p:cNvSpPr txBox="1">
            <a:spLocks/>
          </p:cNvSpPr>
          <p:nvPr/>
        </p:nvSpPr>
        <p:spPr>
          <a:xfrm>
            <a:off x="5800994" y="2728422"/>
            <a:ext cx="2695868" cy="1245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linear regression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régression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normal distribution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lm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B887DCC-9D3B-5AB1-F8A9-C20ECA29B4B4}"/>
              </a:ext>
            </a:extLst>
          </p:cNvPr>
          <p:cNvSpPr txBox="1">
            <a:spLocks/>
          </p:cNvSpPr>
          <p:nvPr/>
        </p:nvSpPr>
        <p:spPr>
          <a:xfrm>
            <a:off x="8589847" y="2678590"/>
            <a:ext cx="2692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generalized linear regression 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régression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généralisée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dirty="0"/>
              <a:t>non-normal distribution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glm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5E995B9-3BF2-D6B9-7D94-8C5EA655AB80}"/>
              </a:ext>
            </a:extLst>
          </p:cNvPr>
          <p:cNvSpPr txBox="1">
            <a:spLocks/>
          </p:cNvSpPr>
          <p:nvPr/>
        </p:nvSpPr>
        <p:spPr>
          <a:xfrm>
            <a:off x="5833095" y="4799706"/>
            <a:ext cx="2692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linear mixed model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modèle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mixte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/>
          </a:p>
          <a:p>
            <a:pPr algn="ctr"/>
            <a:r>
              <a:rPr lang="en-US" sz="2000" dirty="0"/>
              <a:t>normal distribution</a:t>
            </a:r>
          </a:p>
          <a:p>
            <a:pPr algn="ctr"/>
            <a:r>
              <a:rPr lang="en-US" sz="2000" dirty="0"/>
              <a:t>random effects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effets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aléatoires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lmer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FE7DE8E-9C15-4AD4-A257-BF3534C19268}"/>
              </a:ext>
            </a:extLst>
          </p:cNvPr>
          <p:cNvSpPr txBox="1">
            <a:spLocks/>
          </p:cNvSpPr>
          <p:nvPr/>
        </p:nvSpPr>
        <p:spPr>
          <a:xfrm>
            <a:off x="8622462" y="4846809"/>
            <a:ext cx="2692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generalized linear  mixed model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modèle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mixte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généralisé</a:t>
            </a:r>
            <a:endParaRPr lang="en-US" sz="1000" dirty="0"/>
          </a:p>
          <a:p>
            <a:pPr algn="ctr"/>
            <a:r>
              <a:rPr lang="en-US" sz="2000" dirty="0"/>
              <a:t>non-normal distribution</a:t>
            </a:r>
          </a:p>
          <a:p>
            <a:pPr algn="ctr"/>
            <a:r>
              <a:rPr lang="en-US" sz="2000" dirty="0"/>
              <a:t>random effects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effets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aléatoires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glmer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3074D-0883-FE8E-29B5-6C102F1597EC}"/>
              </a:ext>
            </a:extLst>
          </p:cNvPr>
          <p:cNvSpPr/>
          <p:nvPr/>
        </p:nvSpPr>
        <p:spPr>
          <a:xfrm rot="5400000">
            <a:off x="8500083" y="-1252716"/>
            <a:ext cx="45719" cy="5559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9A8F-6A29-3B88-7536-FE637D75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00950"/>
            <a:ext cx="7886699" cy="1325563"/>
          </a:xfrm>
        </p:spPr>
        <p:txBody>
          <a:bodyPr/>
          <a:lstStyle/>
          <a:p>
            <a:r>
              <a:rPr lang="en-US" dirty="0"/>
              <a:t>Two broad classes of models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Deux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grandes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classes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383F2-51D5-D844-DDAD-B37B5667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27" y="341241"/>
            <a:ext cx="1978856" cy="18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2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0A3219-90B6-B445-3C6A-0C61C136AE37}"/>
                  </a:ext>
                </a:extLst>
              </p:cNvPr>
              <p:cNvSpPr txBox="1"/>
              <p:nvPr/>
            </p:nvSpPr>
            <p:spPr>
              <a:xfrm>
                <a:off x="6590685" y="5490611"/>
                <a:ext cx="460375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lsoda</m:t>
                      </m:r>
                      <m:r>
                        <a:rPr lang="en-US" sz="2200" b="0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()</m:t>
                      </m:r>
                    </m:oMath>
                  </m:oMathPara>
                </a14:m>
                <a:endParaRPr lang="en-US" sz="2200" b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cs typeface="Gill Sans" panose="020B05020201040202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deSolve</m:t>
                      </m:r>
                      <m:r>
                        <a:rPr lang="en-US" sz="2200" b="0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()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  <a:effectLst/>
                  <a:latin typeface="Helvetica" pitchFamily="2" charset="0"/>
                  <a:cs typeface="Gill Sans" panose="020B0502020104020203" pitchFamily="34" charset="-79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0A3219-90B6-B445-3C6A-0C61C136A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685" y="5490611"/>
                <a:ext cx="4603750" cy="769441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708707" y="5721444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1995781" y="261134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5312457" y="245810"/>
            <a:ext cx="6925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BBDDD6-6412-AF63-03FD-E903F0A0188F}"/>
              </a:ext>
            </a:extLst>
          </p:cNvPr>
          <p:cNvGrpSpPr/>
          <p:nvPr/>
        </p:nvGrpSpPr>
        <p:grpSpPr>
          <a:xfrm>
            <a:off x="2476877" y="1948943"/>
            <a:ext cx="2342488" cy="3603224"/>
            <a:chOff x="2185910" y="1786867"/>
            <a:chExt cx="2342488" cy="360322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EA1C388-6825-D945-EB1D-97E84855E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8487" y="1786867"/>
              <a:ext cx="2049911" cy="3284266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A5AF73-D366-F4FC-1D56-161F40CAF2F8}"/>
                </a:ext>
              </a:extLst>
            </p:cNvPr>
            <p:cNvSpPr/>
            <p:nvPr/>
          </p:nvSpPr>
          <p:spPr>
            <a:xfrm rot="16200000">
              <a:off x="1413038" y="3253532"/>
              <a:ext cx="19150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population size,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N</a:t>
              </a:r>
              <a:r>
                <a:rPr lang="en-US" baseline="-25000" dirty="0" err="1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t</a:t>
              </a:r>
              <a:endPara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69EDA52-AC14-A4D8-12FD-88EB885AEEB5}"/>
                </a:ext>
              </a:extLst>
            </p:cNvPr>
            <p:cNvSpPr/>
            <p:nvPr/>
          </p:nvSpPr>
          <p:spPr>
            <a:xfrm>
              <a:off x="3234581" y="5020759"/>
              <a:ext cx="6014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time</a:t>
              </a:r>
              <a:endPara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99C36C-B6D3-5FE0-F4E0-441989C4D10F}"/>
              </a:ext>
            </a:extLst>
          </p:cNvPr>
          <p:cNvGrpSpPr/>
          <p:nvPr/>
        </p:nvGrpSpPr>
        <p:grpSpPr>
          <a:xfrm>
            <a:off x="7274486" y="1948943"/>
            <a:ext cx="2342306" cy="3422477"/>
            <a:chOff x="6923677" y="1914110"/>
            <a:chExt cx="2342306" cy="342247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16A9F9E-C7CA-997D-817D-BEC211FC3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6072" y="1914110"/>
              <a:ext cx="2049911" cy="3169418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1AFE5C9-514A-30F7-1DFD-AD9597ED8890}"/>
                </a:ext>
              </a:extLst>
            </p:cNvPr>
            <p:cNvSpPr/>
            <p:nvPr/>
          </p:nvSpPr>
          <p:spPr>
            <a:xfrm rot="16200000">
              <a:off x="6150805" y="3265927"/>
              <a:ext cx="19150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population size,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N</a:t>
              </a:r>
              <a:r>
                <a:rPr lang="en-US" baseline="-25000" dirty="0" err="1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t</a:t>
              </a:r>
              <a:endPara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3BBD5F8-DBB7-840E-9EFF-29A87FF5509A}"/>
                </a:ext>
              </a:extLst>
            </p:cNvPr>
            <p:cNvSpPr/>
            <p:nvPr/>
          </p:nvSpPr>
          <p:spPr>
            <a:xfrm>
              <a:off x="7940303" y="4967255"/>
              <a:ext cx="6014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time</a:t>
              </a:r>
              <a:endPara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44BA9FE-6903-ED6D-99EE-FDF52865C82C}"/>
              </a:ext>
            </a:extLst>
          </p:cNvPr>
          <p:cNvSpPr txBox="1"/>
          <p:nvPr/>
        </p:nvSpPr>
        <p:spPr>
          <a:xfrm>
            <a:off x="1349637" y="5490611"/>
            <a:ext cx="5866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for(t in 1:length(time)){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  </a:t>
            </a:r>
            <a:r>
              <a:rPr lang="en-US" b="0" dirty="0" err="1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model.S</a:t>
            </a:r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[t+1] = </a:t>
            </a:r>
            <a:r>
              <a:rPr lang="en-US" b="0" dirty="0" err="1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model.S</a:t>
            </a:r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[t] - (R0 * </a:t>
            </a:r>
            <a:r>
              <a:rPr lang="en-US" b="0" dirty="0" err="1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model.S</a:t>
            </a:r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[t]/N)*</a:t>
            </a:r>
            <a:r>
              <a:rPr lang="en-US" b="0" dirty="0" err="1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model.I</a:t>
            </a:r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[t]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  </a:t>
            </a:r>
            <a:r>
              <a:rPr lang="en-US" b="0" dirty="0" err="1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model.I</a:t>
            </a:r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[t+1]= (R0 * </a:t>
            </a:r>
            <a:r>
              <a:rPr lang="en-US" b="0" dirty="0" err="1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model.S</a:t>
            </a:r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[t]/N)*</a:t>
            </a:r>
            <a:r>
              <a:rPr lang="en-US" b="0" dirty="0" err="1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model.I</a:t>
            </a:r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[t]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}</a:t>
            </a:r>
            <a:endParaRPr lang="en-US" dirty="0">
              <a:solidFill>
                <a:srgbClr val="FF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68619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747559" y="6174678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229168" y="2630751"/>
            <a:ext cx="3866832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0" y="2630751"/>
            <a:ext cx="3856112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64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747559" y="6174678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229168" y="2630751"/>
            <a:ext cx="3866832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0" y="2630751"/>
            <a:ext cx="3856112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5BF888-2EEA-D9A0-D292-11B4AD27802A}"/>
              </a:ext>
            </a:extLst>
          </p:cNvPr>
          <p:cNvSpPr txBox="1">
            <a:spLocks/>
          </p:cNvSpPr>
          <p:nvPr/>
        </p:nvSpPr>
        <p:spPr>
          <a:xfrm>
            <a:off x="10720" y="46917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 err="1"/>
              <a:t>Deterministe</a:t>
            </a:r>
            <a:endParaRPr lang="en-US" sz="3500" b="1" dirty="0"/>
          </a:p>
          <a:p>
            <a:pPr algn="ctr"/>
            <a:r>
              <a:rPr lang="en-US" sz="3500" b="1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BB56F-1561-70AF-62AF-D2701E5E1F36}"/>
              </a:ext>
            </a:extLst>
          </p:cNvPr>
          <p:cNvSpPr txBox="1">
            <a:spLocks/>
          </p:cNvSpPr>
          <p:nvPr/>
        </p:nvSpPr>
        <p:spPr>
          <a:xfrm>
            <a:off x="8325168" y="46917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 err="1"/>
              <a:t>Deterministe</a:t>
            </a:r>
            <a:endParaRPr lang="en-US" sz="3500" dirty="0"/>
          </a:p>
          <a:p>
            <a:pPr algn="ctr"/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76BBA6A-D9A8-D95A-619F-21915C8AA81C}"/>
              </a:ext>
            </a:extLst>
          </p:cNvPr>
          <p:cNvSpPr/>
          <p:nvPr/>
        </p:nvSpPr>
        <p:spPr>
          <a:xfrm rot="14726631">
            <a:off x="1780435" y="1799498"/>
            <a:ext cx="863600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E309E0-9BB9-CE60-540A-466698DFAF7B}"/>
              </a:ext>
            </a:extLst>
          </p:cNvPr>
          <p:cNvSpPr/>
          <p:nvPr/>
        </p:nvSpPr>
        <p:spPr>
          <a:xfrm rot="17904022">
            <a:off x="9564269" y="1805901"/>
            <a:ext cx="863600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E0BE9D-7AF7-BCA5-886D-73DE1BBA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689" y="663812"/>
            <a:ext cx="2186597" cy="1772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46F5D1-CC61-E6EE-1626-87EC79F4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54" y="1311512"/>
            <a:ext cx="1244600" cy="76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EEB997-2E55-5954-7C6E-A9A0A4F54E16}"/>
              </a:ext>
            </a:extLst>
          </p:cNvPr>
          <p:cNvSpPr/>
          <p:nvPr/>
        </p:nvSpPr>
        <p:spPr>
          <a:xfrm>
            <a:off x="5165287" y="1527819"/>
            <a:ext cx="1745270" cy="64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of death = 0.5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036398-6213-A632-F6A6-CC1737BCB406}"/>
              </a:ext>
            </a:extLst>
          </p:cNvPr>
          <p:cNvSpPr/>
          <p:nvPr/>
        </p:nvSpPr>
        <p:spPr>
          <a:xfrm>
            <a:off x="7057283" y="235636"/>
            <a:ext cx="1933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“always the same”</a:t>
            </a:r>
          </a:p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toujours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même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E5F733-08D6-A2D6-3284-717720482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317" y="1012824"/>
            <a:ext cx="1338336" cy="116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04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747559" y="6174678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229168" y="2630751"/>
            <a:ext cx="3866832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0" y="2630751"/>
            <a:ext cx="3856112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456C1-B6BA-74BC-D8DF-3F11C9627159}"/>
              </a:ext>
            </a:extLst>
          </p:cNvPr>
          <p:cNvSpPr txBox="1">
            <a:spLocks/>
          </p:cNvSpPr>
          <p:nvPr/>
        </p:nvSpPr>
        <p:spPr>
          <a:xfrm>
            <a:off x="0" y="4927700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/>
              <a:t>Stochastic</a:t>
            </a:r>
          </a:p>
          <a:p>
            <a:pPr algn="ctr"/>
            <a:r>
              <a:rPr lang="en-US" sz="3500" b="1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5BF888-2EEA-D9A0-D292-11B4AD27802A}"/>
              </a:ext>
            </a:extLst>
          </p:cNvPr>
          <p:cNvSpPr txBox="1">
            <a:spLocks/>
          </p:cNvSpPr>
          <p:nvPr/>
        </p:nvSpPr>
        <p:spPr>
          <a:xfrm>
            <a:off x="10720" y="46917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 err="1"/>
              <a:t>Deterministe</a:t>
            </a:r>
            <a:endParaRPr lang="en-US" sz="3500" b="1" dirty="0"/>
          </a:p>
          <a:p>
            <a:pPr algn="ctr"/>
            <a:r>
              <a:rPr lang="en-US" sz="3500" b="1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FEB31-607A-AEF9-C568-B4CEEB8C44D3}"/>
              </a:ext>
            </a:extLst>
          </p:cNvPr>
          <p:cNvSpPr txBox="1">
            <a:spLocks/>
          </p:cNvSpPr>
          <p:nvPr/>
        </p:nvSpPr>
        <p:spPr>
          <a:xfrm>
            <a:off x="8314448" y="4927700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Stochastic</a:t>
            </a:r>
          </a:p>
          <a:p>
            <a:pPr algn="ctr"/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BB56F-1561-70AF-62AF-D2701E5E1F36}"/>
              </a:ext>
            </a:extLst>
          </p:cNvPr>
          <p:cNvSpPr txBox="1">
            <a:spLocks/>
          </p:cNvSpPr>
          <p:nvPr/>
        </p:nvSpPr>
        <p:spPr>
          <a:xfrm>
            <a:off x="8325168" y="46917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 err="1"/>
              <a:t>Deterministe</a:t>
            </a:r>
            <a:endParaRPr lang="en-US" sz="3500" dirty="0"/>
          </a:p>
          <a:p>
            <a:pPr algn="ctr"/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76BBA6A-D9A8-D95A-619F-21915C8AA81C}"/>
              </a:ext>
            </a:extLst>
          </p:cNvPr>
          <p:cNvSpPr/>
          <p:nvPr/>
        </p:nvSpPr>
        <p:spPr>
          <a:xfrm rot="14726631">
            <a:off x="1780435" y="1799498"/>
            <a:ext cx="863600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AE4E030-1499-19CB-0662-3E2E942A32A3}"/>
              </a:ext>
            </a:extLst>
          </p:cNvPr>
          <p:cNvSpPr/>
          <p:nvPr/>
        </p:nvSpPr>
        <p:spPr>
          <a:xfrm rot="6971438">
            <a:off x="1711127" y="4164048"/>
            <a:ext cx="863600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E309E0-9BB9-CE60-540A-466698DFAF7B}"/>
              </a:ext>
            </a:extLst>
          </p:cNvPr>
          <p:cNvSpPr/>
          <p:nvPr/>
        </p:nvSpPr>
        <p:spPr>
          <a:xfrm rot="17904022">
            <a:off x="9564269" y="1805901"/>
            <a:ext cx="863600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39B00E-ADDC-A7DA-4F28-72EB9556CCC1}"/>
              </a:ext>
            </a:extLst>
          </p:cNvPr>
          <p:cNvSpPr/>
          <p:nvPr/>
        </p:nvSpPr>
        <p:spPr>
          <a:xfrm rot="3676486">
            <a:off x="9565546" y="4169521"/>
            <a:ext cx="863600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BD2500-6042-29DA-E5E4-2B368C770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689" y="663812"/>
            <a:ext cx="2186597" cy="1772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58D87D-08DF-4C00-ED29-245FCB2D4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54" y="1311512"/>
            <a:ext cx="1244600" cy="76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FE8342-ED17-377A-571E-90C9502FF810}"/>
              </a:ext>
            </a:extLst>
          </p:cNvPr>
          <p:cNvSpPr/>
          <p:nvPr/>
        </p:nvSpPr>
        <p:spPr>
          <a:xfrm>
            <a:off x="5165287" y="1527819"/>
            <a:ext cx="1745270" cy="64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of death = 0.5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54F11-28CD-B3E3-0281-C435AA23B502}"/>
              </a:ext>
            </a:extLst>
          </p:cNvPr>
          <p:cNvSpPr/>
          <p:nvPr/>
        </p:nvSpPr>
        <p:spPr>
          <a:xfrm>
            <a:off x="7057283" y="235636"/>
            <a:ext cx="1933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“always the same”</a:t>
            </a:r>
          </a:p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toujours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même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905994-44C0-FA23-DE61-601CBA143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317" y="1012824"/>
            <a:ext cx="1338336" cy="11639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F13166-FC96-B3E5-C8D9-B07113B8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99" y="4494715"/>
            <a:ext cx="2186597" cy="17723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A14FEA-8D4D-BBDD-65EE-D89382D9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864" y="5142415"/>
            <a:ext cx="1244600" cy="762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744E8E1-990E-BA63-C95A-5B3138C03D2F}"/>
              </a:ext>
            </a:extLst>
          </p:cNvPr>
          <p:cNvSpPr/>
          <p:nvPr/>
        </p:nvSpPr>
        <p:spPr>
          <a:xfrm>
            <a:off x="5396797" y="5358722"/>
            <a:ext cx="1745270" cy="64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of death = 0.5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05B759-5811-95FD-FF2E-4579C1947590}"/>
              </a:ext>
            </a:extLst>
          </p:cNvPr>
          <p:cNvSpPr/>
          <p:nvPr/>
        </p:nvSpPr>
        <p:spPr>
          <a:xfrm>
            <a:off x="7313317" y="4171549"/>
            <a:ext cx="1933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“up to chance”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au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hasard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CA6F4E-07D7-C613-8717-60A06F9CE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126" y="5024544"/>
            <a:ext cx="928988" cy="9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55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049" y="6472657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1018492" y="3968563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610079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1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456C1-B6BA-74BC-D8DF-3F11C9627159}"/>
              </a:ext>
            </a:extLst>
          </p:cNvPr>
          <p:cNvSpPr txBox="1">
            <a:spLocks/>
          </p:cNvSpPr>
          <p:nvPr/>
        </p:nvSpPr>
        <p:spPr>
          <a:xfrm>
            <a:off x="-882774" y="902405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Stochastic</a:t>
            </a:r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5BF888-2EEA-D9A0-D292-11B4AD27802A}"/>
              </a:ext>
            </a:extLst>
          </p:cNvPr>
          <p:cNvSpPr txBox="1">
            <a:spLocks/>
          </p:cNvSpPr>
          <p:nvPr/>
        </p:nvSpPr>
        <p:spPr>
          <a:xfrm>
            <a:off x="-872055" y="-25548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/>
              <a:t>Deterministe</a:t>
            </a:r>
            <a:endParaRPr lang="en-US" sz="3000" b="1" dirty="0"/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FEB31-607A-AEF9-C568-B4CEEB8C44D3}"/>
              </a:ext>
            </a:extLst>
          </p:cNvPr>
          <p:cNvSpPr txBox="1">
            <a:spLocks/>
          </p:cNvSpPr>
          <p:nvPr/>
        </p:nvSpPr>
        <p:spPr>
          <a:xfrm>
            <a:off x="9109366" y="837364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Stochastic</a:t>
            </a:r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BB56F-1561-70AF-62AF-D2701E5E1F36}"/>
              </a:ext>
            </a:extLst>
          </p:cNvPr>
          <p:cNvSpPr txBox="1">
            <a:spLocks/>
          </p:cNvSpPr>
          <p:nvPr/>
        </p:nvSpPr>
        <p:spPr>
          <a:xfrm>
            <a:off x="9190108" y="-4254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/>
              <a:t>Deterministe</a:t>
            </a:r>
            <a:endParaRPr lang="en-US" sz="3000" dirty="0"/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E309E0-9BB9-CE60-540A-466698DFAF7B}"/>
              </a:ext>
            </a:extLst>
          </p:cNvPr>
          <p:cNvSpPr/>
          <p:nvPr/>
        </p:nvSpPr>
        <p:spPr>
          <a:xfrm>
            <a:off x="9634052" y="23461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39B00E-ADDC-A7DA-4F28-72EB9556CCC1}"/>
              </a:ext>
            </a:extLst>
          </p:cNvPr>
          <p:cNvSpPr/>
          <p:nvPr/>
        </p:nvSpPr>
        <p:spPr>
          <a:xfrm>
            <a:off x="9614881" y="1178413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92C563F-BEBA-A5B3-5862-E62265A96B3F}"/>
              </a:ext>
            </a:extLst>
          </p:cNvPr>
          <p:cNvSpPr/>
          <p:nvPr/>
        </p:nvSpPr>
        <p:spPr>
          <a:xfrm rot="10800000">
            <a:off x="2137210" y="26530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A24483-66B4-F59B-D890-74009FEDB217}"/>
              </a:ext>
            </a:extLst>
          </p:cNvPr>
          <p:cNvSpPr/>
          <p:nvPr/>
        </p:nvSpPr>
        <p:spPr>
          <a:xfrm rot="10800000">
            <a:off x="2129934" y="1198302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CF2673-14C2-AAC2-CA1B-0E255320F95C}"/>
              </a:ext>
            </a:extLst>
          </p:cNvPr>
          <p:cNvSpPr txBox="1">
            <a:spLocks/>
          </p:cNvSpPr>
          <p:nvPr/>
        </p:nvSpPr>
        <p:spPr>
          <a:xfrm>
            <a:off x="4081843" y="1770937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Many types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beaucoup de types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C08360-6A3A-2DD9-654E-910BCE0D5CEC}"/>
              </a:ext>
            </a:extLst>
          </p:cNvPr>
          <p:cNvSpPr/>
          <p:nvPr/>
        </p:nvSpPr>
        <p:spPr>
          <a:xfrm rot="5400000">
            <a:off x="6073141" y="1365198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C3E93EF-2D09-5675-D5D0-C74E66714004}"/>
              </a:ext>
            </a:extLst>
          </p:cNvPr>
          <p:cNvSpPr txBox="1">
            <a:spLocks/>
          </p:cNvSpPr>
          <p:nvPr/>
        </p:nvSpPr>
        <p:spPr>
          <a:xfrm>
            <a:off x="3372665" y="5147094"/>
            <a:ext cx="5446670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population (Leslie/</a:t>
            </a:r>
            <a:r>
              <a:rPr lang="en-US" sz="3000" b="1" dirty="0" err="1"/>
              <a:t>Lefkovitch</a:t>
            </a:r>
            <a:r>
              <a:rPr lang="en-US" sz="3000" b="1" dirty="0"/>
              <a:t>)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predator-prey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chasseur-chassé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SIR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metapopulation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/>
          </a:p>
          <a:p>
            <a:pPr algn="ctr"/>
            <a:endParaRPr lang="en-US" sz="3000" b="1" dirty="0"/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6438E2-82D8-37AF-93B6-296A40D6EB2F}"/>
              </a:ext>
            </a:extLst>
          </p:cNvPr>
          <p:cNvSpPr/>
          <p:nvPr/>
        </p:nvSpPr>
        <p:spPr>
          <a:xfrm>
            <a:off x="3585259" y="3156531"/>
            <a:ext cx="4999942" cy="348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1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049" y="6472657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1018492" y="3968563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610079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1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456C1-B6BA-74BC-D8DF-3F11C9627159}"/>
              </a:ext>
            </a:extLst>
          </p:cNvPr>
          <p:cNvSpPr txBox="1">
            <a:spLocks/>
          </p:cNvSpPr>
          <p:nvPr/>
        </p:nvSpPr>
        <p:spPr>
          <a:xfrm>
            <a:off x="-882774" y="902405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Stochastic</a:t>
            </a:r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5BF888-2EEA-D9A0-D292-11B4AD27802A}"/>
              </a:ext>
            </a:extLst>
          </p:cNvPr>
          <p:cNvSpPr txBox="1">
            <a:spLocks/>
          </p:cNvSpPr>
          <p:nvPr/>
        </p:nvSpPr>
        <p:spPr>
          <a:xfrm>
            <a:off x="-872055" y="-25548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/>
              <a:t>Deterministe</a:t>
            </a:r>
            <a:endParaRPr lang="en-US" sz="3000" b="1" dirty="0"/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FEB31-607A-AEF9-C568-B4CEEB8C44D3}"/>
              </a:ext>
            </a:extLst>
          </p:cNvPr>
          <p:cNvSpPr txBox="1">
            <a:spLocks/>
          </p:cNvSpPr>
          <p:nvPr/>
        </p:nvSpPr>
        <p:spPr>
          <a:xfrm>
            <a:off x="9109366" y="837364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Stochastic</a:t>
            </a:r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BB56F-1561-70AF-62AF-D2701E5E1F36}"/>
              </a:ext>
            </a:extLst>
          </p:cNvPr>
          <p:cNvSpPr txBox="1">
            <a:spLocks/>
          </p:cNvSpPr>
          <p:nvPr/>
        </p:nvSpPr>
        <p:spPr>
          <a:xfrm>
            <a:off x="9190108" y="-4254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/>
              <a:t>Deterministe</a:t>
            </a:r>
            <a:endParaRPr lang="en-US" sz="3000" dirty="0"/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E309E0-9BB9-CE60-540A-466698DFAF7B}"/>
              </a:ext>
            </a:extLst>
          </p:cNvPr>
          <p:cNvSpPr/>
          <p:nvPr/>
        </p:nvSpPr>
        <p:spPr>
          <a:xfrm>
            <a:off x="9634052" y="23461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39B00E-ADDC-A7DA-4F28-72EB9556CCC1}"/>
              </a:ext>
            </a:extLst>
          </p:cNvPr>
          <p:cNvSpPr/>
          <p:nvPr/>
        </p:nvSpPr>
        <p:spPr>
          <a:xfrm>
            <a:off x="9614881" y="1178413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92C563F-BEBA-A5B3-5862-E62265A96B3F}"/>
              </a:ext>
            </a:extLst>
          </p:cNvPr>
          <p:cNvSpPr/>
          <p:nvPr/>
        </p:nvSpPr>
        <p:spPr>
          <a:xfrm rot="10800000">
            <a:off x="2137210" y="26530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A24483-66B4-F59B-D890-74009FEDB217}"/>
              </a:ext>
            </a:extLst>
          </p:cNvPr>
          <p:cNvSpPr/>
          <p:nvPr/>
        </p:nvSpPr>
        <p:spPr>
          <a:xfrm rot="10800000">
            <a:off x="2129934" y="1198302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CF2673-14C2-AAC2-CA1B-0E255320F95C}"/>
              </a:ext>
            </a:extLst>
          </p:cNvPr>
          <p:cNvSpPr txBox="1">
            <a:spLocks/>
          </p:cNvSpPr>
          <p:nvPr/>
        </p:nvSpPr>
        <p:spPr>
          <a:xfrm>
            <a:off x="4081843" y="1770937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Many types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beaucoup de types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C08360-6A3A-2DD9-654E-910BCE0D5CEC}"/>
              </a:ext>
            </a:extLst>
          </p:cNvPr>
          <p:cNvSpPr/>
          <p:nvPr/>
        </p:nvSpPr>
        <p:spPr>
          <a:xfrm rot="5400000">
            <a:off x="6073141" y="1365198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C3E93EF-2D09-5675-D5D0-C74E66714004}"/>
              </a:ext>
            </a:extLst>
          </p:cNvPr>
          <p:cNvSpPr txBox="1">
            <a:spLocks/>
          </p:cNvSpPr>
          <p:nvPr/>
        </p:nvSpPr>
        <p:spPr>
          <a:xfrm>
            <a:off x="3372665" y="5147094"/>
            <a:ext cx="5446670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population (Leslie/</a:t>
            </a:r>
            <a:r>
              <a:rPr lang="en-US" sz="3000" b="1" dirty="0" err="1"/>
              <a:t>Lefkovitch</a:t>
            </a:r>
            <a:r>
              <a:rPr lang="en-US" sz="3000" b="1" dirty="0"/>
              <a:t>)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predator-prey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chasseur-chassé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SIR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metapopulation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/>
          </a:p>
          <a:p>
            <a:pPr algn="ctr"/>
            <a:endParaRPr lang="en-US" sz="3000" b="1" dirty="0"/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6438E2-82D8-37AF-93B6-296A40D6EB2F}"/>
              </a:ext>
            </a:extLst>
          </p:cNvPr>
          <p:cNvSpPr/>
          <p:nvPr/>
        </p:nvSpPr>
        <p:spPr>
          <a:xfrm>
            <a:off x="3585259" y="3968563"/>
            <a:ext cx="4999942" cy="266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36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049" y="6472657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1018492" y="3968563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610079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1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456C1-B6BA-74BC-D8DF-3F11C9627159}"/>
              </a:ext>
            </a:extLst>
          </p:cNvPr>
          <p:cNvSpPr txBox="1">
            <a:spLocks/>
          </p:cNvSpPr>
          <p:nvPr/>
        </p:nvSpPr>
        <p:spPr>
          <a:xfrm>
            <a:off x="-882774" y="902405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Stochastic</a:t>
            </a:r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5BF888-2EEA-D9A0-D292-11B4AD27802A}"/>
              </a:ext>
            </a:extLst>
          </p:cNvPr>
          <p:cNvSpPr txBox="1">
            <a:spLocks/>
          </p:cNvSpPr>
          <p:nvPr/>
        </p:nvSpPr>
        <p:spPr>
          <a:xfrm>
            <a:off x="-872055" y="-25548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/>
              <a:t>Deterministe</a:t>
            </a:r>
            <a:endParaRPr lang="en-US" sz="3000" b="1" dirty="0"/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FEB31-607A-AEF9-C568-B4CEEB8C44D3}"/>
              </a:ext>
            </a:extLst>
          </p:cNvPr>
          <p:cNvSpPr txBox="1">
            <a:spLocks/>
          </p:cNvSpPr>
          <p:nvPr/>
        </p:nvSpPr>
        <p:spPr>
          <a:xfrm>
            <a:off x="9109366" y="837364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Stochastic</a:t>
            </a:r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BB56F-1561-70AF-62AF-D2701E5E1F36}"/>
              </a:ext>
            </a:extLst>
          </p:cNvPr>
          <p:cNvSpPr txBox="1">
            <a:spLocks/>
          </p:cNvSpPr>
          <p:nvPr/>
        </p:nvSpPr>
        <p:spPr>
          <a:xfrm>
            <a:off x="9190108" y="-4254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/>
              <a:t>Deterministe</a:t>
            </a:r>
            <a:endParaRPr lang="en-US" sz="3000" dirty="0"/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E309E0-9BB9-CE60-540A-466698DFAF7B}"/>
              </a:ext>
            </a:extLst>
          </p:cNvPr>
          <p:cNvSpPr/>
          <p:nvPr/>
        </p:nvSpPr>
        <p:spPr>
          <a:xfrm>
            <a:off x="9634052" y="23461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39B00E-ADDC-A7DA-4F28-72EB9556CCC1}"/>
              </a:ext>
            </a:extLst>
          </p:cNvPr>
          <p:cNvSpPr/>
          <p:nvPr/>
        </p:nvSpPr>
        <p:spPr>
          <a:xfrm>
            <a:off x="9614881" y="1178413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92C563F-BEBA-A5B3-5862-E62265A96B3F}"/>
              </a:ext>
            </a:extLst>
          </p:cNvPr>
          <p:cNvSpPr/>
          <p:nvPr/>
        </p:nvSpPr>
        <p:spPr>
          <a:xfrm rot="10800000">
            <a:off x="2137210" y="26530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A24483-66B4-F59B-D890-74009FEDB217}"/>
              </a:ext>
            </a:extLst>
          </p:cNvPr>
          <p:cNvSpPr/>
          <p:nvPr/>
        </p:nvSpPr>
        <p:spPr>
          <a:xfrm rot="10800000">
            <a:off x="2129934" y="1198302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CF2673-14C2-AAC2-CA1B-0E255320F95C}"/>
              </a:ext>
            </a:extLst>
          </p:cNvPr>
          <p:cNvSpPr txBox="1">
            <a:spLocks/>
          </p:cNvSpPr>
          <p:nvPr/>
        </p:nvSpPr>
        <p:spPr>
          <a:xfrm>
            <a:off x="4081843" y="1770937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Many types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beaucoup de types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C08360-6A3A-2DD9-654E-910BCE0D5CEC}"/>
              </a:ext>
            </a:extLst>
          </p:cNvPr>
          <p:cNvSpPr/>
          <p:nvPr/>
        </p:nvSpPr>
        <p:spPr>
          <a:xfrm rot="5400000">
            <a:off x="6073141" y="1365198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C3E93EF-2D09-5675-D5D0-C74E66714004}"/>
              </a:ext>
            </a:extLst>
          </p:cNvPr>
          <p:cNvSpPr txBox="1">
            <a:spLocks/>
          </p:cNvSpPr>
          <p:nvPr/>
        </p:nvSpPr>
        <p:spPr>
          <a:xfrm>
            <a:off x="3372665" y="5147094"/>
            <a:ext cx="5446670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population (Leslie/</a:t>
            </a:r>
            <a:r>
              <a:rPr lang="en-US" sz="3000" b="1" dirty="0" err="1"/>
              <a:t>Lefkovitch</a:t>
            </a:r>
            <a:r>
              <a:rPr lang="en-US" sz="3000" b="1" dirty="0"/>
              <a:t>)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predator-prey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chasseur-chassé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SIR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metapopulation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/>
          </a:p>
          <a:p>
            <a:pPr algn="ctr"/>
            <a:endParaRPr lang="en-US" sz="3000" b="1" dirty="0"/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6438E2-82D8-37AF-93B6-296A40D6EB2F}"/>
              </a:ext>
            </a:extLst>
          </p:cNvPr>
          <p:cNvSpPr/>
          <p:nvPr/>
        </p:nvSpPr>
        <p:spPr>
          <a:xfrm>
            <a:off x="3585259" y="5147093"/>
            <a:ext cx="4999942" cy="1490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049" y="6472657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1018492" y="3968563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610079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1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456C1-B6BA-74BC-D8DF-3F11C9627159}"/>
              </a:ext>
            </a:extLst>
          </p:cNvPr>
          <p:cNvSpPr txBox="1">
            <a:spLocks/>
          </p:cNvSpPr>
          <p:nvPr/>
        </p:nvSpPr>
        <p:spPr>
          <a:xfrm>
            <a:off x="-882774" y="902405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Stochastic</a:t>
            </a:r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5BF888-2EEA-D9A0-D292-11B4AD27802A}"/>
              </a:ext>
            </a:extLst>
          </p:cNvPr>
          <p:cNvSpPr txBox="1">
            <a:spLocks/>
          </p:cNvSpPr>
          <p:nvPr/>
        </p:nvSpPr>
        <p:spPr>
          <a:xfrm>
            <a:off x="-872055" y="-25548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/>
              <a:t>Deterministe</a:t>
            </a:r>
            <a:endParaRPr lang="en-US" sz="3000" b="1" dirty="0"/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FEB31-607A-AEF9-C568-B4CEEB8C44D3}"/>
              </a:ext>
            </a:extLst>
          </p:cNvPr>
          <p:cNvSpPr txBox="1">
            <a:spLocks/>
          </p:cNvSpPr>
          <p:nvPr/>
        </p:nvSpPr>
        <p:spPr>
          <a:xfrm>
            <a:off x="9109366" y="837364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Stochastic</a:t>
            </a:r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BB56F-1561-70AF-62AF-D2701E5E1F36}"/>
              </a:ext>
            </a:extLst>
          </p:cNvPr>
          <p:cNvSpPr txBox="1">
            <a:spLocks/>
          </p:cNvSpPr>
          <p:nvPr/>
        </p:nvSpPr>
        <p:spPr>
          <a:xfrm>
            <a:off x="9190108" y="-4254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/>
              <a:t>Deterministe</a:t>
            </a:r>
            <a:endParaRPr lang="en-US" sz="3000" dirty="0"/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E309E0-9BB9-CE60-540A-466698DFAF7B}"/>
              </a:ext>
            </a:extLst>
          </p:cNvPr>
          <p:cNvSpPr/>
          <p:nvPr/>
        </p:nvSpPr>
        <p:spPr>
          <a:xfrm>
            <a:off x="9634052" y="23461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39B00E-ADDC-A7DA-4F28-72EB9556CCC1}"/>
              </a:ext>
            </a:extLst>
          </p:cNvPr>
          <p:cNvSpPr/>
          <p:nvPr/>
        </p:nvSpPr>
        <p:spPr>
          <a:xfrm>
            <a:off x="9614881" y="1178413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92C563F-BEBA-A5B3-5862-E62265A96B3F}"/>
              </a:ext>
            </a:extLst>
          </p:cNvPr>
          <p:cNvSpPr/>
          <p:nvPr/>
        </p:nvSpPr>
        <p:spPr>
          <a:xfrm rot="10800000">
            <a:off x="2137210" y="26530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A24483-66B4-F59B-D890-74009FEDB217}"/>
              </a:ext>
            </a:extLst>
          </p:cNvPr>
          <p:cNvSpPr/>
          <p:nvPr/>
        </p:nvSpPr>
        <p:spPr>
          <a:xfrm rot="10800000">
            <a:off x="2129934" y="1198302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CF2673-14C2-AAC2-CA1B-0E255320F95C}"/>
              </a:ext>
            </a:extLst>
          </p:cNvPr>
          <p:cNvSpPr txBox="1">
            <a:spLocks/>
          </p:cNvSpPr>
          <p:nvPr/>
        </p:nvSpPr>
        <p:spPr>
          <a:xfrm>
            <a:off x="4081843" y="1770937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Many types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beaucoup de types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C08360-6A3A-2DD9-654E-910BCE0D5CEC}"/>
              </a:ext>
            </a:extLst>
          </p:cNvPr>
          <p:cNvSpPr/>
          <p:nvPr/>
        </p:nvSpPr>
        <p:spPr>
          <a:xfrm rot="5400000">
            <a:off x="6073141" y="1365198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C3E93EF-2D09-5675-D5D0-C74E66714004}"/>
              </a:ext>
            </a:extLst>
          </p:cNvPr>
          <p:cNvSpPr txBox="1">
            <a:spLocks/>
          </p:cNvSpPr>
          <p:nvPr/>
        </p:nvSpPr>
        <p:spPr>
          <a:xfrm>
            <a:off x="3372665" y="5147094"/>
            <a:ext cx="5446670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population (Leslie/</a:t>
            </a:r>
            <a:r>
              <a:rPr lang="en-US" sz="3000" b="1" dirty="0" err="1"/>
              <a:t>Lefkovitch</a:t>
            </a:r>
            <a:r>
              <a:rPr lang="en-US" sz="3000" b="1" dirty="0"/>
              <a:t>)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predator-prey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chasseur-chassé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SIR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metapopulation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/>
          </a:p>
          <a:p>
            <a:pPr algn="ctr"/>
            <a:endParaRPr lang="en-US" sz="3000" b="1" dirty="0"/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6438E2-82D8-37AF-93B6-296A40D6EB2F}"/>
              </a:ext>
            </a:extLst>
          </p:cNvPr>
          <p:cNvSpPr/>
          <p:nvPr/>
        </p:nvSpPr>
        <p:spPr>
          <a:xfrm>
            <a:off x="3585259" y="5943600"/>
            <a:ext cx="4999942" cy="694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59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049" y="6472657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1018492" y="3968563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610079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1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456C1-B6BA-74BC-D8DF-3F11C9627159}"/>
              </a:ext>
            </a:extLst>
          </p:cNvPr>
          <p:cNvSpPr txBox="1">
            <a:spLocks/>
          </p:cNvSpPr>
          <p:nvPr/>
        </p:nvSpPr>
        <p:spPr>
          <a:xfrm>
            <a:off x="-882774" y="902405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Stochastic</a:t>
            </a:r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5BF888-2EEA-D9A0-D292-11B4AD27802A}"/>
              </a:ext>
            </a:extLst>
          </p:cNvPr>
          <p:cNvSpPr txBox="1">
            <a:spLocks/>
          </p:cNvSpPr>
          <p:nvPr/>
        </p:nvSpPr>
        <p:spPr>
          <a:xfrm>
            <a:off x="-872055" y="-25548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/>
              <a:t>Deterministe</a:t>
            </a:r>
            <a:endParaRPr lang="en-US" sz="3000" b="1" dirty="0"/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FEB31-607A-AEF9-C568-B4CEEB8C44D3}"/>
              </a:ext>
            </a:extLst>
          </p:cNvPr>
          <p:cNvSpPr txBox="1">
            <a:spLocks/>
          </p:cNvSpPr>
          <p:nvPr/>
        </p:nvSpPr>
        <p:spPr>
          <a:xfrm>
            <a:off x="9109366" y="837364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Stochastic</a:t>
            </a:r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BB56F-1561-70AF-62AF-D2701E5E1F36}"/>
              </a:ext>
            </a:extLst>
          </p:cNvPr>
          <p:cNvSpPr txBox="1">
            <a:spLocks/>
          </p:cNvSpPr>
          <p:nvPr/>
        </p:nvSpPr>
        <p:spPr>
          <a:xfrm>
            <a:off x="9190108" y="-4254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/>
              <a:t>Deterministe</a:t>
            </a:r>
            <a:endParaRPr lang="en-US" sz="3000" dirty="0"/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E309E0-9BB9-CE60-540A-466698DFAF7B}"/>
              </a:ext>
            </a:extLst>
          </p:cNvPr>
          <p:cNvSpPr/>
          <p:nvPr/>
        </p:nvSpPr>
        <p:spPr>
          <a:xfrm>
            <a:off x="9634052" y="23461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39B00E-ADDC-A7DA-4F28-72EB9556CCC1}"/>
              </a:ext>
            </a:extLst>
          </p:cNvPr>
          <p:cNvSpPr/>
          <p:nvPr/>
        </p:nvSpPr>
        <p:spPr>
          <a:xfrm>
            <a:off x="9614881" y="1178413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92C563F-BEBA-A5B3-5862-E62265A96B3F}"/>
              </a:ext>
            </a:extLst>
          </p:cNvPr>
          <p:cNvSpPr/>
          <p:nvPr/>
        </p:nvSpPr>
        <p:spPr>
          <a:xfrm rot="10800000">
            <a:off x="2137210" y="26530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A24483-66B4-F59B-D890-74009FEDB217}"/>
              </a:ext>
            </a:extLst>
          </p:cNvPr>
          <p:cNvSpPr/>
          <p:nvPr/>
        </p:nvSpPr>
        <p:spPr>
          <a:xfrm rot="10800000">
            <a:off x="2129934" y="1198302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CF2673-14C2-AAC2-CA1B-0E255320F95C}"/>
              </a:ext>
            </a:extLst>
          </p:cNvPr>
          <p:cNvSpPr txBox="1">
            <a:spLocks/>
          </p:cNvSpPr>
          <p:nvPr/>
        </p:nvSpPr>
        <p:spPr>
          <a:xfrm>
            <a:off x="4081843" y="1770937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Many types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beaucoup de types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C08360-6A3A-2DD9-654E-910BCE0D5CEC}"/>
              </a:ext>
            </a:extLst>
          </p:cNvPr>
          <p:cNvSpPr/>
          <p:nvPr/>
        </p:nvSpPr>
        <p:spPr>
          <a:xfrm rot="5400000">
            <a:off x="6073141" y="1365198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C3E93EF-2D09-5675-D5D0-C74E66714004}"/>
              </a:ext>
            </a:extLst>
          </p:cNvPr>
          <p:cNvSpPr txBox="1">
            <a:spLocks/>
          </p:cNvSpPr>
          <p:nvPr/>
        </p:nvSpPr>
        <p:spPr>
          <a:xfrm>
            <a:off x="3372665" y="5147094"/>
            <a:ext cx="5446670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population (Leslie/</a:t>
            </a:r>
            <a:r>
              <a:rPr lang="en-US" sz="3000" b="1" dirty="0" err="1"/>
              <a:t>Lefkovitch</a:t>
            </a:r>
            <a:r>
              <a:rPr lang="en-US" sz="3000" b="1" dirty="0"/>
              <a:t>)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predator-prey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chasseur-chassé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SIR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metapopulation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/>
          </a:p>
          <a:p>
            <a:pPr algn="ctr"/>
            <a:endParaRPr lang="en-US" sz="3000" b="1" dirty="0"/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Christian wants to compare the average lengths of snakes in different national parks in Madagascar.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Christian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comparer les longueurs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des serpents dans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différents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parcs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nationaux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Madagascar.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58930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9A8F-6A29-3B88-7536-FE637D75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00950"/>
            <a:ext cx="7886699" cy="1325563"/>
          </a:xfrm>
        </p:spPr>
        <p:txBody>
          <a:bodyPr/>
          <a:lstStyle/>
          <a:p>
            <a:r>
              <a:rPr lang="en-US" dirty="0"/>
              <a:t>Two broad classes of models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Deux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grandes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classes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383F2-51D5-D844-DDAD-B37B5667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27" y="341241"/>
            <a:ext cx="1978856" cy="18081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3291448" y="1562700"/>
            <a:ext cx="2386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Statistical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Statistique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D97289-5F1D-28DE-8FD8-5440786F63D4}"/>
              </a:ext>
            </a:extLst>
          </p:cNvPr>
          <p:cNvSpPr txBox="1">
            <a:spLocks/>
          </p:cNvSpPr>
          <p:nvPr/>
        </p:nvSpPr>
        <p:spPr>
          <a:xfrm>
            <a:off x="6062093" y="1562701"/>
            <a:ext cx="31770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Mechanistic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Mécaniste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466C-6D40-F2E1-DD45-6498CB1C95BA}"/>
              </a:ext>
            </a:extLst>
          </p:cNvPr>
          <p:cNvSpPr/>
          <p:nvPr/>
        </p:nvSpPr>
        <p:spPr>
          <a:xfrm rot="5400000">
            <a:off x="6073140" y="-591410"/>
            <a:ext cx="45719" cy="707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00C5-DDE7-5366-8AFF-587A19A94932}"/>
              </a:ext>
            </a:extLst>
          </p:cNvPr>
          <p:cNvSpPr/>
          <p:nvPr/>
        </p:nvSpPr>
        <p:spPr>
          <a:xfrm>
            <a:off x="5880989" y="1526513"/>
            <a:ext cx="45719" cy="46559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63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Christian wants to compare the average lengths of snakes in different national parks in Madagascar.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Christian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comparer les longueurs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des serpents dans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différents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parcs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nationaux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Madagascar.</a:t>
            </a:r>
          </a:p>
          <a:p>
            <a:r>
              <a:rPr lang="en-US" dirty="0"/>
              <a:t>ANOVA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135100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Tanjona</a:t>
            </a:r>
            <a:r>
              <a:rPr lang="en-US" dirty="0"/>
              <a:t> wants to estimate the population growth rate of beetles at Centre </a:t>
            </a:r>
            <a:r>
              <a:rPr lang="en-US" dirty="0" err="1"/>
              <a:t>ValBio</a:t>
            </a:r>
            <a:r>
              <a:rPr lang="en-US" dirty="0"/>
              <a:t> based on census data collected once a year from 1994-2022.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Tanjona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souhaite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estimer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croissance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la population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coléoptères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au Centre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ValBio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sur la base des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données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recensement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collectées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une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fois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par an de 1994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2022.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4256270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Tanjona</a:t>
            </a:r>
            <a:r>
              <a:rPr lang="en-US" dirty="0"/>
              <a:t> wants to estimate the population growth rate of beetles at Centre </a:t>
            </a:r>
            <a:r>
              <a:rPr lang="en-US" dirty="0" err="1"/>
              <a:t>ValBio</a:t>
            </a:r>
            <a:r>
              <a:rPr lang="en-US" dirty="0"/>
              <a:t> based on census data collected once a year from 1994-2022.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Tanjona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souhaite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estimer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croissance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la population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coléoptères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au Centre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ValBio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sur la base des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données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recensement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collectées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une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fois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par an de 1994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2022. </a:t>
            </a:r>
          </a:p>
          <a:p>
            <a:r>
              <a:rPr lang="en-US" dirty="0"/>
              <a:t>mechanistic model</a:t>
            </a:r>
          </a:p>
          <a:p>
            <a:r>
              <a:rPr lang="en-US" dirty="0"/>
              <a:t>discrete time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4125813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Andres wants to measure the survival of tagged lemurs in </a:t>
            </a:r>
            <a:r>
              <a:rPr lang="en-US" dirty="0" err="1"/>
              <a:t>Ranomafana</a:t>
            </a:r>
            <a:r>
              <a:rPr lang="en-US" dirty="0"/>
              <a:t> which are recaptured every year from 2011-2022.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Andres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mesurer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survie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lémuriens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marqués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Ranomafana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qui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sont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recapturés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chaque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année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2011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2022.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708234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Andres wants to measure the survival of tagged lemurs in </a:t>
            </a:r>
            <a:r>
              <a:rPr lang="en-US" dirty="0" err="1"/>
              <a:t>Ranomafana</a:t>
            </a:r>
            <a:r>
              <a:rPr lang="en-US" dirty="0"/>
              <a:t> which are recaptured every year from 2011-2022.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Andres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mesurer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survie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lémuriens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marqués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Ranomafana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qui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sont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recapturés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chaque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année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2011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2022. </a:t>
            </a:r>
          </a:p>
          <a:p>
            <a:r>
              <a:rPr lang="en-US" dirty="0"/>
              <a:t>generalized linear mixed model </a:t>
            </a:r>
          </a:p>
          <a:p>
            <a:r>
              <a:rPr lang="en-US" dirty="0" err="1"/>
              <a:t>glmer</a:t>
            </a:r>
            <a:r>
              <a:rPr lang="en-US" dirty="0"/>
              <a:t>()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1867499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Fenosoa</a:t>
            </a:r>
            <a:r>
              <a:rPr lang="en-US" dirty="0"/>
              <a:t> wants to compare the average DBH at which mistletoe grows on trees in </a:t>
            </a:r>
            <a:r>
              <a:rPr lang="en-US" dirty="0" err="1"/>
              <a:t>Ranomafana</a:t>
            </a:r>
            <a:r>
              <a:rPr lang="en-US" dirty="0"/>
              <a:t> vs. </a:t>
            </a:r>
            <a:r>
              <a:rPr lang="en-US" dirty="0" err="1"/>
              <a:t>Marojejy</a:t>
            </a:r>
            <a:r>
              <a:rPr lang="en-US" dirty="0"/>
              <a:t> National Parks.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Fenosoa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comparer le DHP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moyen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auquel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gui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pousse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sur les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arbres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Ranomafana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par rapport aux parcs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nationaux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Marojejy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1823895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Fenosoa</a:t>
            </a:r>
            <a:r>
              <a:rPr lang="en-US" dirty="0"/>
              <a:t> wants to compare the average DBH at which mistletoe grows on trees in </a:t>
            </a:r>
            <a:r>
              <a:rPr lang="en-US" dirty="0" err="1"/>
              <a:t>Ranomafana</a:t>
            </a:r>
            <a:r>
              <a:rPr lang="en-US" dirty="0"/>
              <a:t> vs. </a:t>
            </a:r>
            <a:r>
              <a:rPr lang="en-US" dirty="0" err="1"/>
              <a:t>Marojejy</a:t>
            </a:r>
            <a:r>
              <a:rPr lang="en-US" dirty="0"/>
              <a:t> National Parks.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Fenosoa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comparer le DHP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moyen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auquel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gui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pousse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sur les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arbres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Ranomafana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par rapport aux parcs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nationaux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Marojejy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r>
              <a:rPr lang="en-US" dirty="0"/>
              <a:t>t-test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665832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Mirana</a:t>
            </a:r>
            <a:r>
              <a:rPr lang="en-US" dirty="0"/>
              <a:t> wants to estimate the rate of waning immunity in kids following TB vaccination in Antananarivo.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Mirana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estimer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déclin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l'immunité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chez les enfants après la vaccination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contre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tuberculose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Antananarivo.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1650295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Mirana</a:t>
            </a:r>
            <a:r>
              <a:rPr lang="en-US" dirty="0"/>
              <a:t> wants to estimate the rate of waning immunity in kids following TB vaccination in Antananarivo.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Mirana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estimer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déclin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l'immunité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chez les enfants après la vaccination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contre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tuberculose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Antananarivo. </a:t>
            </a:r>
          </a:p>
          <a:p>
            <a:r>
              <a:rPr lang="en-US" dirty="0"/>
              <a:t>mechanistic model</a:t>
            </a:r>
          </a:p>
          <a:p>
            <a:r>
              <a:rPr lang="en-US" dirty="0"/>
              <a:t>continuous time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1728766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Nuzha</a:t>
            </a:r>
            <a:r>
              <a:rPr lang="en-US" dirty="0"/>
              <a:t> wants to simulate the impacts of climate change on chytrid prevalence in </a:t>
            </a:r>
            <a:r>
              <a:rPr lang="en-US" dirty="0" err="1"/>
              <a:t>mantella</a:t>
            </a:r>
            <a:r>
              <a:rPr lang="en-US" dirty="0"/>
              <a:t> frogs.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Nuzha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simuler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les impacts du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changement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climatique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sur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prévalence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du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chytride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chez les grenouilles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mantella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21846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9A8F-6A29-3B88-7536-FE637D75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00950"/>
            <a:ext cx="7886699" cy="1325563"/>
          </a:xfrm>
        </p:spPr>
        <p:txBody>
          <a:bodyPr/>
          <a:lstStyle/>
          <a:p>
            <a:r>
              <a:rPr lang="en-US" dirty="0"/>
              <a:t>Two broad classes of models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Deux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grandes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classes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383F2-51D5-D844-DDAD-B37B5667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27" y="341241"/>
            <a:ext cx="1978856" cy="18081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3291448" y="1562700"/>
            <a:ext cx="2386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Statistical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Statistique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D97289-5F1D-28DE-8FD8-5440786F63D4}"/>
              </a:ext>
            </a:extLst>
          </p:cNvPr>
          <p:cNvSpPr txBox="1">
            <a:spLocks/>
          </p:cNvSpPr>
          <p:nvPr/>
        </p:nvSpPr>
        <p:spPr>
          <a:xfrm>
            <a:off x="6062093" y="1562701"/>
            <a:ext cx="31770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Mechanistic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Mécaniste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466C-6D40-F2E1-DD45-6498CB1C95BA}"/>
              </a:ext>
            </a:extLst>
          </p:cNvPr>
          <p:cNvSpPr/>
          <p:nvPr/>
        </p:nvSpPr>
        <p:spPr>
          <a:xfrm rot="5400000">
            <a:off x="6073140" y="-591410"/>
            <a:ext cx="45719" cy="707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00C5-DDE7-5366-8AFF-587A19A94932}"/>
              </a:ext>
            </a:extLst>
          </p:cNvPr>
          <p:cNvSpPr/>
          <p:nvPr/>
        </p:nvSpPr>
        <p:spPr>
          <a:xfrm>
            <a:off x="5880989" y="1526513"/>
            <a:ext cx="45719" cy="46559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DD1CA-FC75-7F0F-6EDE-58B207822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358" y="4286202"/>
            <a:ext cx="7886700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The choice depends on the research question!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CBFF5-3463-8799-846E-7AD5FE4FF71A}"/>
              </a:ext>
            </a:extLst>
          </p:cNvPr>
          <p:cNvSpPr txBox="1"/>
          <p:nvPr/>
        </p:nvSpPr>
        <p:spPr>
          <a:xfrm>
            <a:off x="3013312" y="4709140"/>
            <a:ext cx="6368383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Le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choix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dépend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de la question de recherche !</a:t>
            </a:r>
          </a:p>
        </p:txBody>
      </p:sp>
    </p:spTree>
    <p:extLst>
      <p:ext uri="{BB962C8B-B14F-4D97-AF65-F5344CB8AC3E}">
        <p14:creationId xmlns:p14="http://schemas.microsoft.com/office/powerpoint/2010/main" val="2792196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Nuzha</a:t>
            </a:r>
            <a:r>
              <a:rPr lang="en-US" dirty="0"/>
              <a:t> wants to simulate the impacts of climate change on chytrid prevalence in </a:t>
            </a:r>
            <a:r>
              <a:rPr lang="en-US" dirty="0" err="1"/>
              <a:t>mantella</a:t>
            </a:r>
            <a:r>
              <a:rPr lang="en-US" dirty="0"/>
              <a:t> frogs.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Nuzha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simuler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les impacts du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changement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climatique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sur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prévalence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du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chytride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chez les grenouilles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mantella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dirty="0"/>
              <a:t>mechanistic model</a:t>
            </a:r>
          </a:p>
          <a:p>
            <a:r>
              <a:rPr lang="en-US" dirty="0"/>
              <a:t>continuous time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618223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Miray</a:t>
            </a:r>
            <a:r>
              <a:rPr lang="en-US" dirty="0"/>
              <a:t> wants to study risk factors for HPV seropositivity at 4 hospitals in 2 cities in Madagascar.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Miray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étudier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facteurs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risque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séropositivité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HPV dans 4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hôpitaux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2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villes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Madagascar.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123330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Miray</a:t>
            </a:r>
            <a:r>
              <a:rPr lang="en-US" dirty="0"/>
              <a:t> wants to study risk factors for HPV seropositivity at 4 hospitals in 2 cities in Madagascar.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Miray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étudier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facteurs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risque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séropositivité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HPV dans 4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hôpitaux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2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villes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Madagascar. </a:t>
            </a:r>
          </a:p>
          <a:p>
            <a:r>
              <a:rPr lang="en-US" dirty="0"/>
              <a:t>generalized linear mixed model </a:t>
            </a:r>
          </a:p>
          <a:p>
            <a:r>
              <a:rPr lang="en-US" dirty="0" err="1"/>
              <a:t>glmer</a:t>
            </a:r>
            <a:r>
              <a:rPr lang="en-US" dirty="0"/>
              <a:t>()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569724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Pierro</a:t>
            </a:r>
            <a:r>
              <a:rPr lang="en-US" dirty="0"/>
              <a:t> wants to study the density of coral cover at 3 depths in and out of MPAs in the </a:t>
            </a:r>
            <a:r>
              <a:rPr lang="en-US" dirty="0" err="1"/>
              <a:t>Toliara</a:t>
            </a:r>
            <a:r>
              <a:rPr lang="en-US" dirty="0"/>
              <a:t> region.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Pierro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étudier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densité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la couverture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corallienne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3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profondeurs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l'intérieur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l'extérieur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des AMP de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région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Toliara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1498411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Pierro</a:t>
            </a:r>
            <a:r>
              <a:rPr lang="en-US" dirty="0"/>
              <a:t> wants to study the density of coral cover at 3 depths in and out of MPAs in the </a:t>
            </a:r>
            <a:r>
              <a:rPr lang="en-US" dirty="0" err="1"/>
              <a:t>Toliara</a:t>
            </a:r>
            <a:r>
              <a:rPr lang="en-US" dirty="0"/>
              <a:t> region.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Pierro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étudier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densité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la couverture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corallienne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3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profondeurs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l'intérieur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l'extérieur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des AMP de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région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Toliara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dirty="0"/>
              <a:t>linear mixed model </a:t>
            </a:r>
          </a:p>
          <a:p>
            <a:r>
              <a:rPr lang="en-US" dirty="0" err="1"/>
              <a:t>lmer</a:t>
            </a:r>
            <a:r>
              <a:rPr lang="en-US" dirty="0"/>
              <a:t>()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16724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9A8F-6A29-3B88-7536-FE637D75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00950"/>
            <a:ext cx="7886699" cy="1325563"/>
          </a:xfrm>
        </p:spPr>
        <p:txBody>
          <a:bodyPr/>
          <a:lstStyle/>
          <a:p>
            <a:r>
              <a:rPr lang="en-US" dirty="0"/>
              <a:t>Two broad classes of models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Deux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grandes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classes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383F2-51D5-D844-DDAD-B37B5667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27" y="341241"/>
            <a:ext cx="1978856" cy="18081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3291448" y="1562700"/>
            <a:ext cx="2386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Statistical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Statistique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D97289-5F1D-28DE-8FD8-5440786F63D4}"/>
              </a:ext>
            </a:extLst>
          </p:cNvPr>
          <p:cNvSpPr txBox="1">
            <a:spLocks/>
          </p:cNvSpPr>
          <p:nvPr/>
        </p:nvSpPr>
        <p:spPr>
          <a:xfrm>
            <a:off x="6062093" y="1562701"/>
            <a:ext cx="31770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Mechanistic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Mécaniste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466C-6D40-F2E1-DD45-6498CB1C95BA}"/>
              </a:ext>
            </a:extLst>
          </p:cNvPr>
          <p:cNvSpPr/>
          <p:nvPr/>
        </p:nvSpPr>
        <p:spPr>
          <a:xfrm rot="5400000">
            <a:off x="6073140" y="-591410"/>
            <a:ext cx="45719" cy="707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00C5-DDE7-5366-8AFF-587A19A94932}"/>
              </a:ext>
            </a:extLst>
          </p:cNvPr>
          <p:cNvSpPr/>
          <p:nvPr/>
        </p:nvSpPr>
        <p:spPr>
          <a:xfrm>
            <a:off x="5880989" y="1526513"/>
            <a:ext cx="45719" cy="46559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B9072F4-AB40-AD9F-46FE-A35303162EE1}"/>
              </a:ext>
            </a:extLst>
          </p:cNvPr>
          <p:cNvSpPr txBox="1">
            <a:spLocks/>
          </p:cNvSpPr>
          <p:nvPr/>
        </p:nvSpPr>
        <p:spPr>
          <a:xfrm>
            <a:off x="3291448" y="2852076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Correlation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Corrélation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6D2C654-426F-7A49-2406-8CA8ABE7262B}"/>
              </a:ext>
            </a:extLst>
          </p:cNvPr>
          <p:cNvSpPr txBox="1">
            <a:spLocks/>
          </p:cNvSpPr>
          <p:nvPr/>
        </p:nvSpPr>
        <p:spPr>
          <a:xfrm>
            <a:off x="6474164" y="2872869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Causation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Causalité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8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9A8F-6A29-3B88-7536-FE637D75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00950"/>
            <a:ext cx="7886699" cy="1325563"/>
          </a:xfrm>
        </p:spPr>
        <p:txBody>
          <a:bodyPr/>
          <a:lstStyle/>
          <a:p>
            <a:r>
              <a:rPr lang="en-US" dirty="0"/>
              <a:t>Two broad classes of models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Deux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grandes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classes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383F2-51D5-D844-DDAD-B37B5667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27" y="341241"/>
            <a:ext cx="1978856" cy="18081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3291448" y="1562700"/>
            <a:ext cx="2386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Statistical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Statistique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D97289-5F1D-28DE-8FD8-5440786F63D4}"/>
              </a:ext>
            </a:extLst>
          </p:cNvPr>
          <p:cNvSpPr txBox="1">
            <a:spLocks/>
          </p:cNvSpPr>
          <p:nvPr/>
        </p:nvSpPr>
        <p:spPr>
          <a:xfrm>
            <a:off x="6062093" y="1562701"/>
            <a:ext cx="31770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Mechanistic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Mécaniste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466C-6D40-F2E1-DD45-6498CB1C95BA}"/>
              </a:ext>
            </a:extLst>
          </p:cNvPr>
          <p:cNvSpPr/>
          <p:nvPr/>
        </p:nvSpPr>
        <p:spPr>
          <a:xfrm rot="5400000">
            <a:off x="6073140" y="-591410"/>
            <a:ext cx="45719" cy="707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00C5-DDE7-5366-8AFF-587A19A94932}"/>
              </a:ext>
            </a:extLst>
          </p:cNvPr>
          <p:cNvSpPr/>
          <p:nvPr/>
        </p:nvSpPr>
        <p:spPr>
          <a:xfrm>
            <a:off x="5880989" y="1526513"/>
            <a:ext cx="45719" cy="46559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582AE0D-A004-ADA4-21A8-05C9473E983B}"/>
              </a:ext>
            </a:extLst>
          </p:cNvPr>
          <p:cNvSpPr txBox="1">
            <a:spLocks/>
          </p:cNvSpPr>
          <p:nvPr/>
        </p:nvSpPr>
        <p:spPr>
          <a:xfrm>
            <a:off x="3291448" y="2852076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Correlation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Corrélation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0BB19D6-C933-3618-A821-80A9AC462864}"/>
              </a:ext>
            </a:extLst>
          </p:cNvPr>
          <p:cNvSpPr txBox="1">
            <a:spLocks/>
          </p:cNvSpPr>
          <p:nvPr/>
        </p:nvSpPr>
        <p:spPr>
          <a:xfrm>
            <a:off x="6474164" y="2872869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Causation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Causalité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3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9A8F-6A29-3B88-7536-FE637D75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00950"/>
            <a:ext cx="7886699" cy="1325563"/>
          </a:xfrm>
        </p:spPr>
        <p:txBody>
          <a:bodyPr/>
          <a:lstStyle/>
          <a:p>
            <a:r>
              <a:rPr lang="en-US" dirty="0"/>
              <a:t>Two broad classes of models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Deux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grandes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classes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383F2-51D5-D844-DDAD-B37B5667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27" y="341241"/>
            <a:ext cx="1978856" cy="18081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3291448" y="1562700"/>
            <a:ext cx="2386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Statistical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Statistique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D97289-5F1D-28DE-8FD8-5440786F63D4}"/>
              </a:ext>
            </a:extLst>
          </p:cNvPr>
          <p:cNvSpPr txBox="1">
            <a:spLocks/>
          </p:cNvSpPr>
          <p:nvPr/>
        </p:nvSpPr>
        <p:spPr>
          <a:xfrm>
            <a:off x="6062093" y="1562701"/>
            <a:ext cx="31770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Mechanistic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Mécaniste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466C-6D40-F2E1-DD45-6498CB1C95BA}"/>
              </a:ext>
            </a:extLst>
          </p:cNvPr>
          <p:cNvSpPr/>
          <p:nvPr/>
        </p:nvSpPr>
        <p:spPr>
          <a:xfrm rot="5400000">
            <a:off x="6073140" y="-591410"/>
            <a:ext cx="45719" cy="707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00C5-DDE7-5366-8AFF-587A19A94932}"/>
              </a:ext>
            </a:extLst>
          </p:cNvPr>
          <p:cNvSpPr/>
          <p:nvPr/>
        </p:nvSpPr>
        <p:spPr>
          <a:xfrm>
            <a:off x="5880989" y="1526513"/>
            <a:ext cx="45719" cy="46559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582AE0D-A004-ADA4-21A8-05C9473E983B}"/>
              </a:ext>
            </a:extLst>
          </p:cNvPr>
          <p:cNvSpPr txBox="1">
            <a:spLocks/>
          </p:cNvSpPr>
          <p:nvPr/>
        </p:nvSpPr>
        <p:spPr>
          <a:xfrm>
            <a:off x="3291448" y="2852076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Correlation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Corrélation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0BB19D6-C933-3618-A821-80A9AC462864}"/>
              </a:ext>
            </a:extLst>
          </p:cNvPr>
          <p:cNvSpPr txBox="1">
            <a:spLocks/>
          </p:cNvSpPr>
          <p:nvPr/>
        </p:nvSpPr>
        <p:spPr>
          <a:xfrm>
            <a:off x="6474164" y="2872869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Causation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Causalité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009D78-6724-2D8F-7F14-6C01D2C93B19}"/>
              </a:ext>
            </a:extLst>
          </p:cNvPr>
          <p:cNvSpPr txBox="1">
            <a:spLocks/>
          </p:cNvSpPr>
          <p:nvPr/>
        </p:nvSpPr>
        <p:spPr>
          <a:xfrm>
            <a:off x="3353090" y="3957232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Pattern</a:t>
            </a:r>
          </a:p>
          <a:p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Motif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284E12-4CC6-8C33-CEBD-A6A3A24CADB7}"/>
              </a:ext>
            </a:extLst>
          </p:cNvPr>
          <p:cNvSpPr txBox="1">
            <a:spLocks/>
          </p:cNvSpPr>
          <p:nvPr/>
        </p:nvSpPr>
        <p:spPr>
          <a:xfrm>
            <a:off x="6474164" y="3969736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Process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Processus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9A8F-6A29-3B88-7536-FE637D75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00950"/>
            <a:ext cx="7886699" cy="1325563"/>
          </a:xfrm>
        </p:spPr>
        <p:txBody>
          <a:bodyPr/>
          <a:lstStyle/>
          <a:p>
            <a:r>
              <a:rPr lang="en-US" dirty="0"/>
              <a:t>Two broad classes of models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Deux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grandes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classes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383F2-51D5-D844-DDAD-B37B5667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27" y="341241"/>
            <a:ext cx="1978856" cy="18081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3291448" y="1562700"/>
            <a:ext cx="2386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Statistical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Statistique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D97289-5F1D-28DE-8FD8-5440786F63D4}"/>
              </a:ext>
            </a:extLst>
          </p:cNvPr>
          <p:cNvSpPr txBox="1">
            <a:spLocks/>
          </p:cNvSpPr>
          <p:nvPr/>
        </p:nvSpPr>
        <p:spPr>
          <a:xfrm>
            <a:off x="6062093" y="1562701"/>
            <a:ext cx="31770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Mechanistic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Mécaniste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466C-6D40-F2E1-DD45-6498CB1C95BA}"/>
              </a:ext>
            </a:extLst>
          </p:cNvPr>
          <p:cNvSpPr/>
          <p:nvPr/>
        </p:nvSpPr>
        <p:spPr>
          <a:xfrm rot="5400000">
            <a:off x="6073140" y="-591410"/>
            <a:ext cx="45719" cy="707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00C5-DDE7-5366-8AFF-587A19A94932}"/>
              </a:ext>
            </a:extLst>
          </p:cNvPr>
          <p:cNvSpPr/>
          <p:nvPr/>
        </p:nvSpPr>
        <p:spPr>
          <a:xfrm>
            <a:off x="5880989" y="1526513"/>
            <a:ext cx="45719" cy="46559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582AE0D-A004-ADA4-21A8-05C9473E983B}"/>
              </a:ext>
            </a:extLst>
          </p:cNvPr>
          <p:cNvSpPr txBox="1">
            <a:spLocks/>
          </p:cNvSpPr>
          <p:nvPr/>
        </p:nvSpPr>
        <p:spPr>
          <a:xfrm>
            <a:off x="3291448" y="2852076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Correlation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Corrélation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0BB19D6-C933-3618-A821-80A9AC462864}"/>
              </a:ext>
            </a:extLst>
          </p:cNvPr>
          <p:cNvSpPr txBox="1">
            <a:spLocks/>
          </p:cNvSpPr>
          <p:nvPr/>
        </p:nvSpPr>
        <p:spPr>
          <a:xfrm>
            <a:off x="6474164" y="2872869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Causation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Causalité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009D78-6724-2D8F-7F14-6C01D2C93B19}"/>
              </a:ext>
            </a:extLst>
          </p:cNvPr>
          <p:cNvSpPr txBox="1">
            <a:spLocks/>
          </p:cNvSpPr>
          <p:nvPr/>
        </p:nvSpPr>
        <p:spPr>
          <a:xfrm>
            <a:off x="3353090" y="3957232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Pattern</a:t>
            </a:r>
          </a:p>
          <a:p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Motif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284E12-4CC6-8C33-CEBD-A6A3A24CADB7}"/>
              </a:ext>
            </a:extLst>
          </p:cNvPr>
          <p:cNvSpPr txBox="1">
            <a:spLocks/>
          </p:cNvSpPr>
          <p:nvPr/>
        </p:nvSpPr>
        <p:spPr>
          <a:xfrm>
            <a:off x="6474164" y="3969736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Process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Processus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B876AD-7525-4B3C-7F25-A5F7BC8C39BD}"/>
              </a:ext>
            </a:extLst>
          </p:cNvPr>
          <p:cNvSpPr txBox="1">
            <a:spLocks/>
          </p:cNvSpPr>
          <p:nvPr/>
        </p:nvSpPr>
        <p:spPr>
          <a:xfrm>
            <a:off x="3353091" y="5120990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What?</a:t>
            </a:r>
          </a:p>
          <a:p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Que?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6D3266-C872-58E7-8ECA-12593F81FA5A}"/>
              </a:ext>
            </a:extLst>
          </p:cNvPr>
          <p:cNvSpPr txBox="1">
            <a:spLocks/>
          </p:cNvSpPr>
          <p:nvPr/>
        </p:nvSpPr>
        <p:spPr>
          <a:xfrm>
            <a:off x="6474164" y="5120989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How?</a:t>
            </a:r>
          </a:p>
          <a:p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Comment?</a:t>
            </a:r>
          </a:p>
        </p:txBody>
      </p:sp>
    </p:spTree>
    <p:extLst>
      <p:ext uri="{BB962C8B-B14F-4D97-AF65-F5344CB8AC3E}">
        <p14:creationId xmlns:p14="http://schemas.microsoft.com/office/powerpoint/2010/main" val="225226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E1092D-A34C-E622-FE5D-00EF6C1F696A}"/>
              </a:ext>
            </a:extLst>
          </p:cNvPr>
          <p:cNvSpPr/>
          <p:nvPr/>
        </p:nvSpPr>
        <p:spPr>
          <a:xfrm>
            <a:off x="212063" y="1424133"/>
            <a:ext cx="4953378" cy="5258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5066</TotalTime>
  <Words>2014</Words>
  <Application>Microsoft Macintosh PowerPoint</Application>
  <PresentationFormat>Widescreen</PresentationFormat>
  <Paragraphs>617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Gill Sans</vt:lpstr>
      <vt:lpstr>Helvetica</vt:lpstr>
      <vt:lpstr>Office Theme</vt:lpstr>
      <vt:lpstr>So many models! How to choose?!? Tant de modèles ! Comment choisir?!?</vt:lpstr>
      <vt:lpstr>Two broad classes of models Deux grandes classes de modèles</vt:lpstr>
      <vt:lpstr>Two broad classes of models Deux grandes classes de modèles</vt:lpstr>
      <vt:lpstr>Two broad classes of models Deux grandes classes de modèles</vt:lpstr>
      <vt:lpstr>Two broad classes of models Deux grandes classes de modèles</vt:lpstr>
      <vt:lpstr>Two broad classes of models Deux grandes classes de modèles</vt:lpstr>
      <vt:lpstr>Two broad classes of models Deux grandes classes de modèles</vt:lpstr>
      <vt:lpstr>Two broad classes of models Deux grandes classes de modèles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Cara Brook</dc:creator>
  <cp:lastModifiedBy>Cara Brook</cp:lastModifiedBy>
  <cp:revision>109</cp:revision>
  <dcterms:created xsi:type="dcterms:W3CDTF">2018-01-14T04:11:12Z</dcterms:created>
  <dcterms:modified xsi:type="dcterms:W3CDTF">2022-12-15T07:56:36Z</dcterms:modified>
</cp:coreProperties>
</file>