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M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D00C7-5A39-A2F0-F68A-AB85389C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AC53C0-0A03-8EB2-B8B7-AF42E9964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EEB10E-7BE6-CE4B-166F-D5A5B940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D0DC3-4627-7955-8DB8-9604760E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91B6B-1D94-6819-5449-90FB6C9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9026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03C63-031B-76AD-13CF-55E0401F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ABC0B5-01E2-100C-BE92-6FA2B30FE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A19C0-10EF-CE4D-0D1B-8F1CBA81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6EDF5-7250-D1F6-EBC9-B8B715FF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957C47-2EE7-7A74-DB03-2BAEBDF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2253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2A680C-6ED3-B8D1-F06C-980C93FE0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85DC16-2852-C2BD-0AA9-2CE0D498C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1CD30-04FF-5C23-935D-C56944B0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7E6EB-AD56-0EBB-50E3-D37A1CBE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76CA9-6DC7-9F67-5740-89694E93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5528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506C1-1F5E-C325-91D1-29E4897E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4B398-E937-83ED-08B0-6410FAA6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EB5D7-C2D4-6E07-1BB5-5C9A1A2A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1A9E6-D413-BF67-13CE-A6EDD8CF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9E388-CE6A-064E-60A9-90EDB2A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277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B2EC1-635B-6CCA-F40E-A5FFDAE9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F6936-D2DB-7DD0-3A31-C6E26165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15A7B-50EF-C972-0372-DE1F6228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9E6A4-872B-0488-ADE9-35786731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E017B-C14C-9821-BED7-33576E0C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77088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E5A95-AD6A-E847-AE4D-791E6B50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3BE95-F768-F29C-B6AF-1A8B4549A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58E71-6B5A-53E2-8DFB-42197CB31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80C8F0-A918-9228-A23B-279D7B38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2D8D8-D354-C559-4277-4E9D0DBA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624B-D577-F639-1FC1-BE4FDFAE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0435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5089F-1D98-6A8D-A187-7185E872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07AC3-2851-A998-8670-5BDE7198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69AB8E-2506-487E-6E50-5A737A14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A07DB9-E1B1-6077-464A-0A16EE4D7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679B97-5FD8-2591-6CA0-11CD36E05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39DE25-5901-2C36-D4F6-80489A10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59A5C2-808C-BDCA-1A65-203B2F9A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AE05EC-ED88-C9CC-C386-DE20CF5E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00204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D3FC2-EF67-346A-2C5F-59595D85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89C548-4C1C-05BA-9B9D-FE8AD422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9BD30E-2838-9D1E-CCC8-6AE4FC3C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708EA8-2D1B-56A4-C5AC-CF46F597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6963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DA8E6C-8F95-A1E1-34DF-A674B12A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DB806-A9DE-2949-2F53-3D715C6F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F97625-9AEA-1B45-B4DB-F4FCF9DD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7090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F90E-3C92-41FA-E7DC-358D32E7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3C4F5-831D-C305-BAE4-A4DC8CD2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5CF90-5E2D-1A1F-8CE6-926C57B8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7971C-932E-639D-C441-86639D70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924B77-18DA-9C78-F8C8-6E1A6007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161A65-E6C8-4814-951C-706B15B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18915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2EB6-1E9E-E71F-CF53-F424439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E210A6-F441-A955-D424-82696A39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B21776-24B6-197F-8326-D94E8672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C03356-FCCE-73F6-F4D7-4A4CA817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A2A988-785D-89EA-6013-7CA956D7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95BE0-4B79-9433-3D29-DAF5B695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22592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0230A-EA33-609F-F333-31298089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B4A6EC-EDC0-94DA-20F5-6C7C568E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EE2D3-7577-AB53-FC45-BD0A0622E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D15E-1A55-4212-A8BD-BF05F3F01BB4}" type="datetimeFigureOut">
              <a:rPr lang="fr-MG" smtClean="0"/>
              <a:t>21/12/2022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8227E-8434-B2F1-7572-328403E5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029A87-B25F-24D0-C9E0-39B78F11A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82BF-6AE6-4F48-AD27-3A9854D7E4C1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46364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M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2A5B5-E08D-52B7-952E-19C9BEDF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924696"/>
            <a:ext cx="11092376" cy="478302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latin typeface="+mn-lt"/>
              </a:rPr>
              <a:t>CLIMATE IMPACTS ON THE PLAGUE PROLIFERATION </a:t>
            </a:r>
            <a:br>
              <a:rPr lang="fr-FR" sz="4000" b="1" dirty="0">
                <a:latin typeface="+mn-lt"/>
              </a:rPr>
            </a:br>
            <a:r>
              <a:rPr lang="fr-FR" sz="4000" b="1" dirty="0">
                <a:latin typeface="+mn-lt"/>
              </a:rPr>
              <a:t>IN MADAGASCAR</a:t>
            </a:r>
            <a:br>
              <a:rPr lang="fr-MG" sz="3600" dirty="0"/>
            </a:br>
            <a:endParaRPr lang="fr-MG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2785F-4312-D44F-3AFB-E184B990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2987627"/>
            <a:ext cx="11615224" cy="207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Parfait </a:t>
            </a:r>
            <a:r>
              <a:rPr lang="fr-FR" dirty="0"/>
              <a:t>RAKOTONINDRAINY</a:t>
            </a:r>
          </a:p>
          <a:p>
            <a:pPr marL="0" indent="0">
              <a:buNone/>
            </a:pPr>
            <a:r>
              <a:rPr lang="fr-FR" dirty="0" err="1"/>
              <a:t>Research</a:t>
            </a:r>
            <a:r>
              <a:rPr lang="fr-FR" dirty="0"/>
              <a:t> Masters, Ecole Nationale d’Informatique, </a:t>
            </a:r>
            <a:r>
              <a:rPr lang="fr-FR" dirty="0" err="1"/>
              <a:t>University</a:t>
            </a:r>
            <a:r>
              <a:rPr lang="fr-FR" dirty="0"/>
              <a:t> of Fianarantsoa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M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578DA1-DC85-7834-3E9B-2EBB135BD0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3" y="5368646"/>
            <a:ext cx="1092291" cy="10657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ECB989-AA18-F9DB-3B99-7E8D5B52D0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8646"/>
            <a:ext cx="1092291" cy="10657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0323EA-5151-4352-9596-A7D78A778510}"/>
              </a:ext>
            </a:extLst>
          </p:cNvPr>
          <p:cNvSpPr txBox="1"/>
          <p:nvPr/>
        </p:nvSpPr>
        <p:spPr>
          <a:xfrm>
            <a:off x="7685649" y="4079631"/>
            <a:ext cx="4492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E2M2 final </a:t>
            </a:r>
            <a:r>
              <a:rPr lang="fr-FR" sz="2000" i="1" dirty="0" err="1"/>
              <a:t>symposim</a:t>
            </a:r>
            <a:r>
              <a:rPr lang="fr-FR" sz="2000" i="1" dirty="0"/>
              <a:t> - </a:t>
            </a:r>
            <a:r>
              <a:rPr lang="fr-FR" sz="2000" i="1" dirty="0" err="1"/>
              <a:t>January</a:t>
            </a:r>
            <a:r>
              <a:rPr lang="fr-FR" sz="2000" i="1" dirty="0"/>
              <a:t> 5, 2023</a:t>
            </a:r>
            <a:endParaRPr lang="fr-MG" sz="2000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F9C1CB-A3DF-F509-A7F8-44A15FC2D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03" y="5368647"/>
            <a:ext cx="1709369" cy="10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739A8E0F-55E4-70CA-12F5-83CD0842CCEE}"/>
              </a:ext>
            </a:extLst>
          </p:cNvPr>
          <p:cNvGrpSpPr/>
          <p:nvPr/>
        </p:nvGrpSpPr>
        <p:grpSpPr>
          <a:xfrm>
            <a:off x="10643" y="25052"/>
            <a:ext cx="12170713" cy="655985"/>
            <a:chOff x="10643" y="25052"/>
            <a:chExt cx="12170713" cy="655985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D4D0D336-B727-E07E-57AB-0932BD4E86A8}"/>
                </a:ext>
              </a:extLst>
            </p:cNvPr>
            <p:cNvSpPr/>
            <p:nvPr/>
          </p:nvSpPr>
          <p:spPr>
            <a:xfrm>
              <a:off x="10643" y="25052"/>
              <a:ext cx="4584051" cy="655985"/>
            </a:xfrm>
            <a:custGeom>
              <a:avLst/>
              <a:gdLst>
                <a:gd name="connsiteX0" fmla="*/ 0 w 4584051"/>
                <a:gd name="connsiteY0" fmla="*/ 0 h 655985"/>
                <a:gd name="connsiteX1" fmla="*/ 4256059 w 4584051"/>
                <a:gd name="connsiteY1" fmla="*/ 0 h 655985"/>
                <a:gd name="connsiteX2" fmla="*/ 4584051 w 4584051"/>
                <a:gd name="connsiteY2" fmla="*/ 327993 h 655985"/>
                <a:gd name="connsiteX3" fmla="*/ 4256059 w 4584051"/>
                <a:gd name="connsiteY3" fmla="*/ 655985 h 655985"/>
                <a:gd name="connsiteX4" fmla="*/ 0 w 4584051"/>
                <a:gd name="connsiteY4" fmla="*/ 655985 h 655985"/>
                <a:gd name="connsiteX5" fmla="*/ 0 w 4584051"/>
                <a:gd name="connsiteY5" fmla="*/ 0 h 65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4051" h="655985">
                  <a:moveTo>
                    <a:pt x="0" y="0"/>
                  </a:moveTo>
                  <a:lnTo>
                    <a:pt x="4256059" y="0"/>
                  </a:lnTo>
                  <a:lnTo>
                    <a:pt x="4584051" y="327993"/>
                  </a:lnTo>
                  <a:lnTo>
                    <a:pt x="4256059" y="655985"/>
                  </a:lnTo>
                  <a:lnTo>
                    <a:pt x="0" y="6559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85344" rIns="206668" bIns="8534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Introduction</a:t>
              </a:r>
              <a:endParaRPr lang="x-none" sz="3200" kern="1200" dirty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077DE06F-51C7-C747-336D-1B5B41AD40CC}"/>
                </a:ext>
              </a:extLst>
            </p:cNvPr>
            <p:cNvSpPr/>
            <p:nvPr/>
          </p:nvSpPr>
          <p:spPr>
            <a:xfrm>
              <a:off x="3962472" y="25052"/>
              <a:ext cx="3161109" cy="655985"/>
            </a:xfrm>
            <a:custGeom>
              <a:avLst/>
              <a:gdLst>
                <a:gd name="connsiteX0" fmla="*/ 0 w 3161109"/>
                <a:gd name="connsiteY0" fmla="*/ 0 h 655985"/>
                <a:gd name="connsiteX1" fmla="*/ 2833117 w 3161109"/>
                <a:gd name="connsiteY1" fmla="*/ 0 h 655985"/>
                <a:gd name="connsiteX2" fmla="*/ 3161109 w 3161109"/>
                <a:gd name="connsiteY2" fmla="*/ 327993 h 655985"/>
                <a:gd name="connsiteX3" fmla="*/ 2833117 w 3161109"/>
                <a:gd name="connsiteY3" fmla="*/ 655985 h 655985"/>
                <a:gd name="connsiteX4" fmla="*/ 0 w 3161109"/>
                <a:gd name="connsiteY4" fmla="*/ 655985 h 655985"/>
                <a:gd name="connsiteX5" fmla="*/ 327993 w 3161109"/>
                <a:gd name="connsiteY5" fmla="*/ 327993 h 655985"/>
                <a:gd name="connsiteX6" fmla="*/ 0 w 3161109"/>
                <a:gd name="connsiteY6" fmla="*/ 0 h 65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109" h="655985">
                  <a:moveTo>
                    <a:pt x="0" y="0"/>
                  </a:moveTo>
                  <a:lnTo>
                    <a:pt x="2833117" y="0"/>
                  </a:lnTo>
                  <a:lnTo>
                    <a:pt x="3161109" y="327993"/>
                  </a:lnTo>
                  <a:lnTo>
                    <a:pt x="2833117" y="655985"/>
                  </a:lnTo>
                  <a:lnTo>
                    <a:pt x="0" y="655985"/>
                  </a:lnTo>
                  <a:lnTo>
                    <a:pt x="327993" y="327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006" tIns="69342" rIns="362663" bIns="6934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600" kern="1200" dirty="0" err="1">
                  <a:solidFill>
                    <a:schemeClr val="tx1"/>
                  </a:solidFill>
                </a:rPr>
                <a:t>Statistical</a:t>
              </a:r>
              <a:r>
                <a:rPr lang="fr-FR" sz="2600" kern="1200" dirty="0">
                  <a:solidFill>
                    <a:schemeClr val="tx1"/>
                  </a:solidFill>
                </a:rPr>
                <a:t> model</a:t>
              </a:r>
              <a:endParaRPr lang="x-none" sz="2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991E249-6FEA-8334-4DB1-EF40C45712F0}"/>
                </a:ext>
              </a:extLst>
            </p:cNvPr>
            <p:cNvSpPr/>
            <p:nvPr/>
          </p:nvSpPr>
          <p:spPr>
            <a:xfrm>
              <a:off x="6491359" y="25052"/>
              <a:ext cx="3161109" cy="655985"/>
            </a:xfrm>
            <a:custGeom>
              <a:avLst/>
              <a:gdLst>
                <a:gd name="connsiteX0" fmla="*/ 0 w 3161109"/>
                <a:gd name="connsiteY0" fmla="*/ 0 h 655985"/>
                <a:gd name="connsiteX1" fmla="*/ 2833117 w 3161109"/>
                <a:gd name="connsiteY1" fmla="*/ 0 h 655985"/>
                <a:gd name="connsiteX2" fmla="*/ 3161109 w 3161109"/>
                <a:gd name="connsiteY2" fmla="*/ 327993 h 655985"/>
                <a:gd name="connsiteX3" fmla="*/ 2833117 w 3161109"/>
                <a:gd name="connsiteY3" fmla="*/ 655985 h 655985"/>
                <a:gd name="connsiteX4" fmla="*/ 0 w 3161109"/>
                <a:gd name="connsiteY4" fmla="*/ 655985 h 655985"/>
                <a:gd name="connsiteX5" fmla="*/ 327993 w 3161109"/>
                <a:gd name="connsiteY5" fmla="*/ 327993 h 655985"/>
                <a:gd name="connsiteX6" fmla="*/ 0 w 3161109"/>
                <a:gd name="connsiteY6" fmla="*/ 0 h 65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109" h="655985">
                  <a:moveTo>
                    <a:pt x="0" y="0"/>
                  </a:moveTo>
                  <a:lnTo>
                    <a:pt x="2833117" y="0"/>
                  </a:lnTo>
                  <a:lnTo>
                    <a:pt x="3161109" y="327993"/>
                  </a:lnTo>
                  <a:lnTo>
                    <a:pt x="2833117" y="655985"/>
                  </a:lnTo>
                  <a:lnTo>
                    <a:pt x="0" y="655985"/>
                  </a:lnTo>
                  <a:lnTo>
                    <a:pt x="327993" y="327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006" tIns="69342" rIns="362663" bIns="6934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600" kern="1200" dirty="0" err="1">
                  <a:solidFill>
                    <a:schemeClr val="tx1"/>
                  </a:solidFill>
                </a:rPr>
                <a:t>Dynamical</a:t>
              </a:r>
              <a:r>
                <a:rPr lang="fr-FR" sz="2600" kern="1200" dirty="0">
                  <a:solidFill>
                    <a:schemeClr val="tx1"/>
                  </a:solidFill>
                </a:rPr>
                <a:t> model</a:t>
              </a:r>
              <a:endParaRPr lang="x-none" sz="2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27FDAE7-783B-8117-CB1B-C1AC10398A73}"/>
                </a:ext>
              </a:extLst>
            </p:cNvPr>
            <p:cNvSpPr/>
            <p:nvPr/>
          </p:nvSpPr>
          <p:spPr>
            <a:xfrm>
              <a:off x="9020247" y="25052"/>
              <a:ext cx="3161109" cy="655985"/>
            </a:xfrm>
            <a:custGeom>
              <a:avLst/>
              <a:gdLst>
                <a:gd name="connsiteX0" fmla="*/ 0 w 3161109"/>
                <a:gd name="connsiteY0" fmla="*/ 0 h 655985"/>
                <a:gd name="connsiteX1" fmla="*/ 2833117 w 3161109"/>
                <a:gd name="connsiteY1" fmla="*/ 0 h 655985"/>
                <a:gd name="connsiteX2" fmla="*/ 3161109 w 3161109"/>
                <a:gd name="connsiteY2" fmla="*/ 327993 h 655985"/>
                <a:gd name="connsiteX3" fmla="*/ 2833117 w 3161109"/>
                <a:gd name="connsiteY3" fmla="*/ 655985 h 655985"/>
                <a:gd name="connsiteX4" fmla="*/ 0 w 3161109"/>
                <a:gd name="connsiteY4" fmla="*/ 655985 h 655985"/>
                <a:gd name="connsiteX5" fmla="*/ 327993 w 3161109"/>
                <a:gd name="connsiteY5" fmla="*/ 327993 h 655985"/>
                <a:gd name="connsiteX6" fmla="*/ 0 w 3161109"/>
                <a:gd name="connsiteY6" fmla="*/ 0 h 65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109" h="655985">
                  <a:moveTo>
                    <a:pt x="0" y="0"/>
                  </a:moveTo>
                  <a:lnTo>
                    <a:pt x="2833117" y="0"/>
                  </a:lnTo>
                  <a:lnTo>
                    <a:pt x="3161109" y="327993"/>
                  </a:lnTo>
                  <a:lnTo>
                    <a:pt x="2833117" y="655985"/>
                  </a:lnTo>
                  <a:lnTo>
                    <a:pt x="0" y="655985"/>
                  </a:lnTo>
                  <a:lnTo>
                    <a:pt x="327993" y="327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006" tIns="69342" rIns="362663" bIns="6934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600" kern="1200" dirty="0">
                  <a:solidFill>
                    <a:schemeClr val="tx1"/>
                  </a:solidFill>
                </a:rPr>
                <a:t>Next </a:t>
              </a:r>
              <a:r>
                <a:rPr lang="fr-FR" sz="2600" kern="1200" dirty="0" err="1">
                  <a:solidFill>
                    <a:schemeClr val="tx1"/>
                  </a:solidFill>
                </a:rPr>
                <a:t>steps</a:t>
              </a:r>
              <a:endParaRPr lang="x-none" sz="260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867A3B-2750-9911-9924-8369830772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498" y="728437"/>
            <a:ext cx="2883877" cy="188261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D4951A-3B92-BBCD-DED6-64EABA80A1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2" y="2611052"/>
            <a:ext cx="2958599" cy="21438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F5AEDEC-DC39-0956-70B7-CE03BAE8AB48}"/>
              </a:ext>
            </a:extLst>
          </p:cNvPr>
          <p:cNvSpPr txBox="1"/>
          <p:nvPr/>
        </p:nvSpPr>
        <p:spPr>
          <a:xfrm>
            <a:off x="337625" y="1106045"/>
            <a:ext cx="8018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Madagascar 3rd most vulnerable country in the world to climate change  </a:t>
            </a:r>
            <a:r>
              <a:rPr lang="en-US" sz="2000" i="1" dirty="0"/>
              <a:t>(</a:t>
            </a:r>
            <a:r>
              <a:rPr lang="en-US" i="1" dirty="0"/>
              <a:t>World Meteorological Service report, 2016</a:t>
            </a:r>
            <a:r>
              <a:rPr lang="en-US" sz="2000" i="1" dirty="0"/>
              <a:t>)</a:t>
            </a:r>
            <a:endParaRPr lang="fr-MG" sz="2000" i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CFB56F-6C8F-A856-3241-EB9665E6A234}"/>
              </a:ext>
            </a:extLst>
          </p:cNvPr>
          <p:cNvSpPr txBox="1"/>
          <p:nvPr/>
        </p:nvSpPr>
        <p:spPr>
          <a:xfrm>
            <a:off x="337625" y="2579409"/>
            <a:ext cx="8018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Plague, endemic disease in Madagascar with 75% of global plague cases reported to WHO</a:t>
            </a:r>
            <a:endParaRPr lang="fr-MG" sz="2000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5A76C9-F7D6-BE2E-934B-5C107341A857}"/>
              </a:ext>
            </a:extLst>
          </p:cNvPr>
          <p:cNvSpPr txBox="1"/>
          <p:nvPr/>
        </p:nvSpPr>
        <p:spPr>
          <a:xfrm>
            <a:off x="337625" y="4019462"/>
            <a:ext cx="8018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impact of climate change on proliferation of plague in Madagascar?</a:t>
            </a:r>
            <a:endParaRPr lang="fr-MG" sz="2000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E5B52-3C05-F1B0-95F0-1F36205D43EF}"/>
              </a:ext>
            </a:extLst>
          </p:cNvPr>
          <p:cNvSpPr txBox="1"/>
          <p:nvPr/>
        </p:nvSpPr>
        <p:spPr>
          <a:xfrm>
            <a:off x="337625" y="5417311"/>
            <a:ext cx="8018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climate change impact plague proliferation in Madagascar?</a:t>
            </a:r>
            <a:endParaRPr lang="fr-MG" sz="2000" i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56EA3B-C6F6-FE2F-9445-3222D49FE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96" y="4754880"/>
            <a:ext cx="2984014" cy="210373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26599DC-4913-8BC5-F519-46B31D2CAF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4" r="8997"/>
          <a:stretch/>
        </p:blipFill>
        <p:spPr>
          <a:xfrm>
            <a:off x="8381625" y="4323557"/>
            <a:ext cx="1402387" cy="8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12D3A41-AE28-A9C5-8A73-A1FD2534E806}"/>
              </a:ext>
            </a:extLst>
          </p:cNvPr>
          <p:cNvSpPr/>
          <p:nvPr/>
        </p:nvSpPr>
        <p:spPr>
          <a:xfrm>
            <a:off x="10643" y="25052"/>
            <a:ext cx="4584051" cy="655985"/>
          </a:xfrm>
          <a:custGeom>
            <a:avLst/>
            <a:gdLst>
              <a:gd name="connsiteX0" fmla="*/ 0 w 4584051"/>
              <a:gd name="connsiteY0" fmla="*/ 0 h 655985"/>
              <a:gd name="connsiteX1" fmla="*/ 4256059 w 4584051"/>
              <a:gd name="connsiteY1" fmla="*/ 0 h 655985"/>
              <a:gd name="connsiteX2" fmla="*/ 4584051 w 4584051"/>
              <a:gd name="connsiteY2" fmla="*/ 327993 h 655985"/>
              <a:gd name="connsiteX3" fmla="*/ 4256059 w 4584051"/>
              <a:gd name="connsiteY3" fmla="*/ 655985 h 655985"/>
              <a:gd name="connsiteX4" fmla="*/ 0 w 4584051"/>
              <a:gd name="connsiteY4" fmla="*/ 655985 h 655985"/>
              <a:gd name="connsiteX5" fmla="*/ 0 w 4584051"/>
              <a:gd name="connsiteY5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051" h="655985">
                <a:moveTo>
                  <a:pt x="0" y="0"/>
                </a:moveTo>
                <a:lnTo>
                  <a:pt x="4256059" y="0"/>
                </a:lnTo>
                <a:lnTo>
                  <a:pt x="4584051" y="327993"/>
                </a:lnTo>
                <a:lnTo>
                  <a:pt x="4256059" y="655985"/>
                </a:lnTo>
                <a:lnTo>
                  <a:pt x="0" y="6559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85344" rIns="206668" bIns="8534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>
                <a:solidFill>
                  <a:schemeClr val="tx1"/>
                </a:solidFill>
              </a:rPr>
              <a:t>Introduction</a:t>
            </a:r>
            <a:endParaRPr lang="x-none" sz="3200" kern="1200" dirty="0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0CEA4B5-AF9F-855B-3B6B-BF4587660C68}"/>
              </a:ext>
            </a:extLst>
          </p:cNvPr>
          <p:cNvSpPr/>
          <p:nvPr/>
        </p:nvSpPr>
        <p:spPr>
          <a:xfrm>
            <a:off x="3962472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 err="1">
                <a:solidFill>
                  <a:schemeClr val="bg1"/>
                </a:solidFill>
              </a:rPr>
              <a:t>Statistical</a:t>
            </a:r>
            <a:r>
              <a:rPr lang="fr-FR" sz="2600" kern="1200" dirty="0">
                <a:solidFill>
                  <a:schemeClr val="bg1"/>
                </a:solidFill>
              </a:rPr>
              <a:t> model</a:t>
            </a:r>
            <a:endParaRPr lang="x-none" sz="2600" kern="1200" dirty="0">
              <a:solidFill>
                <a:schemeClr val="bg1"/>
              </a:solidFill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AD3AE48-3369-301D-0A72-1377822A20E3}"/>
              </a:ext>
            </a:extLst>
          </p:cNvPr>
          <p:cNvSpPr/>
          <p:nvPr/>
        </p:nvSpPr>
        <p:spPr>
          <a:xfrm>
            <a:off x="6491359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 err="1">
                <a:solidFill>
                  <a:schemeClr val="tx1"/>
                </a:solidFill>
              </a:rPr>
              <a:t>Dynamical</a:t>
            </a:r>
            <a:r>
              <a:rPr lang="fr-FR" sz="2600" kern="1200" dirty="0">
                <a:solidFill>
                  <a:schemeClr val="tx1"/>
                </a:solidFill>
              </a:rPr>
              <a:t> model</a:t>
            </a:r>
            <a:endParaRPr lang="x-none" sz="2600" kern="1200" dirty="0">
              <a:solidFill>
                <a:schemeClr val="tx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9EF8A236-02C8-2F99-7F22-57048324249A}"/>
              </a:ext>
            </a:extLst>
          </p:cNvPr>
          <p:cNvSpPr/>
          <p:nvPr/>
        </p:nvSpPr>
        <p:spPr>
          <a:xfrm>
            <a:off x="9020247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>
                <a:solidFill>
                  <a:schemeClr val="tx1"/>
                </a:solidFill>
              </a:rPr>
              <a:t>Next </a:t>
            </a:r>
            <a:r>
              <a:rPr lang="fr-FR" sz="2600" kern="1200" dirty="0" err="1">
                <a:solidFill>
                  <a:schemeClr val="tx1"/>
                </a:solidFill>
              </a:rPr>
              <a:t>steps</a:t>
            </a:r>
            <a:endParaRPr lang="x-none" sz="2600" kern="12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34AF5F6-4FAA-6F17-5247-FA9BD0DED5F8}"/>
              </a:ext>
            </a:extLst>
          </p:cNvPr>
          <p:cNvSpPr txBox="1"/>
          <p:nvPr/>
        </p:nvSpPr>
        <p:spPr>
          <a:xfrm>
            <a:off x="3023582" y="1269753"/>
            <a:ext cx="9018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impact of climate change on proliferation of plague in Madagascar?</a:t>
            </a:r>
            <a:endParaRPr lang="fr-MG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8EE9FA-04EA-A833-DE63-ED34CD7B5F8A}"/>
              </a:ext>
            </a:extLst>
          </p:cNvPr>
          <p:cNvSpPr/>
          <p:nvPr/>
        </p:nvSpPr>
        <p:spPr>
          <a:xfrm>
            <a:off x="150055" y="3456232"/>
            <a:ext cx="2780495" cy="483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Predictor</a:t>
            </a:r>
            <a:r>
              <a:rPr lang="fr-FR" sz="2400" b="1" dirty="0">
                <a:solidFill>
                  <a:schemeClr val="tx1"/>
                </a:solidFill>
              </a:rPr>
              <a:t> variables :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89972E3-86ED-7EF1-60B6-A9E8713DF650}"/>
              </a:ext>
            </a:extLst>
          </p:cNvPr>
          <p:cNvSpPr txBox="1"/>
          <p:nvPr/>
        </p:nvSpPr>
        <p:spPr>
          <a:xfrm>
            <a:off x="3023582" y="3450676"/>
            <a:ext cx="5570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Temperature</a:t>
            </a:r>
            <a:r>
              <a:rPr lang="fr-FR" sz="2800" dirty="0"/>
              <a:t>, </a:t>
            </a:r>
            <a:r>
              <a:rPr lang="fr-FR" sz="2800" dirty="0" err="1"/>
              <a:t>rainfall</a:t>
            </a:r>
            <a:r>
              <a:rPr lang="fr-FR" sz="2800" dirty="0"/>
              <a:t>, time, </a:t>
            </a:r>
            <a:r>
              <a:rPr lang="fr-FR" sz="2800" dirty="0" err="1"/>
              <a:t>elevation</a:t>
            </a:r>
            <a:endParaRPr lang="fr-MG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0B09B-E1A6-0033-03BF-CDC61079583F}"/>
              </a:ext>
            </a:extLst>
          </p:cNvPr>
          <p:cNvSpPr/>
          <p:nvPr/>
        </p:nvSpPr>
        <p:spPr>
          <a:xfrm>
            <a:off x="150056" y="1322996"/>
            <a:ext cx="2780495" cy="760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Question :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6AFFE6-CDAA-C89B-F0C3-7C64947089DC}"/>
              </a:ext>
            </a:extLst>
          </p:cNvPr>
          <p:cNvSpPr/>
          <p:nvPr/>
        </p:nvSpPr>
        <p:spPr>
          <a:xfrm>
            <a:off x="150055" y="4188356"/>
            <a:ext cx="2780495" cy="483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Response</a:t>
            </a:r>
            <a:r>
              <a:rPr lang="fr-FR" sz="2400" b="1" dirty="0">
                <a:solidFill>
                  <a:schemeClr val="tx1"/>
                </a:solidFill>
              </a:rPr>
              <a:t> variables :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505C507-7423-3827-7B83-6B2E85CA0537}"/>
              </a:ext>
            </a:extLst>
          </p:cNvPr>
          <p:cNvSpPr txBox="1"/>
          <p:nvPr/>
        </p:nvSpPr>
        <p:spPr>
          <a:xfrm>
            <a:off x="3023582" y="4182800"/>
            <a:ext cx="316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Human cases </a:t>
            </a:r>
            <a:r>
              <a:rPr lang="fr-FR" sz="2800" dirty="0" err="1"/>
              <a:t>plague</a:t>
            </a:r>
            <a:endParaRPr lang="fr-MG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80316-E476-B411-FA20-ABEC1891DC79}"/>
              </a:ext>
            </a:extLst>
          </p:cNvPr>
          <p:cNvSpPr/>
          <p:nvPr/>
        </p:nvSpPr>
        <p:spPr>
          <a:xfrm>
            <a:off x="150055" y="2307289"/>
            <a:ext cx="2780495" cy="9344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Hypothesis</a:t>
            </a:r>
            <a:r>
              <a:rPr lang="fr-FR" sz="2400" b="1" dirty="0">
                <a:solidFill>
                  <a:schemeClr val="tx1"/>
                </a:solidFill>
              </a:rPr>
              <a:t> :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8FFD4E6-CBAF-BA55-DFF8-1FE747EEBFB2}"/>
              </a:ext>
            </a:extLst>
          </p:cNvPr>
          <p:cNvSpPr txBox="1"/>
          <p:nvPr/>
        </p:nvSpPr>
        <p:spPr>
          <a:xfrm>
            <a:off x="3023583" y="2287665"/>
            <a:ext cx="901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Variation of </a:t>
            </a:r>
            <a:r>
              <a:rPr lang="fr-FR" sz="2800" dirty="0" err="1"/>
              <a:t>climatics</a:t>
            </a:r>
            <a:r>
              <a:rPr lang="fr-FR" sz="2800" dirty="0"/>
              <a:t> </a:t>
            </a:r>
            <a:r>
              <a:rPr lang="fr-FR" sz="2800" dirty="0" err="1"/>
              <a:t>factors</a:t>
            </a:r>
            <a:r>
              <a:rPr lang="fr-FR" sz="2800" dirty="0"/>
              <a:t> influences the </a:t>
            </a:r>
            <a:r>
              <a:rPr lang="fr-FR" sz="2800" dirty="0" err="1"/>
              <a:t>proliferation</a:t>
            </a:r>
            <a:r>
              <a:rPr lang="fr-FR" sz="2800" dirty="0"/>
              <a:t> of </a:t>
            </a:r>
            <a:r>
              <a:rPr lang="fr-FR" sz="2800" dirty="0" err="1"/>
              <a:t>plague</a:t>
            </a:r>
            <a:r>
              <a:rPr lang="fr-FR" sz="2800" dirty="0"/>
              <a:t> in Madagascar</a:t>
            </a:r>
            <a:endParaRPr lang="fr-MG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645AE4-BC0E-859C-B309-F2B7A07AF8E8}"/>
              </a:ext>
            </a:extLst>
          </p:cNvPr>
          <p:cNvSpPr/>
          <p:nvPr/>
        </p:nvSpPr>
        <p:spPr>
          <a:xfrm>
            <a:off x="150055" y="4914924"/>
            <a:ext cx="2780495" cy="483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Family :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2601FC-9428-46DB-7CC9-42DADB1CD8F5}"/>
              </a:ext>
            </a:extLst>
          </p:cNvPr>
          <p:cNvSpPr txBox="1"/>
          <p:nvPr/>
        </p:nvSpPr>
        <p:spPr>
          <a:xfrm>
            <a:off x="3023582" y="4909368"/>
            <a:ext cx="359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Poisson – </a:t>
            </a:r>
            <a:r>
              <a:rPr lang="fr-FR" sz="2000" i="1" dirty="0"/>
              <a:t>Link </a:t>
            </a:r>
            <a:r>
              <a:rPr lang="fr-FR" sz="2000" i="1" dirty="0" err="1"/>
              <a:t>function</a:t>
            </a:r>
            <a:r>
              <a:rPr lang="fr-FR" sz="2000" i="1" dirty="0"/>
              <a:t>  </a:t>
            </a:r>
            <a:r>
              <a:rPr lang="fr-FR" sz="2800" dirty="0"/>
              <a:t>Log</a:t>
            </a:r>
            <a:endParaRPr lang="fr-MG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E3E14A-281D-EC14-DA85-45874196599B}"/>
              </a:ext>
            </a:extLst>
          </p:cNvPr>
          <p:cNvSpPr/>
          <p:nvPr/>
        </p:nvSpPr>
        <p:spPr>
          <a:xfrm>
            <a:off x="150055" y="5635936"/>
            <a:ext cx="2780495" cy="483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 </a:t>
            </a:r>
            <a:r>
              <a:rPr lang="fr-FR" sz="2400" b="1" dirty="0" err="1">
                <a:solidFill>
                  <a:schemeClr val="tx1"/>
                </a:solidFill>
              </a:rPr>
              <a:t>function</a:t>
            </a:r>
            <a:r>
              <a:rPr lang="fr-FR" sz="2400" b="1" dirty="0">
                <a:solidFill>
                  <a:schemeClr val="tx1"/>
                </a:solidFill>
              </a:rPr>
              <a:t> :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CD47ED4-5C2B-7B03-D413-95079BE7DA0C}"/>
              </a:ext>
            </a:extLst>
          </p:cNvPr>
          <p:cNvSpPr txBox="1"/>
          <p:nvPr/>
        </p:nvSpPr>
        <p:spPr>
          <a:xfrm>
            <a:off x="3023582" y="5432588"/>
            <a:ext cx="8108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glmer</a:t>
            </a:r>
            <a:r>
              <a:rPr lang="fr-FR" sz="2800" dirty="0"/>
              <a:t> ( </a:t>
            </a:r>
            <a:r>
              <a:rPr lang="fr-FR" sz="2200" dirty="0"/>
              <a:t>Cases </a:t>
            </a:r>
            <a:r>
              <a:rPr lang="fr-FR" sz="2200" dirty="0" err="1"/>
              <a:t>plague</a:t>
            </a:r>
            <a:r>
              <a:rPr lang="fr-FR" sz="2200" dirty="0"/>
              <a:t> </a:t>
            </a:r>
            <a:r>
              <a:rPr lang="fr-MG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fr-F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emperature</a:t>
            </a:r>
            <a:r>
              <a:rPr lang="fr-F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fr-F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rainfall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time +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elevation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( 1 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| site /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urban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rural ),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family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= « Poisson »,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link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= log, data =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fr-M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MG" sz="2800" dirty="0"/>
          </a:p>
        </p:txBody>
      </p:sp>
    </p:spTree>
    <p:extLst>
      <p:ext uri="{BB962C8B-B14F-4D97-AF65-F5344CB8AC3E}">
        <p14:creationId xmlns:p14="http://schemas.microsoft.com/office/powerpoint/2010/main" val="15300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15AD14F-1CA8-32F3-8F42-D0DD81501F6B}"/>
              </a:ext>
            </a:extLst>
          </p:cNvPr>
          <p:cNvSpPr/>
          <p:nvPr/>
        </p:nvSpPr>
        <p:spPr>
          <a:xfrm>
            <a:off x="10643" y="25052"/>
            <a:ext cx="4584051" cy="655985"/>
          </a:xfrm>
          <a:custGeom>
            <a:avLst/>
            <a:gdLst>
              <a:gd name="connsiteX0" fmla="*/ 0 w 4584051"/>
              <a:gd name="connsiteY0" fmla="*/ 0 h 655985"/>
              <a:gd name="connsiteX1" fmla="*/ 4256059 w 4584051"/>
              <a:gd name="connsiteY1" fmla="*/ 0 h 655985"/>
              <a:gd name="connsiteX2" fmla="*/ 4584051 w 4584051"/>
              <a:gd name="connsiteY2" fmla="*/ 327993 h 655985"/>
              <a:gd name="connsiteX3" fmla="*/ 4256059 w 4584051"/>
              <a:gd name="connsiteY3" fmla="*/ 655985 h 655985"/>
              <a:gd name="connsiteX4" fmla="*/ 0 w 4584051"/>
              <a:gd name="connsiteY4" fmla="*/ 655985 h 655985"/>
              <a:gd name="connsiteX5" fmla="*/ 0 w 4584051"/>
              <a:gd name="connsiteY5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051" h="655985">
                <a:moveTo>
                  <a:pt x="0" y="0"/>
                </a:moveTo>
                <a:lnTo>
                  <a:pt x="4256059" y="0"/>
                </a:lnTo>
                <a:lnTo>
                  <a:pt x="4584051" y="327993"/>
                </a:lnTo>
                <a:lnTo>
                  <a:pt x="4256059" y="655985"/>
                </a:lnTo>
                <a:lnTo>
                  <a:pt x="0" y="6559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85344" rIns="206668" bIns="8534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>
                <a:solidFill>
                  <a:schemeClr val="tx1"/>
                </a:solidFill>
              </a:rPr>
              <a:t>Introduction</a:t>
            </a:r>
            <a:endParaRPr lang="x-none" sz="3200" kern="1200" dirty="0">
              <a:solidFill>
                <a:schemeClr val="tx1"/>
              </a:solidFill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D7D1B67-080D-1DD0-F15C-594B3A0981D1}"/>
              </a:ext>
            </a:extLst>
          </p:cNvPr>
          <p:cNvSpPr/>
          <p:nvPr/>
        </p:nvSpPr>
        <p:spPr>
          <a:xfrm>
            <a:off x="3962472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 err="1">
                <a:solidFill>
                  <a:schemeClr val="tx1"/>
                </a:solidFill>
              </a:rPr>
              <a:t>Statistical</a:t>
            </a:r>
            <a:r>
              <a:rPr lang="fr-FR" sz="2600" kern="1200" dirty="0">
                <a:solidFill>
                  <a:schemeClr val="tx1"/>
                </a:solidFill>
              </a:rPr>
              <a:t> model</a:t>
            </a:r>
            <a:endParaRPr lang="x-none" sz="2600" kern="1200" dirty="0">
              <a:solidFill>
                <a:schemeClr val="tx1"/>
              </a:solidFill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D0D911EE-9D0F-B4ED-0983-84CF71F1589F}"/>
              </a:ext>
            </a:extLst>
          </p:cNvPr>
          <p:cNvSpPr/>
          <p:nvPr/>
        </p:nvSpPr>
        <p:spPr>
          <a:xfrm>
            <a:off x="6491359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 err="1">
                <a:solidFill>
                  <a:schemeClr val="bg1"/>
                </a:solidFill>
              </a:rPr>
              <a:t>Dynamical</a:t>
            </a:r>
            <a:r>
              <a:rPr lang="fr-FR" sz="2600" kern="1200" dirty="0">
                <a:solidFill>
                  <a:schemeClr val="bg1"/>
                </a:solidFill>
              </a:rPr>
              <a:t> model</a:t>
            </a:r>
            <a:endParaRPr lang="x-none" sz="2600" kern="1200" dirty="0">
              <a:solidFill>
                <a:schemeClr val="bg1"/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9D2D6EAA-E735-623E-7B18-4190913064F3}"/>
              </a:ext>
            </a:extLst>
          </p:cNvPr>
          <p:cNvSpPr/>
          <p:nvPr/>
        </p:nvSpPr>
        <p:spPr>
          <a:xfrm>
            <a:off x="9020247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>
                <a:solidFill>
                  <a:schemeClr val="tx1"/>
                </a:solidFill>
              </a:rPr>
              <a:t>Next </a:t>
            </a:r>
            <a:r>
              <a:rPr lang="fr-FR" sz="2600" kern="1200" dirty="0" err="1">
                <a:solidFill>
                  <a:schemeClr val="tx1"/>
                </a:solidFill>
              </a:rPr>
              <a:t>steps</a:t>
            </a:r>
            <a:endParaRPr lang="x-none" sz="2600" kern="1200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E70E73-D33C-7CD0-5797-ED8C68B87D13}"/>
              </a:ext>
            </a:extLst>
          </p:cNvPr>
          <p:cNvSpPr txBox="1"/>
          <p:nvPr/>
        </p:nvSpPr>
        <p:spPr>
          <a:xfrm>
            <a:off x="3023582" y="674675"/>
            <a:ext cx="9018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climate change impact plague proliferation in Madagascar?</a:t>
            </a:r>
            <a:endParaRPr lang="fr-MG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58698-E7AC-54D9-FB1E-E5789626A96F}"/>
              </a:ext>
            </a:extLst>
          </p:cNvPr>
          <p:cNvSpPr/>
          <p:nvPr/>
        </p:nvSpPr>
        <p:spPr>
          <a:xfrm>
            <a:off x="150056" y="756946"/>
            <a:ext cx="2780495" cy="760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Question :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9945A-0C91-81AB-6478-607FF0A7E0E5}"/>
              </a:ext>
            </a:extLst>
          </p:cNvPr>
          <p:cNvSpPr/>
          <p:nvPr/>
        </p:nvSpPr>
        <p:spPr>
          <a:xfrm>
            <a:off x="1088571" y="1814293"/>
            <a:ext cx="943429" cy="899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-FR" sz="4400" baseline="-25000" dirty="0">
                <a:solidFill>
                  <a:schemeClr val="tx1"/>
                </a:solidFill>
              </a:rPr>
              <a:t>H</a:t>
            </a:r>
            <a:endParaRPr lang="fr-MG" sz="4400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8044CA-A38D-8E91-6B70-6B00C955E836}"/>
              </a:ext>
            </a:extLst>
          </p:cNvPr>
          <p:cNvSpPr/>
          <p:nvPr/>
        </p:nvSpPr>
        <p:spPr>
          <a:xfrm>
            <a:off x="1088571" y="3258460"/>
            <a:ext cx="943429" cy="899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-FR" sz="4400" baseline="-25000" dirty="0">
                <a:solidFill>
                  <a:schemeClr val="tx1"/>
                </a:solidFill>
              </a:rPr>
              <a:t>R</a:t>
            </a:r>
            <a:endParaRPr lang="fr-MG" sz="4400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235028-0B5D-6741-AFE8-0F13D935CCE6}"/>
              </a:ext>
            </a:extLst>
          </p:cNvPr>
          <p:cNvSpPr/>
          <p:nvPr/>
        </p:nvSpPr>
        <p:spPr>
          <a:xfrm>
            <a:off x="1095827" y="4702627"/>
            <a:ext cx="943429" cy="899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-FR" sz="4400" baseline="-25000" dirty="0">
                <a:solidFill>
                  <a:schemeClr val="tx1"/>
                </a:solidFill>
              </a:rPr>
              <a:t>F</a:t>
            </a:r>
            <a:endParaRPr lang="fr-MG" sz="4400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530F0-6766-6D6D-D247-BFD15E6CDD46}"/>
              </a:ext>
            </a:extLst>
          </p:cNvPr>
          <p:cNvSpPr/>
          <p:nvPr/>
        </p:nvSpPr>
        <p:spPr>
          <a:xfrm>
            <a:off x="3490757" y="1814293"/>
            <a:ext cx="943429" cy="899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</a:t>
            </a:r>
            <a:r>
              <a:rPr lang="fr-FR" sz="4400" baseline="-25000" dirty="0">
                <a:solidFill>
                  <a:schemeClr val="tx1"/>
                </a:solidFill>
              </a:rPr>
              <a:t>H</a:t>
            </a:r>
            <a:endParaRPr lang="fr-MG" sz="4400" baseline="-25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0984B6-C2B0-D530-EE83-803AC3165DD3}"/>
              </a:ext>
            </a:extLst>
          </p:cNvPr>
          <p:cNvSpPr/>
          <p:nvPr/>
        </p:nvSpPr>
        <p:spPr>
          <a:xfrm>
            <a:off x="3490756" y="3341916"/>
            <a:ext cx="943429" cy="899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</a:t>
            </a:r>
            <a:r>
              <a:rPr lang="fr-FR" sz="4400" baseline="-25000" dirty="0">
                <a:solidFill>
                  <a:schemeClr val="tx1"/>
                </a:solidFill>
              </a:rPr>
              <a:t>R</a:t>
            </a:r>
            <a:endParaRPr lang="fr-MG" sz="4400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5FE2B-BDAF-4C29-FB44-F3932F8A540E}"/>
              </a:ext>
            </a:extLst>
          </p:cNvPr>
          <p:cNvSpPr/>
          <p:nvPr/>
        </p:nvSpPr>
        <p:spPr>
          <a:xfrm>
            <a:off x="3490755" y="4760686"/>
            <a:ext cx="943429" cy="899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</a:t>
            </a:r>
            <a:r>
              <a:rPr lang="fr-FR" sz="4400" baseline="-25000" dirty="0">
                <a:solidFill>
                  <a:schemeClr val="tx1"/>
                </a:solidFill>
              </a:rPr>
              <a:t>F</a:t>
            </a:r>
            <a:endParaRPr lang="fr-MG" sz="4400" baseline="-250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FC1C8BF-9E23-2999-6779-F9B5D8673D7A}"/>
              </a:ext>
            </a:extLst>
          </p:cNvPr>
          <p:cNvCxnSpPr>
            <a:cxnSpLocks/>
          </p:cNvCxnSpPr>
          <p:nvPr/>
        </p:nvCxnSpPr>
        <p:spPr>
          <a:xfrm>
            <a:off x="319314" y="2264235"/>
            <a:ext cx="609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49089C6-61DE-1931-3982-DCD6A15129A1}"/>
              </a:ext>
            </a:extLst>
          </p:cNvPr>
          <p:cNvCxnSpPr>
            <a:cxnSpLocks/>
          </p:cNvCxnSpPr>
          <p:nvPr/>
        </p:nvCxnSpPr>
        <p:spPr>
          <a:xfrm>
            <a:off x="312056" y="3791858"/>
            <a:ext cx="609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96F1630-3C67-538C-6A5F-4679419B7F6C}"/>
              </a:ext>
            </a:extLst>
          </p:cNvPr>
          <p:cNvCxnSpPr>
            <a:cxnSpLocks/>
          </p:cNvCxnSpPr>
          <p:nvPr/>
        </p:nvCxnSpPr>
        <p:spPr>
          <a:xfrm>
            <a:off x="312055" y="5210628"/>
            <a:ext cx="609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F9F7499-1B38-8AEB-FCEE-C969197CDDEC}"/>
              </a:ext>
            </a:extLst>
          </p:cNvPr>
          <p:cNvCxnSpPr>
            <a:cxnSpLocks/>
          </p:cNvCxnSpPr>
          <p:nvPr/>
        </p:nvCxnSpPr>
        <p:spPr>
          <a:xfrm>
            <a:off x="4651824" y="2227949"/>
            <a:ext cx="609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995096D-90F7-4EA4-4406-93A697758B0C}"/>
              </a:ext>
            </a:extLst>
          </p:cNvPr>
          <p:cNvCxnSpPr>
            <a:cxnSpLocks/>
          </p:cNvCxnSpPr>
          <p:nvPr/>
        </p:nvCxnSpPr>
        <p:spPr>
          <a:xfrm>
            <a:off x="4680857" y="3791858"/>
            <a:ext cx="609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A53CA80-5646-2B88-B0A8-D5B032F65749}"/>
              </a:ext>
            </a:extLst>
          </p:cNvPr>
          <p:cNvCxnSpPr>
            <a:cxnSpLocks/>
          </p:cNvCxnSpPr>
          <p:nvPr/>
        </p:nvCxnSpPr>
        <p:spPr>
          <a:xfrm>
            <a:off x="4623722" y="5210628"/>
            <a:ext cx="609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017281C-C310-644F-78A9-BFA7F1A429C3}"/>
              </a:ext>
            </a:extLst>
          </p:cNvPr>
          <p:cNvCxnSpPr>
            <a:cxnSpLocks/>
          </p:cNvCxnSpPr>
          <p:nvPr/>
        </p:nvCxnSpPr>
        <p:spPr>
          <a:xfrm>
            <a:off x="2302668" y="2264235"/>
            <a:ext cx="9894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E8A35F3-6C23-4C8D-11F6-7B93945ED12F}"/>
              </a:ext>
            </a:extLst>
          </p:cNvPr>
          <p:cNvCxnSpPr>
            <a:cxnSpLocks/>
          </p:cNvCxnSpPr>
          <p:nvPr/>
        </p:nvCxnSpPr>
        <p:spPr>
          <a:xfrm>
            <a:off x="2302667" y="3784600"/>
            <a:ext cx="9894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A0D80DF-5D28-887A-98ED-B8B2B8375256}"/>
              </a:ext>
            </a:extLst>
          </p:cNvPr>
          <p:cNvCxnSpPr>
            <a:cxnSpLocks/>
          </p:cNvCxnSpPr>
          <p:nvPr/>
        </p:nvCxnSpPr>
        <p:spPr>
          <a:xfrm>
            <a:off x="2302666" y="5210628"/>
            <a:ext cx="9894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0B5D3A4-20B0-ECBB-8623-EDE78F91E19C}"/>
              </a:ext>
            </a:extLst>
          </p:cNvPr>
          <p:cNvCxnSpPr/>
          <p:nvPr/>
        </p:nvCxnSpPr>
        <p:spPr>
          <a:xfrm>
            <a:off x="3962472" y="2830286"/>
            <a:ext cx="0" cy="290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008CC57-51F9-7656-A520-C9B00488419C}"/>
              </a:ext>
            </a:extLst>
          </p:cNvPr>
          <p:cNvCxnSpPr/>
          <p:nvPr/>
        </p:nvCxnSpPr>
        <p:spPr>
          <a:xfrm>
            <a:off x="3962472" y="4310744"/>
            <a:ext cx="0" cy="290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300BA13-8467-50E8-B162-A89FEF40155D}"/>
              </a:ext>
            </a:extLst>
          </p:cNvPr>
          <p:cNvCxnSpPr/>
          <p:nvPr/>
        </p:nvCxnSpPr>
        <p:spPr>
          <a:xfrm>
            <a:off x="3962472" y="5769430"/>
            <a:ext cx="0" cy="290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9C9BB3A-61BA-3A4A-CC3B-EB1D39602474}"/>
              </a:ext>
            </a:extLst>
          </p:cNvPr>
          <p:cNvCxnSpPr/>
          <p:nvPr/>
        </p:nvCxnSpPr>
        <p:spPr>
          <a:xfrm flipV="1">
            <a:off x="4252686" y="4601029"/>
            <a:ext cx="0" cy="10159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B914508-72B2-056E-2345-E0E4D69EB632}"/>
              </a:ext>
            </a:extLst>
          </p:cNvPr>
          <p:cNvCxnSpPr/>
          <p:nvPr/>
        </p:nvCxnSpPr>
        <p:spPr>
          <a:xfrm>
            <a:off x="4252686" y="4601029"/>
            <a:ext cx="165462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C130D1C-4E59-A0A4-C9E6-0F58423A79EE}"/>
              </a:ext>
            </a:extLst>
          </p:cNvPr>
          <p:cNvCxnSpPr/>
          <p:nvPr/>
        </p:nvCxnSpPr>
        <p:spPr>
          <a:xfrm flipV="1">
            <a:off x="5921829" y="3258460"/>
            <a:ext cx="0" cy="134256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010DB7E-C0B3-712C-26E6-71346FFCA0C4}"/>
              </a:ext>
            </a:extLst>
          </p:cNvPr>
          <p:cNvCxnSpPr/>
          <p:nvPr/>
        </p:nvCxnSpPr>
        <p:spPr>
          <a:xfrm flipH="1">
            <a:off x="2786743" y="3185890"/>
            <a:ext cx="3120571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C81DEB1-DC48-A0BC-5795-E3081A16FE92}"/>
              </a:ext>
            </a:extLst>
          </p:cNvPr>
          <p:cNvCxnSpPr>
            <a:cxnSpLocks/>
          </p:cNvCxnSpPr>
          <p:nvPr/>
        </p:nvCxnSpPr>
        <p:spPr>
          <a:xfrm flipV="1">
            <a:off x="2772229" y="2394857"/>
            <a:ext cx="0" cy="72571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D3B3249-8080-026B-DFDD-E38EFB4130CE}"/>
              </a:ext>
            </a:extLst>
          </p:cNvPr>
          <p:cNvCxnSpPr/>
          <p:nvPr/>
        </p:nvCxnSpPr>
        <p:spPr>
          <a:xfrm flipH="1">
            <a:off x="2772229" y="4601029"/>
            <a:ext cx="943428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36D08B5-71C0-0C82-E866-3FD1BDA77360}"/>
              </a:ext>
            </a:extLst>
          </p:cNvPr>
          <p:cNvCxnSpPr>
            <a:cxnSpLocks/>
          </p:cNvCxnSpPr>
          <p:nvPr/>
        </p:nvCxnSpPr>
        <p:spPr>
          <a:xfrm flipV="1">
            <a:off x="2772229" y="3904343"/>
            <a:ext cx="14514" cy="696686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B6A686A-F434-412C-3D09-0E90CBBB6727}"/>
              </a:ext>
            </a:extLst>
          </p:cNvPr>
          <p:cNvCxnSpPr/>
          <p:nvPr/>
        </p:nvCxnSpPr>
        <p:spPr>
          <a:xfrm flipV="1">
            <a:off x="3737425" y="4608289"/>
            <a:ext cx="0" cy="10159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AC7C8AA-15E7-1082-5D50-86E9D7F1B48B}"/>
              </a:ext>
            </a:extLst>
          </p:cNvPr>
          <p:cNvCxnSpPr/>
          <p:nvPr/>
        </p:nvCxnSpPr>
        <p:spPr>
          <a:xfrm>
            <a:off x="2786743" y="1647701"/>
            <a:ext cx="1175729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7B5CB5C-1C38-8324-6B1F-84BAD24ABB6F}"/>
              </a:ext>
            </a:extLst>
          </p:cNvPr>
          <p:cNvCxnSpPr>
            <a:cxnSpLocks/>
          </p:cNvCxnSpPr>
          <p:nvPr/>
        </p:nvCxnSpPr>
        <p:spPr>
          <a:xfrm>
            <a:off x="2772229" y="1686838"/>
            <a:ext cx="14514" cy="38870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2EE3B682-E31C-26FA-08AB-57DF4D099ADD}"/>
              </a:ext>
            </a:extLst>
          </p:cNvPr>
          <p:cNvCxnSpPr>
            <a:endCxn id="14" idx="0"/>
          </p:cNvCxnSpPr>
          <p:nvPr/>
        </p:nvCxnSpPr>
        <p:spPr>
          <a:xfrm>
            <a:off x="3962472" y="1647701"/>
            <a:ext cx="0" cy="16659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7BB7B14-730C-F710-DAE7-09E5BD69A7FF}"/>
              </a:ext>
            </a:extLst>
          </p:cNvPr>
          <p:cNvSpPr/>
          <p:nvPr/>
        </p:nvSpPr>
        <p:spPr>
          <a:xfrm>
            <a:off x="7830480" y="1269094"/>
            <a:ext cx="1584951" cy="483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States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C045F12-E853-6EF3-E4EB-B2E22E36271B}"/>
              </a:ext>
            </a:extLst>
          </p:cNvPr>
          <p:cNvSpPr txBox="1"/>
          <p:nvPr/>
        </p:nvSpPr>
        <p:spPr>
          <a:xfrm>
            <a:off x="7771956" y="1756518"/>
            <a:ext cx="220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S</a:t>
            </a:r>
            <a:r>
              <a:rPr lang="fr-FR" sz="2800" baseline="-25000" dirty="0">
                <a:solidFill>
                  <a:schemeClr val="tx1"/>
                </a:solidFill>
              </a:rPr>
              <a:t>H</a:t>
            </a:r>
            <a:r>
              <a:rPr lang="fr-FR" sz="1800" baseline="-25000" dirty="0">
                <a:solidFill>
                  <a:schemeClr val="tx1"/>
                </a:solidFill>
              </a:rPr>
              <a:t>  </a:t>
            </a:r>
            <a:r>
              <a:rPr lang="fr-FR" sz="1800" dirty="0">
                <a:solidFill>
                  <a:schemeClr val="tx1"/>
                </a:solidFill>
              </a:rPr>
              <a:t>= Susceptible 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r>
              <a:rPr lang="fr-FR" sz="1800" dirty="0" err="1">
                <a:solidFill>
                  <a:schemeClr val="tx1"/>
                </a:solidFill>
              </a:rPr>
              <a:t>humans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FBE5F71-5CCC-F724-FDCA-710C77EC9E9D}"/>
              </a:ext>
            </a:extLst>
          </p:cNvPr>
          <p:cNvSpPr txBox="1"/>
          <p:nvPr/>
        </p:nvSpPr>
        <p:spPr>
          <a:xfrm>
            <a:off x="7771955" y="2436819"/>
            <a:ext cx="220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S</a:t>
            </a:r>
            <a:r>
              <a:rPr lang="fr-FR" sz="2800" baseline="-25000" dirty="0"/>
              <a:t>R</a:t>
            </a:r>
            <a:r>
              <a:rPr lang="fr-FR" sz="1800" baseline="-25000" dirty="0">
                <a:solidFill>
                  <a:schemeClr val="tx1"/>
                </a:solidFill>
              </a:rPr>
              <a:t>  </a:t>
            </a:r>
            <a:r>
              <a:rPr lang="fr-FR" sz="1800" dirty="0">
                <a:solidFill>
                  <a:schemeClr val="tx1"/>
                </a:solidFill>
              </a:rPr>
              <a:t>= Susceptible 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 rats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617CB65-AAFD-BE20-2EC6-E77662B86155}"/>
              </a:ext>
            </a:extLst>
          </p:cNvPr>
          <p:cNvSpPr txBox="1"/>
          <p:nvPr/>
        </p:nvSpPr>
        <p:spPr>
          <a:xfrm>
            <a:off x="7786468" y="3120571"/>
            <a:ext cx="220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S</a:t>
            </a:r>
            <a:r>
              <a:rPr lang="fr-FR" sz="2800" baseline="-25000" dirty="0">
                <a:solidFill>
                  <a:schemeClr val="tx1"/>
                </a:solidFill>
              </a:rPr>
              <a:t>F</a:t>
            </a:r>
            <a:r>
              <a:rPr lang="fr-FR" sz="1800" baseline="-25000" dirty="0">
                <a:solidFill>
                  <a:schemeClr val="tx1"/>
                </a:solidFill>
              </a:rPr>
              <a:t>  </a:t>
            </a:r>
            <a:r>
              <a:rPr lang="fr-FR" sz="1800" dirty="0">
                <a:solidFill>
                  <a:schemeClr val="tx1"/>
                </a:solidFill>
              </a:rPr>
              <a:t>= Susceptible 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 </a:t>
            </a:r>
            <a:r>
              <a:rPr lang="fr-FR" sz="1800" dirty="0" err="1">
                <a:solidFill>
                  <a:schemeClr val="tx1"/>
                </a:solidFill>
              </a:rPr>
              <a:t>fleas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59E775-4A49-6979-137C-0BE2D93EF9BC}"/>
              </a:ext>
            </a:extLst>
          </p:cNvPr>
          <p:cNvSpPr txBox="1"/>
          <p:nvPr/>
        </p:nvSpPr>
        <p:spPr>
          <a:xfrm>
            <a:off x="9792499" y="1753066"/>
            <a:ext cx="220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</a:t>
            </a:r>
            <a:r>
              <a:rPr lang="fr-FR" sz="2800" baseline="-25000" dirty="0">
                <a:solidFill>
                  <a:schemeClr val="tx1"/>
                </a:solidFill>
              </a:rPr>
              <a:t>H</a:t>
            </a:r>
            <a:r>
              <a:rPr lang="fr-FR" sz="1800" baseline="-25000" dirty="0">
                <a:solidFill>
                  <a:schemeClr val="tx1"/>
                </a:solidFill>
              </a:rPr>
              <a:t>  </a:t>
            </a:r>
            <a:r>
              <a:rPr lang="fr-FR" sz="1800" dirty="0">
                <a:solidFill>
                  <a:schemeClr val="tx1"/>
                </a:solidFill>
              </a:rPr>
              <a:t>= </a:t>
            </a:r>
            <a:r>
              <a:rPr lang="fr-FR" sz="1800" dirty="0" err="1">
                <a:solidFill>
                  <a:schemeClr val="tx1"/>
                </a:solidFill>
              </a:rPr>
              <a:t>Infected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r>
              <a:rPr lang="fr-FR" sz="1800" dirty="0" err="1">
                <a:solidFill>
                  <a:schemeClr val="tx1"/>
                </a:solidFill>
              </a:rPr>
              <a:t>humans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21AAA62-C555-9201-5375-0331F88F81A3}"/>
              </a:ext>
            </a:extLst>
          </p:cNvPr>
          <p:cNvSpPr txBox="1"/>
          <p:nvPr/>
        </p:nvSpPr>
        <p:spPr>
          <a:xfrm>
            <a:off x="9804275" y="2436819"/>
            <a:ext cx="220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</a:t>
            </a:r>
            <a:r>
              <a:rPr lang="fr-FR" sz="2800" baseline="-25000" dirty="0"/>
              <a:t>R</a:t>
            </a:r>
            <a:r>
              <a:rPr lang="fr-FR" sz="1800" baseline="-25000" dirty="0">
                <a:solidFill>
                  <a:schemeClr val="tx1"/>
                </a:solidFill>
              </a:rPr>
              <a:t>  </a:t>
            </a:r>
            <a:r>
              <a:rPr lang="fr-FR" sz="1800" dirty="0">
                <a:solidFill>
                  <a:schemeClr val="tx1"/>
                </a:solidFill>
              </a:rPr>
              <a:t>= </a:t>
            </a:r>
            <a:r>
              <a:rPr lang="fr-FR" sz="1800" dirty="0" err="1">
                <a:solidFill>
                  <a:schemeClr val="tx1"/>
                </a:solidFill>
              </a:rPr>
              <a:t>Infected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rats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FDBD567-F4A2-C7D5-15AB-F184B6ECBF67}"/>
              </a:ext>
            </a:extLst>
          </p:cNvPr>
          <p:cNvSpPr txBox="1"/>
          <p:nvPr/>
        </p:nvSpPr>
        <p:spPr>
          <a:xfrm>
            <a:off x="9811659" y="3124023"/>
            <a:ext cx="220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</a:t>
            </a:r>
            <a:r>
              <a:rPr lang="fr-FR" sz="2800" baseline="-25000" dirty="0"/>
              <a:t>F</a:t>
            </a:r>
            <a:r>
              <a:rPr lang="fr-FR" sz="1800" baseline="-25000" dirty="0">
                <a:solidFill>
                  <a:schemeClr val="tx1"/>
                </a:solidFill>
              </a:rPr>
              <a:t>  </a:t>
            </a:r>
            <a:r>
              <a:rPr lang="fr-FR" sz="1800" dirty="0">
                <a:solidFill>
                  <a:schemeClr val="tx1"/>
                </a:solidFill>
              </a:rPr>
              <a:t>= </a:t>
            </a:r>
            <a:r>
              <a:rPr lang="fr-FR" sz="1800" dirty="0" err="1">
                <a:solidFill>
                  <a:schemeClr val="tx1"/>
                </a:solidFill>
              </a:rPr>
              <a:t>Infected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r>
              <a:rPr lang="fr-FR" sz="1800" dirty="0" err="1">
                <a:solidFill>
                  <a:schemeClr val="tx1"/>
                </a:solidFill>
              </a:rPr>
              <a:t>fleas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2F68AC-55E2-F6DE-E182-189663B88C6C}"/>
              </a:ext>
            </a:extLst>
          </p:cNvPr>
          <p:cNvSpPr/>
          <p:nvPr/>
        </p:nvSpPr>
        <p:spPr>
          <a:xfrm>
            <a:off x="7830480" y="4010699"/>
            <a:ext cx="1584951" cy="483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Processes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738BD0BD-E096-33B4-71CB-6999DA6995C2}"/>
              </a:ext>
            </a:extLst>
          </p:cNvPr>
          <p:cNvSpPr txBox="1"/>
          <p:nvPr/>
        </p:nvSpPr>
        <p:spPr>
          <a:xfrm>
            <a:off x="232165" y="17042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</a:t>
            </a:r>
            <a:r>
              <a:rPr lang="fr-FR" sz="2600" baseline="-25000" dirty="0" err="1"/>
              <a:t>H</a:t>
            </a:r>
            <a:endParaRPr lang="fr-MG" sz="2600" baseline="-250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D674BB2-FC87-0780-3A59-6DDAEE265090}"/>
              </a:ext>
            </a:extLst>
          </p:cNvPr>
          <p:cNvSpPr txBox="1"/>
          <p:nvPr/>
        </p:nvSpPr>
        <p:spPr>
          <a:xfrm>
            <a:off x="150056" y="3207232"/>
            <a:ext cx="9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</a:t>
            </a:r>
            <a:r>
              <a:rPr lang="fr-FR" sz="2600" baseline="-25000" dirty="0" err="1"/>
              <a:t>R</a:t>
            </a:r>
            <a:r>
              <a:rPr lang="fr-FR" sz="2600" baseline="-25000" dirty="0"/>
              <a:t> (T,P)</a:t>
            </a:r>
            <a:endParaRPr lang="fr-MG" sz="2600" baseline="-250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175E9A5-ECAA-9680-A136-A0C5E783C99B}"/>
              </a:ext>
            </a:extLst>
          </p:cNvPr>
          <p:cNvSpPr txBox="1"/>
          <p:nvPr/>
        </p:nvSpPr>
        <p:spPr>
          <a:xfrm>
            <a:off x="250530" y="4638319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</a:t>
            </a:r>
            <a:r>
              <a:rPr lang="fr-FR" sz="2600" baseline="-25000" dirty="0" err="1"/>
              <a:t>F</a:t>
            </a:r>
            <a:endParaRPr lang="fr-MG" sz="2600" baseline="-250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9E3ABE7-4005-7B99-6027-60DF9548F257}"/>
              </a:ext>
            </a:extLst>
          </p:cNvPr>
          <p:cNvSpPr txBox="1"/>
          <p:nvPr/>
        </p:nvSpPr>
        <p:spPr>
          <a:xfrm>
            <a:off x="2255890" y="17734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ß</a:t>
            </a:r>
            <a:r>
              <a:rPr lang="fr-FR" sz="2600" baseline="-25000" dirty="0" err="1"/>
              <a:t>H</a:t>
            </a:r>
            <a:endParaRPr lang="fr-MG" sz="2600" baseline="-250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0604E5A-37FB-1D96-389B-4A5B4CA0E03A}"/>
              </a:ext>
            </a:extLst>
          </p:cNvPr>
          <p:cNvSpPr txBox="1"/>
          <p:nvPr/>
        </p:nvSpPr>
        <p:spPr>
          <a:xfrm>
            <a:off x="2223632" y="33025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ß</a:t>
            </a:r>
            <a:r>
              <a:rPr lang="fr-FR" sz="2600" baseline="-25000" dirty="0" err="1"/>
              <a:t>R</a:t>
            </a:r>
            <a:endParaRPr lang="fr-MG" sz="2600" baseline="-25000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0E8907A-0D5F-16BF-0394-E1E062B87758}"/>
              </a:ext>
            </a:extLst>
          </p:cNvPr>
          <p:cNvSpPr txBox="1"/>
          <p:nvPr/>
        </p:nvSpPr>
        <p:spPr>
          <a:xfrm>
            <a:off x="2264706" y="47597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ß</a:t>
            </a:r>
            <a:r>
              <a:rPr lang="fr-FR" sz="2600" baseline="-25000" dirty="0" err="1"/>
              <a:t>F</a:t>
            </a:r>
            <a:endParaRPr lang="fr-MG" sz="2600" baseline="-250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2E53CF3-E6FF-AF6D-0B75-AB058B6A0C2B}"/>
              </a:ext>
            </a:extLst>
          </p:cNvPr>
          <p:cNvSpPr txBox="1"/>
          <p:nvPr/>
        </p:nvSpPr>
        <p:spPr>
          <a:xfrm>
            <a:off x="4008611" y="274178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µ</a:t>
            </a:r>
            <a:r>
              <a:rPr lang="fr-FR" sz="2600" baseline="-25000" dirty="0"/>
              <a:t>H</a:t>
            </a:r>
            <a:endParaRPr lang="fr-MG" sz="2600" baseline="-250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404D48B-B8B7-96E5-ACE6-7A9167A70E9C}"/>
              </a:ext>
            </a:extLst>
          </p:cNvPr>
          <p:cNvSpPr txBox="1"/>
          <p:nvPr/>
        </p:nvSpPr>
        <p:spPr>
          <a:xfrm>
            <a:off x="3981904" y="41766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µ</a:t>
            </a:r>
            <a:r>
              <a:rPr lang="fr-FR" sz="2600" baseline="-25000" dirty="0"/>
              <a:t>R</a:t>
            </a:r>
            <a:endParaRPr lang="fr-MG" sz="2600" baseline="-250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137694C-5D40-F272-1EC3-118C52F825BD}"/>
              </a:ext>
            </a:extLst>
          </p:cNvPr>
          <p:cNvSpPr txBox="1"/>
          <p:nvPr/>
        </p:nvSpPr>
        <p:spPr>
          <a:xfrm>
            <a:off x="4006487" y="56542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µ</a:t>
            </a:r>
            <a:r>
              <a:rPr lang="fr-FR" sz="2600" baseline="-25000" dirty="0"/>
              <a:t>F</a:t>
            </a:r>
            <a:endParaRPr lang="fr-MG" sz="2600" baseline="-250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C7D7238-B6E3-383D-3E8A-77359F15A412}"/>
              </a:ext>
            </a:extLst>
          </p:cNvPr>
          <p:cNvSpPr txBox="1"/>
          <p:nvPr/>
        </p:nvSpPr>
        <p:spPr>
          <a:xfrm>
            <a:off x="7718433" y="4470669"/>
            <a:ext cx="2719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b</a:t>
            </a:r>
            <a:r>
              <a:rPr lang="fr-FR" sz="2800" baseline="-25000" dirty="0" err="1"/>
              <a:t>H</a:t>
            </a:r>
            <a:r>
              <a:rPr lang="fr-FR" sz="2800" baseline="-25000" dirty="0"/>
              <a:t> </a:t>
            </a:r>
            <a:r>
              <a:rPr lang="fr-FR" sz="1800" dirty="0">
                <a:solidFill>
                  <a:schemeClr val="tx1"/>
                </a:solidFill>
              </a:rPr>
              <a:t>= Human </a:t>
            </a:r>
            <a:r>
              <a:rPr lang="fr-FR" sz="1800" dirty="0" err="1">
                <a:solidFill>
                  <a:schemeClr val="tx1"/>
                </a:solidFill>
              </a:rPr>
              <a:t>birth</a:t>
            </a:r>
            <a:r>
              <a:rPr lang="fr-FR" sz="1800" dirty="0">
                <a:solidFill>
                  <a:schemeClr val="tx1"/>
                </a:solidFill>
              </a:rPr>
              <a:t> rate 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FFC70FC7-1945-C638-965B-FEB58B8FEEAC}"/>
              </a:ext>
            </a:extLst>
          </p:cNvPr>
          <p:cNvSpPr txBox="1"/>
          <p:nvPr/>
        </p:nvSpPr>
        <p:spPr>
          <a:xfrm>
            <a:off x="7718432" y="4974273"/>
            <a:ext cx="319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ß</a:t>
            </a:r>
            <a:r>
              <a:rPr lang="fr-FR" sz="2800" baseline="-25000" dirty="0" err="1"/>
              <a:t>H</a:t>
            </a:r>
            <a:r>
              <a:rPr lang="fr-FR" sz="2800" baseline="-25000" dirty="0"/>
              <a:t> </a:t>
            </a:r>
            <a:r>
              <a:rPr lang="fr-FR" sz="1800" dirty="0">
                <a:solidFill>
                  <a:schemeClr val="tx1"/>
                </a:solidFill>
              </a:rPr>
              <a:t>= Human transmission rate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C61F1BD-167A-F9AE-9B64-F5C4AA742330}"/>
              </a:ext>
            </a:extLst>
          </p:cNvPr>
          <p:cNvSpPr txBox="1"/>
          <p:nvPr/>
        </p:nvSpPr>
        <p:spPr>
          <a:xfrm>
            <a:off x="4650783" y="178235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fr-FR" sz="2600" baseline="-25000" dirty="0"/>
              <a:t>H</a:t>
            </a:r>
            <a:endParaRPr lang="fr-MG" sz="2600" baseline="-25000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63D9AAC-7A82-7F05-5622-38B3F12628D0}"/>
              </a:ext>
            </a:extLst>
          </p:cNvPr>
          <p:cNvSpPr txBox="1"/>
          <p:nvPr/>
        </p:nvSpPr>
        <p:spPr>
          <a:xfrm>
            <a:off x="4629889" y="334191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fr-FR" sz="2600" baseline="-25000" dirty="0"/>
              <a:t>R</a:t>
            </a:r>
            <a:endParaRPr lang="fr-MG" sz="2600" baseline="-25000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CAA81A0-CF41-C1EC-8405-EFE2C6DA0CA2}"/>
              </a:ext>
            </a:extLst>
          </p:cNvPr>
          <p:cNvSpPr txBox="1"/>
          <p:nvPr/>
        </p:nvSpPr>
        <p:spPr>
          <a:xfrm>
            <a:off x="7711236" y="5427078"/>
            <a:ext cx="3580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fr-FR" sz="2800" baseline="-25000" dirty="0"/>
              <a:t>H </a:t>
            </a:r>
            <a:r>
              <a:rPr lang="fr-FR" sz="1800" dirty="0">
                <a:solidFill>
                  <a:schemeClr val="tx1"/>
                </a:solidFill>
              </a:rPr>
              <a:t>= Infection </a:t>
            </a:r>
            <a:r>
              <a:rPr lang="fr-FR" sz="1800" dirty="0" err="1">
                <a:solidFill>
                  <a:schemeClr val="tx1"/>
                </a:solidFill>
              </a:rPr>
              <a:t>induced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mortality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34FB8B2-AAD9-80A8-2AB5-56A4EF578A76}"/>
              </a:ext>
            </a:extLst>
          </p:cNvPr>
          <p:cNvSpPr txBox="1"/>
          <p:nvPr/>
        </p:nvSpPr>
        <p:spPr>
          <a:xfrm>
            <a:off x="7711236" y="6252706"/>
            <a:ext cx="5843531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/>
              <a:t>b</a:t>
            </a:r>
            <a:r>
              <a:rPr lang="fr-FR" sz="2000" baseline="-25000" dirty="0" err="1"/>
              <a:t>R</a:t>
            </a:r>
            <a:r>
              <a:rPr lang="fr-FR" sz="2000" baseline="-25000" dirty="0"/>
              <a:t> (T,P)</a:t>
            </a:r>
            <a:r>
              <a:rPr lang="fr-FR" sz="2800" baseline="-25000" dirty="0"/>
              <a:t> </a:t>
            </a:r>
            <a:r>
              <a:rPr lang="fr-FR" sz="1800" dirty="0">
                <a:solidFill>
                  <a:schemeClr val="tx1"/>
                </a:solidFill>
              </a:rPr>
              <a:t>= Birth rate rats due to </a:t>
            </a:r>
            <a:r>
              <a:rPr lang="fr-FR" sz="1800" dirty="0" err="1">
                <a:solidFill>
                  <a:schemeClr val="tx1"/>
                </a:solidFill>
              </a:rPr>
              <a:t>temperature</a:t>
            </a:r>
            <a:r>
              <a:rPr lang="fr-FR" sz="1800" dirty="0">
                <a:solidFill>
                  <a:schemeClr val="tx1"/>
                </a:solidFill>
              </a:rPr>
              <a:t> + </a:t>
            </a:r>
          </a:p>
          <a:p>
            <a:r>
              <a:rPr lang="fr-FR" sz="1800" dirty="0" err="1">
                <a:solidFill>
                  <a:schemeClr val="tx1"/>
                </a:solidFill>
              </a:rPr>
              <a:t>precipitation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0F05B97-35BF-4CA0-7529-739BF730952E}"/>
              </a:ext>
            </a:extLst>
          </p:cNvPr>
          <p:cNvSpPr txBox="1"/>
          <p:nvPr/>
        </p:nvSpPr>
        <p:spPr>
          <a:xfrm>
            <a:off x="7718432" y="5834722"/>
            <a:ext cx="3580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µ</a:t>
            </a:r>
            <a:r>
              <a:rPr lang="fr-FR" sz="2800" baseline="-25000" dirty="0"/>
              <a:t>H </a:t>
            </a:r>
            <a:r>
              <a:rPr lang="fr-FR" sz="1800" dirty="0">
                <a:solidFill>
                  <a:schemeClr val="tx1"/>
                </a:solidFill>
              </a:rPr>
              <a:t>= Natural </a:t>
            </a:r>
            <a:r>
              <a:rPr lang="fr-FR" sz="1800" dirty="0" err="1">
                <a:solidFill>
                  <a:schemeClr val="tx1"/>
                </a:solidFill>
              </a:rPr>
              <a:t>human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death</a:t>
            </a:r>
            <a:r>
              <a:rPr lang="fr-FR" sz="1800" dirty="0">
                <a:solidFill>
                  <a:schemeClr val="tx1"/>
                </a:solidFill>
              </a:rPr>
              <a:t> rate</a:t>
            </a:r>
          </a:p>
          <a:p>
            <a:r>
              <a:rPr lang="fr-FR" dirty="0"/>
              <a:t>  </a:t>
            </a:r>
            <a:r>
              <a:rPr lang="fr-FR" sz="1800" dirty="0">
                <a:solidFill>
                  <a:schemeClr val="tx1"/>
                </a:solidFill>
              </a:rPr>
              <a:t>       </a:t>
            </a:r>
            <a:endParaRPr lang="fr-MG" sz="1800" baseline="-25000" dirty="0">
              <a:solidFill>
                <a:schemeClr val="tx1"/>
              </a:solidFill>
            </a:endParaRPr>
          </a:p>
          <a:p>
            <a:endParaRPr lang="fr-MG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2B3DE0E-F1FF-53F3-AC2D-894014B9C0FC}"/>
              </a:ext>
            </a:extLst>
          </p:cNvPr>
          <p:cNvSpPr txBox="1"/>
          <p:nvPr/>
        </p:nvSpPr>
        <p:spPr>
          <a:xfrm>
            <a:off x="558797" y="5994508"/>
            <a:ext cx="48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dS</a:t>
            </a:r>
            <a:r>
              <a:rPr lang="fr-FR" sz="2000" baseline="-25000" dirty="0" err="1"/>
              <a:t>H</a:t>
            </a:r>
            <a:r>
              <a:rPr lang="fr-FR" sz="2000" dirty="0"/>
              <a:t> / </a:t>
            </a:r>
            <a:r>
              <a:rPr lang="fr-FR" sz="2000" dirty="0" err="1"/>
              <a:t>dt</a:t>
            </a:r>
            <a:r>
              <a:rPr lang="fr-FR" sz="2000" dirty="0"/>
              <a:t> = </a:t>
            </a:r>
            <a:r>
              <a:rPr lang="fr-FR" sz="2000" dirty="0" err="1"/>
              <a:t>b</a:t>
            </a:r>
            <a:r>
              <a:rPr lang="fr-FR" sz="2000" baseline="-25000" dirty="0" err="1"/>
              <a:t>H</a:t>
            </a:r>
            <a:r>
              <a:rPr lang="fr-FR" sz="2000" dirty="0"/>
              <a:t> ( S</a:t>
            </a:r>
            <a:r>
              <a:rPr lang="fr-FR" sz="2000" baseline="-25000" dirty="0"/>
              <a:t>H</a:t>
            </a:r>
            <a:r>
              <a:rPr lang="fr-FR" sz="2000" dirty="0"/>
              <a:t> + I</a:t>
            </a:r>
            <a:r>
              <a:rPr lang="fr-FR" sz="2000" baseline="-25000" dirty="0"/>
              <a:t>H</a:t>
            </a:r>
            <a:r>
              <a:rPr lang="fr-FR" sz="2000" dirty="0"/>
              <a:t>) - 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µ</a:t>
            </a:r>
            <a:r>
              <a:rPr lang="fr-FR" sz="2000" baseline="-25000" dirty="0"/>
              <a:t>H </a:t>
            </a:r>
            <a:r>
              <a:rPr lang="fr-FR" sz="2000" dirty="0"/>
              <a:t>S</a:t>
            </a:r>
            <a:r>
              <a:rPr lang="fr-FR" sz="2000" baseline="-25000" dirty="0"/>
              <a:t>H</a:t>
            </a:r>
            <a:r>
              <a:rPr lang="fr-FR" sz="2000" dirty="0"/>
              <a:t> –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ß</a:t>
            </a:r>
            <a:r>
              <a:rPr lang="fr-FR" sz="2000" baseline="-25000" dirty="0" err="1"/>
              <a:t>H</a:t>
            </a:r>
            <a:r>
              <a:rPr lang="fr-FR" sz="2000" baseline="-25000" dirty="0"/>
              <a:t> </a:t>
            </a:r>
            <a:r>
              <a:rPr lang="fr-FR" sz="2000" dirty="0"/>
              <a:t>S</a:t>
            </a:r>
            <a:r>
              <a:rPr lang="fr-FR" sz="2000" baseline="-25000" dirty="0"/>
              <a:t>H</a:t>
            </a:r>
            <a:r>
              <a:rPr lang="fr-FR" sz="2000" dirty="0"/>
              <a:t> ( I</a:t>
            </a:r>
            <a:r>
              <a:rPr lang="fr-FR" sz="2000" baseline="-25000" dirty="0"/>
              <a:t>H</a:t>
            </a:r>
            <a:r>
              <a:rPr lang="fr-FR" sz="2000" dirty="0"/>
              <a:t> + I</a:t>
            </a:r>
            <a:r>
              <a:rPr lang="fr-FR" sz="2000" baseline="-25000" dirty="0"/>
              <a:t>F</a:t>
            </a:r>
            <a:r>
              <a:rPr lang="fr-FR" sz="2000" dirty="0"/>
              <a:t>)</a:t>
            </a:r>
            <a:endParaRPr lang="fr-MG" sz="2000" dirty="0"/>
          </a:p>
          <a:p>
            <a:r>
              <a:rPr lang="fr-FR" sz="1800" dirty="0"/>
              <a:t> </a:t>
            </a:r>
            <a:endParaRPr lang="fr-MG" sz="1800" dirty="0"/>
          </a:p>
          <a:p>
            <a:r>
              <a:rPr lang="fr-FR" dirty="0"/>
              <a:t> </a:t>
            </a:r>
            <a:endParaRPr lang="fr-MG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038BE03-87B1-E0E8-BBF7-1284C78A1D4E}"/>
              </a:ext>
            </a:extLst>
          </p:cNvPr>
          <p:cNvSpPr txBox="1"/>
          <p:nvPr/>
        </p:nvSpPr>
        <p:spPr>
          <a:xfrm>
            <a:off x="522573" y="6404542"/>
            <a:ext cx="48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dI</a:t>
            </a:r>
            <a:r>
              <a:rPr lang="fr-FR" sz="2000" baseline="-25000" dirty="0" err="1"/>
              <a:t>F</a:t>
            </a:r>
            <a:r>
              <a:rPr lang="fr-FR" sz="2000" dirty="0"/>
              <a:t> / </a:t>
            </a:r>
            <a:r>
              <a:rPr lang="fr-FR" sz="2000" dirty="0" err="1"/>
              <a:t>dt</a:t>
            </a:r>
            <a:r>
              <a:rPr lang="fr-FR" sz="2000" dirty="0"/>
              <a:t> =   </a:t>
            </a:r>
            <a:r>
              <a:rPr lang="fr-F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ß</a:t>
            </a:r>
            <a:r>
              <a:rPr lang="fr-FR" sz="2000" baseline="-25000" dirty="0" err="1"/>
              <a:t>F</a:t>
            </a:r>
            <a:r>
              <a:rPr lang="fr-FR" sz="2000" baseline="-25000" dirty="0"/>
              <a:t> </a:t>
            </a:r>
            <a:r>
              <a:rPr lang="fr-FR" sz="2000" dirty="0"/>
              <a:t>S</a:t>
            </a:r>
            <a:r>
              <a:rPr lang="fr-FR" sz="2000" baseline="-25000" dirty="0"/>
              <a:t>F</a:t>
            </a:r>
            <a:r>
              <a:rPr lang="fr-FR" sz="2000" dirty="0"/>
              <a:t> ( I</a:t>
            </a:r>
            <a:r>
              <a:rPr lang="fr-FR" sz="2000" baseline="-25000" dirty="0"/>
              <a:t>R</a:t>
            </a:r>
            <a:r>
              <a:rPr lang="fr-FR" sz="2000" dirty="0"/>
              <a:t>) - </a:t>
            </a:r>
            <a:r>
              <a:rPr lang="fr-F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µ</a:t>
            </a:r>
            <a:r>
              <a:rPr lang="fr-FR" sz="2000" baseline="-25000" dirty="0"/>
              <a:t>H </a:t>
            </a:r>
            <a:r>
              <a:rPr lang="fr-FR" sz="2000" dirty="0"/>
              <a:t>I</a:t>
            </a:r>
            <a:r>
              <a:rPr lang="fr-FR" sz="2000" baseline="-25000" dirty="0"/>
              <a:t>F</a:t>
            </a:r>
            <a:r>
              <a:rPr lang="fr-FR" sz="2000" dirty="0"/>
              <a:t> </a:t>
            </a:r>
            <a:endParaRPr lang="fr-MG" sz="2000" dirty="0"/>
          </a:p>
          <a:p>
            <a:r>
              <a:rPr lang="fr-FR" sz="1800" dirty="0"/>
              <a:t> </a:t>
            </a:r>
            <a:endParaRPr lang="fr-MG" sz="1800" dirty="0"/>
          </a:p>
          <a:p>
            <a:r>
              <a:rPr lang="fr-FR" dirty="0"/>
              <a:t> </a:t>
            </a:r>
            <a:endParaRPr lang="fr-MG" dirty="0"/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0F2F8E20-C83D-8478-40A9-B4A5547550EB}"/>
              </a:ext>
            </a:extLst>
          </p:cNvPr>
          <p:cNvCxnSpPr/>
          <p:nvPr/>
        </p:nvCxnSpPr>
        <p:spPr>
          <a:xfrm flipH="1">
            <a:off x="3023582" y="4010699"/>
            <a:ext cx="467173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35C2B047-4087-9EAF-EDFD-34678D0C521D}"/>
              </a:ext>
            </a:extLst>
          </p:cNvPr>
          <p:cNvCxnSpPr/>
          <p:nvPr/>
        </p:nvCxnSpPr>
        <p:spPr>
          <a:xfrm>
            <a:off x="2994554" y="4010699"/>
            <a:ext cx="0" cy="111842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E25D3F2-5FBA-BCDB-46D3-7107EBCE9772}"/>
              </a:ext>
            </a:extLst>
          </p:cNvPr>
          <p:cNvSpPr/>
          <p:nvPr/>
        </p:nvSpPr>
        <p:spPr>
          <a:xfrm>
            <a:off x="5972466" y="1262178"/>
            <a:ext cx="1584951" cy="483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Population</a:t>
            </a:r>
            <a:endParaRPr lang="fr-MG" sz="24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09DE48-5233-4C50-F67C-0978CFD8F13A}"/>
              </a:ext>
            </a:extLst>
          </p:cNvPr>
          <p:cNvSpPr txBox="1"/>
          <p:nvPr/>
        </p:nvSpPr>
        <p:spPr>
          <a:xfrm>
            <a:off x="5972089" y="1814293"/>
            <a:ext cx="86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Human</a:t>
            </a:r>
          </a:p>
          <a:p>
            <a:r>
              <a:rPr lang="fr-FR" dirty="0"/>
              <a:t>Rat</a:t>
            </a:r>
          </a:p>
          <a:p>
            <a:r>
              <a:rPr lang="fr-FR" dirty="0" err="1"/>
              <a:t>Fleas</a:t>
            </a:r>
            <a:endParaRPr lang="fr-MG" dirty="0"/>
          </a:p>
        </p:txBody>
      </p:sp>
    </p:spTree>
    <p:extLst>
      <p:ext uri="{BB962C8B-B14F-4D97-AF65-F5344CB8AC3E}">
        <p14:creationId xmlns:p14="http://schemas.microsoft.com/office/powerpoint/2010/main" val="389172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37FCD-3DA0-4B07-DDED-09A97F57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327671"/>
            <a:ext cx="10515600" cy="5278559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Literature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the </a:t>
            </a:r>
            <a:r>
              <a:rPr lang="fr-FR" dirty="0" err="1"/>
              <a:t>theme</a:t>
            </a:r>
            <a:r>
              <a:rPr lang="fr-FR" dirty="0"/>
              <a:t> of </a:t>
            </a:r>
            <a:r>
              <a:rPr lang="fr-FR" dirty="0" err="1"/>
              <a:t>climate</a:t>
            </a:r>
            <a:r>
              <a:rPr lang="fr-FR" dirty="0"/>
              <a:t> change and </a:t>
            </a:r>
            <a:r>
              <a:rPr lang="fr-FR" dirty="0" err="1"/>
              <a:t>health</a:t>
            </a:r>
            <a:r>
              <a:rPr lang="fr-FR" dirty="0"/>
              <a:t> </a:t>
            </a:r>
            <a:r>
              <a:rPr lang="fr-FR" dirty="0" err="1"/>
              <a:t>risks</a:t>
            </a:r>
            <a:r>
              <a:rPr lang="fr-FR" dirty="0"/>
              <a:t>, in </a:t>
            </a:r>
            <a:r>
              <a:rPr lang="fr-FR" dirty="0" err="1"/>
              <a:t>particular</a:t>
            </a:r>
            <a:r>
              <a:rPr lang="fr-FR" dirty="0"/>
              <a:t> the </a:t>
            </a:r>
            <a:r>
              <a:rPr lang="fr-FR" dirty="0" err="1"/>
              <a:t>plague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Choice</a:t>
            </a:r>
            <a:r>
              <a:rPr lang="fr-FR" dirty="0"/>
              <a:t> of </a:t>
            </a:r>
            <a:r>
              <a:rPr lang="fr-FR" dirty="0" err="1"/>
              <a:t>study</a:t>
            </a:r>
            <a:r>
              <a:rPr lang="fr-FR" dirty="0"/>
              <a:t> sites (rural and </a:t>
            </a:r>
            <a:r>
              <a:rPr lang="fr-FR" dirty="0" err="1"/>
              <a:t>urban</a:t>
            </a:r>
            <a:r>
              <a:rPr lang="fr-FR" dirty="0"/>
              <a:t>) and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period</a:t>
            </a:r>
            <a:endParaRPr lang="fr-FR" dirty="0"/>
          </a:p>
          <a:p>
            <a:endParaRPr lang="fr-FR" dirty="0"/>
          </a:p>
          <a:p>
            <a:r>
              <a:rPr lang="fr-FR" dirty="0"/>
              <a:t>Collection of </a:t>
            </a:r>
            <a:r>
              <a:rPr lang="fr-FR" dirty="0" err="1"/>
              <a:t>climatics</a:t>
            </a:r>
            <a:r>
              <a:rPr lang="fr-FR" dirty="0"/>
              <a:t> data and cases of </a:t>
            </a:r>
            <a:r>
              <a:rPr lang="fr-FR" dirty="0" err="1"/>
              <a:t>plague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sites and </a:t>
            </a:r>
            <a:r>
              <a:rPr lang="fr-FR" dirty="0" err="1"/>
              <a:t>period</a:t>
            </a:r>
            <a:r>
              <a:rPr lang="fr-FR" dirty="0"/>
              <a:t> of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chosen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Design, </a:t>
            </a:r>
            <a:r>
              <a:rPr lang="fr-FR" dirty="0" err="1"/>
              <a:t>realization</a:t>
            </a:r>
            <a:r>
              <a:rPr lang="fr-FR" dirty="0"/>
              <a:t> and validation of the model</a:t>
            </a:r>
          </a:p>
          <a:p>
            <a:endParaRPr lang="fr-FR" dirty="0"/>
          </a:p>
          <a:p>
            <a:r>
              <a:rPr lang="fr-FR" dirty="0" err="1"/>
              <a:t>Writing</a:t>
            </a:r>
            <a:r>
              <a:rPr lang="fr-FR" dirty="0"/>
              <a:t> the article</a:t>
            </a:r>
          </a:p>
          <a:p>
            <a:endParaRPr lang="fr-FR" dirty="0"/>
          </a:p>
          <a:p>
            <a:endParaRPr lang="fr-MG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67B5715-6EE8-0D6E-949C-30B216E6F56D}"/>
              </a:ext>
            </a:extLst>
          </p:cNvPr>
          <p:cNvSpPr/>
          <p:nvPr/>
        </p:nvSpPr>
        <p:spPr>
          <a:xfrm>
            <a:off x="10643" y="25052"/>
            <a:ext cx="4584051" cy="655985"/>
          </a:xfrm>
          <a:custGeom>
            <a:avLst/>
            <a:gdLst>
              <a:gd name="connsiteX0" fmla="*/ 0 w 4584051"/>
              <a:gd name="connsiteY0" fmla="*/ 0 h 655985"/>
              <a:gd name="connsiteX1" fmla="*/ 4256059 w 4584051"/>
              <a:gd name="connsiteY1" fmla="*/ 0 h 655985"/>
              <a:gd name="connsiteX2" fmla="*/ 4584051 w 4584051"/>
              <a:gd name="connsiteY2" fmla="*/ 327993 h 655985"/>
              <a:gd name="connsiteX3" fmla="*/ 4256059 w 4584051"/>
              <a:gd name="connsiteY3" fmla="*/ 655985 h 655985"/>
              <a:gd name="connsiteX4" fmla="*/ 0 w 4584051"/>
              <a:gd name="connsiteY4" fmla="*/ 655985 h 655985"/>
              <a:gd name="connsiteX5" fmla="*/ 0 w 4584051"/>
              <a:gd name="connsiteY5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051" h="655985">
                <a:moveTo>
                  <a:pt x="0" y="0"/>
                </a:moveTo>
                <a:lnTo>
                  <a:pt x="4256059" y="0"/>
                </a:lnTo>
                <a:lnTo>
                  <a:pt x="4584051" y="327993"/>
                </a:lnTo>
                <a:lnTo>
                  <a:pt x="4256059" y="655985"/>
                </a:lnTo>
                <a:lnTo>
                  <a:pt x="0" y="6559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85344" rIns="206668" bIns="8534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>
                <a:solidFill>
                  <a:schemeClr val="tx1"/>
                </a:solidFill>
              </a:rPr>
              <a:t>Introduction</a:t>
            </a:r>
            <a:endParaRPr lang="x-none" sz="3200" kern="1200" dirty="0">
              <a:solidFill>
                <a:schemeClr val="tx1"/>
              </a:solidFill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59E985A6-9793-A812-4E3E-45BF7C09B7B6}"/>
              </a:ext>
            </a:extLst>
          </p:cNvPr>
          <p:cNvSpPr/>
          <p:nvPr/>
        </p:nvSpPr>
        <p:spPr>
          <a:xfrm>
            <a:off x="3962472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 err="1">
                <a:solidFill>
                  <a:schemeClr val="tx1"/>
                </a:solidFill>
              </a:rPr>
              <a:t>Statistical</a:t>
            </a:r>
            <a:r>
              <a:rPr lang="fr-FR" sz="2600" kern="1200" dirty="0">
                <a:solidFill>
                  <a:schemeClr val="tx1"/>
                </a:solidFill>
              </a:rPr>
              <a:t> model</a:t>
            </a:r>
            <a:endParaRPr lang="x-none" sz="2600" kern="1200" dirty="0">
              <a:solidFill>
                <a:schemeClr val="tx1"/>
              </a:solidFill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C53F1917-0CA8-20E1-9D47-FC56367EC2A4}"/>
              </a:ext>
            </a:extLst>
          </p:cNvPr>
          <p:cNvSpPr/>
          <p:nvPr/>
        </p:nvSpPr>
        <p:spPr>
          <a:xfrm>
            <a:off x="6491359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 err="1">
                <a:solidFill>
                  <a:schemeClr val="tx1"/>
                </a:solidFill>
              </a:rPr>
              <a:t>Dynamical</a:t>
            </a:r>
            <a:r>
              <a:rPr lang="fr-FR" sz="2600" kern="1200" dirty="0">
                <a:solidFill>
                  <a:schemeClr val="tx1"/>
                </a:solidFill>
              </a:rPr>
              <a:t> model</a:t>
            </a:r>
            <a:endParaRPr lang="x-none" sz="2600" kern="1200" dirty="0">
              <a:solidFill>
                <a:schemeClr val="tx1"/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77F1C72C-42F0-77CE-06A1-31E156F5A1BE}"/>
              </a:ext>
            </a:extLst>
          </p:cNvPr>
          <p:cNvSpPr/>
          <p:nvPr/>
        </p:nvSpPr>
        <p:spPr>
          <a:xfrm>
            <a:off x="9020247" y="25052"/>
            <a:ext cx="3161109" cy="655985"/>
          </a:xfrm>
          <a:custGeom>
            <a:avLst/>
            <a:gdLst>
              <a:gd name="connsiteX0" fmla="*/ 0 w 3161109"/>
              <a:gd name="connsiteY0" fmla="*/ 0 h 655985"/>
              <a:gd name="connsiteX1" fmla="*/ 2833117 w 3161109"/>
              <a:gd name="connsiteY1" fmla="*/ 0 h 655985"/>
              <a:gd name="connsiteX2" fmla="*/ 3161109 w 3161109"/>
              <a:gd name="connsiteY2" fmla="*/ 327993 h 655985"/>
              <a:gd name="connsiteX3" fmla="*/ 2833117 w 3161109"/>
              <a:gd name="connsiteY3" fmla="*/ 655985 h 655985"/>
              <a:gd name="connsiteX4" fmla="*/ 0 w 3161109"/>
              <a:gd name="connsiteY4" fmla="*/ 655985 h 655985"/>
              <a:gd name="connsiteX5" fmla="*/ 327993 w 3161109"/>
              <a:gd name="connsiteY5" fmla="*/ 327993 h 655985"/>
              <a:gd name="connsiteX6" fmla="*/ 0 w 3161109"/>
              <a:gd name="connsiteY6" fmla="*/ 0 h 6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109" h="655985">
                <a:moveTo>
                  <a:pt x="0" y="0"/>
                </a:moveTo>
                <a:lnTo>
                  <a:pt x="2833117" y="0"/>
                </a:lnTo>
                <a:lnTo>
                  <a:pt x="3161109" y="327993"/>
                </a:lnTo>
                <a:lnTo>
                  <a:pt x="2833117" y="655985"/>
                </a:lnTo>
                <a:lnTo>
                  <a:pt x="0" y="655985"/>
                </a:lnTo>
                <a:lnTo>
                  <a:pt x="327993" y="3279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6" tIns="69342" rIns="362663" bIns="6934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kern="1200" dirty="0">
                <a:solidFill>
                  <a:schemeClr val="bg1"/>
                </a:solidFill>
              </a:rPr>
              <a:t>Next </a:t>
            </a:r>
            <a:r>
              <a:rPr lang="fr-FR" sz="2600" kern="1200" dirty="0" err="1">
                <a:solidFill>
                  <a:schemeClr val="bg1"/>
                </a:solidFill>
              </a:rPr>
              <a:t>steps</a:t>
            </a:r>
            <a:endParaRPr lang="x-none" sz="2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5B531-06A3-9D06-8DA1-14AEDCBB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007"/>
            <a:ext cx="105156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6600" dirty="0"/>
              <a:t>MISAOTRA</a:t>
            </a:r>
            <a:endParaRPr lang="fr-MG" sz="6600" dirty="0"/>
          </a:p>
        </p:txBody>
      </p:sp>
    </p:spTree>
    <p:extLst>
      <p:ext uri="{BB962C8B-B14F-4D97-AF65-F5344CB8AC3E}">
        <p14:creationId xmlns:p14="http://schemas.microsoft.com/office/powerpoint/2010/main" val="919811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416</Words>
  <Application>Microsoft Office PowerPoint</Application>
  <PresentationFormat>Grand écran</PresentationFormat>
  <Paragraphs>104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CLIMATE IMPACTS ON THE PLAGUE PROLIFERATION  IN MADAGASCAR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IMPACTS ON THE PLAGUE PROLIFERATION IN MADAGASCAR</dc:title>
  <dc:creator>Andrianiaina Parfait RAKOTONINDRAINY</dc:creator>
  <cp:lastModifiedBy>Andrianiaina Parfait RAKOTONINDRAINY</cp:lastModifiedBy>
  <cp:revision>29</cp:revision>
  <dcterms:created xsi:type="dcterms:W3CDTF">2022-12-20T07:42:26Z</dcterms:created>
  <dcterms:modified xsi:type="dcterms:W3CDTF">2022-12-21T05:50:37Z</dcterms:modified>
</cp:coreProperties>
</file>