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373" r:id="rId4"/>
    <p:sldId id="377" r:id="rId5"/>
    <p:sldId id="374" r:id="rId6"/>
    <p:sldId id="378" r:id="rId7"/>
    <p:sldId id="376" r:id="rId8"/>
    <p:sldId id="369" r:id="rId9"/>
    <p:sldId id="370" r:id="rId10"/>
    <p:sldId id="371" r:id="rId11"/>
    <p:sldId id="379" r:id="rId12"/>
    <p:sldId id="381" r:id="rId13"/>
    <p:sldId id="382" r:id="rId14"/>
    <p:sldId id="383" r:id="rId15"/>
    <p:sldId id="384" r:id="rId16"/>
    <p:sldId id="285" r:id="rId17"/>
    <p:sldId id="287" r:id="rId18"/>
    <p:sldId id="290" r:id="rId19"/>
    <p:sldId id="385" r:id="rId20"/>
    <p:sldId id="386" r:id="rId21"/>
    <p:sldId id="387" r:id="rId22"/>
    <p:sldId id="352" r:id="rId23"/>
    <p:sldId id="361" r:id="rId24"/>
    <p:sldId id="366" r:id="rId25"/>
    <p:sldId id="313" r:id="rId26"/>
    <p:sldId id="367" r:id="rId27"/>
    <p:sldId id="32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6556" autoAdjust="0"/>
  </p:normalViewPr>
  <p:slideViewPr>
    <p:cSldViewPr snapToGrid="0" snapToObjects="1">
      <p:cViewPr>
        <p:scale>
          <a:sx n="94" d="100"/>
          <a:sy n="94" d="100"/>
        </p:scale>
        <p:origin x="-88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F3AA-14E0-FD42-8809-FEEB18D5390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F040E-3845-754B-9BB7-8DA3B1E4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9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9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9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6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6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6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0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6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13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040E-3845-754B-9BB7-8DA3B1E44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289D-54DF-1348-B505-58948777712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2286-F674-DE44-955D-B51F65F3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0384"/>
            <a:ext cx="7772400" cy="1470025"/>
          </a:xfrm>
        </p:spPr>
        <p:txBody>
          <a:bodyPr/>
          <a:lstStyle/>
          <a:p>
            <a:r>
              <a:rPr lang="en-US" dirty="0" smtClean="0"/>
              <a:t>Model Fitting: The Basic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7843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Cara Brook</a:t>
            </a:r>
          </a:p>
          <a:p>
            <a:r>
              <a:rPr lang="en-US" dirty="0" smtClean="0"/>
              <a:t>E</a:t>
            </a:r>
            <a:r>
              <a:rPr lang="en-US" baseline="30000" dirty="0" smtClean="0"/>
              <a:t>2</a:t>
            </a:r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, Centre </a:t>
            </a:r>
            <a:r>
              <a:rPr lang="en-US" dirty="0" err="1" smtClean="0"/>
              <a:t>ValBio</a:t>
            </a:r>
            <a:endParaRPr lang="en-US" dirty="0"/>
          </a:p>
          <a:p>
            <a:r>
              <a:rPr lang="en-US" dirty="0" err="1" smtClean="0"/>
              <a:t>Ranomafana</a:t>
            </a:r>
            <a:r>
              <a:rPr lang="en-US" dirty="0" smtClean="0"/>
              <a:t> National Park, Madagascar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835159"/>
            <a:ext cx="5321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models are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r>
              <a:rPr lang="en-US" dirty="0" smtClean="0"/>
              <a:t>-driven…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09" y="1125314"/>
            <a:ext cx="8811581" cy="5635217"/>
          </a:xfrm>
        </p:spPr>
        <p:txBody>
          <a:bodyPr>
            <a:normAutofit/>
          </a:bodyPr>
          <a:lstStyle/>
          <a:p>
            <a:r>
              <a:rPr lang="en-US" dirty="0" smtClean="0"/>
              <a:t>Goal: find </a:t>
            </a:r>
            <a:r>
              <a:rPr lang="en-US" dirty="0" smtClean="0">
                <a:solidFill>
                  <a:srgbClr val="FFFF00"/>
                </a:solidFill>
              </a:rPr>
              <a:t>patterns </a:t>
            </a:r>
            <a:r>
              <a:rPr lang="en-US" dirty="0"/>
              <a:t>and</a:t>
            </a:r>
            <a:r>
              <a:rPr lang="en-US" dirty="0" smtClean="0">
                <a:solidFill>
                  <a:srgbClr val="FFFF00"/>
                </a:solidFill>
              </a:rPr>
              <a:t> correlations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1" y="1341844"/>
            <a:ext cx="5283587" cy="5283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0748" y="2234612"/>
            <a:ext cx="28360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i="1" dirty="0" smtClean="0">
                <a:solidFill>
                  <a:srgbClr val="FFFF00"/>
                </a:solidFill>
              </a:rPr>
              <a:t>What </a:t>
            </a:r>
            <a:r>
              <a:rPr lang="en-US" sz="3200" i="1" dirty="0" smtClean="0">
                <a:solidFill>
                  <a:srgbClr val="FFFFFF"/>
                </a:solidFill>
              </a:rPr>
              <a:t>is the trend in Madagascar’s forest cover through time?</a:t>
            </a:r>
          </a:p>
          <a:p>
            <a:pPr marL="0" lvl="1"/>
            <a:endParaRPr lang="en-US" sz="3200" i="1" dirty="0">
              <a:solidFill>
                <a:srgbClr val="FFFFFF"/>
              </a:solidFill>
            </a:endParaRPr>
          </a:p>
          <a:p>
            <a:pPr marL="0" lvl="1"/>
            <a:r>
              <a:rPr lang="en-US" sz="3200" i="1" dirty="0" smtClean="0">
                <a:solidFill>
                  <a:srgbClr val="FFFFFF"/>
                </a:solidFill>
              </a:rPr>
              <a:t>Can fit a linear regression.</a:t>
            </a:r>
            <a:endParaRPr lang="en-US" sz="32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8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models are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r>
              <a:rPr lang="en-US" dirty="0" smtClean="0"/>
              <a:t>-driven…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09" y="1125314"/>
            <a:ext cx="8811581" cy="5635217"/>
          </a:xfrm>
        </p:spPr>
        <p:txBody>
          <a:bodyPr>
            <a:normAutofit/>
          </a:bodyPr>
          <a:lstStyle/>
          <a:p>
            <a:r>
              <a:rPr lang="en-US" dirty="0" smtClean="0"/>
              <a:t>Goal: find </a:t>
            </a:r>
            <a:r>
              <a:rPr lang="en-US" dirty="0" smtClean="0">
                <a:solidFill>
                  <a:srgbClr val="FFFF00"/>
                </a:solidFill>
              </a:rPr>
              <a:t>patterns </a:t>
            </a:r>
            <a:r>
              <a:rPr lang="en-US" dirty="0"/>
              <a:t>and</a:t>
            </a:r>
            <a:r>
              <a:rPr lang="en-US" dirty="0" smtClean="0">
                <a:solidFill>
                  <a:srgbClr val="FFFF00"/>
                </a:solidFill>
              </a:rPr>
              <a:t> correlations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1" y="1341844"/>
            <a:ext cx="5283587" cy="5283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5459" y="2280912"/>
            <a:ext cx="395854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1. </a:t>
            </a:r>
            <a:r>
              <a:rPr lang="en-US" sz="3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model </a:t>
            </a: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that reproduces your data.</a:t>
            </a:r>
          </a:p>
          <a:p>
            <a:pPr marL="0" lvl="1"/>
            <a:endParaRPr lang="en-US" sz="3200" i="1" dirty="0" smtClean="0">
              <a:solidFill>
                <a:srgbClr val="FFFFFF"/>
              </a:solidFill>
            </a:endParaRPr>
          </a:p>
          <a:p>
            <a:pPr marL="0" lvl="1"/>
            <a:r>
              <a:rPr lang="en-US" sz="3200" i="1" dirty="0" smtClean="0">
                <a:solidFill>
                  <a:srgbClr val="FFFFFF"/>
                </a:solidFill>
              </a:rPr>
              <a:t>y = mx + b</a:t>
            </a:r>
          </a:p>
          <a:p>
            <a:pPr marL="0" lvl="1"/>
            <a:endParaRPr lang="en-US" sz="3200" i="1" dirty="0">
              <a:solidFill>
                <a:srgbClr val="FFFFFF"/>
              </a:solidFill>
            </a:endParaRPr>
          </a:p>
          <a:p>
            <a:pPr marL="0" lvl="1"/>
            <a:r>
              <a:rPr lang="en-US" sz="2400" i="1" dirty="0" smtClean="0">
                <a:solidFill>
                  <a:srgbClr val="FFFFFF"/>
                </a:solidFill>
              </a:rPr>
              <a:t>km</a:t>
            </a:r>
            <a:r>
              <a:rPr lang="en-US" sz="2400" i="1" baseline="30000" dirty="0" smtClean="0">
                <a:solidFill>
                  <a:srgbClr val="FFFFFF"/>
                </a:solidFill>
              </a:rPr>
              <a:t>2</a:t>
            </a:r>
            <a:r>
              <a:rPr lang="en-US" sz="2400" i="1" dirty="0" smtClean="0">
                <a:solidFill>
                  <a:srgbClr val="FFFFFF"/>
                </a:solidFill>
              </a:rPr>
              <a:t> forest = slope*year + </a:t>
            </a:r>
            <a:r>
              <a:rPr lang="en-US" sz="2400" i="1" dirty="0" err="1" smtClean="0">
                <a:solidFill>
                  <a:srgbClr val="FFFFFF"/>
                </a:solidFill>
              </a:rPr>
              <a:t>y.int</a:t>
            </a:r>
            <a:endParaRPr lang="en-US" sz="2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models are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r>
              <a:rPr lang="en-US" dirty="0" smtClean="0"/>
              <a:t>-driven…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09" y="1125314"/>
            <a:ext cx="8811581" cy="5635217"/>
          </a:xfrm>
        </p:spPr>
        <p:txBody>
          <a:bodyPr>
            <a:normAutofit/>
          </a:bodyPr>
          <a:lstStyle/>
          <a:p>
            <a:r>
              <a:rPr lang="en-US" dirty="0" smtClean="0"/>
              <a:t>Goal: find </a:t>
            </a:r>
            <a:r>
              <a:rPr lang="en-US" dirty="0" smtClean="0">
                <a:solidFill>
                  <a:srgbClr val="FFFF00"/>
                </a:solidFill>
              </a:rPr>
              <a:t>patterns </a:t>
            </a:r>
            <a:r>
              <a:rPr lang="en-US" dirty="0"/>
              <a:t>and</a:t>
            </a:r>
            <a:r>
              <a:rPr lang="en-US" dirty="0" smtClean="0">
                <a:solidFill>
                  <a:srgbClr val="FFFF00"/>
                </a:solidFill>
              </a:rPr>
              <a:t> correlations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40" y="1579254"/>
            <a:ext cx="5460357" cy="546035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69710" y="1698905"/>
            <a:ext cx="4074290" cy="4940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model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that reproduces your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Assess model fit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use statistical tool (e.g., least squares) to ask, assuming our model is true, how likely are we to recover the observed data?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214" y="4348342"/>
            <a:ext cx="4030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400" i="1" dirty="0">
                <a:solidFill>
                  <a:srgbClr val="FFFFFF"/>
                </a:solidFill>
              </a:rPr>
              <a:t>km</a:t>
            </a:r>
            <a:r>
              <a:rPr lang="en-US" sz="2400" i="1" baseline="30000" dirty="0">
                <a:solidFill>
                  <a:srgbClr val="FFFFFF"/>
                </a:solidFill>
              </a:rPr>
              <a:t>2</a:t>
            </a:r>
            <a:r>
              <a:rPr lang="en-US" sz="2400" i="1" dirty="0">
                <a:solidFill>
                  <a:srgbClr val="FFFFFF"/>
                </a:solidFill>
              </a:rPr>
              <a:t> forest = slope*year + </a:t>
            </a:r>
            <a:r>
              <a:rPr lang="en-US" sz="2400" i="1" dirty="0" err="1">
                <a:solidFill>
                  <a:srgbClr val="FFFFFF"/>
                </a:solidFill>
              </a:rPr>
              <a:t>y.int</a:t>
            </a: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405" y="3829238"/>
            <a:ext cx="395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i="1" dirty="0" smtClean="0">
                <a:solidFill>
                  <a:srgbClr val="FFFFFF"/>
                </a:solidFill>
              </a:rPr>
              <a:t>y = mx + b</a:t>
            </a:r>
          </a:p>
          <a:p>
            <a:pPr marL="0" lvl="1"/>
            <a:r>
              <a:rPr lang="da-DK" sz="2400" dirty="0" smtClean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4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models are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r>
              <a:rPr lang="en-US" dirty="0" smtClean="0"/>
              <a:t>-driven…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09" y="1125314"/>
            <a:ext cx="8811581" cy="5635217"/>
          </a:xfrm>
        </p:spPr>
        <p:txBody>
          <a:bodyPr>
            <a:normAutofit/>
          </a:bodyPr>
          <a:lstStyle/>
          <a:p>
            <a:r>
              <a:rPr lang="en-US" dirty="0" smtClean="0"/>
              <a:t>Goal: find </a:t>
            </a:r>
            <a:r>
              <a:rPr lang="en-US" dirty="0" smtClean="0">
                <a:solidFill>
                  <a:srgbClr val="FFFF00"/>
                </a:solidFill>
              </a:rPr>
              <a:t>patterns </a:t>
            </a:r>
            <a:r>
              <a:rPr lang="en-US" dirty="0"/>
              <a:t>and</a:t>
            </a:r>
            <a:r>
              <a:rPr lang="en-US" dirty="0" smtClean="0">
                <a:solidFill>
                  <a:srgbClr val="FFFF00"/>
                </a:solidFill>
              </a:rPr>
              <a:t> correlations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40" y="1579254"/>
            <a:ext cx="5460357" cy="546035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69710" y="1698905"/>
            <a:ext cx="4074290" cy="4940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model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that reproduces your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Assess model fit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use least squares to ask, assuming our model is true, how likely are we to recover the observed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Optimize the parameters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make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model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most likely to recover the data.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214" y="3809563"/>
            <a:ext cx="39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i="1" dirty="0" smtClean="0">
                <a:solidFill>
                  <a:srgbClr val="FFFFFF"/>
                </a:solidFill>
              </a:rPr>
              <a:t>y = mx + b</a:t>
            </a:r>
          </a:p>
          <a:p>
            <a:pPr marL="0" lvl="1"/>
            <a:r>
              <a:rPr lang="en-US" sz="2400" dirty="0" smtClean="0">
                <a:solidFill>
                  <a:srgbClr val="FF0000"/>
                </a:solidFill>
              </a:rPr>
              <a:t>m = </a:t>
            </a:r>
            <a:r>
              <a:rPr lang="da-DK" sz="2400" dirty="0">
                <a:solidFill>
                  <a:srgbClr val="FF0000"/>
                </a:solidFill>
              </a:rPr>
              <a:t>-</a:t>
            </a:r>
            <a:r>
              <a:rPr lang="da-DK" sz="2400" dirty="0" smtClean="0">
                <a:solidFill>
                  <a:srgbClr val="FF0000"/>
                </a:solidFill>
              </a:rPr>
              <a:t>2293</a:t>
            </a:r>
          </a:p>
          <a:p>
            <a:pPr marL="0" lvl="1"/>
            <a:r>
              <a:rPr lang="da-DK" sz="2400" dirty="0" smtClean="0">
                <a:solidFill>
                  <a:srgbClr val="FF0000"/>
                </a:solidFill>
              </a:rPr>
              <a:t>b </a:t>
            </a:r>
            <a:r>
              <a:rPr lang="da-DK" sz="2400" dirty="0">
                <a:solidFill>
                  <a:srgbClr val="FF0000"/>
                </a:solidFill>
              </a:rPr>
              <a:t>= </a:t>
            </a:r>
            <a:r>
              <a:rPr lang="da-DK" sz="2400" dirty="0" smtClean="0">
                <a:solidFill>
                  <a:srgbClr val="FF0000"/>
                </a:solidFill>
              </a:rPr>
              <a:t>5152515.5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0214" y="5009892"/>
            <a:ext cx="4030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400" i="1" dirty="0">
                <a:solidFill>
                  <a:srgbClr val="FFFFFF"/>
                </a:solidFill>
              </a:rPr>
              <a:t>km</a:t>
            </a:r>
            <a:r>
              <a:rPr lang="en-US" sz="2400" i="1" baseline="30000" dirty="0">
                <a:solidFill>
                  <a:srgbClr val="FFFFFF"/>
                </a:solidFill>
              </a:rPr>
              <a:t>2</a:t>
            </a:r>
            <a:r>
              <a:rPr lang="en-US" sz="2400" i="1" dirty="0">
                <a:solidFill>
                  <a:srgbClr val="FFFFFF"/>
                </a:solidFill>
              </a:rPr>
              <a:t> forest = slope*year + </a:t>
            </a:r>
            <a:r>
              <a:rPr lang="en-US" sz="2400" i="1" dirty="0" err="1">
                <a:solidFill>
                  <a:srgbClr val="FFFFFF"/>
                </a:solidFill>
              </a:rPr>
              <a:t>y.int</a:t>
            </a:r>
            <a:endParaRPr lang="en-US" sz="2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9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models are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r>
              <a:rPr lang="en-US" dirty="0" smtClean="0"/>
              <a:t>-driven…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09" y="1125314"/>
            <a:ext cx="8811581" cy="5635217"/>
          </a:xfrm>
        </p:spPr>
        <p:txBody>
          <a:bodyPr>
            <a:normAutofit/>
          </a:bodyPr>
          <a:lstStyle/>
          <a:p>
            <a:r>
              <a:rPr lang="en-US" dirty="0" smtClean="0"/>
              <a:t>Goal: find </a:t>
            </a:r>
            <a:r>
              <a:rPr lang="en-US" dirty="0" smtClean="0">
                <a:solidFill>
                  <a:srgbClr val="FFFF00"/>
                </a:solidFill>
              </a:rPr>
              <a:t>patterns </a:t>
            </a:r>
            <a:r>
              <a:rPr lang="en-US" dirty="0"/>
              <a:t>and</a:t>
            </a:r>
            <a:r>
              <a:rPr lang="en-US" dirty="0" smtClean="0">
                <a:solidFill>
                  <a:srgbClr val="FFFF00"/>
                </a:solidFill>
              </a:rPr>
              <a:t> correlations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40" y="1579254"/>
            <a:ext cx="5460357" cy="5460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5459" y="2234612"/>
            <a:ext cx="3958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i="1" dirty="0" smtClean="0">
                <a:solidFill>
                  <a:srgbClr val="FFFFFF"/>
                </a:solidFill>
              </a:rPr>
              <a:t>y = mx + b</a:t>
            </a:r>
          </a:p>
          <a:p>
            <a:pPr marL="0" lvl="1"/>
            <a:r>
              <a:rPr lang="en-US" sz="3200" dirty="0" smtClean="0">
                <a:solidFill>
                  <a:srgbClr val="FF0000"/>
                </a:solidFill>
              </a:rPr>
              <a:t>m = </a:t>
            </a:r>
            <a:r>
              <a:rPr lang="da-DK" sz="3200" dirty="0">
                <a:solidFill>
                  <a:srgbClr val="FF0000"/>
                </a:solidFill>
              </a:rPr>
              <a:t>-</a:t>
            </a:r>
            <a:r>
              <a:rPr lang="da-DK" sz="3200" dirty="0" smtClean="0">
                <a:solidFill>
                  <a:srgbClr val="FF0000"/>
                </a:solidFill>
              </a:rPr>
              <a:t>2293</a:t>
            </a:r>
          </a:p>
          <a:p>
            <a:pPr marL="0" lvl="1"/>
            <a:r>
              <a:rPr lang="da-DK" sz="3200" dirty="0" smtClean="0">
                <a:solidFill>
                  <a:srgbClr val="FF0000"/>
                </a:solidFill>
              </a:rPr>
              <a:t>b </a:t>
            </a:r>
            <a:r>
              <a:rPr lang="da-DK" sz="3200" dirty="0">
                <a:solidFill>
                  <a:srgbClr val="FF0000"/>
                </a:solidFill>
              </a:rPr>
              <a:t>= </a:t>
            </a:r>
            <a:r>
              <a:rPr lang="da-DK" sz="3200" dirty="0" smtClean="0">
                <a:solidFill>
                  <a:srgbClr val="FF0000"/>
                </a:solidFill>
              </a:rPr>
              <a:t>5152515.5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9159" y="3873722"/>
            <a:ext cx="39585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charset="0"/>
              <a:buChar char="•"/>
            </a:pPr>
            <a:r>
              <a:rPr lang="en-US" sz="2500" i="1" dirty="0" smtClean="0">
                <a:solidFill>
                  <a:srgbClr val="FFFFFF"/>
                </a:solidFill>
              </a:rPr>
              <a:t>This tells us that the time trend in forest cover is negative (declining) and  that there was ~5*10^6 sq. km of forest in 1920</a:t>
            </a:r>
            <a:r>
              <a:rPr lang="en-US" sz="2500" i="1" dirty="0">
                <a:solidFill>
                  <a:srgbClr val="FFFF00"/>
                </a:solidFill>
              </a:rPr>
              <a:t>.</a:t>
            </a:r>
            <a:endParaRPr lang="en-US" sz="2500" i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2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models are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r>
              <a:rPr lang="en-US" dirty="0" smtClean="0"/>
              <a:t>-driven…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09" y="1125314"/>
            <a:ext cx="8811581" cy="5635217"/>
          </a:xfrm>
        </p:spPr>
        <p:txBody>
          <a:bodyPr>
            <a:normAutofit/>
          </a:bodyPr>
          <a:lstStyle/>
          <a:p>
            <a:r>
              <a:rPr lang="en-US" dirty="0" smtClean="0"/>
              <a:t>Goal: find </a:t>
            </a:r>
            <a:r>
              <a:rPr lang="en-US" dirty="0" smtClean="0">
                <a:solidFill>
                  <a:srgbClr val="FFFF00"/>
                </a:solidFill>
              </a:rPr>
              <a:t>patterns </a:t>
            </a:r>
            <a:r>
              <a:rPr lang="en-US" dirty="0"/>
              <a:t>and</a:t>
            </a:r>
            <a:r>
              <a:rPr lang="en-US" dirty="0" smtClean="0">
                <a:solidFill>
                  <a:srgbClr val="FFFF00"/>
                </a:solidFill>
              </a:rPr>
              <a:t> correlations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40" y="1579254"/>
            <a:ext cx="5460357" cy="5460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5459" y="2234612"/>
            <a:ext cx="3958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i="1" dirty="0" smtClean="0">
                <a:solidFill>
                  <a:srgbClr val="FFFFFF"/>
                </a:solidFill>
              </a:rPr>
              <a:t>y = mx + b</a:t>
            </a:r>
          </a:p>
          <a:p>
            <a:pPr marL="0" lvl="1"/>
            <a:r>
              <a:rPr lang="en-US" sz="3200" dirty="0" smtClean="0">
                <a:solidFill>
                  <a:srgbClr val="FF0000"/>
                </a:solidFill>
              </a:rPr>
              <a:t>m = </a:t>
            </a:r>
            <a:r>
              <a:rPr lang="da-DK" sz="3200" dirty="0">
                <a:solidFill>
                  <a:srgbClr val="FF0000"/>
                </a:solidFill>
              </a:rPr>
              <a:t>-</a:t>
            </a:r>
            <a:r>
              <a:rPr lang="da-DK" sz="3200" dirty="0" smtClean="0">
                <a:solidFill>
                  <a:srgbClr val="FF0000"/>
                </a:solidFill>
              </a:rPr>
              <a:t>2293</a:t>
            </a:r>
          </a:p>
          <a:p>
            <a:pPr marL="0" lvl="1"/>
            <a:r>
              <a:rPr lang="da-DK" sz="3200" dirty="0" smtClean="0">
                <a:solidFill>
                  <a:srgbClr val="FF0000"/>
                </a:solidFill>
              </a:rPr>
              <a:t>b </a:t>
            </a:r>
            <a:r>
              <a:rPr lang="da-DK" sz="3200" dirty="0">
                <a:solidFill>
                  <a:srgbClr val="FF0000"/>
                </a:solidFill>
              </a:rPr>
              <a:t>= </a:t>
            </a:r>
            <a:r>
              <a:rPr lang="da-DK" sz="3200" dirty="0" smtClean="0">
                <a:solidFill>
                  <a:srgbClr val="FF0000"/>
                </a:solidFill>
              </a:rPr>
              <a:t>5152515.5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9159" y="3873722"/>
            <a:ext cx="39585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charset="0"/>
              <a:buChar char="•"/>
            </a:pPr>
            <a:r>
              <a:rPr lang="en-US" sz="2500" i="1" dirty="0" smtClean="0">
                <a:solidFill>
                  <a:srgbClr val="FFFFFF"/>
                </a:solidFill>
              </a:rPr>
              <a:t>This tells us that the time trend in forest cover is negative (declining) and  that there was ~5*10^6 sq. km of forest in 1920</a:t>
            </a:r>
            <a:r>
              <a:rPr lang="en-US" sz="2500" i="1" dirty="0">
                <a:solidFill>
                  <a:srgbClr val="FFFF00"/>
                </a:solidFill>
              </a:rPr>
              <a:t>.</a:t>
            </a:r>
            <a:endParaRPr lang="en-US" sz="2500" i="1" dirty="0" smtClean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9159" y="3873722"/>
            <a:ext cx="39585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charset="0"/>
              <a:buChar char="•"/>
            </a:pPr>
            <a:r>
              <a:rPr lang="en-US" sz="2500" i="1" dirty="0" smtClean="0">
                <a:solidFill>
                  <a:srgbClr val="FFFFFF"/>
                </a:solidFill>
              </a:rPr>
              <a:t>This tells us that the time trend in forest cover is negative (declining) and  that there was ~5*10^6 sq. km of forest in 1920.</a:t>
            </a:r>
          </a:p>
          <a:p>
            <a:pPr lvl="1" indent="-457200">
              <a:buFont typeface="Arial" charset="0"/>
              <a:buChar char="•"/>
            </a:pPr>
            <a:r>
              <a:rPr lang="en-US" sz="2500" i="1" dirty="0" smtClean="0">
                <a:solidFill>
                  <a:srgbClr val="FFFFFF"/>
                </a:solidFill>
              </a:rPr>
              <a:t>But we know nothing about </a:t>
            </a:r>
            <a:r>
              <a:rPr lang="en-US" sz="2500" i="1" dirty="0" smtClean="0">
                <a:solidFill>
                  <a:srgbClr val="FFFF00"/>
                </a:solidFill>
              </a:rPr>
              <a:t>causation.</a:t>
            </a:r>
            <a:endParaRPr lang="en-US" sz="25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3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8" y="-3150"/>
            <a:ext cx="895050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Mechanistic modeling is </a:t>
            </a:r>
            <a:r>
              <a:rPr lang="en-US" dirty="0" smtClean="0">
                <a:solidFill>
                  <a:srgbClr val="FFFF00"/>
                </a:solidFill>
              </a:rPr>
              <a:t>process</a:t>
            </a:r>
            <a:r>
              <a:rPr lang="en-US" dirty="0" smtClean="0"/>
              <a:t>-driven…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21" y="1071485"/>
            <a:ext cx="8811581" cy="5635217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understand </a:t>
            </a:r>
            <a:r>
              <a:rPr lang="en-US" i="1" dirty="0" smtClean="0">
                <a:solidFill>
                  <a:srgbClr val="FFFF00"/>
                </a:solidFill>
              </a:rPr>
              <a:t>what</a:t>
            </a:r>
            <a:r>
              <a:rPr lang="en-US" i="1" dirty="0" smtClean="0"/>
              <a:t> </a:t>
            </a:r>
            <a:r>
              <a:rPr lang="en-US" dirty="0" smtClean="0"/>
              <a:t>happened, </a:t>
            </a:r>
            <a:r>
              <a:rPr lang="en-US" i="1" dirty="0" smtClean="0">
                <a:solidFill>
                  <a:srgbClr val="FFFF00"/>
                </a:solidFill>
              </a:rPr>
              <a:t>when</a:t>
            </a:r>
            <a:r>
              <a:rPr lang="en-US" i="1" dirty="0" smtClean="0"/>
              <a:t> </a:t>
            </a:r>
            <a:r>
              <a:rPr lang="en-US" dirty="0" smtClean="0"/>
              <a:t>it happened, and </a:t>
            </a:r>
            <a:r>
              <a:rPr lang="en-US" i="1" dirty="0" smtClean="0">
                <a:solidFill>
                  <a:srgbClr val="FFFF00"/>
                </a:solidFill>
              </a:rPr>
              <a:t>why</a:t>
            </a:r>
            <a:r>
              <a:rPr lang="en-US" i="1" dirty="0" smtClean="0"/>
              <a:t> </a:t>
            </a:r>
            <a:r>
              <a:rPr lang="en-US" dirty="0" smtClean="0"/>
              <a:t>it happened</a:t>
            </a:r>
          </a:p>
          <a:p>
            <a:endParaRPr lang="en-US" sz="1500" dirty="0" smtClean="0"/>
          </a:p>
          <a:p>
            <a:r>
              <a:rPr lang="en-US" dirty="0" smtClean="0"/>
              <a:t>Allows us to scale up from </a:t>
            </a:r>
            <a:r>
              <a:rPr lang="en-US" dirty="0" smtClean="0">
                <a:solidFill>
                  <a:srgbClr val="FFFF00"/>
                </a:solidFill>
              </a:rPr>
              <a:t>individual</a:t>
            </a:r>
            <a:r>
              <a:rPr lang="en-US" dirty="0" smtClean="0"/>
              <a:t>-level processes to </a:t>
            </a:r>
            <a:r>
              <a:rPr lang="en-US" dirty="0" smtClean="0">
                <a:solidFill>
                  <a:srgbClr val="FFFF00"/>
                </a:solidFill>
              </a:rPr>
              <a:t>population</a:t>
            </a:r>
            <a:r>
              <a:rPr lang="en-US" dirty="0" smtClean="0"/>
              <a:t>-level patterns</a:t>
            </a:r>
          </a:p>
          <a:p>
            <a:endParaRPr lang="en-US" sz="1500" dirty="0" smtClean="0"/>
          </a:p>
          <a:p>
            <a:r>
              <a:rPr lang="en-US" dirty="0" smtClean="0"/>
              <a:t>We start by building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that uses explicit </a:t>
            </a:r>
            <a:r>
              <a:rPr lang="en-US" dirty="0" smtClean="0">
                <a:solidFill>
                  <a:srgbClr val="FFFF00"/>
                </a:solidFill>
              </a:rPr>
              <a:t>processes</a:t>
            </a:r>
            <a:r>
              <a:rPr lang="en-US" dirty="0" smtClean="0"/>
              <a:t> to recover the same outcomes (“</a:t>
            </a:r>
            <a:r>
              <a:rPr lang="en-US" dirty="0" smtClean="0">
                <a:solidFill>
                  <a:srgbClr val="FFFF00"/>
                </a:solidFill>
              </a:rPr>
              <a:t>states</a:t>
            </a:r>
            <a:r>
              <a:rPr lang="en-US" dirty="0" smtClean="0"/>
              <a:t>”) as our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state variables are captured in our data?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921" y="2480289"/>
            <a:ext cx="8811581" cy="396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8" y="-3150"/>
            <a:ext cx="895050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Mechanistic modeling is </a:t>
            </a:r>
            <a:r>
              <a:rPr lang="en-US" dirty="0" smtClean="0">
                <a:solidFill>
                  <a:srgbClr val="FFFF00"/>
                </a:solidFill>
              </a:rPr>
              <a:t>process</a:t>
            </a:r>
            <a:r>
              <a:rPr lang="en-US" dirty="0" smtClean="0"/>
              <a:t>-driven…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21" y="1071485"/>
            <a:ext cx="8811581" cy="5635217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understand </a:t>
            </a:r>
            <a:r>
              <a:rPr lang="en-US" i="1" dirty="0" smtClean="0">
                <a:solidFill>
                  <a:srgbClr val="FFFF00"/>
                </a:solidFill>
              </a:rPr>
              <a:t>what</a:t>
            </a:r>
            <a:r>
              <a:rPr lang="en-US" i="1" dirty="0" smtClean="0"/>
              <a:t> </a:t>
            </a:r>
            <a:r>
              <a:rPr lang="en-US" dirty="0" smtClean="0"/>
              <a:t>happened, </a:t>
            </a:r>
            <a:r>
              <a:rPr lang="en-US" i="1" dirty="0" smtClean="0">
                <a:solidFill>
                  <a:srgbClr val="FFFF00"/>
                </a:solidFill>
              </a:rPr>
              <a:t>when</a:t>
            </a:r>
            <a:r>
              <a:rPr lang="en-US" i="1" dirty="0" smtClean="0"/>
              <a:t> </a:t>
            </a:r>
            <a:r>
              <a:rPr lang="en-US" dirty="0" smtClean="0"/>
              <a:t>it happened, and </a:t>
            </a:r>
            <a:r>
              <a:rPr lang="en-US" i="1" dirty="0" smtClean="0">
                <a:solidFill>
                  <a:srgbClr val="FFFF00"/>
                </a:solidFill>
              </a:rPr>
              <a:t>why</a:t>
            </a:r>
            <a:r>
              <a:rPr lang="en-US" i="1" dirty="0" smtClean="0"/>
              <a:t> </a:t>
            </a:r>
            <a:r>
              <a:rPr lang="en-US" dirty="0" smtClean="0"/>
              <a:t>it happened</a:t>
            </a:r>
          </a:p>
          <a:p>
            <a:endParaRPr lang="en-US" sz="1500" dirty="0" smtClean="0"/>
          </a:p>
          <a:p>
            <a:r>
              <a:rPr lang="en-US" dirty="0" smtClean="0"/>
              <a:t>We start by building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that uses explicit </a:t>
            </a:r>
            <a:r>
              <a:rPr lang="en-US" dirty="0" smtClean="0">
                <a:solidFill>
                  <a:srgbClr val="FFFF00"/>
                </a:solidFill>
              </a:rPr>
              <a:t>processes</a:t>
            </a:r>
            <a:r>
              <a:rPr lang="en-US" dirty="0" smtClean="0"/>
              <a:t> to recover the same outcomes (“</a:t>
            </a:r>
            <a:r>
              <a:rPr lang="en-US" dirty="0" smtClean="0">
                <a:solidFill>
                  <a:srgbClr val="FFFF00"/>
                </a:solidFill>
              </a:rPr>
              <a:t>states</a:t>
            </a:r>
            <a:r>
              <a:rPr lang="en-US" dirty="0" smtClean="0"/>
              <a:t>”) as our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921" y="5397110"/>
            <a:ext cx="8811581" cy="105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8" y="-3150"/>
            <a:ext cx="895050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These data give us </a:t>
            </a:r>
            <a:r>
              <a:rPr lang="en-US" dirty="0" smtClean="0">
                <a:solidFill>
                  <a:srgbClr val="FFFF00"/>
                </a:solidFill>
              </a:rPr>
              <a:t>forest</a:t>
            </a:r>
            <a:r>
              <a:rPr lang="en-US" dirty="0" smtClean="0"/>
              <a:t> over time…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1" y="568350"/>
            <a:ext cx="5251251" cy="52512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41222" y="1139850"/>
            <a:ext cx="3444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What </a:t>
            </a:r>
            <a:r>
              <a:rPr lang="en-US" sz="3200" b="1" i="1" dirty="0">
                <a:solidFill>
                  <a:srgbClr val="FFFF00"/>
                </a:solidFill>
              </a:rPr>
              <a:t>states</a:t>
            </a:r>
            <a:r>
              <a:rPr lang="en-US" sz="3200" i="1" dirty="0"/>
              <a:t> and </a:t>
            </a:r>
            <a:r>
              <a:rPr lang="en-US" sz="3200" i="1" dirty="0" smtClean="0"/>
              <a:t>are </a:t>
            </a:r>
            <a:r>
              <a:rPr lang="en-US" sz="3200" i="1" dirty="0"/>
              <a:t>captured in our data?</a:t>
            </a:r>
          </a:p>
        </p:txBody>
      </p:sp>
    </p:spTree>
    <p:extLst>
      <p:ext uri="{BB962C8B-B14F-4D97-AF65-F5344CB8AC3E}">
        <p14:creationId xmlns:p14="http://schemas.microsoft.com/office/powerpoint/2010/main" val="253389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8" y="-3150"/>
            <a:ext cx="895050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These data give us </a:t>
            </a:r>
            <a:r>
              <a:rPr lang="en-US" dirty="0" smtClean="0">
                <a:solidFill>
                  <a:srgbClr val="FFFF00"/>
                </a:solidFill>
              </a:rPr>
              <a:t>forest</a:t>
            </a:r>
            <a:r>
              <a:rPr lang="en-US" dirty="0" smtClean="0"/>
              <a:t> over time…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1" y="568350"/>
            <a:ext cx="5251251" cy="52512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41222" y="1139850"/>
            <a:ext cx="3444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What </a:t>
            </a:r>
            <a:r>
              <a:rPr lang="en-US" sz="3200" b="1" i="1" dirty="0">
                <a:solidFill>
                  <a:srgbClr val="FFFF00"/>
                </a:solidFill>
              </a:rPr>
              <a:t>states</a:t>
            </a:r>
            <a:r>
              <a:rPr lang="en-US" sz="3200" i="1" dirty="0"/>
              <a:t> and </a:t>
            </a:r>
            <a:r>
              <a:rPr lang="en-US" sz="3200" i="1" dirty="0" smtClean="0"/>
              <a:t>are </a:t>
            </a:r>
            <a:r>
              <a:rPr lang="en-US" sz="3200" i="1" dirty="0"/>
              <a:t>captured in our data?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62830" y="2861843"/>
            <a:ext cx="3050975" cy="2239701"/>
            <a:chOff x="5838382" y="4415742"/>
            <a:chExt cx="3050975" cy="2239701"/>
          </a:xfrm>
        </p:grpSpPr>
        <p:sp>
          <p:nvSpPr>
            <p:cNvPr id="6" name="Rectangle 5"/>
            <p:cNvSpPr/>
            <p:nvPr/>
          </p:nvSpPr>
          <p:spPr>
            <a:xfrm>
              <a:off x="5854541" y="4415742"/>
              <a:ext cx="3034816" cy="22397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763640" y="5008944"/>
              <a:ext cx="1076446" cy="1053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S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5840" y="4987075"/>
              <a:ext cx="1076446" cy="105329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F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268901" y="5535592"/>
              <a:ext cx="41154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6046569" y="5935410"/>
              <a:ext cx="487547" cy="209921"/>
            </a:xfrm>
            <a:prstGeom prst="curvedConnector3">
              <a:avLst>
                <a:gd name="adj1" fmla="val 133093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70123" y="4817989"/>
              <a:ext cx="795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</a:t>
              </a:r>
              <a:r>
                <a:rPr lang="en-US" sz="1400" dirty="0" smtClean="0">
                  <a:solidFill>
                    <a:sysClr val="windowText" lastClr="000000"/>
                  </a:solidFill>
                </a:rPr>
                <a:t>lash &amp; burn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38382" y="6170941"/>
              <a:ext cx="795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ysClr val="windowText" lastClr="000000"/>
                  </a:solidFill>
                </a:rPr>
                <a:t>r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7012276" y="3264090"/>
            <a:ext cx="54878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0461" y="4702619"/>
            <a:ext cx="548788" cy="222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960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happened to</a:t>
            </a:r>
            <a:br>
              <a:rPr lang="en-US" dirty="0" smtClean="0"/>
            </a:br>
            <a:r>
              <a:rPr lang="en-US" dirty="0" smtClean="0"/>
              <a:t> Madagascar’s forest?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69716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8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8" y="-3150"/>
            <a:ext cx="895050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These data give us </a:t>
            </a:r>
            <a:r>
              <a:rPr lang="en-US" dirty="0" smtClean="0">
                <a:solidFill>
                  <a:srgbClr val="FFFF00"/>
                </a:solidFill>
              </a:rPr>
              <a:t>forest</a:t>
            </a:r>
            <a:r>
              <a:rPr lang="en-US" dirty="0" smtClean="0"/>
              <a:t> over time…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1" y="568350"/>
            <a:ext cx="5251251" cy="52512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41222" y="1139850"/>
            <a:ext cx="3444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What </a:t>
            </a:r>
            <a:r>
              <a:rPr lang="en-US" sz="3200" b="1" i="1" dirty="0" smtClean="0">
                <a:solidFill>
                  <a:srgbClr val="FFFF00"/>
                </a:solidFill>
              </a:rPr>
              <a:t>processes</a:t>
            </a:r>
            <a:r>
              <a:rPr lang="en-US" sz="3200" i="1" dirty="0" smtClean="0"/>
              <a:t> </a:t>
            </a:r>
            <a:r>
              <a:rPr lang="en-US" sz="3200" i="1" dirty="0"/>
              <a:t>and </a:t>
            </a:r>
            <a:r>
              <a:rPr lang="en-US" sz="3200" i="1" dirty="0" smtClean="0"/>
              <a:t>are </a:t>
            </a:r>
            <a:r>
              <a:rPr lang="en-US" sz="3200" i="1" dirty="0"/>
              <a:t>captured in our data?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62830" y="2861843"/>
            <a:ext cx="3050975" cy="2239701"/>
            <a:chOff x="5838382" y="4415742"/>
            <a:chExt cx="3050975" cy="2239701"/>
          </a:xfrm>
        </p:grpSpPr>
        <p:sp>
          <p:nvSpPr>
            <p:cNvPr id="6" name="Rectangle 5"/>
            <p:cNvSpPr/>
            <p:nvPr/>
          </p:nvSpPr>
          <p:spPr>
            <a:xfrm>
              <a:off x="5854541" y="4415742"/>
              <a:ext cx="3034816" cy="22397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763640" y="5008944"/>
              <a:ext cx="1076446" cy="1053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S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5840" y="4987075"/>
              <a:ext cx="1076446" cy="105329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F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268901" y="5535592"/>
              <a:ext cx="41154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6046569" y="5935410"/>
              <a:ext cx="487547" cy="209921"/>
            </a:xfrm>
            <a:prstGeom prst="curvedConnector3">
              <a:avLst>
                <a:gd name="adj1" fmla="val 133093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70123" y="4817989"/>
              <a:ext cx="795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</a:t>
              </a:r>
              <a:r>
                <a:rPr lang="en-US" sz="1400" dirty="0" smtClean="0">
                  <a:solidFill>
                    <a:sysClr val="windowText" lastClr="000000"/>
                  </a:solidFill>
                </a:rPr>
                <a:t>lash &amp; burn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38382" y="6170941"/>
              <a:ext cx="795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ysClr val="windowText" lastClr="000000"/>
                  </a:solidFill>
                </a:rPr>
                <a:t>r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7012276" y="3264090"/>
            <a:ext cx="54878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0461" y="4702619"/>
            <a:ext cx="548788" cy="222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7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8" y="-3150"/>
            <a:ext cx="895050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These data give us </a:t>
            </a:r>
            <a:r>
              <a:rPr lang="en-US" dirty="0" smtClean="0">
                <a:solidFill>
                  <a:srgbClr val="FFFF00"/>
                </a:solidFill>
              </a:rPr>
              <a:t>forest</a:t>
            </a:r>
            <a:r>
              <a:rPr lang="en-US" dirty="0" smtClean="0"/>
              <a:t> over time…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1" y="568350"/>
            <a:ext cx="5251251" cy="52512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41222" y="1139850"/>
            <a:ext cx="3444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/>
              <a:t>What </a:t>
            </a:r>
            <a:r>
              <a:rPr lang="en-US" sz="3200" b="1" i="1" smtClean="0">
                <a:solidFill>
                  <a:srgbClr val="FFFF00"/>
                </a:solidFill>
              </a:rPr>
              <a:t>processes</a:t>
            </a:r>
            <a:r>
              <a:rPr lang="en-US" sz="3200" i="1" smtClean="0"/>
              <a:t> </a:t>
            </a:r>
            <a:r>
              <a:rPr lang="en-US" sz="3200" i="1" dirty="0"/>
              <a:t>and </a:t>
            </a:r>
            <a:r>
              <a:rPr lang="en-US" sz="3200" i="1" dirty="0" smtClean="0"/>
              <a:t>are </a:t>
            </a:r>
            <a:r>
              <a:rPr lang="en-US" sz="3200" i="1" dirty="0"/>
              <a:t>captured in our data?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62830" y="2861843"/>
            <a:ext cx="3050975" cy="2239701"/>
            <a:chOff x="5838382" y="4415742"/>
            <a:chExt cx="3050975" cy="2239701"/>
          </a:xfrm>
        </p:grpSpPr>
        <p:sp>
          <p:nvSpPr>
            <p:cNvPr id="6" name="Rectangle 5"/>
            <p:cNvSpPr/>
            <p:nvPr/>
          </p:nvSpPr>
          <p:spPr>
            <a:xfrm>
              <a:off x="5854541" y="4415742"/>
              <a:ext cx="3034816" cy="22397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763640" y="5008944"/>
              <a:ext cx="1076446" cy="1053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S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5840" y="4987075"/>
              <a:ext cx="1076446" cy="105329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F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268901" y="5535592"/>
              <a:ext cx="41154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6046569" y="5935410"/>
              <a:ext cx="487547" cy="209921"/>
            </a:xfrm>
            <a:prstGeom prst="curvedConnector3">
              <a:avLst>
                <a:gd name="adj1" fmla="val 133093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70123" y="4817989"/>
              <a:ext cx="795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</a:t>
              </a:r>
              <a:r>
                <a:rPr lang="en-US" sz="1400" dirty="0" smtClean="0">
                  <a:solidFill>
                    <a:sysClr val="windowText" lastClr="000000"/>
                  </a:solidFill>
                </a:rPr>
                <a:t>lash &amp; burn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38382" y="6170941"/>
              <a:ext cx="795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ysClr val="windowText" lastClr="000000"/>
                  </a:solidFill>
                </a:rPr>
                <a:t>r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15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13" y="954244"/>
            <a:ext cx="8861215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</a:t>
            </a:r>
            <a:r>
              <a:rPr lang="en-US" dirty="0" smtClean="0">
                <a:solidFill>
                  <a:srgbClr val="FFFF00"/>
                </a:solidFill>
              </a:rPr>
              <a:t>mechanistic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model that uses </a:t>
            </a:r>
            <a:r>
              <a:rPr lang="en-US" dirty="0" smtClean="0">
                <a:solidFill>
                  <a:srgbClr val="FFFF00"/>
                </a:solidFill>
              </a:rPr>
              <a:t>explicit processes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to recover the same states as the data.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6324" y="1756457"/>
            <a:ext cx="5066818" cy="5066818"/>
            <a:chOff x="1406324" y="1756457"/>
            <a:chExt cx="5066818" cy="50668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24" y="1756457"/>
              <a:ext cx="5066818" cy="506681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685326" y="5805559"/>
              <a:ext cx="1689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(continuous)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206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7608" y="2265584"/>
            <a:ext cx="23963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Model has the right trajectory but forest declines faster than in the data.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FFFF00"/>
                </a:solidFill>
              </a:rPr>
              <a:t>What does this suggest about our guess for the slash and burn rate?</a:t>
            </a:r>
          </a:p>
          <a:p>
            <a:endParaRPr lang="en-US" sz="2200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06324" y="1756457"/>
            <a:ext cx="5066818" cy="5066818"/>
            <a:chOff x="1406324" y="1756457"/>
            <a:chExt cx="5066818" cy="50668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24" y="1756457"/>
              <a:ext cx="5066818" cy="506681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85326" y="5805559"/>
              <a:ext cx="1689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(continuous)</a:t>
              </a:r>
              <a:endParaRPr lang="en-US" sz="10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87" y="7662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2. Using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least squares we ask, assuming our model is true, how likely are we to recover the observed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9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6628" y="1929920"/>
            <a:ext cx="28473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Model has the right trajectory but forest declines faster than in the data.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FFFF00"/>
                </a:solidFill>
              </a:rPr>
              <a:t>What does this suggest about our guess for the slash and burn rate?</a:t>
            </a:r>
          </a:p>
          <a:p>
            <a:endParaRPr lang="en-US" sz="2200" dirty="0">
              <a:solidFill>
                <a:srgbClr val="FFFF00"/>
              </a:solidFill>
            </a:endParaRPr>
          </a:p>
          <a:p>
            <a:r>
              <a:rPr lang="en-US" sz="2200" dirty="0" err="1" smtClean="0">
                <a:solidFill>
                  <a:srgbClr val="FFFF00"/>
                </a:solidFill>
              </a:rPr>
              <a:t>sum.sq</a:t>
            </a:r>
            <a:r>
              <a:rPr lang="en-US" sz="2200" dirty="0" smtClean="0">
                <a:solidFill>
                  <a:srgbClr val="FFFF00"/>
                </a:solidFill>
              </a:rPr>
              <a:t> =  </a:t>
            </a:r>
            <a:r>
              <a:rPr lang="en-US" sz="2200" dirty="0" smtClean="0">
                <a:solidFill>
                  <a:srgbClr val="FFFF00"/>
                </a:solidFill>
              </a:rPr>
              <a:t>3.</a:t>
            </a:r>
            <a:r>
              <a:rPr lang="mr-IN" sz="2200" dirty="0" smtClean="0">
                <a:solidFill>
                  <a:srgbClr val="FFFF00"/>
                </a:solidFill>
              </a:rPr>
              <a:t>914575e</a:t>
            </a:r>
            <a:r>
              <a:rPr lang="mr-IN" sz="2200" dirty="0" smtClean="0">
                <a:solidFill>
                  <a:srgbClr val="FFFF00"/>
                </a:solidFill>
              </a:rPr>
              <a:t>+13</a:t>
            </a:r>
            <a:endParaRPr lang="en-US" sz="2200" dirty="0" smtClean="0">
              <a:solidFill>
                <a:srgbClr val="FFFF00"/>
              </a:solidFill>
            </a:endParaRPr>
          </a:p>
          <a:p>
            <a:endParaRPr lang="en-US" sz="2200" dirty="0">
              <a:solidFill>
                <a:srgbClr val="FFFF00"/>
              </a:solidFill>
            </a:endParaRPr>
          </a:p>
          <a:p>
            <a:r>
              <a:rPr lang="en-US" sz="2200" dirty="0" smtClean="0"/>
              <a:t>Can we make that smaller?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06324" y="1756457"/>
            <a:ext cx="5066818" cy="5066818"/>
            <a:chOff x="1406324" y="1756457"/>
            <a:chExt cx="5066818" cy="50668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24" y="1756457"/>
              <a:ext cx="5066818" cy="506681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85326" y="5805559"/>
              <a:ext cx="1689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(continuous)</a:t>
              </a:r>
              <a:endParaRPr lang="en-US" sz="10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87" y="7662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2. Using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least squares we ask, assuming our model is true, how likely are we to recover the observed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7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614" y="-42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How to fit a </a:t>
            </a:r>
            <a:r>
              <a:rPr lang="en-US" smtClean="0">
                <a:solidFill>
                  <a:srgbClr val="FFFF00"/>
                </a:solidFill>
              </a:rPr>
              <a:t>model</a:t>
            </a:r>
            <a:r>
              <a:rPr lang="en-US" smtClean="0"/>
              <a:t> to </a:t>
            </a:r>
            <a:r>
              <a:rPr lang="en-US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538" y="-196592"/>
            <a:ext cx="9268036" cy="5375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model that uses explicit processes to recover the same states as the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3. Optimize the parameters behind the processes to make the model most likely to recover the data.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59538" y="2519996"/>
            <a:ext cx="9268036" cy="267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46" y="20"/>
            <a:ext cx="8229600" cy="920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614" y="2940358"/>
            <a:ext cx="3790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slash.list</a:t>
            </a:r>
            <a:r>
              <a:rPr lang="en-US" sz="2200" dirty="0" smtClean="0"/>
              <a:t>[</a:t>
            </a:r>
            <a:r>
              <a:rPr lang="en-US" sz="2200" dirty="0" err="1" smtClean="0"/>
              <a:t>which.min</a:t>
            </a:r>
            <a:r>
              <a:rPr lang="en-US" sz="2200" dirty="0" smtClean="0"/>
              <a:t>(</a:t>
            </a:r>
            <a:r>
              <a:rPr lang="en-US" sz="2200" dirty="0" err="1" smtClean="0"/>
              <a:t>sm.sq</a:t>
            </a:r>
            <a:r>
              <a:rPr lang="en-US" sz="2200" dirty="0" smtClean="0"/>
              <a:t>)] = </a:t>
            </a:r>
            <a:r>
              <a:rPr lang="en-US" sz="2200" dirty="0" smtClean="0">
                <a:solidFill>
                  <a:srgbClr val="FFFF00"/>
                </a:solidFill>
              </a:rPr>
              <a:t>3e-7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5311" y="29746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81" y="1713052"/>
            <a:ext cx="4953965" cy="49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2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614" y="-42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How to fit a </a:t>
            </a:r>
            <a:r>
              <a:rPr lang="en-US" smtClean="0">
                <a:solidFill>
                  <a:srgbClr val="FFFF00"/>
                </a:solidFill>
              </a:rPr>
              <a:t>model</a:t>
            </a:r>
            <a:r>
              <a:rPr lang="en-US" smtClean="0"/>
              <a:t> to </a:t>
            </a:r>
            <a:r>
              <a:rPr lang="en-US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538" y="-196592"/>
            <a:ext cx="9268036" cy="5375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model that uses explicit processes to recover the same states as the data.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3. Optimize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parameters behind the processes to make the model most likely to recover the data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46" y="20"/>
            <a:ext cx="8229600" cy="920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460" y="4392083"/>
            <a:ext cx="3353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New slash fits better!</a:t>
            </a:r>
            <a:endParaRPr lang="en-US" sz="2200" dirty="0">
              <a:solidFill>
                <a:srgbClr val="FF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20" y="1296774"/>
            <a:ext cx="5675546" cy="5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2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614" y="-42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How to fit a </a:t>
            </a:r>
            <a:r>
              <a:rPr lang="en-US" smtClean="0">
                <a:solidFill>
                  <a:srgbClr val="FFFF00"/>
                </a:solidFill>
              </a:rPr>
              <a:t>model</a:t>
            </a:r>
            <a:r>
              <a:rPr lang="en-US" smtClean="0"/>
              <a:t> to </a:t>
            </a:r>
            <a:r>
              <a:rPr lang="en-US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8614" y="-2716526"/>
            <a:ext cx="8965386" cy="5375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model that uses explicit processes to recover the same states as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Use any maximum likelihood to ask, assuming our model is true, how likely are we to recover the observed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Optimize the parameters behind the processes to make the model most likely to recover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If need be, restructure your model to better match your data.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230224"/>
            <a:ext cx="9144000" cy="2290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965386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6195" y="2236731"/>
            <a:ext cx="2396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r>
              <a:rPr lang="en-US" sz="2200" dirty="0" smtClean="0">
                <a:solidFill>
                  <a:srgbClr val="FFFF00"/>
                </a:solidFill>
              </a:rPr>
              <a:t>We are good!</a:t>
            </a:r>
            <a:endParaRPr lang="en-US" sz="22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3" y="1559737"/>
            <a:ext cx="5170990" cy="51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5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4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14" y="1033612"/>
            <a:ext cx="8229600" cy="5375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model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that reproduces your data.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8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14" y="1033612"/>
            <a:ext cx="8229600" cy="5375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model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that reproduces your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Assess model fit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: assuming our model is true, how likely are we to recover the observed data?</a:t>
            </a:r>
          </a:p>
        </p:txBody>
      </p:sp>
    </p:spTree>
    <p:extLst>
      <p:ext uri="{BB962C8B-B14F-4D97-AF65-F5344CB8AC3E}">
        <p14:creationId xmlns:p14="http://schemas.microsoft.com/office/powerpoint/2010/main" val="140579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14" y="1033612"/>
            <a:ext cx="8229600" cy="5375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model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that reproduces your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Assess model fit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: assuming our model is true, how likely are we to recover the observed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Optimize the parameters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behind the model  to make it most likely to recover the data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5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4" y="-42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to fit a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14" y="1033612"/>
            <a:ext cx="8229600" cy="5375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model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that reproduces your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Assess model fit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assuming our model is true, how likely are we to recover the observed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Optimize the parameters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behind the model  to make it most likely to recover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If need be, 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restructure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your model to better match your data.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5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models are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r>
              <a:rPr lang="en-US" dirty="0" smtClean="0"/>
              <a:t>-driven…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09" y="1125314"/>
            <a:ext cx="8811581" cy="5635217"/>
          </a:xfrm>
        </p:spPr>
        <p:txBody>
          <a:bodyPr>
            <a:normAutofit/>
          </a:bodyPr>
          <a:lstStyle/>
          <a:p>
            <a:r>
              <a:rPr lang="en-US" dirty="0" smtClean="0"/>
              <a:t>Goal: find </a:t>
            </a:r>
            <a:r>
              <a:rPr lang="en-US" dirty="0" smtClean="0">
                <a:solidFill>
                  <a:srgbClr val="FFFF00"/>
                </a:solidFill>
              </a:rPr>
              <a:t>patterns </a:t>
            </a:r>
            <a:r>
              <a:rPr lang="en-US" dirty="0"/>
              <a:t>and</a:t>
            </a:r>
            <a:r>
              <a:rPr lang="en-US" dirty="0" smtClean="0">
                <a:solidFill>
                  <a:srgbClr val="FFFF00"/>
                </a:solidFill>
              </a:rPr>
              <a:t> correlations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1" y="1341844"/>
            <a:ext cx="5283587" cy="52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5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models are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r>
              <a:rPr lang="en-US" dirty="0" smtClean="0"/>
              <a:t>-driven…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09" y="1125314"/>
            <a:ext cx="8811581" cy="5635217"/>
          </a:xfrm>
        </p:spPr>
        <p:txBody>
          <a:bodyPr>
            <a:normAutofit/>
          </a:bodyPr>
          <a:lstStyle/>
          <a:p>
            <a:r>
              <a:rPr lang="en-US" dirty="0" smtClean="0"/>
              <a:t>Goal: find </a:t>
            </a:r>
            <a:r>
              <a:rPr lang="en-US" dirty="0" smtClean="0">
                <a:solidFill>
                  <a:srgbClr val="FFFF00"/>
                </a:solidFill>
              </a:rPr>
              <a:t>patterns </a:t>
            </a:r>
            <a:r>
              <a:rPr lang="en-US" dirty="0"/>
              <a:t>and</a:t>
            </a:r>
            <a:r>
              <a:rPr lang="en-US" dirty="0" smtClean="0">
                <a:solidFill>
                  <a:srgbClr val="FFFF00"/>
                </a:solidFill>
              </a:rPr>
              <a:t> correlations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1" y="1341844"/>
            <a:ext cx="5283587" cy="5283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0748" y="2234612"/>
            <a:ext cx="28360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i="1" dirty="0" smtClean="0">
                <a:solidFill>
                  <a:srgbClr val="FFFF00"/>
                </a:solidFill>
              </a:rPr>
              <a:t>What </a:t>
            </a:r>
            <a:r>
              <a:rPr lang="en-US" sz="3200" i="1" dirty="0" smtClean="0">
                <a:solidFill>
                  <a:srgbClr val="FFFFFF"/>
                </a:solidFill>
              </a:rPr>
              <a:t>is the trend in Madagascar’s forest cover through time?</a:t>
            </a:r>
            <a:endParaRPr lang="en-US" sz="32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4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5643</TotalTime>
  <Words>1183</Words>
  <Application>Microsoft Macintosh PowerPoint</Application>
  <PresentationFormat>On-screen Show (4:3)</PresentationFormat>
  <Paragraphs>157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Black</vt:lpstr>
      <vt:lpstr>Model Fitting: The Basic Concept</vt:lpstr>
      <vt:lpstr>What happened to  Madagascar’s forest?</vt:lpstr>
      <vt:lpstr>How to fit a model to data</vt:lpstr>
      <vt:lpstr>How to fit a model to data</vt:lpstr>
      <vt:lpstr>How to fit a model to data</vt:lpstr>
      <vt:lpstr>How to fit a model to data</vt:lpstr>
      <vt:lpstr>How to fit a model to data</vt:lpstr>
      <vt:lpstr>Statistical models are data-driven…</vt:lpstr>
      <vt:lpstr>Statistical models are data-driven…</vt:lpstr>
      <vt:lpstr>Statistical models are data-driven…</vt:lpstr>
      <vt:lpstr>Statistical models are data-driven…</vt:lpstr>
      <vt:lpstr>Statistical models are data-driven…</vt:lpstr>
      <vt:lpstr>Statistical models are data-driven…</vt:lpstr>
      <vt:lpstr>Statistical models are data-driven…</vt:lpstr>
      <vt:lpstr>Statistical models are data-driven…</vt:lpstr>
      <vt:lpstr>Mechanistic modeling is process-driven…</vt:lpstr>
      <vt:lpstr>Mechanistic modeling is process-driven…</vt:lpstr>
      <vt:lpstr>These data give us forest over time…</vt:lpstr>
      <vt:lpstr>These data give us forest over time…</vt:lpstr>
      <vt:lpstr>These data give us forest over time…</vt:lpstr>
      <vt:lpstr>These data give us forest over time…</vt:lpstr>
      <vt:lpstr>How to fit a model to data</vt:lpstr>
      <vt:lpstr>How to fit a model to data</vt:lpstr>
      <vt:lpstr>How to fit a model to data</vt:lpstr>
      <vt:lpstr>How to fit a model to data</vt:lpstr>
      <vt:lpstr>How to fit a model to data</vt:lpstr>
      <vt:lpstr>How to fit a model to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Sarah Guth</cp:lastModifiedBy>
  <cp:revision>139</cp:revision>
  <dcterms:created xsi:type="dcterms:W3CDTF">2016-11-25T11:31:10Z</dcterms:created>
  <dcterms:modified xsi:type="dcterms:W3CDTF">2019-01-16T21:24:18Z</dcterms:modified>
</cp:coreProperties>
</file>