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315" r:id="rId2"/>
    <p:sldId id="297" r:id="rId3"/>
    <p:sldId id="294" r:id="rId4"/>
    <p:sldId id="318" r:id="rId5"/>
    <p:sldId id="340" r:id="rId6"/>
    <p:sldId id="326" r:id="rId7"/>
    <p:sldId id="341" r:id="rId8"/>
    <p:sldId id="342" r:id="rId9"/>
    <p:sldId id="328" r:id="rId10"/>
    <p:sldId id="330" r:id="rId11"/>
    <p:sldId id="289" r:id="rId12"/>
    <p:sldId id="327" r:id="rId13"/>
    <p:sldId id="331" r:id="rId14"/>
    <p:sldId id="291" r:id="rId15"/>
    <p:sldId id="332" r:id="rId16"/>
    <p:sldId id="333" r:id="rId17"/>
    <p:sldId id="335" r:id="rId18"/>
    <p:sldId id="338" r:id="rId19"/>
    <p:sldId id="336" r:id="rId20"/>
    <p:sldId id="343" r:id="rId21"/>
    <p:sldId id="33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77933C"/>
    <a:srgbClr val="33CC33"/>
    <a:srgbClr val="0080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9"/>
    <p:restoredTop sz="94670"/>
  </p:normalViewPr>
  <p:slideViewPr>
    <p:cSldViewPr>
      <p:cViewPr varScale="1">
        <p:scale>
          <a:sx n="109" d="100"/>
          <a:sy n="109" d="100"/>
        </p:scale>
        <p:origin x="12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4645E0-A096-4449-BE49-654195C923BA}" type="datetimeFigureOut">
              <a:rPr lang="en-US"/>
              <a:pPr>
                <a:defRPr/>
              </a:pPr>
              <a:t>1/3/20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2AB466-5DF3-487B-8689-E3BC87A3D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2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317138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133009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8715CA-37B7-4A34-80A5-7DD4D1EBD9F4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51729-0F97-41E1-A634-A871A52644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914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5B1A99-531B-484C-8DC0-F69E3D1AC483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7828-5D71-4AA4-BC5E-D6BB10AC0D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78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5DBD86-BAA2-4C50-A583-94A8A269DF29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C8C23-A9D5-4025-8243-F5D79D6E57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3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62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431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14885-7590-4391-A54B-F02A1016E1D4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0D91B-A652-4DEF-8D95-F4D22AACBD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D1620-5551-45C2-8370-5609F7F54781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5B519-9E7F-4DB3-BFE1-1243DB49F1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10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17AB91-8DFA-42F9-9AE2-9DE3C90E0DF4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25B5B-B2AD-446B-A886-F3DB71C962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49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3030C-969D-4230-A392-3539A7ADD794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D5499-E29B-4A25-805B-87F0C4FEBF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8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224E4C-5B1F-45BF-AB19-936429DC7D7F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3AE47-6F8D-4528-B997-86B8819179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25C6FE-838B-417F-9665-A1208B945F01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975D4-55D7-4ECE-B81A-3DD7EFBB50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8E4738-9BE1-420C-A6A2-0804E98E1D2B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CA9F31-3F8C-4C93-BBAF-E22E1414D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FAF07F-FEDD-4696-A7C8-695501594C86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38618-16A7-46C6-9282-6BB127ED12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97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438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idy@Mahaliana.or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dirty="0">
                <a:solidFill>
                  <a:schemeClr val="bg1"/>
                </a:solidFill>
                <a:latin typeface="+mn-lt"/>
                <a:cs typeface="+mn-cs"/>
              </a:rPr>
              <a:t>E2M2: R basics</a:t>
            </a:r>
          </a:p>
        </p:txBody>
      </p:sp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2286000" y="3105150"/>
            <a:ext cx="457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4340" name="Rectangle 15"/>
          <p:cNvSpPr>
            <a:spLocks noChangeArrowheads="1"/>
          </p:cNvSpPr>
          <p:nvPr/>
        </p:nvSpPr>
        <p:spPr bwMode="auto">
          <a:xfrm>
            <a:off x="457200" y="4953000"/>
            <a:ext cx="44196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262626"/>
                </a:solidFill>
              </a:rPr>
              <a:t>Fidisoa</a:t>
            </a:r>
            <a:r>
              <a:rPr lang="en-US" sz="2400" b="1" dirty="0">
                <a:solidFill>
                  <a:srgbClr val="262626"/>
                </a:solidFill>
              </a:rPr>
              <a:t> </a:t>
            </a:r>
            <a:r>
              <a:rPr lang="en-US" sz="2400" b="1" dirty="0" err="1">
                <a:solidFill>
                  <a:srgbClr val="262626"/>
                </a:solidFill>
              </a:rPr>
              <a:t>Rasambainarivo</a:t>
            </a:r>
            <a:endParaRPr lang="en-US" sz="2400" b="1" dirty="0">
              <a:solidFill>
                <a:srgbClr val="262626"/>
              </a:solidFill>
            </a:endParaRPr>
          </a:p>
          <a:p>
            <a:r>
              <a:rPr lang="en-US" sz="1600" dirty="0">
                <a:solidFill>
                  <a:srgbClr val="262626"/>
                </a:solidFill>
              </a:rPr>
              <a:t>Mahaliana Labs</a:t>
            </a:r>
          </a:p>
          <a:p>
            <a:r>
              <a:rPr lang="en-US" sz="1600" dirty="0">
                <a:solidFill>
                  <a:srgbClr val="262626"/>
                </a:solidFill>
                <a:hlinkClick r:id="rId2"/>
              </a:rPr>
              <a:t>fidy@Mahaliana.org</a:t>
            </a:r>
            <a:endParaRPr lang="en-US" sz="1600" dirty="0">
              <a:solidFill>
                <a:srgbClr val="262626"/>
              </a:solidFill>
            </a:endParaRPr>
          </a:p>
          <a:p>
            <a:r>
              <a:rPr lang="en-US" sz="1600" dirty="0" err="1">
                <a:solidFill>
                  <a:srgbClr val="262626"/>
                </a:solidFill>
              </a:rPr>
              <a:t>www.mahaliana.org</a:t>
            </a:r>
            <a:endParaRPr lang="es-EC" sz="2000" dirty="0">
              <a:solidFill>
                <a:srgbClr val="262626"/>
              </a:solidFill>
            </a:endParaRPr>
          </a:p>
          <a:p>
            <a:endParaRPr lang="es-EC" sz="2000" b="1" dirty="0">
              <a:solidFill>
                <a:srgbClr val="26262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90E19-FDBB-9E45-A999-E96DB4121D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5257800"/>
            <a:ext cx="3472543" cy="10229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B5E9D6-C842-6A49-8686-1469DF099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0472"/>
            <a:ext cx="1718752" cy="1323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A1767-2243-1243-8206-90F3E7D28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685" y="2117355"/>
            <a:ext cx="2200729" cy="22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6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1959F-E3AA-A04E-A760-CEE24579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44500"/>
            <a:ext cx="66557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Why use R and how does it work?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E7E8280-FEC3-0F47-8206-DF271FBC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9853"/>
            <a:ext cx="85471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The base program is very small (~65 </a:t>
            </a:r>
            <a:r>
              <a:rPr lang="en-US" sz="2000" dirty="0" err="1"/>
              <a:t>mb</a:t>
            </a:r>
            <a:r>
              <a:rPr lang="en-US" sz="2000" dirty="0"/>
              <a:t>)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to have task-specific packages downloaded and added to it. </a:t>
            </a:r>
            <a:r>
              <a:rPr lang="en-US" sz="2000" b="1" dirty="0"/>
              <a:t>There is probably a package that is designed to do the analysis that you want to do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package is a collections of functions, data, and help files generally centered around certain themes of analyses.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10,000+ packages are currently available to download (you will never need most of these)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955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99" y="1612900"/>
            <a:ext cx="8471935" cy="4787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96669"/>
            <a:ext cx="4455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Your environment in R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054100" y="925513"/>
            <a:ext cx="166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Console</a:t>
            </a:r>
          </a:p>
        </p:txBody>
      </p:sp>
      <p:cxnSp>
        <p:nvCxnSpPr>
          <p:cNvPr id="5" name="Straight Arrow Connector 4"/>
          <p:cNvCxnSpPr>
            <a:stCxn id="31747" idx="2"/>
          </p:cNvCxnSpPr>
          <p:nvPr/>
        </p:nvCxnSpPr>
        <p:spPr>
          <a:xfrm>
            <a:off x="1947863" y="1463675"/>
            <a:ext cx="490537" cy="15081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191000" y="925513"/>
            <a:ext cx="130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Editor</a:t>
            </a:r>
          </a:p>
        </p:txBody>
      </p:sp>
      <p:cxnSp>
        <p:nvCxnSpPr>
          <p:cNvPr id="12" name="Straight Arrow Connector 11"/>
          <p:cNvCxnSpPr>
            <a:stCxn id="31749" idx="2"/>
          </p:cNvCxnSpPr>
          <p:nvPr/>
        </p:nvCxnSpPr>
        <p:spPr>
          <a:xfrm>
            <a:off x="5419725" y="1447800"/>
            <a:ext cx="752475" cy="1050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978650" y="685800"/>
            <a:ext cx="1808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Graphics</a:t>
            </a:r>
          </a:p>
        </p:txBody>
      </p:sp>
      <p:cxnSp>
        <p:nvCxnSpPr>
          <p:cNvPr id="31752" name="Straight Arrow Connector 11"/>
          <p:cNvCxnSpPr>
            <a:cxnSpLocks noChangeShapeType="1"/>
            <a:stCxn id="31751" idx="2"/>
          </p:cNvCxnSpPr>
          <p:nvPr/>
        </p:nvCxnSpPr>
        <p:spPr bwMode="auto">
          <a:xfrm flipH="1">
            <a:off x="6772275" y="1327150"/>
            <a:ext cx="1111250" cy="3000375"/>
          </a:xfrm>
          <a:prstGeom prst="straightConnector1">
            <a:avLst/>
          </a:prstGeom>
          <a:noFill/>
          <a:ln w="38100" algn="ctr">
            <a:solidFill>
              <a:srgbClr val="4A452A"/>
            </a:solidFill>
            <a:round/>
            <a:headEnd/>
            <a:tailEnd type="arrow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AFCB8DD-1053-3D47-AFC8-85AA57279F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482" y="32488"/>
            <a:ext cx="954706" cy="7351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57200"/>
            <a:ext cx="51837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Main windows in R Studio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228600" y="990600"/>
            <a:ext cx="166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404040"/>
                </a:solidFill>
              </a:rPr>
              <a:t>Console</a:t>
            </a:r>
          </a:p>
        </p:txBody>
      </p:sp>
      <p:cxnSp>
        <p:nvCxnSpPr>
          <p:cNvPr id="5" name="Straight Arrow Connector 4"/>
          <p:cNvCxnSpPr>
            <a:stCxn id="31747" idx="2"/>
          </p:cNvCxnSpPr>
          <p:nvPr/>
        </p:nvCxnSpPr>
        <p:spPr>
          <a:xfrm>
            <a:off x="1059657" y="1631950"/>
            <a:ext cx="311943" cy="332105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191000" y="925513"/>
            <a:ext cx="130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Editor</a:t>
            </a:r>
          </a:p>
        </p:txBody>
      </p:sp>
      <p:cxnSp>
        <p:nvCxnSpPr>
          <p:cNvPr id="12" name="Straight Arrow Connector 11"/>
          <p:cNvCxnSpPr>
            <a:stCxn id="31749" idx="2"/>
          </p:cNvCxnSpPr>
          <p:nvPr/>
        </p:nvCxnSpPr>
        <p:spPr>
          <a:xfrm flipH="1">
            <a:off x="3276600" y="1566863"/>
            <a:ext cx="1566863" cy="140493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978650" y="1035050"/>
            <a:ext cx="1808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404040"/>
                </a:solidFill>
              </a:rPr>
              <a:t>Graphics</a:t>
            </a:r>
          </a:p>
        </p:txBody>
      </p:sp>
      <p:cxnSp>
        <p:nvCxnSpPr>
          <p:cNvPr id="31752" name="Straight Arrow Connector 11"/>
          <p:cNvCxnSpPr>
            <a:cxnSpLocks noChangeShapeType="1"/>
            <a:stCxn id="31751" idx="2"/>
          </p:cNvCxnSpPr>
          <p:nvPr/>
        </p:nvCxnSpPr>
        <p:spPr bwMode="auto">
          <a:xfrm flipH="1">
            <a:off x="7570789" y="1676400"/>
            <a:ext cx="311943" cy="2514600"/>
          </a:xfrm>
          <a:prstGeom prst="straightConnector1">
            <a:avLst/>
          </a:prstGeom>
          <a:noFill/>
          <a:ln w="38100" algn="ctr">
            <a:solidFill>
              <a:srgbClr val="4A452A"/>
            </a:solidFill>
            <a:round/>
            <a:headEnd/>
            <a:tailEnd type="arrow" w="med" len="med"/>
          </a:ln>
        </p:spPr>
      </p:cxnSp>
      <p:sp>
        <p:nvSpPr>
          <p:cNvPr id="8" name="Rectangle 7"/>
          <p:cNvSpPr/>
          <p:nvPr/>
        </p:nvSpPr>
        <p:spPr>
          <a:xfrm>
            <a:off x="304800" y="1752600"/>
            <a:ext cx="85344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7DC886-ADA8-1748-86B4-F34DAAC981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8128" y="0"/>
            <a:ext cx="1975872" cy="8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57200"/>
            <a:ext cx="44306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Working in R/R Studio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15342-3721-1F4D-B16E-B52680ED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962400"/>
            <a:ext cx="3238500" cy="2685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E8AC59-7222-B440-913A-EFB3D7FC7AFE}"/>
              </a:ext>
            </a:extLst>
          </p:cNvPr>
          <p:cNvSpPr txBox="1"/>
          <p:nvPr/>
        </p:nvSpPr>
        <p:spPr>
          <a:xfrm>
            <a:off x="533400" y="1372969"/>
            <a:ext cx="746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Always </a:t>
            </a:r>
            <a:r>
              <a:rPr lang="en-US" sz="2400" dirty="0"/>
              <a:t>use a text editor to save your 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repeatability when you save your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you to add comments to scripts to remember what you have done.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9933"/>
                </a:solidFill>
              </a:rPr>
              <a:t>Use # to make comments that won’t be executed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it easy to share code with collaborators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type things into the console and execute them, </a:t>
            </a:r>
          </a:p>
          <a:p>
            <a:r>
              <a:rPr lang="en-US" b="1" dirty="0"/>
              <a:t>they are run but they are not saved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execute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Mac: ⌘↵, PC: CTRL-R </a:t>
            </a:r>
          </a:p>
          <a:p>
            <a:r>
              <a:rPr lang="en-US" dirty="0"/>
              <a:t>Can highlight multiple lines of code and run at </a:t>
            </a:r>
            <a:br>
              <a:rPr lang="en-US" dirty="0"/>
            </a:br>
            <a:r>
              <a:rPr lang="en-US" dirty="0"/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66090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ChangeArrowheads="1"/>
          </p:cNvSpPr>
          <p:nvPr/>
        </p:nvSpPr>
        <p:spPr bwMode="auto">
          <a:xfrm>
            <a:off x="368300" y="1066800"/>
            <a:ext cx="6413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Exercise 1: a first session in R</a:t>
            </a:r>
          </a:p>
        </p:txBody>
      </p:sp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838200" y="2149475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77933C"/>
                </a:solidFill>
              </a:rPr>
              <a:t>Objective: </a:t>
            </a:r>
            <a:r>
              <a:rPr lang="en-US" sz="3200" dirty="0">
                <a:solidFill>
                  <a:srgbClr val="404040"/>
                </a:solidFill>
              </a:rPr>
              <a:t>experiencing R/R studio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823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  <a:latin typeface="+mn-lt"/>
                <a:cs typeface="+mn-cs"/>
              </a:rPr>
              <a:t>. Enter and Import your data</a:t>
            </a:r>
          </a:p>
        </p:txBody>
      </p:sp>
    </p:spTree>
    <p:extLst>
      <p:ext uri="{BB962C8B-B14F-4D97-AF65-F5344CB8AC3E}">
        <p14:creationId xmlns:p14="http://schemas.microsoft.com/office/powerpoint/2010/main" val="172469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457200" y="1111250"/>
            <a:ext cx="8458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To </a:t>
            </a:r>
            <a:r>
              <a:rPr lang="en-US" sz="3200" b="1" dirty="0">
                <a:solidFill>
                  <a:srgbClr val="404040"/>
                </a:solidFill>
              </a:rPr>
              <a:t>teach the basic knowledge necessary to use R.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to record your data?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do you import them into R?</a:t>
            </a:r>
          </a:p>
          <a:p>
            <a:pPr marL="1257300" lvl="2" indent="-342900">
              <a:buFont typeface="Arial" charset="0"/>
              <a:buChar char="•"/>
            </a:pPr>
            <a:endParaRPr lang="en-US" sz="3200" b="1" dirty="0">
              <a:solidFill>
                <a:srgbClr val="404040"/>
              </a:solidFill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Experience R: live coding</a:t>
            </a:r>
            <a:endParaRPr lang="en-US" sz="32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20092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71238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341313" y="1739140"/>
            <a:ext cx="3886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Most of the time have a data book where you write down your data, observations, etc.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Most people use MS Excel to enter and store data from the notebook on the computer.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But… BEWARE of how data is recorded on excel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34537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CCA24-69A0-7F4D-9D80-6A79FD19AC30}"/>
              </a:ext>
            </a:extLst>
          </p:cNvPr>
          <p:cNvSpPr txBox="1"/>
          <p:nvPr/>
        </p:nvSpPr>
        <p:spPr>
          <a:xfrm>
            <a:off x="4510206" y="1277475"/>
            <a:ext cx="426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Hypothetical data on sizes of trees in deer </a:t>
            </a:r>
            <a:r>
              <a:rPr lang="en-US" i="1" dirty="0" err="1"/>
              <a:t>exclosures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B95A5C-5152-E84F-BD4E-2D8CB0652E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9007" y="2438400"/>
            <a:ext cx="34012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341313" y="1739140"/>
            <a:ext cx="3886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Most of the time have a data book where you write down your data, observations, etc.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Most people use MS Excel to enter and store data from the notebook on the computer.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But… BEWARE of how data is recorded on excel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34537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F3D22-52B1-DB47-9BE5-9DA24EF06E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4039" y="2895600"/>
            <a:ext cx="4568648" cy="3581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FCCA24-69A0-7F4D-9D80-6A79FD19AC30}"/>
              </a:ext>
            </a:extLst>
          </p:cNvPr>
          <p:cNvSpPr txBox="1"/>
          <p:nvPr/>
        </p:nvSpPr>
        <p:spPr>
          <a:xfrm>
            <a:off x="4510206" y="1277475"/>
            <a:ext cx="426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Hypothetical data on sizes of trees in deer </a:t>
            </a:r>
            <a:r>
              <a:rPr lang="en-US" i="1" dirty="0" err="1"/>
              <a:t>exclosures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0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61541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data: general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D88A1-2ABD-554A-9EEE-851EA8A19B2B}"/>
              </a:ext>
            </a:extLst>
          </p:cNvPr>
          <p:cNvSpPr txBox="1"/>
          <p:nvPr/>
        </p:nvSpPr>
        <p:spPr>
          <a:xfrm>
            <a:off x="457200" y="1090831"/>
            <a:ext cx="48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Avoid spaces: use period “.” or underscore “_”.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column names short, simple and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Be very careful of typos.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FA89D-DEA6-AB43-83B0-1305B876D9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153764"/>
            <a:ext cx="4114800" cy="2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6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457200" y="1111250"/>
            <a:ext cx="84582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To </a:t>
            </a:r>
            <a:r>
              <a:rPr lang="en-US" sz="3200" b="1" dirty="0">
                <a:solidFill>
                  <a:srgbClr val="404040"/>
                </a:solidFill>
              </a:rPr>
              <a:t>teach the basic knowledge necessary to use R.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What is R?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Why use R?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R works?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Your environment in R and R studio</a:t>
            </a:r>
          </a:p>
          <a:p>
            <a:pPr marL="1257300" lvl="2" indent="-342900">
              <a:buFont typeface="Arial" charset="0"/>
              <a:buChar char="•"/>
            </a:pPr>
            <a:endParaRPr lang="en-US" sz="3200" b="1" dirty="0">
              <a:solidFill>
                <a:srgbClr val="404040"/>
              </a:solidFill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Experience R</a:t>
            </a:r>
            <a:endParaRPr lang="en-US" sz="32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20092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Objective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61541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data: general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D88A1-2ABD-554A-9EEE-851EA8A19B2B}"/>
              </a:ext>
            </a:extLst>
          </p:cNvPr>
          <p:cNvSpPr txBox="1"/>
          <p:nvPr/>
        </p:nvSpPr>
        <p:spPr>
          <a:xfrm>
            <a:off x="457200" y="1090831"/>
            <a:ext cx="4800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Avoid spaces: use period “.” or underscore “_”.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column names short, simple and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Be very careful of typos.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One variable per column (no merged column, no more than 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unit throughout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observation per cell.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Save as csv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FA89D-DEA6-AB43-83B0-1305B876D9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153764"/>
            <a:ext cx="4114800" cy="2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5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33979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Import data in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4C2F0-5CD9-8C4B-B172-2BDC2E9A88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74025"/>
            <a:ext cx="9144000" cy="27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7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823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  <a:latin typeface="+mn-lt"/>
                <a:cs typeface="+mn-cs"/>
              </a:rPr>
              <a:t>1.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457200" y="1219200"/>
            <a:ext cx="8229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R is a language and environment for statistical computing and graphics. It is used for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Data management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Statistical analysis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Scientific programming and simulation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Interfacing with other programs (GIS…) 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_trad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198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224121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457200" y="121920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R is a language and environment for statistical computing and graphics. It is used for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Data management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Statistical analysis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Scientific programming and simulation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Interfacing with other programs (GIS…) 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_trad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77933C"/>
                </a:solidFill>
              </a:rPr>
              <a:t>Language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because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flexibly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Like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s-ES_tradnl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800" lvl="3" indent="-457200">
              <a:buFont typeface="Arial" pitchFamily="34" charset="0"/>
              <a:buChar char="•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easier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some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okay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!!!</a:t>
            </a:r>
          </a:p>
          <a:p>
            <a:pPr marL="1828800" lvl="3" indent="-457200">
              <a:buFont typeface="Arial" pitchFamily="34" charset="0"/>
              <a:buChar char="•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takes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practice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198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102463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8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Excellent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figures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Thousands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Excellent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figures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Thousands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recently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developed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immediatly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Freedom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own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1959F-E3AA-A04E-A760-CEE24579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E7E8280-FEC3-0F47-8206-DF271FBC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ecology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E26F9-4093-7748-8E13-20DAFF0969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22734"/>
            <a:ext cx="8763000" cy="48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213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BD17D5E8-D4E9-FB42-BDD0-41A581B019B4}" vid="{14944013-D7EE-D342-8746-7881FAC018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13902</TotalTime>
  <Words>952</Words>
  <Application>Microsoft Macintosh PowerPoint</Application>
  <PresentationFormat>On-screen Show (4:3)</PresentationFormat>
  <Paragraphs>133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Tello</dc:creator>
  <cp:lastModifiedBy>Microsoft Office User</cp:lastModifiedBy>
  <cp:revision>253</cp:revision>
  <dcterms:created xsi:type="dcterms:W3CDTF">2006-08-16T00:00:00Z</dcterms:created>
  <dcterms:modified xsi:type="dcterms:W3CDTF">2020-01-03T19:03:33Z</dcterms:modified>
</cp:coreProperties>
</file>