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8"/>
  </p:notesMasterIdLst>
  <p:sldIdLst>
    <p:sldId id="322" r:id="rId2"/>
    <p:sldId id="325" r:id="rId3"/>
    <p:sldId id="340" r:id="rId4"/>
    <p:sldId id="341" r:id="rId5"/>
    <p:sldId id="275" r:id="rId6"/>
    <p:sldId id="314" r:id="rId7"/>
    <p:sldId id="308" r:id="rId8"/>
    <p:sldId id="276" r:id="rId9"/>
    <p:sldId id="309" r:id="rId10"/>
    <p:sldId id="310" r:id="rId11"/>
    <p:sldId id="284" r:id="rId12"/>
    <p:sldId id="311" r:id="rId13"/>
    <p:sldId id="285" r:id="rId14"/>
    <p:sldId id="312" r:id="rId15"/>
    <p:sldId id="342" r:id="rId16"/>
    <p:sldId id="34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10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6A573-BC5B-49AF-A958-7899297BE7D0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61F61-E8ED-4FA9-AC52-18D8D375E3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3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3E633-8C1A-4218-A2B8-282051444C6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71003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3E633-8C1A-4218-A2B8-282051444C6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35998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3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04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0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90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31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94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49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86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09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94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9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EAD9-5B5B-44FC-A189-37B534904F6F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BC39-1808-4EBB-995A-723B2BAB4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2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0"/>
          <p:cNvGrpSpPr/>
          <p:nvPr/>
        </p:nvGrpSpPr>
        <p:grpSpPr>
          <a:xfrm>
            <a:off x="0" y="0"/>
            <a:ext cx="9144000" cy="2780928"/>
            <a:chOff x="0" y="0"/>
            <a:chExt cx="9144000" cy="27813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9144000" cy="2781300"/>
            </a:xfrm>
            <a:prstGeom prst="roundRect">
              <a:avLst>
                <a:gd name="adj" fmla="val 292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fr-FR" sz="2800" b="1">
                  <a:solidFill>
                    <a:schemeClr val="bg1"/>
                  </a:solidFill>
                  <a:latin typeface="Trebuchet MS" pitchFamily="34" charset="0"/>
                </a:rPr>
                <a:t>  </a:t>
              </a:r>
              <a:endParaRPr lang="en-GB" sz="2800" b="1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0" y="2781300"/>
              <a:ext cx="9144000" cy="0"/>
            </a:xfrm>
            <a:prstGeom prst="lin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33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2427" y="820888"/>
            <a:ext cx="8100811" cy="12034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The use of Generalized Linear Mixed Models for the study of dynamical systems</a:t>
            </a:r>
            <a:endParaRPr lang="en-US" sz="3600" b="1" i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61" y="3231939"/>
            <a:ext cx="1513469" cy="1305313"/>
          </a:xfrm>
          <a:prstGeom prst="rect">
            <a:avLst/>
          </a:prstGeom>
        </p:spPr>
      </p:pic>
      <p:pic>
        <p:nvPicPr>
          <p:cNvPr id="1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18" y="3261884"/>
            <a:ext cx="1359749" cy="1359749"/>
          </a:xfrm>
          <a:prstGeom prst="rect">
            <a:avLst/>
          </a:prstGeom>
        </p:spPr>
      </p:pic>
      <p:pic>
        <p:nvPicPr>
          <p:cNvPr id="16" name="Picture 2" descr="IP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23774"/>
            <a:ext cx="1829387" cy="66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208" y="3100298"/>
            <a:ext cx="1887792" cy="129056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16" y="3717032"/>
            <a:ext cx="2255440" cy="66734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546993" y="6111617"/>
            <a:ext cx="2472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fr-FR" sz="1600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fr-FR" sz="1600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Workshop</a:t>
            </a:r>
          </a:p>
          <a:p>
            <a:pPr algn="ctr"/>
            <a:r>
              <a:rPr lang="fr-F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Ranomafana, </a:t>
            </a:r>
            <a:r>
              <a:rPr lang="fr-FR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January</a:t>
            </a:r>
            <a:r>
              <a:rPr lang="fr-F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2020</a:t>
            </a:r>
            <a:endParaRPr lang="fr-FR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781637" y="4578571"/>
            <a:ext cx="7579096" cy="1552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Andrés Garchitorena</a:t>
            </a:r>
          </a:p>
          <a:p>
            <a:pPr>
              <a:lnSpc>
                <a:spcPct val="170000"/>
              </a:lnSpc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Researcher, </a:t>
            </a:r>
            <a:r>
              <a:rPr lang="en-US" sz="2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Institut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de </a:t>
            </a:r>
            <a:r>
              <a:rPr lang="en-US" sz="2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Recherche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pour 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le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Développement</a:t>
            </a:r>
            <a:endParaRPr lang="en-US" sz="2100" dirty="0" smtClean="0">
              <a:solidFill>
                <a:schemeClr val="tx1">
                  <a:lumMod val="85000"/>
                  <a:lumOff val="15000"/>
                </a:schemeClr>
              </a:solidFill>
              <a:latin typeface="Century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Associate Scientific Director, PIVOT Madagascar</a:t>
            </a:r>
          </a:p>
        </p:txBody>
      </p:sp>
    </p:spTree>
    <p:extLst>
      <p:ext uri="{BB962C8B-B14F-4D97-AF65-F5344CB8AC3E}">
        <p14:creationId xmlns:p14="http://schemas.microsoft.com/office/powerpoint/2010/main" val="32302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-2148" y="4256484"/>
            <a:ext cx="9144000" cy="2781300"/>
          </a:xfrm>
          <a:prstGeom prst="roundRect">
            <a:avLst>
              <a:gd name="adj" fmla="val 292"/>
            </a:avLst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4000" b="1" cap="all" dirty="0">
                <a:solidFill>
                  <a:schemeClr val="bg1"/>
                </a:solidFill>
                <a:ea typeface="+mj-ea"/>
                <a:cs typeface="+mj-cs"/>
              </a:rPr>
              <a:t>Now that we can model repeated observations over time…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5574" y="35086"/>
            <a:ext cx="217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8469" y="1201885"/>
            <a:ext cx="177074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Multivariate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0176" y="2368684"/>
            <a:ext cx="172681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6305" y="3529276"/>
            <a:ext cx="237456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Mixed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293839" y="742972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3585" y="1910105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03585" y="3109399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5490866" y="3876541"/>
            <a:ext cx="6265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7465" y="3522598"/>
            <a:ext cx="2923504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Evaluating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trends and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over time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6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94" y="1197778"/>
            <a:ext cx="4647961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a) </a:t>
            </a:r>
            <a:r>
              <a:rPr lang="fr-FR" dirty="0" err="1" smtClean="0"/>
              <a:t>Linear</a:t>
            </a:r>
            <a:r>
              <a:rPr lang="fr-FR" dirty="0" smtClean="0"/>
              <a:t> trends (</a:t>
            </a:r>
            <a:r>
              <a:rPr lang="fr-FR" dirty="0" err="1" smtClean="0"/>
              <a:t>days</a:t>
            </a:r>
            <a:r>
              <a:rPr lang="fr-FR" dirty="0" smtClean="0"/>
              <a:t>, </a:t>
            </a:r>
            <a:r>
              <a:rPr lang="fr-FR" dirty="0" err="1" smtClean="0"/>
              <a:t>months</a:t>
            </a:r>
            <a:r>
              <a:rPr lang="fr-FR" dirty="0" smtClean="0"/>
              <a:t>, </a:t>
            </a:r>
            <a:r>
              <a:rPr lang="fr-FR" dirty="0" err="1" smtClean="0"/>
              <a:t>years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</a:rPr>
              <a:t>Time = 1, 2, 3, 4, …, 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800" i="1" dirty="0" err="1" smtClean="0">
                <a:solidFill>
                  <a:srgbClr val="C00000"/>
                </a:solidFill>
              </a:rPr>
              <a:t>Where</a:t>
            </a:r>
            <a:r>
              <a:rPr lang="fr-FR" sz="1800" i="1" dirty="0" smtClean="0">
                <a:solidFill>
                  <a:srgbClr val="C00000"/>
                </a:solidFill>
              </a:rPr>
              <a:t> N </a:t>
            </a:r>
            <a:r>
              <a:rPr lang="fr-FR" sz="1800" i="1" dirty="0" err="1" smtClean="0">
                <a:solidFill>
                  <a:srgbClr val="C00000"/>
                </a:solidFill>
              </a:rPr>
              <a:t>is</a:t>
            </a:r>
            <a:r>
              <a:rPr lang="fr-FR" sz="1800" i="1" dirty="0" smtClean="0">
                <a:solidFill>
                  <a:srgbClr val="C00000"/>
                </a:solidFill>
              </a:rPr>
              <a:t> the total </a:t>
            </a:r>
            <a:r>
              <a:rPr lang="fr-FR" sz="1800" i="1" dirty="0" err="1" smtClean="0">
                <a:solidFill>
                  <a:srgbClr val="C00000"/>
                </a:solidFill>
              </a:rPr>
              <a:t>number</a:t>
            </a:r>
            <a:r>
              <a:rPr lang="fr-FR" sz="1800" i="1" dirty="0" smtClean="0">
                <a:solidFill>
                  <a:srgbClr val="C00000"/>
                </a:solidFill>
              </a:rPr>
              <a:t> of observations for </a:t>
            </a:r>
            <a:r>
              <a:rPr lang="fr-FR" sz="1800" i="1" dirty="0" err="1" smtClean="0">
                <a:solidFill>
                  <a:srgbClr val="C00000"/>
                </a:solidFill>
              </a:rPr>
              <a:t>each</a:t>
            </a:r>
            <a:r>
              <a:rPr lang="fr-FR" sz="1800" i="1" dirty="0" smtClean="0">
                <a:solidFill>
                  <a:srgbClr val="C00000"/>
                </a:solidFill>
              </a:rPr>
              <a:t> </a:t>
            </a:r>
            <a:r>
              <a:rPr lang="fr-FR" sz="1800" i="1" dirty="0" err="1" smtClean="0">
                <a:solidFill>
                  <a:srgbClr val="C00000"/>
                </a:solidFill>
              </a:rPr>
              <a:t>individual</a:t>
            </a:r>
            <a:r>
              <a:rPr lang="fr-FR" sz="1800" i="1" dirty="0" smtClean="0">
                <a:solidFill>
                  <a:srgbClr val="C00000"/>
                </a:solidFill>
              </a:rPr>
              <a:t> or site (</a:t>
            </a:r>
            <a:r>
              <a:rPr lang="fr-FR" sz="1800" i="1" dirty="0" err="1" smtClean="0">
                <a:solidFill>
                  <a:srgbClr val="C00000"/>
                </a:solidFill>
              </a:rPr>
              <a:t>including</a:t>
            </a:r>
            <a:r>
              <a:rPr lang="fr-FR" sz="1800" i="1" dirty="0" smtClean="0">
                <a:solidFill>
                  <a:srgbClr val="C00000"/>
                </a:solidFill>
              </a:rPr>
              <a:t> </a:t>
            </a:r>
            <a:r>
              <a:rPr lang="fr-FR" sz="1800" i="1" dirty="0" err="1" smtClean="0">
                <a:solidFill>
                  <a:srgbClr val="C00000"/>
                </a:solidFill>
              </a:rPr>
              <a:t>NAs</a:t>
            </a:r>
            <a:r>
              <a:rPr lang="fr-FR" sz="1800" i="1" dirty="0" smtClean="0">
                <a:solidFill>
                  <a:srgbClr val="C00000"/>
                </a:solidFill>
              </a:rPr>
              <a:t>)</a:t>
            </a:r>
            <a:endParaRPr lang="fr-FR" sz="1800" i="1" dirty="0">
              <a:solidFill>
                <a:srgbClr val="C00000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5363212" y="1553961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347256" y="3366016"/>
            <a:ext cx="34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5483124" y="1704047"/>
            <a:ext cx="3298532" cy="162740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2255" y="1463662"/>
            <a:ext cx="310673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/>
              <a:t>y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747696" y="3500953"/>
            <a:ext cx="677760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 smtClean="0"/>
              <a:t>time</a:t>
            </a:r>
            <a:endParaRPr lang="en-GB" altLang="en-US" sz="1905" b="1" dirty="0"/>
          </a:p>
        </p:txBody>
      </p:sp>
      <p:sp>
        <p:nvSpPr>
          <p:cNvPr id="16" name="Line 3"/>
          <p:cNvSpPr>
            <a:spLocks noChangeShapeType="1"/>
          </p:cNvSpPr>
          <p:nvPr/>
        </p:nvSpPr>
        <p:spPr bwMode="auto">
          <a:xfrm>
            <a:off x="5363212" y="428490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5347256" y="6096958"/>
            <a:ext cx="34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5513409" y="4573437"/>
            <a:ext cx="3153496" cy="1331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22255" y="4194604"/>
            <a:ext cx="310673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/>
              <a:t>y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747696" y="6231895"/>
            <a:ext cx="677760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 smtClean="0"/>
              <a:t>time</a:t>
            </a:r>
            <a:endParaRPr lang="en-GB" altLang="en-US" sz="1905" b="1" dirty="0"/>
          </a:p>
        </p:txBody>
      </p:sp>
      <p:sp>
        <p:nvSpPr>
          <p:cNvPr id="21" name="Text Box 1057"/>
          <p:cNvSpPr txBox="1">
            <a:spLocks noChangeArrowheads="1"/>
          </p:cNvSpPr>
          <p:nvPr/>
        </p:nvSpPr>
        <p:spPr bwMode="auto">
          <a:xfrm>
            <a:off x="8749941" y="2848923"/>
            <a:ext cx="176317" cy="32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4" tIns="43637" rIns="87274" bIns="43637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s-ES" altLang="en-US" sz="1542" b="1"/>
          </a:p>
        </p:txBody>
      </p:sp>
      <p:grpSp>
        <p:nvGrpSpPr>
          <p:cNvPr id="15" name="Groupe 5"/>
          <p:cNvGrpSpPr/>
          <p:nvPr/>
        </p:nvGrpSpPr>
        <p:grpSpPr>
          <a:xfrm>
            <a:off x="334648" y="210865"/>
            <a:ext cx="6881672" cy="533400"/>
            <a:chOff x="1991303" y="2874963"/>
            <a:chExt cx="6881672" cy="533400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gray">
            <a:xfrm>
              <a:off x="2212975" y="3408363"/>
              <a:ext cx="666000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gray">
            <a:xfrm>
              <a:off x="2734749" y="2919413"/>
              <a:ext cx="459741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2400" dirty="0" err="1"/>
                <a:t>Introducing</a:t>
              </a:r>
              <a:r>
                <a:rPr lang="fr-FR" sz="2400" dirty="0"/>
                <a:t> time-</a:t>
              </a:r>
              <a:r>
                <a:rPr lang="fr-FR" sz="2400" dirty="0" err="1"/>
                <a:t>dependent</a:t>
              </a:r>
              <a:r>
                <a:rPr lang="fr-FR" sz="2400" dirty="0"/>
                <a:t> trends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gray">
            <a:xfrm>
              <a:off x="1991303" y="2874963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3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gray">
          <a:xfrm rot="3419336">
            <a:off x="288716" y="165268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2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48" y="1264910"/>
            <a:ext cx="8180702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a) </a:t>
            </a:r>
            <a:r>
              <a:rPr lang="fr-FR" dirty="0" err="1" smtClean="0"/>
              <a:t>Linear</a:t>
            </a:r>
            <a:r>
              <a:rPr lang="fr-FR" dirty="0" smtClean="0"/>
              <a:t> trends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b) </a:t>
            </a:r>
            <a:r>
              <a:rPr lang="fr-FR" dirty="0" err="1" smtClean="0"/>
              <a:t>Seasonal</a:t>
            </a:r>
            <a:r>
              <a:rPr lang="fr-FR" dirty="0" smtClean="0"/>
              <a:t> trends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800" dirty="0" err="1">
                <a:solidFill>
                  <a:srgbClr val="C00000"/>
                </a:solidFill>
              </a:rPr>
              <a:t>S</a:t>
            </a:r>
            <a:r>
              <a:rPr lang="fr-FR" sz="1800" dirty="0" err="1" smtClean="0">
                <a:solidFill>
                  <a:srgbClr val="C00000"/>
                </a:solidFill>
              </a:rPr>
              <a:t>eason</a:t>
            </a:r>
            <a:r>
              <a:rPr lang="fr-FR" sz="1800" dirty="0" smtClean="0">
                <a:solidFill>
                  <a:srgbClr val="C00000"/>
                </a:solidFill>
              </a:rPr>
              <a:t>=sin(2*pi*(</a:t>
            </a:r>
            <a:r>
              <a:rPr lang="fr-FR" sz="1800" dirty="0" err="1" smtClean="0">
                <a:solidFill>
                  <a:srgbClr val="C00000"/>
                </a:solidFill>
              </a:rPr>
              <a:t>month</a:t>
            </a:r>
            <a:r>
              <a:rPr lang="fr-FR" sz="1800" baseline="-25000" dirty="0" err="1" smtClean="0">
                <a:solidFill>
                  <a:srgbClr val="C00000"/>
                </a:solidFill>
              </a:rPr>
              <a:t>i</a:t>
            </a:r>
            <a:r>
              <a:rPr lang="fr-FR" sz="1800" dirty="0" smtClean="0">
                <a:solidFill>
                  <a:srgbClr val="C00000"/>
                </a:solidFill>
              </a:rPr>
              <a:t>-shift</a:t>
            </a:r>
            <a:r>
              <a:rPr lang="fr-FR" sz="1800" dirty="0">
                <a:solidFill>
                  <a:srgbClr val="C00000"/>
                </a:solidFill>
              </a:rPr>
              <a:t>)/</a:t>
            </a:r>
            <a:r>
              <a:rPr lang="fr-FR" sz="1800" dirty="0" err="1">
                <a:solidFill>
                  <a:srgbClr val="C00000"/>
                </a:solidFill>
              </a:rPr>
              <a:t>period</a:t>
            </a:r>
            <a:r>
              <a:rPr lang="fr-FR" sz="18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 err="1" smtClean="0">
                <a:solidFill>
                  <a:srgbClr val="C00000"/>
                </a:solidFill>
              </a:rPr>
              <a:t>Season</a:t>
            </a:r>
            <a:r>
              <a:rPr lang="fr-FR" sz="1800" dirty="0" smtClean="0">
                <a:solidFill>
                  <a:srgbClr val="C00000"/>
                </a:solidFill>
              </a:rPr>
              <a:t>=cos(2*pi</a:t>
            </a:r>
            <a:r>
              <a:rPr lang="fr-FR" sz="1800" dirty="0">
                <a:solidFill>
                  <a:srgbClr val="C00000"/>
                </a:solidFill>
              </a:rPr>
              <a:t>*(</a:t>
            </a:r>
            <a:r>
              <a:rPr lang="fr-FR" sz="1800" dirty="0" err="1">
                <a:solidFill>
                  <a:srgbClr val="C00000"/>
                </a:solidFill>
              </a:rPr>
              <a:t>month</a:t>
            </a:r>
            <a:r>
              <a:rPr lang="fr-FR" sz="1800" baseline="-25000" dirty="0" err="1">
                <a:solidFill>
                  <a:srgbClr val="C00000"/>
                </a:solidFill>
              </a:rPr>
              <a:t>i</a:t>
            </a:r>
            <a:r>
              <a:rPr lang="fr-FR" sz="1800" dirty="0">
                <a:solidFill>
                  <a:srgbClr val="C00000"/>
                </a:solidFill>
              </a:rPr>
              <a:t>-shift)/</a:t>
            </a:r>
            <a:r>
              <a:rPr lang="fr-FR" sz="1800" dirty="0" err="1">
                <a:solidFill>
                  <a:srgbClr val="C00000"/>
                </a:solidFill>
              </a:rPr>
              <a:t>period</a:t>
            </a:r>
            <a:r>
              <a:rPr lang="fr-FR" sz="18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fr-FR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4" t="12582" r="22817" b="14996"/>
          <a:stretch/>
        </p:blipFill>
        <p:spPr>
          <a:xfrm>
            <a:off x="4097664" y="1264910"/>
            <a:ext cx="5046336" cy="4853157"/>
          </a:xfrm>
          <a:prstGeom prst="rect">
            <a:avLst/>
          </a:prstGeom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396323" y="4257782"/>
            <a:ext cx="174481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905" b="1" i="1"/>
          </a:p>
        </p:txBody>
      </p:sp>
      <p:grpSp>
        <p:nvGrpSpPr>
          <p:cNvPr id="6" name="Groupe 5"/>
          <p:cNvGrpSpPr/>
          <p:nvPr/>
        </p:nvGrpSpPr>
        <p:grpSpPr>
          <a:xfrm>
            <a:off x="334648" y="210865"/>
            <a:ext cx="6881672" cy="533400"/>
            <a:chOff x="1991303" y="2874963"/>
            <a:chExt cx="6881672" cy="533400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gray">
            <a:xfrm>
              <a:off x="2212975" y="3408363"/>
              <a:ext cx="666000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gray">
            <a:xfrm>
              <a:off x="2747628" y="2919413"/>
              <a:ext cx="459741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2400" dirty="0" err="1"/>
                <a:t>Introducing</a:t>
              </a:r>
              <a:r>
                <a:rPr lang="fr-FR" sz="2400" dirty="0"/>
                <a:t> time-</a:t>
              </a:r>
              <a:r>
                <a:rPr lang="fr-FR" sz="2400" dirty="0" err="1"/>
                <a:t>dependent</a:t>
              </a:r>
              <a:r>
                <a:rPr lang="fr-FR" sz="2400" dirty="0"/>
                <a:t> trends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gray">
            <a:xfrm>
              <a:off x="1991303" y="2874963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3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gray">
          <a:xfrm rot="3419336">
            <a:off x="288716" y="165268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3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0688"/>
            <a:ext cx="7886700" cy="4351338"/>
          </a:xfrm>
        </p:spPr>
        <p:txBody>
          <a:bodyPr/>
          <a:lstStyle/>
          <a:p>
            <a:pPr marL="457200" indent="-457200">
              <a:buAutoNum type="alphaLcParenR"/>
            </a:pPr>
            <a:r>
              <a:rPr lang="fr-FR" dirty="0" err="1" smtClean="0"/>
              <a:t>Immediate</a:t>
            </a:r>
            <a:r>
              <a:rPr lang="fr-FR" dirty="0" smtClean="0"/>
              <a:t> impact</a:t>
            </a:r>
          </a:p>
          <a:p>
            <a:pPr marL="457200" indent="-457200">
              <a:buAutoNum type="alphaLcParenR"/>
            </a:pPr>
            <a:endParaRPr lang="fr-FR" dirty="0"/>
          </a:p>
          <a:p>
            <a:endParaRPr lang="fr-FR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87665" y="3044614"/>
            <a:ext cx="0" cy="307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987665" y="6104242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4123533" y="5296429"/>
            <a:ext cx="2165615" cy="77325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662664" y="4201888"/>
            <a:ext cx="310673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/>
              <a:t>y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388105" y="6239179"/>
            <a:ext cx="677760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 smtClean="0"/>
              <a:t>time</a:t>
            </a:r>
            <a:endParaRPr lang="en-GB" altLang="en-US" sz="1905" b="1" dirty="0"/>
          </a:p>
        </p:txBody>
      </p:sp>
      <p:sp>
        <p:nvSpPr>
          <p:cNvPr id="11" name="Text Box 1057"/>
          <p:cNvSpPr txBox="1">
            <a:spLocks noChangeArrowheads="1"/>
          </p:cNvSpPr>
          <p:nvPr/>
        </p:nvSpPr>
        <p:spPr bwMode="auto">
          <a:xfrm>
            <a:off x="7390350" y="5587149"/>
            <a:ext cx="176317" cy="32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4" tIns="43637" rIns="87274" bIns="43637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s-ES" altLang="en-US" sz="1542" b="1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6307542" y="3670710"/>
            <a:ext cx="2165615" cy="77325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6395700" y="4492369"/>
            <a:ext cx="2165615" cy="773251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68177" y="3815361"/>
            <a:ext cx="1196142" cy="11462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2663" y="3390770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Event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4" name="Groupe 5"/>
          <p:cNvGrpSpPr/>
          <p:nvPr/>
        </p:nvGrpSpPr>
        <p:grpSpPr>
          <a:xfrm>
            <a:off x="334648" y="210865"/>
            <a:ext cx="7719752" cy="533400"/>
            <a:chOff x="1991303" y="2874963"/>
            <a:chExt cx="7719752" cy="53340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2212975" y="3408363"/>
              <a:ext cx="749808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747628" y="2919413"/>
              <a:ext cx="677018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2400" dirty="0" err="1"/>
                <a:t>Evaluating</a:t>
              </a:r>
              <a:r>
                <a:rPr lang="fr-FR" sz="2400" dirty="0"/>
                <a:t> abrupt and progressive changes over time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gray">
            <a:xfrm>
              <a:off x="1991303" y="2874963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3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Rectangle 19"/>
          <p:cNvSpPr>
            <a:spLocks noChangeArrowheads="1"/>
          </p:cNvSpPr>
          <p:nvPr/>
        </p:nvSpPr>
        <p:spPr bwMode="gray">
          <a:xfrm rot="3419336">
            <a:off x="288716" y="165268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4" name="Left Brace 3"/>
          <p:cNvSpPr/>
          <p:nvPr/>
        </p:nvSpPr>
        <p:spPr>
          <a:xfrm>
            <a:off x="1267642" y="1895283"/>
            <a:ext cx="83144" cy="672489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043" y="204686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Impact =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273513" y="1908363"/>
            <a:ext cx="3300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0 </a:t>
            </a:r>
            <a:r>
              <a:rPr lang="fr-FR" dirty="0" err="1">
                <a:solidFill>
                  <a:srgbClr val="C00000"/>
                </a:solidFill>
              </a:rPr>
              <a:t>before</a:t>
            </a:r>
            <a:r>
              <a:rPr lang="fr-FR" dirty="0">
                <a:solidFill>
                  <a:srgbClr val="C00000"/>
                </a:solidFill>
              </a:rPr>
              <a:t> the </a:t>
            </a:r>
            <a:r>
              <a:rPr lang="fr-FR" dirty="0" err="1">
                <a:solidFill>
                  <a:srgbClr val="C00000"/>
                </a:solidFill>
              </a:rPr>
              <a:t>event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happened</a:t>
            </a:r>
            <a:endParaRPr lang="fr-FR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1 </a:t>
            </a:r>
            <a:r>
              <a:rPr lang="fr-FR" dirty="0" err="1">
                <a:solidFill>
                  <a:srgbClr val="C00000"/>
                </a:solidFill>
              </a:rPr>
              <a:t>after</a:t>
            </a:r>
            <a:r>
              <a:rPr lang="fr-FR" dirty="0">
                <a:solidFill>
                  <a:srgbClr val="C00000"/>
                </a:solidFill>
              </a:rPr>
              <a:t> the </a:t>
            </a:r>
            <a:r>
              <a:rPr lang="fr-FR" dirty="0" err="1">
                <a:solidFill>
                  <a:srgbClr val="C00000"/>
                </a:solidFill>
              </a:rPr>
              <a:t>event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happened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7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a) </a:t>
            </a:r>
            <a:r>
              <a:rPr lang="fr-FR" dirty="0" err="1" smtClean="0"/>
              <a:t>Immediate</a:t>
            </a:r>
            <a:r>
              <a:rPr lang="fr-FR" dirty="0" smtClean="0"/>
              <a:t> impact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b) Progressive impact</a:t>
            </a:r>
          </a:p>
          <a:p>
            <a:endParaRPr lang="fr-FR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4107132" y="3013653"/>
            <a:ext cx="0" cy="307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4107132" y="6073281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243000" y="5265468"/>
            <a:ext cx="2165615" cy="77325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782131" y="4170927"/>
            <a:ext cx="310673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/>
              <a:t>y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282852" y="6222539"/>
            <a:ext cx="677760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 smtClean="0"/>
              <a:t>time</a:t>
            </a:r>
            <a:endParaRPr lang="en-GB" altLang="en-US" sz="1905" b="1" dirty="0"/>
          </a:p>
        </p:txBody>
      </p:sp>
      <p:sp>
        <p:nvSpPr>
          <p:cNvPr id="12" name="Text Box 1057"/>
          <p:cNvSpPr txBox="1">
            <a:spLocks noChangeArrowheads="1"/>
          </p:cNvSpPr>
          <p:nvPr/>
        </p:nvSpPr>
        <p:spPr bwMode="auto">
          <a:xfrm>
            <a:off x="7509817" y="5556188"/>
            <a:ext cx="176317" cy="32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4" tIns="43637" rIns="87274" bIns="43637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s-ES" altLang="en-US" sz="1542" b="1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6395737" y="3284111"/>
            <a:ext cx="1730834" cy="197255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515167" y="4461408"/>
            <a:ext cx="2165615" cy="773251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11437" y="4039227"/>
            <a:ext cx="1196142" cy="11462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85350" y="3601433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Event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1" name="Groupe 5"/>
          <p:cNvGrpSpPr/>
          <p:nvPr/>
        </p:nvGrpSpPr>
        <p:grpSpPr>
          <a:xfrm>
            <a:off x="334648" y="210865"/>
            <a:ext cx="7719752" cy="533400"/>
            <a:chOff x="1991303" y="2874963"/>
            <a:chExt cx="7719752" cy="533400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gray">
            <a:xfrm>
              <a:off x="2212975" y="3408363"/>
              <a:ext cx="749808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gray">
            <a:xfrm>
              <a:off x="2747628" y="2919413"/>
              <a:ext cx="677018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2400" dirty="0" err="1"/>
                <a:t>Evaluating</a:t>
              </a:r>
              <a:r>
                <a:rPr lang="fr-FR" sz="2400" dirty="0"/>
                <a:t> abrupt and progressive changes over time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gray">
            <a:xfrm>
              <a:off x="1991303" y="2874963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3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gray">
          <a:xfrm rot="3419336">
            <a:off x="288716" y="165268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26" name="Left Brace 25"/>
          <p:cNvSpPr/>
          <p:nvPr/>
        </p:nvSpPr>
        <p:spPr>
          <a:xfrm>
            <a:off x="995752" y="2542866"/>
            <a:ext cx="178310" cy="105856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319" y="2874750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Impact =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161184" y="2555946"/>
            <a:ext cx="3324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</a:rPr>
              <a:t>0 </a:t>
            </a:r>
            <a:r>
              <a:rPr lang="fr-FR" dirty="0" err="1">
                <a:solidFill>
                  <a:srgbClr val="C00000"/>
                </a:solidFill>
              </a:rPr>
              <a:t>before</a:t>
            </a:r>
            <a:r>
              <a:rPr lang="fr-FR" dirty="0">
                <a:solidFill>
                  <a:srgbClr val="C00000"/>
                </a:solidFill>
              </a:rPr>
              <a:t> the </a:t>
            </a:r>
            <a:r>
              <a:rPr lang="fr-FR" dirty="0" err="1">
                <a:solidFill>
                  <a:srgbClr val="C00000"/>
                </a:solidFill>
              </a:rPr>
              <a:t>event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happened</a:t>
            </a:r>
            <a:endParaRPr lang="fr-FR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1, 2, 3, 4, …, N </a:t>
            </a:r>
          </a:p>
          <a:p>
            <a:r>
              <a:rPr lang="fr-FR" dirty="0" err="1" smtClean="0">
                <a:solidFill>
                  <a:srgbClr val="C00000"/>
                </a:solidFill>
              </a:rPr>
              <a:t>after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</a:rPr>
              <a:t>the </a:t>
            </a:r>
            <a:r>
              <a:rPr lang="fr-FR" dirty="0" err="1">
                <a:solidFill>
                  <a:srgbClr val="C00000"/>
                </a:solidFill>
              </a:rPr>
              <a:t>event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happened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5"/>
          <p:cNvGrpSpPr/>
          <p:nvPr/>
        </p:nvGrpSpPr>
        <p:grpSpPr>
          <a:xfrm>
            <a:off x="334648" y="210865"/>
            <a:ext cx="4519352" cy="533400"/>
            <a:chOff x="1991303" y="2874963"/>
            <a:chExt cx="4519352" cy="533400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gray">
            <a:xfrm>
              <a:off x="2212975" y="3408363"/>
              <a:ext cx="429768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gray">
            <a:xfrm>
              <a:off x="2773386" y="2919413"/>
              <a:ext cx="354250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2400" dirty="0" smtClean="0"/>
                <a:t>Back to the initial </a:t>
              </a:r>
              <a:r>
                <a:rPr lang="fr-FR" sz="2400" dirty="0" err="1" smtClean="0"/>
                <a:t>example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gray">
            <a:xfrm>
              <a:off x="1991303" y="2874963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3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gray">
          <a:xfrm rot="3419336">
            <a:off x="288716" y="165268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40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0"/>
          <p:cNvGrpSpPr/>
          <p:nvPr/>
        </p:nvGrpSpPr>
        <p:grpSpPr>
          <a:xfrm>
            <a:off x="0" y="0"/>
            <a:ext cx="9144000" cy="2780928"/>
            <a:chOff x="0" y="0"/>
            <a:chExt cx="9144000" cy="27813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9144000" cy="2781300"/>
            </a:xfrm>
            <a:prstGeom prst="roundRect">
              <a:avLst>
                <a:gd name="adj" fmla="val 292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fr-FR" sz="2800" b="1">
                  <a:solidFill>
                    <a:schemeClr val="bg1"/>
                  </a:solidFill>
                  <a:latin typeface="Trebuchet MS" pitchFamily="34" charset="0"/>
                </a:rPr>
                <a:t>  </a:t>
              </a:r>
              <a:endParaRPr lang="en-GB" sz="2800" b="1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0" y="2781300"/>
              <a:ext cx="9144000" cy="0"/>
            </a:xfrm>
            <a:prstGeom prst="lin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33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2427" y="820888"/>
            <a:ext cx="8100811" cy="12034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The use of Generalized Linear Mixed Models for the study of dynamical systems</a:t>
            </a:r>
            <a:endParaRPr lang="en-US" sz="3600" b="1" i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61" y="3231939"/>
            <a:ext cx="1513469" cy="1305313"/>
          </a:xfrm>
          <a:prstGeom prst="rect">
            <a:avLst/>
          </a:prstGeom>
        </p:spPr>
      </p:pic>
      <p:pic>
        <p:nvPicPr>
          <p:cNvPr id="1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18" y="3261884"/>
            <a:ext cx="1359749" cy="1359749"/>
          </a:xfrm>
          <a:prstGeom prst="rect">
            <a:avLst/>
          </a:prstGeom>
        </p:spPr>
      </p:pic>
      <p:pic>
        <p:nvPicPr>
          <p:cNvPr id="16" name="Picture 2" descr="IP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23774"/>
            <a:ext cx="1829387" cy="66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208" y="3100298"/>
            <a:ext cx="1887792" cy="129056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16" y="3717032"/>
            <a:ext cx="2255440" cy="66734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546993" y="6111617"/>
            <a:ext cx="2472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fr-FR" sz="1600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fr-FR" sz="1600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Workshop</a:t>
            </a:r>
          </a:p>
          <a:p>
            <a:pPr algn="ctr"/>
            <a:r>
              <a:rPr lang="fr-F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Ranomafana, </a:t>
            </a:r>
            <a:r>
              <a:rPr lang="fr-FR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January</a:t>
            </a:r>
            <a:r>
              <a:rPr lang="fr-F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2020</a:t>
            </a:r>
            <a:endParaRPr lang="fr-FR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781637" y="4578571"/>
            <a:ext cx="7579096" cy="1552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Andrés Garchitorena</a:t>
            </a:r>
          </a:p>
          <a:p>
            <a:pPr>
              <a:lnSpc>
                <a:spcPct val="170000"/>
              </a:lnSpc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Researcher, </a:t>
            </a:r>
            <a:r>
              <a:rPr lang="en-US" sz="2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Institut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de </a:t>
            </a:r>
            <a:r>
              <a:rPr lang="en-US" sz="2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Recherche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pour 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le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Développement</a:t>
            </a:r>
            <a:endParaRPr lang="en-US" sz="2100" dirty="0" smtClean="0">
              <a:solidFill>
                <a:schemeClr val="tx1">
                  <a:lumMod val="85000"/>
                  <a:lumOff val="15000"/>
                </a:schemeClr>
              </a:solidFill>
              <a:latin typeface="Century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Associate Scientific Director, PIVOT Madagascar</a:t>
            </a:r>
          </a:p>
        </p:txBody>
      </p:sp>
    </p:spTree>
    <p:extLst>
      <p:ext uri="{BB962C8B-B14F-4D97-AF65-F5344CB8AC3E}">
        <p14:creationId xmlns:p14="http://schemas.microsoft.com/office/powerpoint/2010/main" val="37336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-2148" y="4256484"/>
            <a:ext cx="9144000" cy="2781300"/>
          </a:xfrm>
          <a:prstGeom prst="roundRect">
            <a:avLst>
              <a:gd name="adj" fmla="val 292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4000" b="1" cap="all" dirty="0">
                <a:solidFill>
                  <a:schemeClr val="bg1"/>
                </a:solidFill>
                <a:ea typeface="+mj-ea"/>
                <a:cs typeface="+mj-cs"/>
              </a:rPr>
              <a:t>Introduction to </a:t>
            </a:r>
            <a:r>
              <a:rPr lang="en-US" sz="4000" b="1" cap="all" dirty="0" smtClean="0">
                <a:solidFill>
                  <a:schemeClr val="bg1"/>
                </a:solidFill>
                <a:ea typeface="+mj-ea"/>
                <a:cs typeface="+mj-cs"/>
              </a:rPr>
              <a:t>Generalized </a:t>
            </a:r>
          </a:p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4000" b="1" cap="all" dirty="0" smtClean="0">
                <a:solidFill>
                  <a:schemeClr val="bg1"/>
                </a:solidFill>
                <a:ea typeface="+mj-ea"/>
                <a:cs typeface="+mj-cs"/>
              </a:rPr>
              <a:t>Linear Mixed Models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5574" y="35086"/>
            <a:ext cx="217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8469" y="1201885"/>
            <a:ext cx="177074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Multivariate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0176" y="2368684"/>
            <a:ext cx="172681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6305" y="3529276"/>
            <a:ext cx="237456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Mixed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4293839" y="742972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3585" y="1910105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03585" y="3109399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5" y="833975"/>
            <a:ext cx="8607832" cy="1947861"/>
          </a:xfrm>
        </p:spPr>
        <p:txBody>
          <a:bodyPr>
            <a:normAutofit/>
          </a:bodyPr>
          <a:lstStyle/>
          <a:p>
            <a:r>
              <a:rPr lang="fr-F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</a:t>
            </a:r>
            <a: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limitation of </a:t>
            </a:r>
            <a:r>
              <a:rPr lang="fr-F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glms</a:t>
            </a:r>
            <a:r>
              <a:rPr lang="fr-F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 rot="20901052">
            <a:off x="777660" y="3965553"/>
            <a:ext cx="7593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i="1" dirty="0"/>
              <a:t>all observations are </a:t>
            </a:r>
            <a:r>
              <a:rPr lang="fr-FR" sz="3200" i="1" dirty="0" err="1"/>
              <a:t>considered</a:t>
            </a:r>
            <a:r>
              <a:rPr lang="fr-FR" sz="3200" i="1" dirty="0"/>
              <a:t> </a:t>
            </a:r>
            <a:r>
              <a:rPr lang="fr-FR" sz="3200" b="1" i="1" dirty="0" err="1"/>
              <a:t>independent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32542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552563" y="1957587"/>
            <a:ext cx="0" cy="307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52563" y="5017215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 rot="16200000">
            <a:off x="-76193" y="3049829"/>
            <a:ext cx="730659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 err="1" smtClean="0"/>
              <a:t>taille</a:t>
            </a:r>
            <a:endParaRPr lang="en-GB" altLang="en-US" sz="1905" b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93916" y="5177910"/>
            <a:ext cx="596007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 smtClean="0"/>
              <a:t>age</a:t>
            </a:r>
            <a:endParaRPr lang="en-GB" altLang="en-US" sz="1905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1068944" y="3078049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Connector 11"/>
          <p:cNvSpPr/>
          <p:nvPr/>
        </p:nvSpPr>
        <p:spPr>
          <a:xfrm>
            <a:off x="2200135" y="247059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owchart: Connector 12"/>
          <p:cNvSpPr/>
          <p:nvPr/>
        </p:nvSpPr>
        <p:spPr>
          <a:xfrm>
            <a:off x="1811630" y="2610119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onnector 13"/>
          <p:cNvSpPr/>
          <p:nvPr/>
        </p:nvSpPr>
        <p:spPr>
          <a:xfrm>
            <a:off x="1423112" y="281403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6-Point Star 14"/>
          <p:cNvSpPr/>
          <p:nvPr/>
        </p:nvSpPr>
        <p:spPr>
          <a:xfrm>
            <a:off x="2601533" y="2704561"/>
            <a:ext cx="91440" cy="91440"/>
          </a:xfrm>
          <a:prstGeom prst="star6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6-Point Star 15"/>
          <p:cNvSpPr/>
          <p:nvPr/>
        </p:nvSpPr>
        <p:spPr>
          <a:xfrm>
            <a:off x="3771363" y="1878164"/>
            <a:ext cx="91440" cy="91440"/>
          </a:xfrm>
          <a:prstGeom prst="star6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6-Point Star 16"/>
          <p:cNvSpPr/>
          <p:nvPr/>
        </p:nvSpPr>
        <p:spPr>
          <a:xfrm>
            <a:off x="3434367" y="2236627"/>
            <a:ext cx="91440" cy="91440"/>
          </a:xfrm>
          <a:prstGeom prst="star6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6-Point Star 17"/>
          <p:cNvSpPr/>
          <p:nvPr/>
        </p:nvSpPr>
        <p:spPr>
          <a:xfrm>
            <a:off x="3058733" y="2492060"/>
            <a:ext cx="91440" cy="91440"/>
          </a:xfrm>
          <a:prstGeom prst="star6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48493" y="3902301"/>
            <a:ext cx="914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522108" y="3758487"/>
            <a:ext cx="914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957844" y="3679068"/>
            <a:ext cx="914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105693" y="3831467"/>
            <a:ext cx="914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Isosceles Triangle 22"/>
          <p:cNvSpPr/>
          <p:nvPr/>
        </p:nvSpPr>
        <p:spPr>
          <a:xfrm>
            <a:off x="2044945" y="3324483"/>
            <a:ext cx="9144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Isosceles Triangle 23"/>
          <p:cNvSpPr/>
          <p:nvPr/>
        </p:nvSpPr>
        <p:spPr>
          <a:xfrm>
            <a:off x="2506440" y="3129150"/>
            <a:ext cx="9144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Isosceles Triangle 24"/>
          <p:cNvSpPr/>
          <p:nvPr/>
        </p:nvSpPr>
        <p:spPr>
          <a:xfrm>
            <a:off x="2929299" y="3023970"/>
            <a:ext cx="9144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Isosceles Triangle 25"/>
          <p:cNvSpPr/>
          <p:nvPr/>
        </p:nvSpPr>
        <p:spPr>
          <a:xfrm>
            <a:off x="3403671" y="2905912"/>
            <a:ext cx="9144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22" y="80616"/>
            <a:ext cx="2419362" cy="15428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20" y="1790626"/>
            <a:ext cx="2419363" cy="1542816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92" y="5212787"/>
            <a:ext cx="2419362" cy="154281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20" y="3496710"/>
            <a:ext cx="2435031" cy="155280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sp>
        <p:nvSpPr>
          <p:cNvPr id="31" name="Rectangle 30"/>
          <p:cNvSpPr/>
          <p:nvPr/>
        </p:nvSpPr>
        <p:spPr>
          <a:xfrm rot="20901052">
            <a:off x="2054426" y="462321"/>
            <a:ext cx="1898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i="1" dirty="0" err="1" smtClean="0"/>
              <a:t>What</a:t>
            </a:r>
            <a:r>
              <a:rPr lang="fr-FR" sz="3200" i="1" dirty="0" smtClean="0"/>
              <a:t> if…?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10648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7092" y="1136897"/>
            <a:ext cx="82448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400" dirty="0" err="1" smtClean="0"/>
              <a:t>Generalized</a:t>
            </a:r>
            <a:r>
              <a:rPr lang="fr-FR" sz="2400" dirty="0" smtClean="0"/>
              <a:t> </a:t>
            </a:r>
            <a:r>
              <a:rPr lang="fr-FR" sz="2400" dirty="0" err="1" smtClean="0"/>
              <a:t>linear</a:t>
            </a:r>
            <a:r>
              <a:rPr lang="fr-FR" sz="2400" dirty="0" smtClean="0"/>
              <a:t> mixed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</a:t>
            </a:r>
            <a:r>
              <a:rPr lang="fr-FR" sz="2400" dirty="0" err="1" smtClean="0"/>
              <a:t>include</a:t>
            </a:r>
            <a:r>
              <a:rPr lang="fr-FR" sz="2400" dirty="0" smtClean="0"/>
              <a:t> </a:t>
            </a:r>
            <a:r>
              <a:rPr lang="fr-FR" sz="2400" dirty="0" err="1" smtClean="0"/>
              <a:t>both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fixed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effects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and </a:t>
            </a:r>
            <a:r>
              <a:rPr lang="fr-FR" sz="2400" dirty="0" err="1" smtClean="0">
                <a:solidFill>
                  <a:srgbClr val="FF0000"/>
                </a:solidFill>
              </a:rPr>
              <a:t>random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effects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in </a:t>
            </a:r>
            <a:r>
              <a:rPr lang="fr-FR" sz="2400" dirty="0" err="1" smtClean="0"/>
              <a:t>order</a:t>
            </a:r>
            <a:r>
              <a:rPr lang="fr-FR" sz="2400" dirty="0" smtClean="0"/>
              <a:t> to </a:t>
            </a:r>
            <a:r>
              <a:rPr lang="fr-FR" sz="2400" dirty="0" err="1" smtClean="0"/>
              <a:t>allow</a:t>
            </a:r>
            <a:r>
              <a:rPr lang="fr-FR" sz="2400" dirty="0" smtClean="0"/>
              <a:t> for: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sz="2400" dirty="0" err="1" smtClean="0"/>
              <a:t>Repeated</a:t>
            </a:r>
            <a:r>
              <a:rPr lang="fr-FR" sz="2400" dirty="0" smtClean="0"/>
              <a:t> </a:t>
            </a:r>
            <a:r>
              <a:rPr lang="fr-FR" sz="2400" dirty="0" err="1" smtClean="0"/>
              <a:t>measures</a:t>
            </a:r>
            <a:endParaRPr lang="fr-FR" sz="2400" dirty="0" smtClean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sz="2400" dirty="0" smtClean="0"/>
              <a:t>Temporal </a:t>
            </a:r>
            <a:r>
              <a:rPr lang="fr-FR" sz="2400" dirty="0" err="1" smtClean="0"/>
              <a:t>correlation</a:t>
            </a:r>
            <a:endParaRPr lang="fr-FR" sz="2400" dirty="0" smtClean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sz="2400" dirty="0" smtClean="0"/>
              <a:t>Spatial </a:t>
            </a:r>
            <a:r>
              <a:rPr lang="fr-FR" sz="2400" dirty="0" err="1" smtClean="0"/>
              <a:t>correlation</a:t>
            </a:r>
            <a:endParaRPr lang="fr-FR" sz="2400" dirty="0" smtClean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sz="2400" dirty="0" err="1" smtClean="0"/>
              <a:t>Heterogeneity</a:t>
            </a:r>
            <a:endParaRPr lang="fr-FR" sz="2400" dirty="0" smtClean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sz="2400" dirty="0" err="1" smtClean="0"/>
              <a:t>Nested</a:t>
            </a:r>
            <a:r>
              <a:rPr lang="fr-FR" sz="2400" dirty="0" smtClean="0"/>
              <a:t> data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 rot="3419336">
            <a:off x="272157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grpSp>
        <p:nvGrpSpPr>
          <p:cNvPr id="5" name="Groupe 19"/>
          <p:cNvGrpSpPr/>
          <p:nvPr/>
        </p:nvGrpSpPr>
        <p:grpSpPr>
          <a:xfrm>
            <a:off x="412362" y="210865"/>
            <a:ext cx="6319878" cy="533400"/>
            <a:chOff x="412362" y="210865"/>
            <a:chExt cx="6319878" cy="533400"/>
          </a:xfrm>
        </p:grpSpPr>
        <p:grpSp>
          <p:nvGrpSpPr>
            <p:cNvPr id="6" name="Groupe 98"/>
            <p:cNvGrpSpPr/>
            <p:nvPr/>
          </p:nvGrpSpPr>
          <p:grpSpPr>
            <a:xfrm>
              <a:off x="556320" y="255315"/>
              <a:ext cx="6175920" cy="488950"/>
              <a:chOff x="556320" y="255315"/>
              <a:chExt cx="6175920" cy="488950"/>
            </a:xfrm>
          </p:grpSpPr>
          <p:sp>
            <p:nvSpPr>
              <p:cNvPr id="8" name="Line 3"/>
              <p:cNvSpPr>
                <a:spLocks noChangeShapeType="1"/>
              </p:cNvSpPr>
              <p:nvPr/>
            </p:nvSpPr>
            <p:spPr bwMode="gray">
              <a:xfrm>
                <a:off x="556320" y="744265"/>
                <a:ext cx="502920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gray">
              <a:xfrm>
                <a:off x="1115120" y="255315"/>
                <a:ext cx="561712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fr-FR" sz="2400" dirty="0" err="1"/>
                  <a:t>Why</a:t>
                </a:r>
                <a:r>
                  <a:rPr lang="fr-FR" sz="2400" dirty="0"/>
                  <a:t> use </a:t>
                </a:r>
                <a:r>
                  <a:rPr lang="fr-FR" sz="2400" dirty="0" err="1"/>
                  <a:t>GLMMs</a:t>
                </a:r>
                <a:r>
                  <a:rPr lang="fr-FR" sz="2400" dirty="0"/>
                  <a:t>?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Text Box 16"/>
            <p:cNvSpPr txBox="1">
              <a:spLocks noChangeArrowheads="1"/>
            </p:cNvSpPr>
            <p:nvPr/>
          </p:nvSpPr>
          <p:spPr bwMode="gray">
            <a:xfrm>
              <a:off x="412362" y="210865"/>
              <a:ext cx="1847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16698" y="2742058"/>
            <a:ext cx="329860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3600" dirty="0">
                <a:latin typeface="TT1B2Bo00"/>
              </a:rPr>
              <a:t>y</a:t>
            </a:r>
            <a:r>
              <a:rPr lang="fr-FR" sz="1200" dirty="0">
                <a:latin typeface="TT1B26o00"/>
              </a:rPr>
              <a:t>i </a:t>
            </a:r>
            <a:r>
              <a:rPr lang="fr-FR" sz="3600" dirty="0">
                <a:latin typeface="TT1B27o00"/>
              </a:rPr>
              <a:t>= </a:t>
            </a:r>
            <a:r>
              <a:rPr lang="fr-FR" sz="3600" dirty="0">
                <a:latin typeface="TT1B2Bo00"/>
              </a:rPr>
              <a:t>X</a:t>
            </a:r>
            <a:r>
              <a:rPr lang="fr-FR" sz="1200" dirty="0">
                <a:latin typeface="TT1B26o00"/>
              </a:rPr>
              <a:t>i</a:t>
            </a:r>
            <a:r>
              <a:rPr lang="el-GR" sz="3600" dirty="0">
                <a:latin typeface="TT1B34o00"/>
              </a:rPr>
              <a:t>β </a:t>
            </a:r>
            <a:r>
              <a:rPr lang="el-GR" sz="3600" dirty="0">
                <a:latin typeface="TT1B27o00"/>
              </a:rPr>
              <a:t>+ </a:t>
            </a:r>
            <a:r>
              <a:rPr lang="fr-FR" sz="3600" dirty="0" err="1">
                <a:latin typeface="TT1B2Bo00"/>
              </a:rPr>
              <a:t>Z</a:t>
            </a:r>
            <a:r>
              <a:rPr lang="fr-FR" sz="1200" dirty="0" err="1">
                <a:latin typeface="TT1B26o00"/>
              </a:rPr>
              <a:t>i</a:t>
            </a:r>
            <a:r>
              <a:rPr lang="fr-FR" sz="3600" dirty="0" err="1">
                <a:latin typeface="TT1B2Bo00"/>
              </a:rPr>
              <a:t>b</a:t>
            </a:r>
            <a:r>
              <a:rPr lang="fr-FR" sz="1200" dirty="0" err="1">
                <a:latin typeface="TT1B26o00"/>
              </a:rPr>
              <a:t>i</a:t>
            </a:r>
            <a:r>
              <a:rPr lang="fr-FR" sz="1200" dirty="0">
                <a:latin typeface="TT1B26o00"/>
              </a:rPr>
              <a:t> </a:t>
            </a:r>
            <a:r>
              <a:rPr lang="fr-FR" sz="3600" dirty="0">
                <a:latin typeface="TT1B27o00"/>
              </a:rPr>
              <a:t>+ </a:t>
            </a:r>
            <a:r>
              <a:rPr lang="el-GR" sz="3600" dirty="0">
                <a:latin typeface="TT1B34o00"/>
              </a:rPr>
              <a:t>ε</a:t>
            </a:r>
            <a:r>
              <a:rPr lang="fr-FR" sz="1200" dirty="0">
                <a:latin typeface="TT1B26o00"/>
              </a:rPr>
              <a:t>i</a:t>
            </a:r>
            <a:endParaRPr lang="fr-FR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72766" y="3388389"/>
            <a:ext cx="0" cy="784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45628" y="3388389"/>
            <a:ext cx="0" cy="784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71470" y="4172755"/>
            <a:ext cx="802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Fixed</a:t>
            </a:r>
            <a:r>
              <a:rPr lang="fr-FR" i="1" dirty="0" smtClean="0"/>
              <a:t> </a:t>
            </a:r>
          </a:p>
          <a:p>
            <a:r>
              <a:rPr lang="fr-FR" i="1" dirty="0" err="1" smtClean="0"/>
              <a:t>Effects</a:t>
            </a:r>
            <a:endParaRPr lang="fr-FR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55432" y="4172755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Random</a:t>
            </a:r>
            <a:endParaRPr lang="fr-FR" i="1" dirty="0" smtClean="0"/>
          </a:p>
          <a:p>
            <a:r>
              <a:rPr lang="fr-FR" i="1" dirty="0" err="1" smtClean="0"/>
              <a:t>Effects</a:t>
            </a:r>
            <a:endParaRPr lang="fr-FR" i="1" dirty="0"/>
          </a:p>
        </p:txBody>
      </p:sp>
      <p:sp>
        <p:nvSpPr>
          <p:cNvPr id="17" name="Rectangle 16"/>
          <p:cNvSpPr/>
          <p:nvPr/>
        </p:nvSpPr>
        <p:spPr>
          <a:xfrm>
            <a:off x="162953" y="5603452"/>
            <a:ext cx="8950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C00000"/>
                </a:solidFill>
              </a:rPr>
              <a:t>The R function to fit a </a:t>
            </a:r>
            <a:r>
              <a:rPr lang="en-US" altLang="en-US" sz="2000" dirty="0" smtClean="0">
                <a:solidFill>
                  <a:srgbClr val="C00000"/>
                </a:solidFill>
              </a:rPr>
              <a:t>generalized linear mixed model </a:t>
            </a:r>
            <a:r>
              <a:rPr lang="en-US" altLang="en-US" sz="2000" dirty="0">
                <a:solidFill>
                  <a:srgbClr val="C00000"/>
                </a:solidFill>
              </a:rPr>
              <a:t>is </a:t>
            </a:r>
            <a:r>
              <a:rPr lang="en-US" altLang="en-US" sz="2000" dirty="0" err="1" smtClean="0">
                <a:solidFill>
                  <a:srgbClr val="C00000"/>
                </a:solidFill>
              </a:rPr>
              <a:t>glmer</a:t>
            </a:r>
            <a:r>
              <a:rPr lang="en-US" altLang="en-US" sz="2000" dirty="0" smtClean="0">
                <a:solidFill>
                  <a:srgbClr val="C00000"/>
                </a:solidFill>
              </a:rPr>
              <a:t>() </a:t>
            </a:r>
            <a:r>
              <a:rPr lang="en-US" altLang="en-US" sz="2000" dirty="0">
                <a:solidFill>
                  <a:srgbClr val="C00000"/>
                </a:solidFill>
              </a:rPr>
              <a:t>which uses the form</a:t>
            </a:r>
          </a:p>
          <a:p>
            <a:pPr algn="ctr">
              <a:buFont typeface="Wingdings 2" panose="05020102010507070707" pitchFamily="18" charset="2"/>
              <a:buNone/>
            </a:pPr>
            <a:r>
              <a:rPr lang="en-US" altLang="en-US" sz="2000" b="1" dirty="0" err="1">
                <a:solidFill>
                  <a:srgbClr val="C00000"/>
                </a:solidFill>
              </a:rPr>
              <a:t>fitted.model</a:t>
            </a:r>
            <a:r>
              <a:rPr lang="en-US" altLang="en-US" sz="2000" b="1" dirty="0">
                <a:solidFill>
                  <a:srgbClr val="C00000"/>
                </a:solidFill>
              </a:rPr>
              <a:t> &lt;- </a:t>
            </a:r>
            <a:r>
              <a:rPr lang="en-US" altLang="en-US" sz="2000" b="1" dirty="0" err="1" smtClean="0">
                <a:solidFill>
                  <a:srgbClr val="C00000"/>
                </a:solidFill>
              </a:rPr>
              <a:t>glmer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(formula</a:t>
            </a:r>
            <a:r>
              <a:rPr lang="en-US" altLang="en-US" sz="2000" b="1" dirty="0">
                <a:solidFill>
                  <a:srgbClr val="C00000"/>
                </a:solidFill>
              </a:rPr>
              <a:t>, 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family=“model family”, data=</a:t>
            </a:r>
            <a:r>
              <a:rPr lang="en-US" altLang="en-US" sz="2000" b="1" dirty="0" err="1" smtClean="0">
                <a:solidFill>
                  <a:srgbClr val="C00000"/>
                </a:solidFill>
              </a:rPr>
              <a:t>data.frame</a:t>
            </a:r>
            <a:r>
              <a:rPr lang="en-US" altLang="en-US" sz="2000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82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1715" y="1496919"/>
            <a:ext cx="5355744" cy="5179474"/>
            <a:chOff x="3777777" y="1467941"/>
            <a:chExt cx="5355744" cy="51794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82" t="31254" r="2928"/>
            <a:stretch/>
          </p:blipFill>
          <p:spPr>
            <a:xfrm>
              <a:off x="4046365" y="1467941"/>
              <a:ext cx="5087156" cy="511229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218429" y="1546817"/>
              <a:ext cx="4833878" cy="5100598"/>
              <a:chOff x="4076760" y="1546817"/>
              <a:chExt cx="4833878" cy="510059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575422" y="6433830"/>
                <a:ext cx="389850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88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2013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246213" y="6424258"/>
                <a:ext cx="389850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88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2014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964942" y="6424258"/>
                <a:ext cx="389850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88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2015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7330769" y="6433225"/>
                <a:ext cx="155448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5796713" y="2090045"/>
                <a:ext cx="3113925" cy="4114731"/>
                <a:chOff x="6887228" y="2686243"/>
                <a:chExt cx="3395067" cy="316246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887284" y="5659464"/>
                  <a:ext cx="3395011" cy="189239"/>
                  <a:chOff x="6887284" y="5659464"/>
                  <a:chExt cx="3395011" cy="189239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6887284" y="5696778"/>
                    <a:ext cx="3395011" cy="98425"/>
                  </a:xfrm>
                  <a:prstGeom prst="rect">
                    <a:avLst/>
                  </a:prstGeom>
                  <a:solidFill>
                    <a:srgbClr val="C00000">
                      <a:alpha val="50000"/>
                    </a:srgbClr>
                  </a:solidFill>
                  <a:ln>
                    <a:solidFill>
                      <a:srgbClr val="7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013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7969764" y="5659464"/>
                    <a:ext cx="1213275" cy="1892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fr-FR" sz="1000" b="1" i="1" dirty="0" err="1"/>
                      <a:t>Pausens</a:t>
                    </a:r>
                    <a:r>
                      <a:rPr lang="fr-FR" sz="1000" b="1" i="1" dirty="0"/>
                      <a:t> Program</a:t>
                    </a:r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8071621" y="5522331"/>
                  <a:ext cx="2210674" cy="189239"/>
                  <a:chOff x="9927911" y="5076951"/>
                  <a:chExt cx="2210674" cy="189239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9927911" y="5109928"/>
                    <a:ext cx="2210674" cy="97191"/>
                  </a:xfrm>
                  <a:prstGeom prst="rect">
                    <a:avLst/>
                  </a:prstGeom>
                  <a:solidFill>
                    <a:srgbClr val="0070C0">
                      <a:alpha val="50000"/>
                    </a:srgb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013" b="1" dirty="0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0579136" y="5076951"/>
                    <a:ext cx="1094430" cy="1892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fr-FR" sz="1000" b="1" i="1" dirty="0"/>
                      <a:t>PIVOT Program</a:t>
                    </a:r>
                  </a:p>
                </p:txBody>
              </p:sp>
            </p:grp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887228" y="2686243"/>
                  <a:ext cx="0" cy="310896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071621" y="2726419"/>
                  <a:ext cx="0" cy="292608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5704442" y="6433225"/>
                <a:ext cx="155448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076760" y="6429021"/>
                <a:ext cx="155448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4084755" y="1546817"/>
                <a:ext cx="1542685" cy="1561776"/>
                <a:chOff x="7601315" y="2868150"/>
                <a:chExt cx="1542685" cy="1561776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7601315" y="2901978"/>
                  <a:ext cx="1466428" cy="1527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35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7661000" y="3190460"/>
                  <a:ext cx="205740" cy="0"/>
                </a:xfrm>
                <a:prstGeom prst="line">
                  <a:avLst/>
                </a:prstGeom>
                <a:ln w="19050">
                  <a:solidFill>
                    <a:srgbClr val="186C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7867689" y="3099341"/>
                  <a:ext cx="1276311" cy="636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450"/>
                    </a:spcAft>
                  </a:pPr>
                  <a:r>
                    <a:rPr lang="fr-FR" sz="900" dirty="0"/>
                    <a:t>CSB1</a:t>
                  </a:r>
                </a:p>
                <a:p>
                  <a:pPr>
                    <a:spcAft>
                      <a:spcPts val="450"/>
                    </a:spcAft>
                  </a:pPr>
                  <a:r>
                    <a:rPr lang="fr-FR" sz="900" dirty="0"/>
                    <a:t>CSB2 PAUSENS</a:t>
                  </a:r>
                </a:p>
                <a:p>
                  <a:pPr>
                    <a:spcAft>
                      <a:spcPts val="450"/>
                    </a:spcAft>
                  </a:pPr>
                  <a:r>
                    <a:rPr lang="fr-FR" sz="900" dirty="0"/>
                    <a:t>CSB2 PAUSENS + PIVOT</a:t>
                  </a: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7661949" y="3385059"/>
                  <a:ext cx="20574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7664408" y="3588114"/>
                  <a:ext cx="205740" cy="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7664157" y="3833390"/>
                  <a:ext cx="20574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7665152" y="4163696"/>
                  <a:ext cx="20574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7866740" y="3719475"/>
                  <a:ext cx="1201003" cy="710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50"/>
                    </a:spcAft>
                  </a:pPr>
                  <a:r>
                    <a:rPr lang="fr-FR" sz="900" dirty="0" smtClean="0"/>
                    <a:t>Model </a:t>
                  </a:r>
                  <a:r>
                    <a:rPr lang="fr-FR" sz="900" dirty="0" err="1"/>
                    <a:t>predictions</a:t>
                  </a:r>
                  <a:r>
                    <a:rPr lang="fr-FR" sz="900" dirty="0"/>
                    <a:t> </a:t>
                  </a:r>
                  <a:r>
                    <a:rPr lang="fr-FR" sz="900" dirty="0" err="1"/>
                    <a:t>with</a:t>
                  </a:r>
                  <a:r>
                    <a:rPr lang="fr-FR" sz="900" dirty="0"/>
                    <a:t> program(s)</a:t>
                  </a:r>
                </a:p>
                <a:p>
                  <a:pPr>
                    <a:spcAft>
                      <a:spcPts val="450"/>
                    </a:spcAft>
                  </a:pPr>
                  <a:r>
                    <a:rPr lang="fr-FR" sz="900" dirty="0"/>
                    <a:t>Model </a:t>
                  </a:r>
                  <a:r>
                    <a:rPr lang="fr-FR" sz="900" dirty="0" err="1"/>
                    <a:t>predictions</a:t>
                  </a:r>
                  <a:r>
                    <a:rPr lang="fr-FR" sz="900" dirty="0"/>
                    <a:t> </a:t>
                  </a:r>
                  <a:r>
                    <a:rPr lang="fr-FR" sz="900" dirty="0" err="1"/>
                    <a:t>without</a:t>
                  </a:r>
                  <a:r>
                    <a:rPr lang="fr-FR" sz="900" dirty="0"/>
                    <a:t> program(s)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601315" y="2868150"/>
                  <a:ext cx="56618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000" b="1" u="sng" dirty="0" err="1" smtClean="0"/>
                    <a:t>Legend</a:t>
                  </a:r>
                  <a:endParaRPr lang="fr-FR" sz="1000" b="1" u="sng" dirty="0"/>
                </a:p>
              </p:txBody>
            </p:sp>
          </p:grp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" t="32473" r="95183"/>
            <a:stretch/>
          </p:blipFill>
          <p:spPr>
            <a:xfrm>
              <a:off x="3777777" y="1546816"/>
              <a:ext cx="407858" cy="5033415"/>
            </a:xfrm>
            <a:prstGeom prst="rect">
              <a:avLst/>
            </a:prstGeom>
          </p:spPr>
        </p:pic>
      </p:grpSp>
      <p:sp>
        <p:nvSpPr>
          <p:cNvPr id="35" name="Rounded Rectangle 34"/>
          <p:cNvSpPr/>
          <p:nvPr/>
        </p:nvSpPr>
        <p:spPr>
          <a:xfrm>
            <a:off x="1287887" y="1898105"/>
            <a:ext cx="1133341" cy="54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District</a:t>
            </a:r>
            <a:endParaRPr lang="fr-FR" dirty="0"/>
          </a:p>
        </p:txBody>
      </p:sp>
      <p:sp>
        <p:nvSpPr>
          <p:cNvPr id="36" name="Rounded Rectangle 35"/>
          <p:cNvSpPr/>
          <p:nvPr/>
        </p:nvSpPr>
        <p:spPr>
          <a:xfrm>
            <a:off x="49461" y="3055903"/>
            <a:ext cx="1133341" cy="54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Health</a:t>
            </a:r>
            <a:r>
              <a:rPr lang="fr-FR" sz="1400" dirty="0" smtClean="0"/>
              <a:t> center 1</a:t>
            </a:r>
            <a:endParaRPr lang="fr-FR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1245974" y="3051028"/>
            <a:ext cx="1133341" cy="54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Health</a:t>
            </a:r>
            <a:r>
              <a:rPr lang="fr-FR" sz="1400" dirty="0" smtClean="0"/>
              <a:t> center 2</a:t>
            </a:r>
            <a:endParaRPr lang="fr-FR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2451408" y="3051028"/>
            <a:ext cx="1133341" cy="54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Health</a:t>
            </a:r>
            <a:r>
              <a:rPr lang="fr-FR" sz="1400" dirty="0" smtClean="0"/>
              <a:t> center 3</a:t>
            </a:r>
            <a:endParaRPr lang="fr-FR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108145" y="4476511"/>
            <a:ext cx="6400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Month</a:t>
            </a:r>
            <a:r>
              <a:rPr lang="fr-FR" sz="1200" dirty="0" smtClean="0"/>
              <a:t> 1</a:t>
            </a:r>
            <a:endParaRPr lang="fr-FR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810763" y="4476511"/>
            <a:ext cx="6400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Month</a:t>
            </a:r>
            <a:r>
              <a:rPr lang="fr-FR" sz="1200" dirty="0" smtClean="0"/>
              <a:t> 2</a:t>
            </a:r>
            <a:endParaRPr lang="fr-FR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1501693" y="4476511"/>
            <a:ext cx="6400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Month</a:t>
            </a:r>
            <a:r>
              <a:rPr lang="fr-FR" sz="1200" dirty="0" smtClean="0"/>
              <a:t> 3</a:t>
            </a:r>
            <a:endParaRPr lang="fr-FR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2894946" y="4476511"/>
            <a:ext cx="6400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Month</a:t>
            </a:r>
            <a:r>
              <a:rPr lang="fr-FR" sz="1200" dirty="0" smtClean="0"/>
              <a:t> 5</a:t>
            </a:r>
            <a:endParaRPr lang="fr-FR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2206842" y="4476511"/>
            <a:ext cx="6400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Month</a:t>
            </a:r>
            <a:r>
              <a:rPr lang="fr-FR" sz="1200" dirty="0" smtClean="0"/>
              <a:t> 4</a:t>
            </a:r>
            <a:endParaRPr lang="fr-FR" sz="1200" dirty="0"/>
          </a:p>
        </p:txBody>
      </p:sp>
      <p:cxnSp>
        <p:nvCxnSpPr>
          <p:cNvPr id="45" name="Straight Connector 44"/>
          <p:cNvCxnSpPr>
            <a:stCxn id="35" idx="2"/>
            <a:endCxn id="36" idx="0"/>
          </p:cNvCxnSpPr>
          <p:nvPr/>
        </p:nvCxnSpPr>
        <p:spPr>
          <a:xfrm flipH="1">
            <a:off x="616132" y="2443058"/>
            <a:ext cx="1238426" cy="61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5" idx="2"/>
            <a:endCxn id="37" idx="0"/>
          </p:cNvCxnSpPr>
          <p:nvPr/>
        </p:nvCxnSpPr>
        <p:spPr>
          <a:xfrm flipH="1">
            <a:off x="1812645" y="2443058"/>
            <a:ext cx="41913" cy="60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5" idx="2"/>
            <a:endCxn id="38" idx="0"/>
          </p:cNvCxnSpPr>
          <p:nvPr/>
        </p:nvCxnSpPr>
        <p:spPr>
          <a:xfrm>
            <a:off x="1854558" y="2443058"/>
            <a:ext cx="1163521" cy="60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6" idx="2"/>
            <a:endCxn id="39" idx="0"/>
          </p:cNvCxnSpPr>
          <p:nvPr/>
        </p:nvCxnSpPr>
        <p:spPr>
          <a:xfrm flipH="1">
            <a:off x="428185" y="3600856"/>
            <a:ext cx="187947" cy="87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2"/>
            <a:endCxn id="40" idx="0"/>
          </p:cNvCxnSpPr>
          <p:nvPr/>
        </p:nvCxnSpPr>
        <p:spPr>
          <a:xfrm>
            <a:off x="616132" y="3600856"/>
            <a:ext cx="514671" cy="87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2"/>
            <a:endCxn id="41" idx="0"/>
          </p:cNvCxnSpPr>
          <p:nvPr/>
        </p:nvCxnSpPr>
        <p:spPr>
          <a:xfrm>
            <a:off x="616132" y="3600856"/>
            <a:ext cx="1205601" cy="87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2"/>
            <a:endCxn id="43" idx="0"/>
          </p:cNvCxnSpPr>
          <p:nvPr/>
        </p:nvCxnSpPr>
        <p:spPr>
          <a:xfrm>
            <a:off x="616132" y="3600856"/>
            <a:ext cx="1910750" cy="87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6" idx="2"/>
            <a:endCxn id="42" idx="0"/>
          </p:cNvCxnSpPr>
          <p:nvPr/>
        </p:nvCxnSpPr>
        <p:spPr>
          <a:xfrm>
            <a:off x="616132" y="3600856"/>
            <a:ext cx="2598854" cy="87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rrowheads="1"/>
          </p:cNvSpPr>
          <p:nvPr/>
        </p:nvSpPr>
        <p:spPr bwMode="gray">
          <a:xfrm rot="3419336">
            <a:off x="272157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grpSp>
        <p:nvGrpSpPr>
          <p:cNvPr id="51" name="Groupe 19"/>
          <p:cNvGrpSpPr/>
          <p:nvPr/>
        </p:nvGrpSpPr>
        <p:grpSpPr>
          <a:xfrm>
            <a:off x="412362" y="210865"/>
            <a:ext cx="6319878" cy="533400"/>
            <a:chOff x="412362" y="210865"/>
            <a:chExt cx="6319878" cy="533400"/>
          </a:xfrm>
        </p:grpSpPr>
        <p:grpSp>
          <p:nvGrpSpPr>
            <p:cNvPr id="53" name="Groupe 98"/>
            <p:cNvGrpSpPr/>
            <p:nvPr/>
          </p:nvGrpSpPr>
          <p:grpSpPr>
            <a:xfrm>
              <a:off x="556320" y="255315"/>
              <a:ext cx="6175920" cy="488950"/>
              <a:chOff x="556320" y="255315"/>
              <a:chExt cx="6175920" cy="488950"/>
            </a:xfrm>
          </p:grpSpPr>
          <p:sp>
            <p:nvSpPr>
              <p:cNvPr id="56" name="Line 3"/>
              <p:cNvSpPr>
                <a:spLocks noChangeShapeType="1"/>
              </p:cNvSpPr>
              <p:nvPr/>
            </p:nvSpPr>
            <p:spPr bwMode="gray">
              <a:xfrm>
                <a:off x="556320" y="744265"/>
                <a:ext cx="365760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Text Box 5"/>
              <p:cNvSpPr txBox="1">
                <a:spLocks noChangeArrowheads="1"/>
              </p:cNvSpPr>
              <p:nvPr/>
            </p:nvSpPr>
            <p:spPr bwMode="gray">
              <a:xfrm>
                <a:off x="1115120" y="255315"/>
                <a:ext cx="561712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fr-FR" sz="2400" dirty="0" err="1"/>
                  <a:t>Repeated</a:t>
                </a:r>
                <a:r>
                  <a:rPr lang="fr-FR" sz="2400" dirty="0"/>
                  <a:t> </a:t>
                </a:r>
                <a:r>
                  <a:rPr lang="fr-FR" sz="2400" dirty="0" err="1"/>
                  <a:t>measures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" name="Text Box 16"/>
            <p:cNvSpPr txBox="1">
              <a:spLocks noChangeArrowheads="1"/>
            </p:cNvSpPr>
            <p:nvPr/>
          </p:nvSpPr>
          <p:spPr bwMode="gray">
            <a:xfrm>
              <a:off x="412362" y="210865"/>
              <a:ext cx="1847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4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868214" y="1171976"/>
            <a:ext cx="4246662" cy="5686023"/>
            <a:chOff x="4407940" y="850195"/>
            <a:chExt cx="4542876" cy="58790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940" y="850195"/>
              <a:ext cx="4542876" cy="587901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267458" y="4597757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val 6"/>
            <p:cNvSpPr/>
            <p:nvPr/>
          </p:nvSpPr>
          <p:spPr>
            <a:xfrm>
              <a:off x="6044590" y="4847071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6840934" y="5131264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/>
            <p:cNvSpPr/>
            <p:nvPr/>
          </p:nvSpPr>
          <p:spPr>
            <a:xfrm>
              <a:off x="5553154" y="5268424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/>
            <p:cNvSpPr/>
            <p:nvPr/>
          </p:nvSpPr>
          <p:spPr>
            <a:xfrm>
              <a:off x="5336038" y="3163694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Oval 12"/>
            <p:cNvSpPr/>
            <p:nvPr/>
          </p:nvSpPr>
          <p:spPr>
            <a:xfrm>
              <a:off x="6212334" y="3789703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Oval 14"/>
            <p:cNvSpPr/>
            <p:nvPr/>
          </p:nvSpPr>
          <p:spPr>
            <a:xfrm>
              <a:off x="6509913" y="4460597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/>
            <p:cNvSpPr/>
            <p:nvPr/>
          </p:nvSpPr>
          <p:spPr>
            <a:xfrm>
              <a:off x="6895671" y="6138715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Oval 17"/>
            <p:cNvSpPr/>
            <p:nvPr/>
          </p:nvSpPr>
          <p:spPr>
            <a:xfrm>
              <a:off x="6338870" y="5787926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Oval 19"/>
            <p:cNvSpPr/>
            <p:nvPr/>
          </p:nvSpPr>
          <p:spPr>
            <a:xfrm>
              <a:off x="5621734" y="2410802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Oval 21"/>
            <p:cNvSpPr/>
            <p:nvPr/>
          </p:nvSpPr>
          <p:spPr>
            <a:xfrm>
              <a:off x="6191080" y="2731314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Oval 22"/>
            <p:cNvSpPr/>
            <p:nvPr/>
          </p:nvSpPr>
          <p:spPr>
            <a:xfrm>
              <a:off x="7033510" y="2299496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Oval 25"/>
            <p:cNvSpPr/>
            <p:nvPr/>
          </p:nvSpPr>
          <p:spPr>
            <a:xfrm>
              <a:off x="6679378" y="1382331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1287887" y="1898105"/>
            <a:ext cx="1133341" cy="54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District</a:t>
            </a:r>
            <a:endParaRPr lang="fr-FR" dirty="0"/>
          </a:p>
        </p:txBody>
      </p:sp>
      <p:sp>
        <p:nvSpPr>
          <p:cNvPr id="34" name="Rounded Rectangle 33"/>
          <p:cNvSpPr/>
          <p:nvPr/>
        </p:nvSpPr>
        <p:spPr>
          <a:xfrm>
            <a:off x="49461" y="3055903"/>
            <a:ext cx="1133341" cy="54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Cluster 1</a:t>
            </a:r>
            <a:endParaRPr lang="fr-FR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1245974" y="3051028"/>
            <a:ext cx="1133341" cy="54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Cluster 2</a:t>
            </a:r>
            <a:endParaRPr lang="fr-FR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2451408" y="3051028"/>
            <a:ext cx="1133341" cy="54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Cluster 3</a:t>
            </a:r>
            <a:endParaRPr lang="fr-FR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108145" y="4476511"/>
            <a:ext cx="6400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HH 1</a:t>
            </a:r>
            <a:endParaRPr lang="fr-FR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810763" y="4476511"/>
            <a:ext cx="6400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HH 2</a:t>
            </a:r>
            <a:endParaRPr lang="fr-FR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1501693" y="4476511"/>
            <a:ext cx="6400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HH 3</a:t>
            </a:r>
            <a:endParaRPr lang="fr-FR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2894946" y="4476511"/>
            <a:ext cx="6400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HH 5</a:t>
            </a:r>
            <a:endParaRPr lang="fr-FR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2206842" y="4476511"/>
            <a:ext cx="6400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HH 4</a:t>
            </a:r>
            <a:endParaRPr lang="fr-FR" sz="1200" dirty="0"/>
          </a:p>
        </p:txBody>
      </p:sp>
      <p:cxnSp>
        <p:nvCxnSpPr>
          <p:cNvPr id="42" name="Straight Connector 41"/>
          <p:cNvCxnSpPr>
            <a:stCxn id="33" idx="2"/>
            <a:endCxn id="34" idx="0"/>
          </p:cNvCxnSpPr>
          <p:nvPr/>
        </p:nvCxnSpPr>
        <p:spPr>
          <a:xfrm flipH="1">
            <a:off x="616132" y="2443058"/>
            <a:ext cx="1238426" cy="61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2"/>
            <a:endCxn id="35" idx="0"/>
          </p:cNvCxnSpPr>
          <p:nvPr/>
        </p:nvCxnSpPr>
        <p:spPr>
          <a:xfrm flipH="1">
            <a:off x="1812645" y="2443058"/>
            <a:ext cx="41913" cy="60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  <a:endCxn id="36" idx="0"/>
          </p:cNvCxnSpPr>
          <p:nvPr/>
        </p:nvCxnSpPr>
        <p:spPr>
          <a:xfrm>
            <a:off x="1854558" y="2443058"/>
            <a:ext cx="1163521" cy="60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2"/>
            <a:endCxn id="37" idx="0"/>
          </p:cNvCxnSpPr>
          <p:nvPr/>
        </p:nvCxnSpPr>
        <p:spPr>
          <a:xfrm flipH="1">
            <a:off x="428185" y="3600856"/>
            <a:ext cx="187947" cy="87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2"/>
            <a:endCxn id="38" idx="0"/>
          </p:cNvCxnSpPr>
          <p:nvPr/>
        </p:nvCxnSpPr>
        <p:spPr>
          <a:xfrm>
            <a:off x="616132" y="3600856"/>
            <a:ext cx="514671" cy="87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4" idx="2"/>
            <a:endCxn id="39" idx="0"/>
          </p:cNvCxnSpPr>
          <p:nvPr/>
        </p:nvCxnSpPr>
        <p:spPr>
          <a:xfrm>
            <a:off x="616132" y="3600856"/>
            <a:ext cx="1205601" cy="87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2"/>
            <a:endCxn id="41" idx="0"/>
          </p:cNvCxnSpPr>
          <p:nvPr/>
        </p:nvCxnSpPr>
        <p:spPr>
          <a:xfrm>
            <a:off x="616132" y="3600856"/>
            <a:ext cx="1910750" cy="87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4" idx="2"/>
            <a:endCxn id="40" idx="0"/>
          </p:cNvCxnSpPr>
          <p:nvPr/>
        </p:nvCxnSpPr>
        <p:spPr>
          <a:xfrm>
            <a:off x="616132" y="3600856"/>
            <a:ext cx="2598854" cy="87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rrowheads="1"/>
          </p:cNvSpPr>
          <p:nvPr/>
        </p:nvSpPr>
        <p:spPr bwMode="gray">
          <a:xfrm rot="3419336">
            <a:off x="272157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grpSp>
        <p:nvGrpSpPr>
          <p:cNvPr id="51" name="Groupe 19"/>
          <p:cNvGrpSpPr/>
          <p:nvPr/>
        </p:nvGrpSpPr>
        <p:grpSpPr>
          <a:xfrm>
            <a:off x="412362" y="210865"/>
            <a:ext cx="6319878" cy="533400"/>
            <a:chOff x="412362" y="210865"/>
            <a:chExt cx="6319878" cy="533400"/>
          </a:xfrm>
        </p:grpSpPr>
        <p:grpSp>
          <p:nvGrpSpPr>
            <p:cNvPr id="52" name="Groupe 98"/>
            <p:cNvGrpSpPr/>
            <p:nvPr/>
          </p:nvGrpSpPr>
          <p:grpSpPr>
            <a:xfrm>
              <a:off x="556320" y="255315"/>
              <a:ext cx="6175920" cy="488950"/>
              <a:chOff x="556320" y="255315"/>
              <a:chExt cx="6175920" cy="488950"/>
            </a:xfrm>
          </p:grpSpPr>
          <p:sp>
            <p:nvSpPr>
              <p:cNvPr id="54" name="Line 3"/>
              <p:cNvSpPr>
                <a:spLocks noChangeShapeType="1"/>
              </p:cNvSpPr>
              <p:nvPr/>
            </p:nvSpPr>
            <p:spPr bwMode="gray">
              <a:xfrm>
                <a:off x="556320" y="744265"/>
                <a:ext cx="365760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" name="Text Box 5"/>
              <p:cNvSpPr txBox="1">
                <a:spLocks noChangeArrowheads="1"/>
              </p:cNvSpPr>
              <p:nvPr/>
            </p:nvSpPr>
            <p:spPr bwMode="gray">
              <a:xfrm>
                <a:off x="1115120" y="255315"/>
                <a:ext cx="561712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fr-FR" sz="2400" dirty="0"/>
                  <a:t>Spatial </a:t>
                </a:r>
                <a:r>
                  <a:rPr lang="fr-FR" sz="2400" dirty="0" err="1"/>
                  <a:t>correlation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Text Box 16"/>
            <p:cNvSpPr txBox="1">
              <a:spLocks noChangeArrowheads="1"/>
            </p:cNvSpPr>
            <p:nvPr/>
          </p:nvSpPr>
          <p:spPr bwMode="gray">
            <a:xfrm>
              <a:off x="412362" y="210865"/>
              <a:ext cx="1847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77" y="1625647"/>
            <a:ext cx="5367412" cy="4053936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gray">
          <a:xfrm rot="3419336">
            <a:off x="272157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grpSp>
        <p:nvGrpSpPr>
          <p:cNvPr id="6" name="Groupe 19"/>
          <p:cNvGrpSpPr/>
          <p:nvPr/>
        </p:nvGrpSpPr>
        <p:grpSpPr>
          <a:xfrm>
            <a:off x="412362" y="210865"/>
            <a:ext cx="6319878" cy="533400"/>
            <a:chOff x="412362" y="210865"/>
            <a:chExt cx="6319878" cy="533400"/>
          </a:xfrm>
        </p:grpSpPr>
        <p:grpSp>
          <p:nvGrpSpPr>
            <p:cNvPr id="7" name="Groupe 98"/>
            <p:cNvGrpSpPr/>
            <p:nvPr/>
          </p:nvGrpSpPr>
          <p:grpSpPr>
            <a:xfrm>
              <a:off x="556320" y="255315"/>
              <a:ext cx="6175920" cy="488950"/>
              <a:chOff x="556320" y="255315"/>
              <a:chExt cx="6175920" cy="488950"/>
            </a:xfrm>
          </p:grpSpPr>
          <p:sp>
            <p:nvSpPr>
              <p:cNvPr id="9" name="Line 3"/>
              <p:cNvSpPr>
                <a:spLocks noChangeShapeType="1"/>
              </p:cNvSpPr>
              <p:nvPr/>
            </p:nvSpPr>
            <p:spPr bwMode="gray">
              <a:xfrm>
                <a:off x="556320" y="744265"/>
                <a:ext cx="365760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gray">
              <a:xfrm>
                <a:off x="1115120" y="255315"/>
                <a:ext cx="561712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fr-FR" sz="2400" dirty="0" err="1"/>
                  <a:t>Random</a:t>
                </a:r>
                <a:r>
                  <a:rPr lang="fr-FR" sz="2400" dirty="0"/>
                  <a:t> </a:t>
                </a:r>
                <a:r>
                  <a:rPr lang="fr-FR" sz="2400" dirty="0" err="1"/>
                  <a:t>intercept</a:t>
                </a:r>
                <a:r>
                  <a:rPr lang="fr-FR" sz="2400" dirty="0"/>
                  <a:t> 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gray">
            <a:xfrm>
              <a:off x="412362" y="210865"/>
              <a:ext cx="1847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0" y="2581395"/>
            <a:ext cx="3696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intercept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individual</a:t>
            </a:r>
            <a:r>
              <a:rPr lang="fr-FR" dirty="0" smtClean="0"/>
              <a:t>/site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Accounts</a:t>
            </a:r>
            <a:r>
              <a:rPr lang="fr-FR" dirty="0" smtClean="0"/>
              <a:t> for </a:t>
            </a:r>
            <a:r>
              <a:rPr lang="fr-FR" dirty="0" err="1" smtClean="0"/>
              <a:t>baseline</a:t>
            </a:r>
            <a:r>
              <a:rPr lang="fr-FR" dirty="0" smtClean="0"/>
              <a:t> </a:t>
            </a:r>
            <a:r>
              <a:rPr lang="fr-FR" dirty="0" err="1" smtClean="0"/>
              <a:t>differences</a:t>
            </a:r>
            <a:r>
              <a:rPr lang="fr-FR" dirty="0" smtClean="0"/>
              <a:t> in the </a:t>
            </a:r>
            <a:r>
              <a:rPr lang="fr-FR" dirty="0" err="1" smtClean="0"/>
              <a:t>response</a:t>
            </a:r>
            <a:r>
              <a:rPr lang="fr-FR" dirty="0" smtClean="0"/>
              <a:t> variable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individuals</a:t>
            </a:r>
            <a:r>
              <a:rPr lang="fr-FR" dirty="0" smtClean="0"/>
              <a:t>/sites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7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5" t="42066" r="27584" b="39155"/>
          <a:stretch/>
        </p:blipFill>
        <p:spPr>
          <a:xfrm>
            <a:off x="3425780" y="2021983"/>
            <a:ext cx="5457250" cy="3558557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gray">
          <a:xfrm rot="3419336">
            <a:off x="272157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grpSp>
        <p:nvGrpSpPr>
          <p:cNvPr id="5" name="Groupe 19"/>
          <p:cNvGrpSpPr/>
          <p:nvPr/>
        </p:nvGrpSpPr>
        <p:grpSpPr>
          <a:xfrm>
            <a:off x="412362" y="210865"/>
            <a:ext cx="6319878" cy="533400"/>
            <a:chOff x="412362" y="210865"/>
            <a:chExt cx="6319878" cy="533400"/>
          </a:xfrm>
        </p:grpSpPr>
        <p:grpSp>
          <p:nvGrpSpPr>
            <p:cNvPr id="6" name="Groupe 98"/>
            <p:cNvGrpSpPr/>
            <p:nvPr/>
          </p:nvGrpSpPr>
          <p:grpSpPr>
            <a:xfrm>
              <a:off x="556320" y="255315"/>
              <a:ext cx="6175920" cy="488950"/>
              <a:chOff x="556320" y="255315"/>
              <a:chExt cx="6175920" cy="488950"/>
            </a:xfrm>
          </p:grpSpPr>
          <p:sp>
            <p:nvSpPr>
              <p:cNvPr id="8" name="Line 3"/>
              <p:cNvSpPr>
                <a:spLocks noChangeShapeType="1"/>
              </p:cNvSpPr>
              <p:nvPr/>
            </p:nvSpPr>
            <p:spPr bwMode="gray">
              <a:xfrm>
                <a:off x="556320" y="744265"/>
                <a:ext cx="365760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gray">
              <a:xfrm>
                <a:off x="1115120" y="255315"/>
                <a:ext cx="561712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fr-FR" sz="2400" dirty="0" err="1"/>
                  <a:t>Random</a:t>
                </a:r>
                <a:r>
                  <a:rPr lang="fr-FR" sz="2400" dirty="0"/>
                  <a:t> </a:t>
                </a:r>
                <a:r>
                  <a:rPr lang="fr-FR" sz="2400" dirty="0" err="1" smtClean="0"/>
                  <a:t>slope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Text Box 16"/>
            <p:cNvSpPr txBox="1">
              <a:spLocks noChangeArrowheads="1"/>
            </p:cNvSpPr>
            <p:nvPr/>
          </p:nvSpPr>
          <p:spPr bwMode="gray">
            <a:xfrm>
              <a:off x="412362" y="210865"/>
              <a:ext cx="1847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2452606"/>
            <a:ext cx="3696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effect</a:t>
            </a:r>
            <a:r>
              <a:rPr lang="fr-FR" dirty="0" smtClean="0"/>
              <a:t> of a variable (b)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individual</a:t>
            </a:r>
            <a:r>
              <a:rPr lang="fr-FR" dirty="0" smtClean="0"/>
              <a:t>/site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Accounts</a:t>
            </a:r>
            <a:r>
              <a:rPr lang="fr-FR" dirty="0" smtClean="0"/>
              <a:t> for </a:t>
            </a:r>
            <a:r>
              <a:rPr lang="fr-FR" dirty="0" err="1" smtClean="0"/>
              <a:t>baseline</a:t>
            </a:r>
            <a:r>
              <a:rPr lang="fr-FR" dirty="0" smtClean="0"/>
              <a:t> </a:t>
            </a:r>
            <a:r>
              <a:rPr lang="fr-FR" dirty="0" err="1" smtClean="0"/>
              <a:t>differences</a:t>
            </a:r>
            <a:r>
              <a:rPr lang="fr-FR" dirty="0" smtClean="0"/>
              <a:t> in the </a:t>
            </a:r>
            <a:r>
              <a:rPr lang="fr-FR" dirty="0" err="1" smtClean="0"/>
              <a:t>relationship</a:t>
            </a:r>
            <a:r>
              <a:rPr lang="fr-FR" dirty="0" smtClean="0"/>
              <a:t> </a:t>
            </a:r>
            <a:r>
              <a:rPr lang="fr-FR" dirty="0" err="1" smtClean="0"/>
              <a:t>response-explanatory</a:t>
            </a:r>
            <a:r>
              <a:rPr lang="fr-FR" dirty="0" smtClean="0"/>
              <a:t> variable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individuals</a:t>
            </a:r>
            <a:r>
              <a:rPr lang="fr-FR" dirty="0" smtClean="0"/>
              <a:t>/sites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05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480</Words>
  <Application>Microsoft Office PowerPoint</Application>
  <PresentationFormat>Affichage à l'écran (4:3)</PresentationFormat>
  <Paragraphs>139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Century</vt:lpstr>
      <vt:lpstr>Trebuchet MS</vt:lpstr>
      <vt:lpstr>TT1B26o00</vt:lpstr>
      <vt:lpstr>TT1B27o00</vt:lpstr>
      <vt:lpstr>TT1B2Bo00</vt:lpstr>
      <vt:lpstr>TT1B34o00</vt:lpstr>
      <vt:lpstr>Wingdings 2</vt:lpstr>
      <vt:lpstr>Office Theme</vt:lpstr>
      <vt:lpstr>The use of Generalized Linear Mixed Models for the study of dynamical systems</vt:lpstr>
      <vt:lpstr>Présentation PowerPoint</vt:lpstr>
      <vt:lpstr>Assumption and limitation of glms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The use of Generalized Linear Mixed Models for the study of dynamical systems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Garchitorena Garcia, Andres</dc:creator>
  <cp:lastModifiedBy>Andres Garchitorena</cp:lastModifiedBy>
  <cp:revision>133</cp:revision>
  <dcterms:created xsi:type="dcterms:W3CDTF">2016-11-03T11:41:24Z</dcterms:created>
  <dcterms:modified xsi:type="dcterms:W3CDTF">2020-01-08T08:57:22Z</dcterms:modified>
</cp:coreProperties>
</file>