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301" r:id="rId2"/>
    <p:sldId id="258" r:id="rId3"/>
    <p:sldId id="314" r:id="rId4"/>
    <p:sldId id="315" r:id="rId5"/>
    <p:sldId id="320" r:id="rId6"/>
    <p:sldId id="316" r:id="rId7"/>
    <p:sldId id="318" r:id="rId8"/>
    <p:sldId id="297" r:id="rId9"/>
    <p:sldId id="317" r:id="rId10"/>
    <p:sldId id="319" r:id="rId11"/>
    <p:sldId id="321" r:id="rId12"/>
    <p:sldId id="30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6296" autoAdjust="0"/>
  </p:normalViewPr>
  <p:slideViewPr>
    <p:cSldViewPr>
      <p:cViewPr varScale="1">
        <p:scale>
          <a:sx n="57" d="100"/>
          <a:sy n="57" d="100"/>
        </p:scale>
        <p:origin x="16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1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2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4D2246C-CA07-4D2A-978F-6A92615E8BBE}" type="datetime1">
              <a:rPr lang="fr-FR"/>
              <a:pPr lvl="0"/>
              <a:t>09/01/2020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7BEF4CF-D2ED-479A-B924-E0C1987E5F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9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9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identify</a:t>
            </a:r>
          </a:p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risk factors associated with</a:t>
            </a:r>
          </a:p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bird serological status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38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TAKE A NEW PICTURE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43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860551C-5A81-49F4-8358-259CA4C8E3DC}" type="datetime1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6886C8-A2DA-4AB8-90C8-5B7BDEA43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2B6E22A-347D-4407-B8C1-10EB85135758}" type="datetime1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54C837-804F-4BEA-BA2B-59BB54A67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882FE4-28E0-4D21-9839-A8A9449FCB70}" type="datetime1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F132EA-B84F-47A6-B5B4-1146B9DE8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297989-E609-4BA8-A7B7-B283692789D1}" type="datetime1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9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BA7D32-1749-4518-91DB-FF786C0DA431}" type="datetime1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DAA01F-5E4A-4FAE-9689-46FB8EC15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EDA89E3-7F27-428F-AC74-513CD4995F2B}" type="datetime1">
              <a:rPr lang="fr-FR" smtClean="0"/>
              <a:t>09/01/2020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11678-18B5-4E9A-B9CC-1DAFE89F9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64079A6-468F-4238-9A0A-950D51341F83}" type="datetime1">
              <a:rPr lang="fr-FR" smtClean="0"/>
              <a:t>09/01/2020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3115CE-E7D4-4DA2-A3C2-1D5F62B1E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4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BE5638-2F15-4493-A7AF-0081AA2D0DEB}" type="datetime1">
              <a:rPr lang="fr-FR" smtClean="0"/>
              <a:t>09/01/2020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888746-655B-4552-B4D5-6843FF5CF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B33A92-316B-42F5-95EC-3E823C2C0B95}" type="datetime1">
              <a:rPr lang="fr-FR" smtClean="0"/>
              <a:t>09/01/2020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F637F-7079-4BD3-98E4-CCA48BD9C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5A457E3-0992-4800-9392-8838E76CC88F}" type="datetime1">
              <a:rPr lang="fr-FR" smtClean="0"/>
              <a:t>09/01/2020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908AA5-3A18-42AE-92E6-64DBA9F04E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0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F7E31F-BC24-4ECA-9D8C-5AF2FE12DC52}" type="datetime1">
              <a:rPr lang="fr-FR" smtClean="0"/>
              <a:t>09/01/2020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99050A-B7AE-4C4D-B7FA-9E5A8EB1F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7D686B2-60FE-4CAE-AB06-35965BD55CB8}" type="datetime1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2709E7D-9361-43C8-B71A-3B61FB283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0EDE3FB-131F-42C0-A92F-6BC2F5BF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079651"/>
            <a:ext cx="8229600" cy="4229669"/>
          </a:xfrm>
        </p:spPr>
        <p:txBody>
          <a:bodyPr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9A72851-4DD8-447A-956E-0ED1B61D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Picture 2" descr="G:\PHOTO MIATRANA\DSCN4022.JPG">
            <a:extLst>
              <a:ext uri="{FF2B5EF4-FFF2-40B4-BE49-F238E27FC236}">
                <a16:creationId xmlns="" xmlns:a16="http://schemas.microsoft.com/office/drawing/2014/main" id="{2521ECC6-4C5E-4D95-A522-DE6A26EA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80064"/>
            <a:ext cx="5638923" cy="42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437763"/>
            <a:ext cx="8229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West Nile Virus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risk factors in wild birds in Madagascar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²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23928" y="635635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RASAMOELINA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Voahangielisoa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Miatrana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60293"/>
            <a:ext cx="8229600" cy="507342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Seroprevalence differs according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taxonomic of bird and by the regions too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 species in contact with WNV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epidemiological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landscapes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Madagascar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600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3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fr-FR" sz="3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assess the clinical impact of WNV in wild birds, especially among threatened species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WNV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 program in birds could help address conservation issues and act as an early warning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a fieldwork to test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mechanistical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3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DDB6E811-4EC1-40FA-9F11-7AFD4FFF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74" y="3350862"/>
            <a:ext cx="969348" cy="68890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41F8A10C-E9B0-43CA-A9F7-E7CFB755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077" y="2363798"/>
            <a:ext cx="414564" cy="68890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1819DDFA-F906-478E-A93A-6D6A62AB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77" y="2411967"/>
            <a:ext cx="975445" cy="68890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="" xmlns:a16="http://schemas.microsoft.com/office/drawing/2014/main" id="{898531EF-E141-4DFF-8B5E-B3AE96273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00" y="3389791"/>
            <a:ext cx="865707" cy="688908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="" xmlns:a16="http://schemas.microsoft.com/office/drawing/2014/main" id="{938F9585-89C1-4382-BDD8-D84933213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9535" y="3389791"/>
            <a:ext cx="1252705" cy="9899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="" xmlns:a16="http://schemas.microsoft.com/office/drawing/2014/main" id="{954A0B7A-EF18-446F-B142-F278E6DE2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2729" y="2471637"/>
            <a:ext cx="1987468" cy="6828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="" xmlns:a16="http://schemas.microsoft.com/office/drawing/2014/main" id="{78AE5053-8BDA-40DB-9604-F0CD998C6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0955" y="3366903"/>
            <a:ext cx="2066723" cy="688908"/>
          </a:xfrm>
          <a:prstGeom prst="rect">
            <a:avLst/>
          </a:prstGeom>
        </p:spPr>
      </p:pic>
      <p:pic>
        <p:nvPicPr>
          <p:cNvPr id="41" name="Picture 7">
            <a:extLst>
              <a:ext uri="{FF2B5EF4-FFF2-40B4-BE49-F238E27FC236}">
                <a16:creationId xmlns="" xmlns:a16="http://schemas.microsoft.com/office/drawing/2014/main" id="{4A3F91B8-3A1D-4645-A21E-CB8A396D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8681"/>
            <a:ext cx="657357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="" xmlns:a16="http://schemas.microsoft.com/office/drawing/2014/main" id="{DB8B4E79-A2E4-4AD1-8762-0162024C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34" y="2428681"/>
            <a:ext cx="1380668" cy="7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 46">
            <a:extLst>
              <a:ext uri="{FF2B5EF4-FFF2-40B4-BE49-F238E27FC236}">
                <a16:creationId xmlns="" xmlns:a16="http://schemas.microsoft.com/office/drawing/2014/main" id="{AC485F9F-AF9B-47A9-B536-280D7CA5A8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24" y="3369093"/>
            <a:ext cx="688908" cy="6889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9F96BD96-28FE-462B-A312-08033118EB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08" y="4204554"/>
            <a:ext cx="1598856" cy="9151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4EE8DC-5767-447A-8AED-7FCCF0B1C402}"/>
              </a:ext>
            </a:extLst>
          </p:cNvPr>
          <p:cNvSpPr/>
          <p:nvPr/>
        </p:nvSpPr>
        <p:spPr>
          <a:xfrm>
            <a:off x="2796966" y="313767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Aknowlegments</a:t>
            </a:r>
            <a:endParaRPr lang="fr-FR" sz="3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4E9AD4A-2D7A-49C0-871C-3FCD78EC95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1103" y="4288699"/>
            <a:ext cx="1431626" cy="14316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3C25759-C27A-4C12-88A2-4DDBBA20A35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6863" r="825" b="5577"/>
          <a:stretch/>
        </p:blipFill>
        <p:spPr>
          <a:xfrm>
            <a:off x="5690540" y="4221470"/>
            <a:ext cx="1380668" cy="158379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48236" y="1413924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E2M2 Team 2019 and 2020</a:t>
            </a:r>
          </a:p>
          <a:p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E2M2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Roomate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79516" y="1052739"/>
            <a:ext cx="8784979" cy="5688628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pPr marL="0" indent="0" algn="just">
              <a:buNone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West Nile virus (WNV)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emerging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zoonotic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virus  and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wild birds is natural reservoirs of WNV. 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Only two studies report WNV circulation in wild birds in Madagascar. 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a focus on wild birds in Madagascar: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Estimate its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risk factors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be determine dynamic of the disease in region scale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9485" y="409112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Tahoma" pitchFamily="34"/>
                <a:cs typeface="Arial" panose="020B0604020202020204" pitchFamily="34" charset="0"/>
              </a:rPr>
              <a:t>INTRODUCTION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8712968" cy="50014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abundance or diversity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Edge of a stable 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esence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forest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wetland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500m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May 2016 – Apr 2017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Serological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competitive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ELISA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(ID-Vet® kit) for IgG antibody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55640" y="279206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Tahoma" pitchFamily="34"/>
                <a:cs typeface="Arial" panose="020B0604020202020204" pitchFamily="34" charset="0"/>
              </a:rPr>
              <a:t>METHODS</a:t>
            </a:r>
            <a:endParaRPr lang="fr-FR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12160" y="1136489"/>
            <a:ext cx="3096346" cy="53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641"/>
            <a:ext cx="8229600" cy="4525963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12.5%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(44/352) of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[95%CI: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11.0-14.0]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birds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species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identify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in contact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WNV</a:t>
            </a:r>
          </a:p>
          <a:p>
            <a:pPr marL="0" indent="0">
              <a:spcAft>
                <a:spcPts val="600"/>
              </a:spcAft>
              <a:buNone/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4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6947" y="666870"/>
            <a:ext cx="8229600" cy="667542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Tahoma" pitchFamily="34"/>
                <a:cs typeface="Arial" panose="020B0604020202020204" pitchFamily="34" charset="0"/>
              </a:rPr>
              <a:t>RESULT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 descr="C:\Users\miatrana\AppData\Local\Microsoft\Windows\Temporary Internet Files\Content.Word\DSCN4235.jpg">
            <a:extLst>
              <a:ext uri="{FF2B5EF4-FFF2-40B4-BE49-F238E27FC236}">
                <a16:creationId xmlns="" xmlns:a16="http://schemas.microsoft.com/office/drawing/2014/main" id="{AF05EBB1-C98A-42DC-BD13-C8042E5D35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4" y="3916609"/>
            <a:ext cx="1310356" cy="10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miatrana\AppData\Local\Microsoft\Windows\Temporary Internet Files\Content.Word\P1130739.jpg">
            <a:extLst>
              <a:ext uri="{FF2B5EF4-FFF2-40B4-BE49-F238E27FC236}">
                <a16:creationId xmlns="" xmlns:a16="http://schemas.microsoft.com/office/drawing/2014/main" id="{AEB513ED-FFFB-4EC1-9DC9-8AC8744741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54" y="2780928"/>
            <a:ext cx="1271564" cy="11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miatrana\AppData\Local\Microsoft\Windows\Temporary Internet Files\Content.Word\IMG_1618.jpg">
            <a:extLst>
              <a:ext uri="{FF2B5EF4-FFF2-40B4-BE49-F238E27FC236}">
                <a16:creationId xmlns="" xmlns:a16="http://schemas.microsoft.com/office/drawing/2014/main" id="{8CF9AD7F-B6DE-4096-BF58-7B45170B302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92" y="2780928"/>
            <a:ext cx="1315876" cy="109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C:\Users\miatrana\AppData\Local\Microsoft\Windows\Temporary Internet Files\Content.Word\IMG_2045.jpg">
            <a:extLst>
              <a:ext uri="{FF2B5EF4-FFF2-40B4-BE49-F238E27FC236}">
                <a16:creationId xmlns="" xmlns:a16="http://schemas.microsoft.com/office/drawing/2014/main" id="{C05AA4A0-C37B-4995-A709-27CC828136F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87670"/>
            <a:ext cx="1154846" cy="10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C:\Users\miatrana\AppData\Local\Microsoft\Windows\Temporary Internet Files\Content.Word\IMG_1588.jpg">
            <a:extLst>
              <a:ext uri="{FF2B5EF4-FFF2-40B4-BE49-F238E27FC236}">
                <a16:creationId xmlns="" xmlns:a16="http://schemas.microsoft.com/office/drawing/2014/main" id="{7509D19E-75AC-42BA-BB91-259BB437C4B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78" y="2780928"/>
            <a:ext cx="1661139" cy="108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C:\Users\miatrana\AppData\Local\Microsoft\Windows\Temporary Internet Files\Content.Word\IMG_1716.jpg">
            <a:extLst>
              <a:ext uri="{FF2B5EF4-FFF2-40B4-BE49-F238E27FC236}">
                <a16:creationId xmlns="" xmlns:a16="http://schemas.microsoft.com/office/drawing/2014/main" id="{B2D7CD8B-E658-4A60-B65F-36D7199A22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53" y="2789673"/>
            <a:ext cx="1250762" cy="10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8BC3E972-5A41-425C-B02A-20564C63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88" y="2784079"/>
            <a:ext cx="1373509" cy="107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C1E328AF-6432-434A-9D96-B286F81EF8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03" y="3852037"/>
            <a:ext cx="1554722" cy="10810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5F469A7B-0C38-41B1-B161-6D2D1FE7C3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22" y="3875634"/>
            <a:ext cx="1562090" cy="104139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E7A55962-9347-42D8-9F9A-7037F12F69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96" y="3875634"/>
            <a:ext cx="1554721" cy="10484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63051F90-0EB7-4BD9-8AB2-0F8A3BCBD46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2"/>
          <a:stretch/>
        </p:blipFill>
        <p:spPr>
          <a:xfrm>
            <a:off x="7312989" y="2789673"/>
            <a:ext cx="1438789" cy="106236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667D7996-DE7C-40B0-94C3-E582ECB2C84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6"/>
          <a:stretch/>
        </p:blipFill>
        <p:spPr>
          <a:xfrm>
            <a:off x="7513138" y="3865317"/>
            <a:ext cx="1255430" cy="108100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0E247B33-0A33-4D16-961E-904934829BE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4" y="4999225"/>
            <a:ext cx="1307638" cy="9807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7D8EE545-D5F2-4762-950E-5E2E719C471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18" y="4959184"/>
            <a:ext cx="1271564" cy="103264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D81D9287-8828-450B-A356-5E2A9EAE8A5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08" y="4933930"/>
            <a:ext cx="1343194" cy="106114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="" xmlns:a16="http://schemas.microsoft.com/office/drawing/2014/main" id="{D869C4DE-2D1C-439A-B9B1-A57DD333472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15" y="4933930"/>
            <a:ext cx="1376857" cy="105789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21DA3320-5806-42BE-9A4A-590426ED35D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85370"/>
            <a:ext cx="1385608" cy="10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5</a:t>
            </a:fld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1259632" y="251937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fr-FR" sz="3200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taxonomic</a:t>
            </a:r>
            <a:r>
              <a:rPr lang="fr-FR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xmlns="" id="{606BC1DE-DB60-4AF5-B091-06053A86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0" y="1250998"/>
            <a:ext cx="7925217" cy="5105354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xmlns="" id="{E73037EA-5032-40BB-B7C8-3533D07F11B3}"/>
              </a:ext>
            </a:extLst>
          </p:cNvPr>
          <p:cNvSpPr/>
          <p:nvPr/>
        </p:nvSpPr>
        <p:spPr>
          <a:xfrm>
            <a:off x="3807323" y="1268760"/>
            <a:ext cx="1088713" cy="776490"/>
          </a:xfrm>
          <a:prstGeom prst="ellipse">
            <a:avLst/>
          </a:prstGeom>
          <a:noFill/>
          <a:ln>
            <a:solidFill>
              <a:srgbClr val="FD5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ln>
                <a:solidFill>
                  <a:srgbClr val="FD51D0"/>
                </a:solidFill>
              </a:ln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xmlns="" id="{E6E26189-9210-4861-8F8F-15849F93A2CC}"/>
              </a:ext>
            </a:extLst>
          </p:cNvPr>
          <p:cNvSpPr/>
          <p:nvPr/>
        </p:nvSpPr>
        <p:spPr>
          <a:xfrm rot="18804493">
            <a:off x="2792270" y="5070938"/>
            <a:ext cx="1455908" cy="328940"/>
          </a:xfrm>
          <a:prstGeom prst="ellipse">
            <a:avLst/>
          </a:prstGeom>
          <a:noFill/>
          <a:ln>
            <a:solidFill>
              <a:srgbClr val="FD5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89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6</a:t>
            </a:fld>
            <a:endParaRPr lang="fr-FR" dirty="0"/>
          </a:p>
        </p:txBody>
      </p:sp>
      <p:pic>
        <p:nvPicPr>
          <p:cNvPr id="7" name="Picture 2" descr="C:\Users\miatrana\Documents\THESE\CARTE\MiatranaV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7861"/>
            <a:ext cx="8192914" cy="579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259632" y="251937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fr-FR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fr-FR" sz="3200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fr-FR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5" name="Tableau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85859"/>
              </p:ext>
            </p:extLst>
          </p:nvPr>
        </p:nvGraphicFramePr>
        <p:xfrm>
          <a:off x="0" y="1268760"/>
          <a:ext cx="9144000" cy="531239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126655"/>
                <a:gridCol w="2967809"/>
                <a:gridCol w="1227473"/>
                <a:gridCol w="885373"/>
                <a:gridCol w="996002"/>
                <a:gridCol w="940688"/>
              </a:tblGrid>
              <a:tr h="7717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Odds Ratio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95%CI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45691">
                <a:tc rowSpan="2"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Proximity to wetlands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</a:tr>
              <a:tr h="34569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8.19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[1.2 -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165.1]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</a:tr>
              <a:tr h="345691">
                <a:tc rowSpan="3"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orders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0.023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</a:tr>
              <a:tr h="345691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Ciconiiformes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2.53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[0.26 -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29.52]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</a:tr>
              <a:tr h="345691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solidFill>
                          <a:srgbClr val="B00066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Passeriformes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4.99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[1.58</a:t>
                      </a:r>
                      <a:r>
                        <a:rPr lang="fr-FR" sz="1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16.25]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</a:tr>
              <a:tr h="345691">
                <a:tc rowSpan="4"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 area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Widespread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0.0002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</a:tr>
              <a:tr h="334443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solidFill>
                          <a:srgbClr val="B00066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 smtClean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Africa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31.90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[5.47 -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313.11]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</a:tr>
              <a:tr h="290611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Endemic to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Madagascar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[0.29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Endemic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Indian Ocean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2.57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[0.54 -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14.31]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B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</a:tr>
              <a:tr h="345691">
                <a:tc rowSpan="4"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Analamanga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5E-06</a:t>
                      </a:r>
                      <a:endParaRPr lang="fr-FR" sz="18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</a:tr>
              <a:tr h="37181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solidFill>
                          <a:srgbClr val="B00066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Alaotra</a:t>
                      </a:r>
                      <a:r>
                        <a:rPr lang="en-US" sz="1800" b="1" dirty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Mangoro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41.44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[6.16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610.69]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solidFill>
                          <a:srgbClr val="B00066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Itasy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B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9.19</a:t>
                      </a:r>
                      <a:endParaRPr lang="fr-FR" sz="1800" b="1" dirty="0">
                        <a:solidFill>
                          <a:srgbClr val="B00066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[1.17 -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115.29]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</a:tr>
              <a:tr h="47588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717" marR="237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Vakinankaratra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1.56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[0.03 -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41.64]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3717" marR="237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8D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2400" dirty="0">
                        <a:effectLst/>
                        <a:latin typeface="+mn-lt"/>
                      </a:endParaRPr>
                    </a:p>
                  </a:txBody>
                  <a:tcPr marL="23717" marR="237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8D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971600" y="332656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WNV </a:t>
            </a:r>
            <a:r>
              <a:rPr lang="fr-FR" sz="3200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fr-FR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endParaRPr lang="fr-FR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836712"/>
            <a:ext cx="8301608" cy="5184576"/>
          </a:xfrm>
        </p:spPr>
        <p:txBody>
          <a:bodyPr/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64704"/>
            <a:ext cx="885698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First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study assessing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seroprevalence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 wild birds and identifying WNV exposure factors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Madagascar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Seroprevalence of 12.5% → circulation of WNV in avifauna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At least 19 species in contact with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WNV,especially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order Passeriformes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epidemiological landscapes: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forest environment with high circulation of virus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wetlands with low viral circulation.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429" y="116632"/>
            <a:ext cx="2739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DISCUSSION</a:t>
            </a:r>
            <a:endParaRPr lang="fr-FR" sz="3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à coins arrondis 395"/>
          <p:cNvSpPr/>
          <p:nvPr/>
        </p:nvSpPr>
        <p:spPr>
          <a:xfrm>
            <a:off x="1438642" y="1696740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00" name="Rectangle à coins arrondis 399"/>
          <p:cNvSpPr/>
          <p:nvPr/>
        </p:nvSpPr>
        <p:spPr>
          <a:xfrm>
            <a:off x="5757707" y="1696740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1" name="Rectangle à coins arrondis 400"/>
          <p:cNvSpPr/>
          <p:nvPr/>
        </p:nvSpPr>
        <p:spPr>
          <a:xfrm>
            <a:off x="7956376" y="1696740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2" name="Rectangle à coins arrondis 401"/>
          <p:cNvSpPr/>
          <p:nvPr/>
        </p:nvSpPr>
        <p:spPr>
          <a:xfrm>
            <a:off x="1438642" y="3408563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03" name="Rectangle à coins arrondis 402"/>
          <p:cNvSpPr/>
          <p:nvPr/>
        </p:nvSpPr>
        <p:spPr>
          <a:xfrm>
            <a:off x="5731602" y="3408563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5" name="Rectangle à coins arrondis 404"/>
          <p:cNvSpPr/>
          <p:nvPr/>
        </p:nvSpPr>
        <p:spPr>
          <a:xfrm>
            <a:off x="3601725" y="1696740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E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407" name="Connecteur droit avec flèche 406"/>
          <p:cNvCxnSpPr/>
          <p:nvPr/>
        </p:nvCxnSpPr>
        <p:spPr>
          <a:xfrm>
            <a:off x="2447764" y="1912764"/>
            <a:ext cx="1124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8" name="Connecteur droit avec flèche 407"/>
          <p:cNvCxnSpPr/>
          <p:nvPr/>
        </p:nvCxnSpPr>
        <p:spPr>
          <a:xfrm>
            <a:off x="4606621" y="1912764"/>
            <a:ext cx="1124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0" name="Connecteur droit avec flèche 409"/>
          <p:cNvCxnSpPr/>
          <p:nvPr/>
        </p:nvCxnSpPr>
        <p:spPr>
          <a:xfrm>
            <a:off x="6831395" y="1912764"/>
            <a:ext cx="1124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5" name="Rectangle à coins arrondis 414"/>
          <p:cNvSpPr/>
          <p:nvPr/>
        </p:nvSpPr>
        <p:spPr>
          <a:xfrm>
            <a:off x="3601725" y="3408563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E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417" name="Connecteur droit avec flèche 416"/>
          <p:cNvCxnSpPr/>
          <p:nvPr/>
        </p:nvCxnSpPr>
        <p:spPr>
          <a:xfrm>
            <a:off x="2447764" y="3640651"/>
            <a:ext cx="1100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8" name="Connecteur droit avec flèche 417"/>
          <p:cNvCxnSpPr/>
          <p:nvPr/>
        </p:nvCxnSpPr>
        <p:spPr>
          <a:xfrm>
            <a:off x="4656857" y="3624587"/>
            <a:ext cx="1100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9" name="ZoneTexte 418"/>
          <p:cNvSpPr txBox="1"/>
          <p:nvPr/>
        </p:nvSpPr>
        <p:spPr>
          <a:xfrm>
            <a:off x="2627784" y="151207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fr-FR" dirty="0" smtClean="0"/>
              <a:t> </a:t>
            </a:r>
            <a:r>
              <a:rPr lang="fr-FR" sz="900" dirty="0" smtClean="0"/>
              <a:t>b</a:t>
            </a:r>
            <a:endParaRPr lang="fr-FR" sz="900" dirty="0"/>
          </a:p>
        </p:txBody>
      </p:sp>
      <p:sp>
        <p:nvSpPr>
          <p:cNvPr id="422" name="ZoneTexte 421"/>
          <p:cNvSpPr txBox="1"/>
          <p:nvPr/>
        </p:nvSpPr>
        <p:spPr>
          <a:xfrm>
            <a:off x="4901248" y="1509689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el-GR" dirty="0" smtClean="0"/>
              <a:t>ϒ</a:t>
            </a:r>
            <a:r>
              <a:rPr lang="fr-FR" sz="900" dirty="0" smtClean="0"/>
              <a:t>b</a:t>
            </a:r>
            <a:endParaRPr lang="fr-FR" sz="900" dirty="0"/>
          </a:p>
        </p:txBody>
      </p:sp>
      <p:sp>
        <p:nvSpPr>
          <p:cNvPr id="423" name="ZoneTexte 422"/>
          <p:cNvSpPr txBox="1"/>
          <p:nvPr/>
        </p:nvSpPr>
        <p:spPr>
          <a:xfrm>
            <a:off x="7019059" y="1466779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 </a:t>
            </a:r>
            <a:r>
              <a:rPr lang="fr-FR" sz="900" dirty="0" smtClean="0"/>
              <a:t>b</a:t>
            </a:r>
            <a:endParaRPr lang="fr-FR" sz="9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627784" y="319531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fr-FR" dirty="0" smtClean="0"/>
              <a:t> </a:t>
            </a:r>
            <a:r>
              <a:rPr lang="fr-FR" sz="900" dirty="0" smtClean="0"/>
              <a:t>M</a:t>
            </a:r>
            <a:endParaRPr lang="fr-FR" sz="9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828681" y="317860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ϒ</a:t>
            </a:r>
            <a:r>
              <a:rPr lang="fr-FR" dirty="0" smtClean="0"/>
              <a:t> </a:t>
            </a:r>
            <a:r>
              <a:rPr lang="fr-FR" sz="900" dirty="0"/>
              <a:t>M</a:t>
            </a:r>
          </a:p>
        </p:txBody>
      </p:sp>
      <p:sp>
        <p:nvSpPr>
          <p:cNvPr id="7" name="Forme libre 6"/>
          <p:cNvSpPr/>
          <p:nvPr/>
        </p:nvSpPr>
        <p:spPr>
          <a:xfrm>
            <a:off x="3038168" y="2140527"/>
            <a:ext cx="3141406" cy="1474839"/>
          </a:xfrm>
          <a:custGeom>
            <a:avLst/>
            <a:gdLst>
              <a:gd name="connsiteX0" fmla="*/ 3141406 w 3141406"/>
              <a:gd name="connsiteY0" fmla="*/ 0 h 1474839"/>
              <a:gd name="connsiteX1" fmla="*/ 1740309 w 3141406"/>
              <a:gd name="connsiteY1" fmla="*/ 398206 h 1474839"/>
              <a:gd name="connsiteX2" fmla="*/ 1740309 w 3141406"/>
              <a:gd name="connsiteY2" fmla="*/ 398206 h 1474839"/>
              <a:gd name="connsiteX3" fmla="*/ 0 w 3141406"/>
              <a:gd name="connsiteY3" fmla="*/ 1474839 h 1474839"/>
              <a:gd name="connsiteX4" fmla="*/ 0 w 3141406"/>
              <a:gd name="connsiteY4" fmla="*/ 1474839 h 1474839"/>
              <a:gd name="connsiteX5" fmla="*/ 0 w 3141406"/>
              <a:gd name="connsiteY5" fmla="*/ 1474839 h 147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1406" h="1474839">
                <a:moveTo>
                  <a:pt x="3141406" y="0"/>
                </a:moveTo>
                <a:lnTo>
                  <a:pt x="1740309" y="398206"/>
                </a:lnTo>
                <a:lnTo>
                  <a:pt x="1740309" y="398206"/>
                </a:lnTo>
                <a:lnTo>
                  <a:pt x="0" y="1474839"/>
                </a:lnTo>
                <a:lnTo>
                  <a:pt x="0" y="1474839"/>
                </a:lnTo>
                <a:lnTo>
                  <a:pt x="0" y="1474839"/>
                </a:lnTo>
              </a:path>
            </a:pathLst>
          </a:custGeom>
          <a:noFill/>
          <a:ln w="38100">
            <a:solidFill>
              <a:srgbClr val="FFFF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/>
          <p:cNvSpPr/>
          <p:nvPr/>
        </p:nvSpPr>
        <p:spPr>
          <a:xfrm>
            <a:off x="2757948" y="1963546"/>
            <a:ext cx="3451123" cy="1401097"/>
          </a:xfrm>
          <a:custGeom>
            <a:avLst/>
            <a:gdLst>
              <a:gd name="connsiteX0" fmla="*/ 3451123 w 3451123"/>
              <a:gd name="connsiteY0" fmla="*/ 1401097 h 1401097"/>
              <a:gd name="connsiteX1" fmla="*/ 2064775 w 3451123"/>
              <a:gd name="connsiteY1" fmla="*/ 943897 h 1401097"/>
              <a:gd name="connsiteX2" fmla="*/ 2050026 w 3451123"/>
              <a:gd name="connsiteY2" fmla="*/ 943897 h 1401097"/>
              <a:gd name="connsiteX3" fmla="*/ 2050026 w 3451123"/>
              <a:gd name="connsiteY3" fmla="*/ 943897 h 1401097"/>
              <a:gd name="connsiteX4" fmla="*/ 0 w 3451123"/>
              <a:gd name="connsiteY4" fmla="*/ 0 h 1401097"/>
              <a:gd name="connsiteX5" fmla="*/ 0 w 3451123"/>
              <a:gd name="connsiteY5" fmla="*/ 0 h 140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1123" h="1401097">
                <a:moveTo>
                  <a:pt x="3451123" y="1401097"/>
                </a:moveTo>
                <a:lnTo>
                  <a:pt x="2064775" y="943897"/>
                </a:lnTo>
                <a:cubicBezTo>
                  <a:pt x="1831259" y="867697"/>
                  <a:pt x="2050026" y="943897"/>
                  <a:pt x="2050026" y="943897"/>
                </a:cubicBezTo>
                <a:lnTo>
                  <a:pt x="2050026" y="943897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396" idx="0"/>
          </p:cNvCxnSpPr>
          <p:nvPr/>
        </p:nvCxnSpPr>
        <p:spPr>
          <a:xfrm>
            <a:off x="1619672" y="1336700"/>
            <a:ext cx="287022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3782755" y="1311415"/>
            <a:ext cx="287022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916696" y="1337324"/>
            <a:ext cx="287022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59446" y="1311415"/>
            <a:ext cx="287022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89748" y="953441"/>
            <a:ext cx="4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fr-FR" sz="1200" dirty="0" smtClean="0"/>
              <a:t>B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493418" y="953441"/>
            <a:ext cx="4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fr-FR" sz="1200" dirty="0" smtClean="0"/>
              <a:t>B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668523" y="1007022"/>
            <a:ext cx="4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fr-FR" sz="1200" dirty="0" smtClean="0"/>
              <a:t>B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978371" y="942083"/>
            <a:ext cx="4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fr-FR" sz="1200" dirty="0" smtClean="0"/>
              <a:t>B</a:t>
            </a:r>
            <a:endParaRPr lang="fr-FR" sz="12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2132840" y="1988840"/>
            <a:ext cx="7200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740768" y="1915076"/>
            <a:ext cx="611058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396" idx="2"/>
          </p:cNvCxnSpPr>
          <p:nvPr/>
        </p:nvCxnSpPr>
        <p:spPr>
          <a:xfrm>
            <a:off x="1906694" y="21287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122664" y="2140527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242693" y="215586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8319891" y="21101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19672" y="24438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µd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82755" y="24438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µd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937727" y="250861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µd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7932540" y="24438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µd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1763524"/>
            <a:ext cx="7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Birth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55632" y="4344193"/>
            <a:ext cx="2402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S: Susceptible </a:t>
            </a:r>
            <a:r>
              <a:rPr lang="fr-FR" dirty="0" err="1" smtClean="0"/>
              <a:t>bird</a:t>
            </a:r>
            <a:endParaRPr lang="fr-FR" dirty="0" smtClean="0"/>
          </a:p>
          <a:p>
            <a:r>
              <a:rPr lang="fr-FR" dirty="0" smtClean="0"/>
              <a:t>E: </a:t>
            </a:r>
            <a:r>
              <a:rPr lang="fr-FR" dirty="0" err="1" smtClean="0"/>
              <a:t>Exposed</a:t>
            </a:r>
            <a:r>
              <a:rPr lang="fr-FR" dirty="0" smtClean="0"/>
              <a:t> </a:t>
            </a:r>
            <a:r>
              <a:rPr lang="fr-FR" dirty="0" err="1" smtClean="0"/>
              <a:t>bird</a:t>
            </a:r>
            <a:endParaRPr lang="fr-FR" dirty="0" smtClean="0"/>
          </a:p>
          <a:p>
            <a:r>
              <a:rPr lang="fr-FR" dirty="0" smtClean="0"/>
              <a:t>I: </a:t>
            </a:r>
            <a:r>
              <a:rPr lang="fr-FR" dirty="0" err="1" smtClean="0"/>
              <a:t>Infected</a:t>
            </a:r>
            <a:r>
              <a:rPr lang="fr-FR" dirty="0" smtClean="0"/>
              <a:t> </a:t>
            </a:r>
            <a:r>
              <a:rPr lang="fr-FR" dirty="0" err="1" smtClean="0"/>
              <a:t>bird</a:t>
            </a:r>
            <a:endParaRPr lang="fr-FR" dirty="0" smtClean="0"/>
          </a:p>
          <a:p>
            <a:r>
              <a:rPr lang="fr-FR" dirty="0" smtClean="0"/>
              <a:t>R: </a:t>
            </a:r>
            <a:r>
              <a:rPr lang="fr-FR" dirty="0" err="1"/>
              <a:t>R</a:t>
            </a:r>
            <a:r>
              <a:rPr lang="fr-FR" dirty="0" err="1" smtClean="0"/>
              <a:t>ecovered</a:t>
            </a:r>
            <a:r>
              <a:rPr lang="fr-FR" dirty="0" smtClean="0"/>
              <a:t> </a:t>
            </a:r>
            <a:r>
              <a:rPr lang="fr-FR" dirty="0" err="1" smtClean="0"/>
              <a:t>bird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S: Susceptible mosquito</a:t>
            </a:r>
          </a:p>
          <a:p>
            <a:r>
              <a:rPr lang="fr-FR" dirty="0" smtClean="0"/>
              <a:t>E: </a:t>
            </a:r>
            <a:r>
              <a:rPr lang="fr-FR" dirty="0" err="1"/>
              <a:t>E</a:t>
            </a:r>
            <a:r>
              <a:rPr lang="fr-FR" dirty="0" err="1" smtClean="0"/>
              <a:t>xposed</a:t>
            </a:r>
            <a:r>
              <a:rPr lang="fr-FR" dirty="0" smtClean="0"/>
              <a:t> mosquito</a:t>
            </a:r>
          </a:p>
          <a:p>
            <a:r>
              <a:rPr lang="fr-FR" dirty="0" smtClean="0"/>
              <a:t>I: </a:t>
            </a:r>
            <a:r>
              <a:rPr lang="fr-FR" dirty="0" err="1" smtClean="0"/>
              <a:t>Infectious</a:t>
            </a:r>
            <a:r>
              <a:rPr lang="fr-FR" dirty="0" smtClean="0"/>
              <a:t> mosquito</a:t>
            </a:r>
          </a:p>
          <a:p>
            <a:endParaRPr lang="fr-FR" sz="900" dirty="0"/>
          </a:p>
          <a:p>
            <a:endParaRPr lang="fr-FR" dirty="0" smtClean="0"/>
          </a:p>
          <a:p>
            <a:endParaRPr lang="fr-FR" dirty="0"/>
          </a:p>
          <a:p>
            <a:endParaRPr lang="fr-FR" sz="90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347864" y="4361036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fr-FR" dirty="0"/>
              <a:t>B: </a:t>
            </a:r>
            <a:r>
              <a:rPr lang="fr-FR" dirty="0" err="1"/>
              <a:t>bird</a:t>
            </a:r>
            <a:r>
              <a:rPr lang="fr-FR" dirty="0"/>
              <a:t> migration </a:t>
            </a:r>
            <a:r>
              <a:rPr lang="fr-FR" dirty="0" smtClean="0"/>
              <a:t>rate (</a:t>
            </a:r>
            <a:r>
              <a:rPr lang="fr-FR" dirty="0"/>
              <a:t>0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migration)</a:t>
            </a:r>
          </a:p>
          <a:p>
            <a:r>
              <a:rPr lang="el-GR" dirty="0" smtClean="0"/>
              <a:t>β</a:t>
            </a:r>
            <a:r>
              <a:rPr lang="fr-FR" dirty="0"/>
              <a:t>b: </a:t>
            </a:r>
            <a:r>
              <a:rPr lang="fr-FR" dirty="0" err="1"/>
              <a:t>transmisssion</a:t>
            </a:r>
            <a:r>
              <a:rPr lang="fr-FR" dirty="0"/>
              <a:t> rate in </a:t>
            </a:r>
            <a:r>
              <a:rPr lang="fr-FR" dirty="0" err="1" smtClean="0"/>
              <a:t>birds</a:t>
            </a:r>
            <a:endParaRPr lang="fr-FR" dirty="0"/>
          </a:p>
          <a:p>
            <a:r>
              <a:rPr lang="el-GR" dirty="0"/>
              <a:t>ϒ</a:t>
            </a:r>
            <a:r>
              <a:rPr lang="fr-FR" dirty="0"/>
              <a:t>b</a:t>
            </a:r>
            <a:r>
              <a:rPr lang="fr-FR" dirty="0" smtClean="0"/>
              <a:t>: incubation </a:t>
            </a:r>
            <a:r>
              <a:rPr lang="fr-FR" dirty="0"/>
              <a:t>rate in </a:t>
            </a:r>
            <a:r>
              <a:rPr lang="fr-FR" dirty="0" err="1" smtClean="0"/>
              <a:t>birds</a:t>
            </a:r>
            <a:endParaRPr lang="fr-FR" dirty="0"/>
          </a:p>
          <a:p>
            <a:r>
              <a:rPr lang="el-GR" dirty="0" smtClean="0"/>
              <a:t>α</a:t>
            </a:r>
            <a:r>
              <a:rPr lang="fr-FR" dirty="0" smtClean="0"/>
              <a:t>b: </a:t>
            </a:r>
            <a:r>
              <a:rPr lang="fr-FR" dirty="0" err="1" smtClean="0"/>
              <a:t>recovery</a:t>
            </a:r>
            <a:r>
              <a:rPr lang="fr-FR" dirty="0" smtClean="0"/>
              <a:t> </a:t>
            </a:r>
            <a:r>
              <a:rPr lang="fr-FR" dirty="0"/>
              <a:t>rate in </a:t>
            </a:r>
            <a:r>
              <a:rPr lang="fr-FR" dirty="0" err="1" smtClean="0"/>
              <a:t>birds</a:t>
            </a:r>
            <a:endParaRPr lang="fr-FR" dirty="0"/>
          </a:p>
          <a:p>
            <a:r>
              <a:rPr lang="fr-FR" dirty="0"/>
              <a:t>µd</a:t>
            </a:r>
            <a:r>
              <a:rPr lang="fr-FR" dirty="0" smtClean="0"/>
              <a:t>: </a:t>
            </a:r>
            <a:r>
              <a:rPr lang="fr-FR" dirty="0" err="1" smtClean="0"/>
              <a:t>death</a:t>
            </a:r>
            <a:r>
              <a:rPr lang="fr-FR" dirty="0" smtClean="0"/>
              <a:t> </a:t>
            </a:r>
            <a:r>
              <a:rPr lang="fr-FR" dirty="0"/>
              <a:t>rate in </a:t>
            </a:r>
            <a:r>
              <a:rPr lang="fr-FR" dirty="0" err="1" smtClean="0"/>
              <a:t>birds</a:t>
            </a:r>
            <a:endParaRPr lang="fr-FR" dirty="0" smtClean="0"/>
          </a:p>
          <a:p>
            <a:endParaRPr lang="fr-FR" dirty="0"/>
          </a:p>
          <a:p>
            <a:r>
              <a:rPr lang="el-GR" dirty="0"/>
              <a:t>β</a:t>
            </a:r>
            <a:r>
              <a:rPr lang="fr-FR" dirty="0"/>
              <a:t> M</a:t>
            </a:r>
            <a:r>
              <a:rPr lang="fr-FR" dirty="0" smtClean="0"/>
              <a:t>: transmission </a:t>
            </a:r>
            <a:r>
              <a:rPr lang="fr-FR" dirty="0"/>
              <a:t>rate in mosquito</a:t>
            </a:r>
          </a:p>
          <a:p>
            <a:r>
              <a:rPr lang="el-GR" dirty="0"/>
              <a:t>ϒ</a:t>
            </a:r>
            <a:r>
              <a:rPr lang="fr-FR" dirty="0"/>
              <a:t> M</a:t>
            </a:r>
            <a:r>
              <a:rPr lang="fr-FR" dirty="0" smtClean="0"/>
              <a:t>: incubation </a:t>
            </a:r>
            <a:r>
              <a:rPr lang="fr-FR" dirty="0"/>
              <a:t>rate </a:t>
            </a:r>
            <a:r>
              <a:rPr lang="fr-FR" dirty="0" smtClean="0"/>
              <a:t>in mosquito (</a:t>
            </a:r>
            <a:r>
              <a:rPr lang="fr-FR" dirty="0" err="1" smtClean="0"/>
              <a:t>extrinsic</a:t>
            </a:r>
            <a:r>
              <a:rPr lang="fr-FR" dirty="0" smtClean="0"/>
              <a:t> incubation rate)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10070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BIRDS</a:t>
            </a:r>
            <a:endParaRPr lang="fr-FR" sz="2400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179512" y="2902978"/>
            <a:ext cx="21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MOSQUITOES</a:t>
            </a:r>
            <a:endParaRPr lang="fr-FR" sz="2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255142"/>
            <a:ext cx="769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Build mechanistical model in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Alaotra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Mangoro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region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545</Words>
  <Application>Microsoft Office PowerPoint</Application>
  <PresentationFormat>Affichage à l'écran (4:3)</PresentationFormat>
  <Paragraphs>185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Wingdings</vt:lpstr>
      <vt:lpstr>Thème Office</vt:lpstr>
      <vt:lpstr>Présentation PowerPoint</vt:lpstr>
      <vt:lpstr>Présentation PowerPoint</vt:lpstr>
      <vt:lpstr>Présentation PowerPoint</vt:lpstr>
      <vt:lpstr>RESULT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 Next step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Séroprévalence et facteurs d’exposition au virus du Nil Occidental chez les oiseaux sauvages dans quatre régions de Madagascar</dc:title>
  <dc:creator>Voahangielisoa Miatrana RASAMOELINA</dc:creator>
  <cp:lastModifiedBy>Miatrana</cp:lastModifiedBy>
  <cp:revision>286</cp:revision>
  <dcterms:created xsi:type="dcterms:W3CDTF">2019-05-21T05:46:42Z</dcterms:created>
  <dcterms:modified xsi:type="dcterms:W3CDTF">2020-01-09T20:11:01Z</dcterms:modified>
</cp:coreProperties>
</file>