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1" r:id="rId1"/>
  </p:sldMasterIdLst>
  <p:notesMasterIdLst>
    <p:notesMasterId r:id="rId61"/>
  </p:notesMasterIdLst>
  <p:sldIdLst>
    <p:sldId id="256" r:id="rId2"/>
    <p:sldId id="257" r:id="rId3"/>
    <p:sldId id="296" r:id="rId4"/>
    <p:sldId id="297" r:id="rId5"/>
    <p:sldId id="295" r:id="rId6"/>
    <p:sldId id="260" r:id="rId7"/>
    <p:sldId id="298" r:id="rId8"/>
    <p:sldId id="299" r:id="rId9"/>
    <p:sldId id="300" r:id="rId10"/>
    <p:sldId id="301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273" r:id="rId27"/>
    <p:sldId id="310" r:id="rId28"/>
    <p:sldId id="311" r:id="rId29"/>
    <p:sldId id="315" r:id="rId30"/>
    <p:sldId id="318" r:id="rId31"/>
    <p:sldId id="319" r:id="rId32"/>
    <p:sldId id="320" r:id="rId33"/>
    <p:sldId id="316" r:id="rId34"/>
    <p:sldId id="317" r:id="rId35"/>
    <p:sldId id="325" r:id="rId36"/>
    <p:sldId id="324" r:id="rId37"/>
    <p:sldId id="272" r:id="rId38"/>
    <p:sldId id="322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  <p:sldId id="287" r:id="rId53"/>
    <p:sldId id="288" r:id="rId54"/>
    <p:sldId id="289" r:id="rId55"/>
    <p:sldId id="290" r:id="rId56"/>
    <p:sldId id="291" r:id="rId57"/>
    <p:sldId id="292" r:id="rId58"/>
    <p:sldId id="293" r:id="rId59"/>
    <p:sldId id="29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4"/>
    <a:srgbClr val="66FF66"/>
    <a:srgbClr val="AA3A33"/>
    <a:srgbClr val="EE2226"/>
    <a:srgbClr val="FF8000"/>
    <a:srgbClr val="FF00FF"/>
    <a:srgbClr val="FF0000"/>
    <a:srgbClr val="FF6666"/>
    <a:srgbClr val="0080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28"/>
    <p:restoredTop sz="81984" autoAdjust="0"/>
  </p:normalViewPr>
  <p:slideViewPr>
    <p:cSldViewPr snapToGrid="0" snapToObjects="1">
      <p:cViewPr varScale="1">
        <p:scale>
          <a:sx n="77" d="100"/>
          <a:sy n="77" d="100"/>
        </p:scale>
        <p:origin x="6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5BEB-624C-7944-B04F-47802A4A37F3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508D1-CDDD-6445-AC0B-42415DA4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4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01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to get an answer like the one right at the bottom…. but now for continuous time.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48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divide by sides by N(t)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condition for this to be OK? N(t) has to be != from zero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5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integral of dx/x is log(x); integral of a constant is the constant *x + 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2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log(P(t))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rt+c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just by rules of derivative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i.e.,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(log(f(x))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(f(x))/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so integral the other 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38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discrete vs. continuous- continuous need calculus; discrete usually only algebra… - but you can often convert between the two, etc. but lets go back to discrete time for a second.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75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discrete vs. continuous- continuous need calculus; discrete usually only algebra… - but you can often convert between the two, etc. but lets go back to discrete time for a second.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67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lets go back to discrete time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is this unlikely to reflect the population of Madagascar? 1) because time-varying of course. 2) Anything else? babies are not having babies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79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arrows? flows between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29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it on the board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B[t+1] = sb*(1-a) * B[t] + A[t]*b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A[t+1] = sb *a* B[t] + A[t]*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77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of the way matrix population growth works - and note, again, we’re just assuming time step is one year - referred to as discrete time models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 Suggestions - write down equations first and then put in the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6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category, or state, being alive and in Madagascar - and then flow in from births, out from deaths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would you calculate population growth?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 = ‘state’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51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things can happen - birth or death (ignoring migration)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flows = the processes * number of individuals in each </a:t>
            </a:r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rate = r (= speed per unit time)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 = rate * pop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86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16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Multiply by where you start from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32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t+1 here could mean 1 year in the future, often done for human populations.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else is lambda going to equal? births - deaths - could write as N(t+1)=(b-d)N(t) where b and d are per capita birth and death rate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happens if you start at N[0] ? [make them walk through it! make them identify that we are assuming that population growth stays the SAME]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26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discrete vs. continuous- continuous need calculus; discrete usually only algebra…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them figure out KEY VALUES of lambda  [1 = equilibrium; &lt;1 = shrink; &gt;1 grow]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16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‘derivative is the infinitesimal change in a function relative to one of its variables.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508D1-CDDD-6445-AC0B-42415DA4AB6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4AB1-161F-F442-B519-20982E782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07A98-BEFB-F045-BD05-CC78F4173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40A1B-5D45-104A-B2F7-220E1EDC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9FE2B-6658-D843-A48B-FF274741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FE47F-D1A1-7D45-826F-4891BCD1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8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AA15-1D5A-564E-9A5B-580AB7C4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17CA4-04F9-7C4F-97A1-E7C4E5439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2E752-FC1D-504A-9EF9-13BB1AE9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5E249-A69D-7C49-B888-C3064386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8D370-1E7C-544C-9009-02FF7201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7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4E427-57E3-E042-B92B-9B2EC3999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916B3-291C-9A41-BCA1-4DBC5EBCC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2B11D-B316-C542-95FE-9A16F1FA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C74A5-F634-6348-847D-CFB1A855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2DAE-C131-D543-A004-5EDCF743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2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6067-7A99-D84A-A24B-3F1C3659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B809-5B30-0647-A2E1-899CF0D5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E2FCA-0215-6B41-8E15-0DF284B1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A4625-8383-E64C-8CC7-42299794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931CE-B2BB-EB45-9B85-2FA223D8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2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FFB0-76A9-EE4B-B193-5E634760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3CF8E-8936-8C4B-89D5-00526645A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820CF-2A5B-9241-B0EE-D4098EEC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8B5C4-ED49-B44A-A2B7-83926F7A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3CA49-7CC8-E841-A544-CA2BF451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6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3A62-8F22-D84F-B43B-062C86AA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62344-B423-6143-ADA0-D834F6CDF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9556-1D79-5E4C-A6A3-A3286B7A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CBACC-7CA6-F444-A0D7-6D0C7327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A9AFC-D48C-BC4C-B6A8-83C9B002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1DA4F-924D-A64B-B031-E68C3606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7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55C4E-71D5-D247-9644-05BC6DD6D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42E33-6279-F249-A597-782B3036C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896D8-4814-BA45-9C2D-A35B5DD0F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CA829-4433-AA47-A088-FF1471C89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A7E5C-F97A-DB49-955D-9E3659D00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EDB99-381C-964E-A6B7-A35FAAF0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BDCA3-D30A-B645-809B-C570EEE3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3C0E6-0A17-4E4F-A3B4-414ABD5E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5956-ECD7-8D44-BCEE-D798B7F0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BECF4-C39B-8B45-A410-5B4EE2C3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3C415-A1D0-2647-8026-B1D65D87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E243C-1E84-0B45-AF02-4BA2F0AF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2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A4616-4A38-5144-94B4-92580107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53511-E071-1F4A-86FA-3E107D43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A0781-DD0B-9146-92E3-9CAFBDC4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8FE2-8846-CF43-A216-1F16A1CF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799E-1619-864A-9455-472FB9CE0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6A2AC-41A4-9F4C-ADB3-B99EBC1D2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1D92F-0F1A-7247-96C2-DF88CB3D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3AFC1-880F-1E4D-82C2-9C9492CF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66A13-7B77-F247-80F4-4895E479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3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D725-39E1-AA4D-AA67-6A09C40F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A73D7-A356-684F-82B4-8D183A68E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B1656-711E-DC4F-B98B-FA07E269E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A773C-BFC5-F046-AB2A-9EC540D4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A000A-4927-8B46-8BB7-A0B02D6A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2D8AA-CE5E-B44C-9EAF-27001422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8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2B4A7-B296-6642-8EFF-4171D51A2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F1C6C-BCED-FD45-B900-F27B1EA61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C90FD-41B9-9D4C-A35B-405972115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4C86A-FCC4-8247-A7C0-BE0B89853347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D8178-8A5E-5A44-AAA6-58359A820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F76B-7775-5E4C-9475-5DA973330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0C7-8280-634E-8460-7D03CC244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6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1B1B-6CB2-1A4C-8856-7614162EC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Introduction to Compartmental Models and Differential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C0104-CCF0-E140-9CEB-BB4740C26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itchFamily="2" charset="0"/>
              </a:rPr>
              <a:t>Cara Brook</a:t>
            </a:r>
          </a:p>
          <a:p>
            <a:r>
              <a:rPr lang="en-US" dirty="0">
                <a:latin typeface="Helvetica" pitchFamily="2" charset="0"/>
              </a:rPr>
              <a:t>University of California, Berkeley</a:t>
            </a:r>
          </a:p>
          <a:p>
            <a:r>
              <a:rPr lang="en-US" dirty="0">
                <a:latin typeface="Helvetica" pitchFamily="2" charset="0"/>
              </a:rPr>
              <a:t>Adapted from slides by:</a:t>
            </a:r>
          </a:p>
          <a:p>
            <a:r>
              <a:rPr lang="en-US" dirty="0">
                <a:latin typeface="Helvetica" pitchFamily="2" charset="0"/>
              </a:rPr>
              <a:t>Amy </a:t>
            </a:r>
            <a:r>
              <a:rPr lang="en-US" dirty="0" err="1">
                <a:latin typeface="Helvetica" pitchFamily="2" charset="0"/>
              </a:rPr>
              <a:t>Wesolowski</a:t>
            </a:r>
            <a:r>
              <a:rPr lang="en-US" dirty="0">
                <a:latin typeface="Helvetica" pitchFamily="2" charset="0"/>
              </a:rPr>
              <a:t>, Johns Hopkins University </a:t>
            </a:r>
          </a:p>
          <a:p>
            <a:r>
              <a:rPr lang="en-US" dirty="0">
                <a:latin typeface="Helvetica" pitchFamily="2" charset="0"/>
              </a:rPr>
              <a:t>Jessica Metcalf, Princeton University</a:t>
            </a:r>
          </a:p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964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0225-8794-EC40-9C14-211492AB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908658"/>
            <a:ext cx="8961120" cy="480793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Populations are divided into compartments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populations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subdivisées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en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br>
              <a:rPr lang="en-US" sz="2600" dirty="0">
                <a:latin typeface="Helvetica" pitchFamily="2" charset="0"/>
              </a:rPr>
            </a:br>
            <a:endParaRPr lang="en-US" sz="1000" dirty="0"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Compartments and transition rates are determined by biological systems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taux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transition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déterminés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par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systèmes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biologiques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Rates of transferring between compartments are expressed mathematically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Taux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transition entre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exprimés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mathématiquement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Individuals within a compartment are homogeneously mixed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individus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d'un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mélangés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manière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homogène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>
              <a:latin typeface="Helvetica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E539DE1-FA9B-9544-9BC5-9C2B570B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6888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Compartmental</a:t>
            </a:r>
            <a:r>
              <a:rPr lang="en-US" sz="3200" b="1" dirty="0"/>
              <a:t>/Mechanistic/Mathematical Models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344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D401-788A-F24C-8C2E-D781E029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9939"/>
            <a:ext cx="9144000" cy="194388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Helvetica" pitchFamily="2" charset="0"/>
              </a:rPr>
              <a:t>How are these different from statistical models?</a:t>
            </a:r>
            <a:br>
              <a:rPr lang="en-US" sz="3000" b="1" dirty="0">
                <a:latin typeface="Helvetica" pitchFamily="2" charset="0"/>
              </a:rPr>
            </a:br>
            <a:br>
              <a:rPr lang="en-US" sz="3000" b="1" dirty="0">
                <a:latin typeface="Helvetica" pitchFamily="2" charset="0"/>
              </a:rPr>
            </a:b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En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 quoi </a:t>
            </a: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sont-ils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différents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 des </a:t>
            </a: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statistiques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?</a:t>
            </a:r>
            <a:br>
              <a:rPr lang="en-US" sz="3000" dirty="0">
                <a:latin typeface="Helvetica" pitchFamily="2" charset="0"/>
              </a:rPr>
            </a:br>
            <a:br>
              <a:rPr lang="en-US" sz="3000" dirty="0">
                <a:latin typeface="Helvetica" pitchFamily="2" charset="0"/>
              </a:rPr>
            </a:br>
            <a:endParaRPr lang="en-US" sz="3000" dirty="0"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6A1DB-B7F9-6D45-A8DF-B031C041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78182"/>
            <a:ext cx="7886700" cy="40987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/>
              <a:t>Make explicit hypotheses about biological mechanisms that drive infection dynamics (may not be realistic, but still explicit) </a:t>
            </a:r>
          </a:p>
          <a:p>
            <a:pPr marL="0" indent="0" algn="ctr">
              <a:buNone/>
            </a:pPr>
            <a:br>
              <a:rPr lang="en-US" sz="2600" dirty="0"/>
            </a:br>
            <a:r>
              <a:rPr lang="en-US" sz="2600" dirty="0">
                <a:solidFill>
                  <a:srgbClr val="0070C0"/>
                </a:solidFill>
              </a:rPr>
              <a:t>Faire des </a:t>
            </a:r>
            <a:r>
              <a:rPr lang="en-US" sz="2600" dirty="0" err="1">
                <a:solidFill>
                  <a:srgbClr val="0070C0"/>
                </a:solidFill>
              </a:rPr>
              <a:t>hypothèses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explicites</a:t>
            </a:r>
            <a:r>
              <a:rPr lang="en-US" sz="2600" dirty="0">
                <a:solidFill>
                  <a:srgbClr val="0070C0"/>
                </a:solidFill>
              </a:rPr>
              <a:t> sur les </a:t>
            </a:r>
            <a:r>
              <a:rPr lang="en-US" sz="2600" dirty="0" err="1">
                <a:solidFill>
                  <a:srgbClr val="0070C0"/>
                </a:solidFill>
              </a:rPr>
              <a:t>mécanismes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biologiques</a:t>
            </a:r>
            <a:r>
              <a:rPr lang="en-US" sz="2600" dirty="0">
                <a:solidFill>
                  <a:srgbClr val="0070C0"/>
                </a:solidFill>
              </a:rPr>
              <a:t> qui </a:t>
            </a:r>
            <a:r>
              <a:rPr lang="en-US" sz="2600" dirty="0" err="1">
                <a:solidFill>
                  <a:srgbClr val="0070C0"/>
                </a:solidFill>
              </a:rPr>
              <a:t>régissent</a:t>
            </a:r>
            <a:r>
              <a:rPr lang="en-US" sz="2600" dirty="0">
                <a:solidFill>
                  <a:srgbClr val="0070C0"/>
                </a:solidFill>
              </a:rPr>
              <a:t> la </a:t>
            </a:r>
            <a:r>
              <a:rPr lang="en-US" sz="2600" dirty="0" err="1">
                <a:solidFill>
                  <a:srgbClr val="0070C0"/>
                </a:solidFill>
              </a:rPr>
              <a:t>dynamique</a:t>
            </a:r>
            <a:r>
              <a:rPr lang="en-US" sz="2600" dirty="0">
                <a:solidFill>
                  <a:srgbClr val="0070C0"/>
                </a:solidFill>
              </a:rPr>
              <a:t> de </a:t>
            </a:r>
            <a:r>
              <a:rPr lang="en-US" sz="2600" dirty="0" err="1">
                <a:solidFill>
                  <a:srgbClr val="0070C0"/>
                </a:solidFill>
              </a:rPr>
              <a:t>l'infection</a:t>
            </a:r>
            <a:r>
              <a:rPr lang="en-US" sz="2600" dirty="0">
                <a:solidFill>
                  <a:srgbClr val="0070C0"/>
                </a:solidFill>
              </a:rPr>
              <a:t> (</a:t>
            </a:r>
            <a:r>
              <a:rPr lang="en-US" sz="2600" dirty="0" err="1">
                <a:solidFill>
                  <a:srgbClr val="0070C0"/>
                </a:solidFill>
              </a:rPr>
              <a:t>peut</a:t>
            </a:r>
            <a:r>
              <a:rPr lang="en-US" sz="2600" dirty="0">
                <a:solidFill>
                  <a:srgbClr val="0070C0"/>
                </a:solidFill>
              </a:rPr>
              <a:t> ne pas </a:t>
            </a:r>
            <a:r>
              <a:rPr lang="en-US" sz="2600" dirty="0" err="1">
                <a:solidFill>
                  <a:srgbClr val="0070C0"/>
                </a:solidFill>
              </a:rPr>
              <a:t>être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réaliste</a:t>
            </a:r>
            <a:r>
              <a:rPr lang="en-US" sz="2600" dirty="0">
                <a:solidFill>
                  <a:srgbClr val="0070C0"/>
                </a:solidFill>
              </a:rPr>
              <a:t>, </a:t>
            </a:r>
            <a:r>
              <a:rPr lang="en-US" sz="2600" dirty="0" err="1">
                <a:solidFill>
                  <a:srgbClr val="0070C0"/>
                </a:solidFill>
              </a:rPr>
              <a:t>mais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toujours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explicite</a:t>
            </a:r>
            <a:r>
              <a:rPr lang="en-US" sz="2600" dirty="0">
                <a:solidFill>
                  <a:srgbClr val="0070C0"/>
                </a:solidFill>
              </a:rPr>
              <a:t>)</a:t>
            </a:r>
            <a:br>
              <a:rPr lang="en-US" sz="2600" dirty="0">
                <a:solidFill>
                  <a:srgbClr val="0070C0"/>
                </a:solidFill>
              </a:rPr>
            </a:br>
            <a:endParaRPr lang="en-US" sz="26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7FF591-E27C-1D47-AD27-4A77E63B63A7}"/>
              </a:ext>
            </a:extLst>
          </p:cNvPr>
          <p:cNvSpPr/>
          <p:nvPr/>
        </p:nvSpPr>
        <p:spPr>
          <a:xfrm>
            <a:off x="695153" y="2078182"/>
            <a:ext cx="7753694" cy="4414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5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6A1DB-B7F9-6D45-A8DF-B031C041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59219"/>
            <a:ext cx="7886700" cy="40987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latin typeface="Helvetica" pitchFamily="2" charset="0"/>
              </a:rPr>
              <a:t>Make explicit hypotheses about biological mechanisms that drive infection dynamics (may not be realistic, but still explicit) </a:t>
            </a:r>
          </a:p>
          <a:p>
            <a:pPr marL="0" indent="0" algn="ctr">
              <a:buNone/>
            </a:pP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Faire des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hypothèses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explicites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sur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mécanismes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biologiques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qui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régissent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la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dynamique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l'infection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(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peut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ne pas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être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réaliste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,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mais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toujours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explicite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)</a:t>
            </a:r>
            <a:br>
              <a:rPr lang="en-US" sz="2600" dirty="0">
                <a:solidFill>
                  <a:srgbClr val="0070C0"/>
                </a:solidFill>
                <a:latin typeface="Helvetica" pitchFamily="2" charset="0"/>
              </a:rPr>
            </a:b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236C31-F165-0940-A6BE-5E6398AE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9939"/>
            <a:ext cx="9144000" cy="194388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Helvetica" pitchFamily="2" charset="0"/>
              </a:rPr>
              <a:t>How are these different from statistical models?</a:t>
            </a:r>
            <a:br>
              <a:rPr lang="en-US" sz="3000" b="1" dirty="0">
                <a:latin typeface="Helvetica" pitchFamily="2" charset="0"/>
              </a:rPr>
            </a:br>
            <a:br>
              <a:rPr lang="en-US" sz="3000" b="1" dirty="0">
                <a:latin typeface="Helvetica" pitchFamily="2" charset="0"/>
              </a:rPr>
            </a:b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En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 quoi </a:t>
            </a: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sont-ils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différents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 des </a:t>
            </a: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3000" b="1" dirty="0" err="1">
                <a:solidFill>
                  <a:srgbClr val="0070C0"/>
                </a:solidFill>
                <a:latin typeface="Helvetica" pitchFamily="2" charset="0"/>
              </a:rPr>
              <a:t>statistiques</a:t>
            </a:r>
            <a:r>
              <a:rPr lang="en-US" sz="3000" b="1" dirty="0">
                <a:solidFill>
                  <a:srgbClr val="0070C0"/>
                </a:solidFill>
                <a:latin typeface="Helvetica" pitchFamily="2" charset="0"/>
              </a:rPr>
              <a:t>?</a:t>
            </a:r>
            <a:br>
              <a:rPr lang="en-US" sz="3000" dirty="0">
                <a:latin typeface="Helvetica" pitchFamily="2" charset="0"/>
              </a:rPr>
            </a:br>
            <a:br>
              <a:rPr lang="en-US" sz="3000" dirty="0">
                <a:latin typeface="Helvetica" pitchFamily="2" charset="0"/>
              </a:rPr>
            </a:br>
            <a:endParaRPr lang="en-US" sz="3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454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4287-CE58-5443-9F47-8D9CFF8D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693" y="498084"/>
            <a:ext cx="7886700" cy="1325563"/>
          </a:xfrm>
        </p:spPr>
        <p:txBody>
          <a:bodyPr>
            <a:noAutofit/>
          </a:bodyPr>
          <a:lstStyle/>
          <a:p>
            <a:r>
              <a:rPr lang="en-US" sz="4600" b="1" dirty="0">
                <a:latin typeface="Helvetica" pitchFamily="2" charset="0"/>
              </a:rPr>
              <a:t>1. Population Models</a:t>
            </a:r>
            <a:br>
              <a:rPr lang="en-US" sz="4600" b="1" dirty="0">
                <a:latin typeface="Helvetica" pitchFamily="2" charset="0"/>
              </a:rPr>
            </a:br>
            <a:r>
              <a:rPr lang="en-US" sz="4600" b="1" dirty="0">
                <a:solidFill>
                  <a:srgbClr val="0070C0"/>
                </a:solidFill>
                <a:latin typeface="Helvetica" pitchFamily="2" charset="0"/>
              </a:rPr>
              <a:t>1. </a:t>
            </a:r>
            <a:r>
              <a:rPr lang="en-US" sz="4600" b="1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4600" b="1" dirty="0">
                <a:solidFill>
                  <a:srgbClr val="0070C0"/>
                </a:solidFill>
                <a:latin typeface="Helvetica" pitchFamily="2" charset="0"/>
              </a:rPr>
              <a:t> de population</a:t>
            </a:r>
            <a:br>
              <a:rPr lang="en-US" sz="4600" dirty="0">
                <a:latin typeface="Helvetica" pitchFamily="2" charset="0"/>
              </a:rPr>
            </a:br>
            <a:endParaRPr lang="en-US" sz="4600" dirty="0"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73169-5299-C140-978A-08F69C9D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01" y="256655"/>
            <a:ext cx="16129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7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D859-CCFA-F248-8808-099FCC608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97656"/>
            <a:ext cx="7886700" cy="1325563"/>
          </a:xfrm>
        </p:spPr>
        <p:txBody>
          <a:bodyPr/>
          <a:lstStyle/>
          <a:p>
            <a:pPr algn="r"/>
            <a:r>
              <a:rPr lang="en-US" dirty="0">
                <a:latin typeface="Helvetica" pitchFamily="2" charset="0"/>
              </a:rPr>
              <a:t>Madagascar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E4B19-9FBD-D84A-8B60-D9B8ADFE9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0"/>
            <a:ext cx="6858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81D76-7A32-C946-AC2E-7A0F321D3AB1}"/>
              </a:ext>
            </a:extLst>
          </p:cNvPr>
          <p:cNvSpPr/>
          <p:nvPr/>
        </p:nvSpPr>
        <p:spPr>
          <a:xfrm>
            <a:off x="5843096" y="6488668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http://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databank.worldbank.org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747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7B9D90-CBD8-B341-9F91-B9FE14B75410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E68442-C4AE-F14F-930B-CAFEB2250B68}"/>
              </a:ext>
            </a:extLst>
          </p:cNvPr>
          <p:cNvSpPr/>
          <p:nvPr/>
        </p:nvSpPr>
        <p:spPr>
          <a:xfrm>
            <a:off x="1916082" y="1249832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4367AD-B7AB-2540-B0FD-6127759E5BE4}"/>
              </a:ext>
            </a:extLst>
          </p:cNvPr>
          <p:cNvSpPr/>
          <p:nvPr/>
        </p:nvSpPr>
        <p:spPr>
          <a:xfrm>
            <a:off x="1517070" y="4026145"/>
            <a:ext cx="61098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365C0"/>
                </a:solidFill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solidFill>
                <a:srgbClr val="0365C0"/>
              </a:solidFill>
              <a:effectLst/>
              <a:latin typeface="Helvetica" pitchFamily="2" charset="0"/>
            </a:endParaRPr>
          </a:p>
          <a:p>
            <a:pPr algn="ctr"/>
            <a:endParaRPr lang="en-US" dirty="0">
              <a:solidFill>
                <a:srgbClr val="0365C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1. Les populations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sont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subdivisées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en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compartiments</a:t>
            </a:r>
            <a:endParaRPr lang="en-US" dirty="0">
              <a:solidFill>
                <a:srgbClr val="0365C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2. Les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compartiments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et les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taux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de transition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sont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déterminés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par les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systèmes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biologiques</a:t>
            </a:r>
            <a:endParaRPr lang="en-US" dirty="0">
              <a:solidFill>
                <a:srgbClr val="0365C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3.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Taux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de transition entre les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compartiments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sont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exprimés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mathématiquement</a:t>
            </a:r>
            <a:endParaRPr lang="en-US" dirty="0">
              <a:solidFill>
                <a:srgbClr val="0365C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solidFill>
                  <a:srgbClr val="0365C0"/>
                </a:solidFill>
                <a:latin typeface="Helvetica" pitchFamily="2" charset="0"/>
              </a:rPr>
              <a:t>4. </a:t>
            </a:r>
            <a:r>
              <a:rPr lang="en-US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dirty="0" err="1">
                <a:solidFill>
                  <a:srgbClr val="0070C0"/>
                </a:solidFill>
                <a:latin typeface="Helvetica" pitchFamily="2" charset="0"/>
              </a:rPr>
              <a:t>individus</a:t>
            </a:r>
            <a:r>
              <a:rPr lang="en-US" dirty="0">
                <a:solidFill>
                  <a:srgbClr val="0070C0"/>
                </a:solidFill>
                <a:latin typeface="Helvetica" pitchFamily="2" charset="0"/>
              </a:rPr>
              <a:t> d'un </a:t>
            </a:r>
            <a:r>
              <a:rPr lang="en-US" dirty="0" err="1">
                <a:solidFill>
                  <a:srgbClr val="0070C0"/>
                </a:solidFill>
                <a:latin typeface="Helvetica" pitchFamily="2" charset="0"/>
              </a:rPr>
              <a:t>compartiment</a:t>
            </a:r>
            <a:r>
              <a:rPr lang="en-US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Helvetica" pitchFamily="2" charset="0"/>
              </a:rPr>
              <a:t>mélangés</a:t>
            </a:r>
            <a:r>
              <a:rPr lang="en-US" dirty="0">
                <a:solidFill>
                  <a:srgbClr val="0070C0"/>
                </a:solidFill>
                <a:latin typeface="Helvetica" pitchFamily="2" charset="0"/>
              </a:rPr>
              <a:t> de manière </a:t>
            </a:r>
            <a:r>
              <a:rPr lang="en-US" dirty="0" err="1">
                <a:solidFill>
                  <a:srgbClr val="0070C0"/>
                </a:solidFill>
                <a:latin typeface="Helvetica" pitchFamily="2" charset="0"/>
              </a:rPr>
              <a:t>homogène</a:t>
            </a:r>
            <a:endParaRPr lang="en-US" dirty="0">
              <a:solidFill>
                <a:srgbClr val="0070C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1A146-58EA-DF42-8BEB-FDD9AE8BAEBE}"/>
              </a:ext>
            </a:extLst>
          </p:cNvPr>
          <p:cNvSpPr/>
          <p:nvPr/>
        </p:nvSpPr>
        <p:spPr>
          <a:xfrm>
            <a:off x="606829" y="3518345"/>
            <a:ext cx="793034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effectLst/>
                <a:latin typeface="Helvetica" pitchFamily="2" charset="0"/>
              </a:rPr>
              <a:t>How could we build a compartmental model of population growth?</a:t>
            </a:r>
          </a:p>
          <a:p>
            <a:pPr algn="ctr"/>
            <a:br>
              <a:rPr lang="en-US" sz="2600" b="1" dirty="0">
                <a:solidFill>
                  <a:srgbClr val="0365C0"/>
                </a:solidFill>
                <a:effectLst/>
                <a:latin typeface="Helvetica" pitchFamily="2" charset="0"/>
              </a:rPr>
            </a:br>
            <a:r>
              <a:rPr lang="en-US" sz="2600" b="1" dirty="0">
                <a:solidFill>
                  <a:srgbClr val="0365C0"/>
                </a:solidFill>
                <a:effectLst/>
                <a:latin typeface="Helvetica" pitchFamily="2" charset="0"/>
              </a:rPr>
              <a:t>Comment </a:t>
            </a:r>
            <a:r>
              <a:rPr lang="en-US" sz="2600" b="1" dirty="0" err="1">
                <a:solidFill>
                  <a:srgbClr val="0365C0"/>
                </a:solidFill>
                <a:effectLst/>
                <a:latin typeface="Helvetica" pitchFamily="2" charset="0"/>
              </a:rPr>
              <a:t>pourrions</a:t>
            </a:r>
            <a:r>
              <a:rPr lang="en-US" sz="2600" b="1" dirty="0">
                <a:solidFill>
                  <a:srgbClr val="0365C0"/>
                </a:solidFill>
                <a:effectLst/>
                <a:latin typeface="Helvetica" pitchFamily="2" charset="0"/>
              </a:rPr>
              <a:t>-nous </a:t>
            </a:r>
            <a:r>
              <a:rPr lang="en-US" sz="2600" b="1" dirty="0" err="1">
                <a:solidFill>
                  <a:srgbClr val="0365C0"/>
                </a:solidFill>
                <a:effectLst/>
                <a:latin typeface="Helvetica" pitchFamily="2" charset="0"/>
              </a:rPr>
              <a:t>construire</a:t>
            </a:r>
            <a:r>
              <a:rPr lang="en-US" sz="2600" b="1" dirty="0">
                <a:solidFill>
                  <a:srgbClr val="0365C0"/>
                </a:solidFill>
                <a:effectLst/>
                <a:latin typeface="Helvetica" pitchFamily="2" charset="0"/>
              </a:rPr>
              <a:t> un </a:t>
            </a:r>
            <a:r>
              <a:rPr lang="en-US" sz="2600" b="1" dirty="0" err="1">
                <a:solidFill>
                  <a:srgbClr val="0365C0"/>
                </a:solidFill>
                <a:effectLst/>
                <a:latin typeface="Helvetica" pitchFamily="2" charset="0"/>
              </a:rPr>
              <a:t>modèle</a:t>
            </a:r>
            <a:r>
              <a:rPr lang="en-US" sz="2600" b="1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sz="2600" b="1" dirty="0" err="1">
                <a:solidFill>
                  <a:srgbClr val="0365C0"/>
                </a:solidFill>
                <a:effectLst/>
                <a:latin typeface="Helvetica" pitchFamily="2" charset="0"/>
              </a:rPr>
              <a:t>fragmentaire</a:t>
            </a:r>
            <a:r>
              <a:rPr lang="en-US" sz="2600" b="1" dirty="0">
                <a:solidFill>
                  <a:srgbClr val="0365C0"/>
                </a:solidFill>
                <a:effectLst/>
                <a:latin typeface="Helvetica" pitchFamily="2" charset="0"/>
              </a:rPr>
              <a:t> de </a:t>
            </a:r>
            <a:r>
              <a:rPr lang="en-US" sz="2600" b="1" dirty="0" err="1">
                <a:solidFill>
                  <a:srgbClr val="0365C0"/>
                </a:solidFill>
                <a:effectLst/>
                <a:latin typeface="Helvetica" pitchFamily="2" charset="0"/>
              </a:rPr>
              <a:t>croissance</a:t>
            </a:r>
            <a:r>
              <a:rPr lang="en-US" sz="2600" b="1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sz="2600" b="1" dirty="0" err="1">
                <a:solidFill>
                  <a:srgbClr val="0365C0"/>
                </a:solidFill>
                <a:effectLst/>
                <a:latin typeface="Helvetica" pitchFamily="2" charset="0"/>
              </a:rPr>
              <a:t>démographique</a:t>
            </a:r>
            <a:r>
              <a:rPr lang="en-US" sz="2600" b="1" dirty="0">
                <a:solidFill>
                  <a:srgbClr val="0365C0"/>
                </a:solidFill>
                <a:effectLst/>
                <a:latin typeface="Helvetica" pitchFamily="2" charset="0"/>
              </a:rPr>
              <a:t>?</a:t>
            </a:r>
            <a:endParaRPr lang="en-US" sz="2600" dirty="0">
              <a:solidFill>
                <a:srgbClr val="0365C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28A200-3D63-514B-AC6B-E21118E7DEE4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5B2B59-3E2B-C34F-A48D-EE893C4DAFC2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442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3429000"/>
            <a:ext cx="2477193" cy="2099855"/>
          </a:xfrm>
          <a:prstGeom prst="rect">
            <a:avLst/>
          </a:prstGeom>
          <a:gradFill flip="none" rotWithShape="1">
            <a:gsLst>
              <a:gs pos="0">
                <a:srgbClr val="66FF66"/>
              </a:gs>
              <a:gs pos="45000">
                <a:srgbClr val="0A190A"/>
              </a:gs>
              <a:gs pos="50000">
                <a:schemeClr val="tx1"/>
              </a:gs>
              <a:gs pos="100000">
                <a:srgbClr val="AA3A3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2753151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3429000"/>
            <a:ext cx="2477193" cy="2099855"/>
          </a:xfrm>
          <a:prstGeom prst="rect">
            <a:avLst/>
          </a:prstGeom>
          <a:gradFill flip="none" rotWithShape="1">
            <a:gsLst>
              <a:gs pos="0">
                <a:srgbClr val="66FF66"/>
              </a:gs>
              <a:gs pos="45000">
                <a:srgbClr val="0A190A"/>
              </a:gs>
              <a:gs pos="50000">
                <a:schemeClr val="tx1"/>
              </a:gs>
              <a:gs pos="100000">
                <a:srgbClr val="AA3A3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BBF93C-DA96-2D41-BA84-5F2648592C49}"/>
              </a:ext>
            </a:extLst>
          </p:cNvPr>
          <p:cNvSpPr/>
          <p:nvPr/>
        </p:nvSpPr>
        <p:spPr>
          <a:xfrm>
            <a:off x="2248035" y="6052075"/>
            <a:ext cx="49471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solidFill>
                  <a:srgbClr val="0365C0"/>
                </a:solidFill>
                <a:effectLst/>
                <a:latin typeface="Helvetica" pitchFamily="2" charset="0"/>
              </a:rPr>
              <a:t>How does the population increase?</a:t>
            </a:r>
            <a:endParaRPr lang="en-US" sz="2200" dirty="0">
              <a:solidFill>
                <a:srgbClr val="0365C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50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3429000"/>
            <a:ext cx="2477193" cy="2099855"/>
          </a:xfrm>
          <a:prstGeom prst="rect">
            <a:avLst/>
          </a:prstGeom>
          <a:gradFill flip="none" rotWithShape="1">
            <a:gsLst>
              <a:gs pos="0">
                <a:srgbClr val="66FF66"/>
              </a:gs>
              <a:gs pos="45000">
                <a:srgbClr val="0A190A"/>
              </a:gs>
              <a:gs pos="50000">
                <a:schemeClr val="tx1"/>
              </a:gs>
              <a:gs pos="100000">
                <a:srgbClr val="AA3A3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BBF93C-DA96-2D41-BA84-5F2648592C49}"/>
              </a:ext>
            </a:extLst>
          </p:cNvPr>
          <p:cNvSpPr/>
          <p:nvPr/>
        </p:nvSpPr>
        <p:spPr>
          <a:xfrm>
            <a:off x="2248035" y="6052075"/>
            <a:ext cx="49471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solidFill>
                  <a:srgbClr val="0365C0"/>
                </a:solidFill>
                <a:effectLst/>
                <a:latin typeface="Helvetica" pitchFamily="2" charset="0"/>
              </a:rPr>
              <a:t>How does the population increase?</a:t>
            </a:r>
            <a:endParaRPr lang="en-US" sz="2200" dirty="0">
              <a:solidFill>
                <a:srgbClr val="0365C0"/>
              </a:solidFill>
              <a:effectLst/>
              <a:latin typeface="Helvetica" pitchFamily="2" charset="0"/>
            </a:endParaRP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E87E343-8B48-8143-8A0F-7BEA2446F9DF}"/>
              </a:ext>
            </a:extLst>
          </p:cNvPr>
          <p:cNvCxnSpPr>
            <a:cxnSpLocks/>
            <a:stCxn id="8" idx="0"/>
            <a:endCxn id="8" idx="1"/>
          </p:cNvCxnSpPr>
          <p:nvPr/>
        </p:nvCxnSpPr>
        <p:spPr>
          <a:xfrm rot="16200000" flipH="1" flipV="1">
            <a:off x="3427738" y="3334665"/>
            <a:ext cx="1049928" cy="1238597"/>
          </a:xfrm>
          <a:prstGeom prst="curvedConnector4">
            <a:avLst>
              <a:gd name="adj1" fmla="val -50275"/>
              <a:gd name="adj2" fmla="val 14530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9AFF5D-2DB4-C146-B711-0495EFFB112D}"/>
              </a:ext>
            </a:extLst>
          </p:cNvPr>
          <p:cNvSpPr/>
          <p:nvPr/>
        </p:nvSpPr>
        <p:spPr>
          <a:xfrm>
            <a:off x="1904283" y="2986654"/>
            <a:ext cx="9701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births</a:t>
            </a:r>
            <a:endParaRPr lang="en-US" sz="22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7DA3-8B7A-E04D-9518-F839046F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Goals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46AA-4E86-3545-8408-AE9D392CE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Understand the difference between statistical and mechanistic models</a:t>
            </a:r>
            <a:br>
              <a:rPr lang="en-US" sz="2600" dirty="0"/>
            </a:br>
            <a:r>
              <a:rPr lang="en-US" sz="2600" dirty="0" err="1">
                <a:solidFill>
                  <a:srgbClr val="0070C0"/>
                </a:solidFill>
              </a:rPr>
              <a:t>Comprendre</a:t>
            </a:r>
            <a:r>
              <a:rPr lang="en-US" sz="2600" dirty="0">
                <a:solidFill>
                  <a:srgbClr val="0070C0"/>
                </a:solidFill>
              </a:rPr>
              <a:t> la </a:t>
            </a:r>
            <a:r>
              <a:rPr lang="en-US" sz="2600" dirty="0" err="1">
                <a:solidFill>
                  <a:srgbClr val="0070C0"/>
                </a:solidFill>
              </a:rPr>
              <a:t>différence</a:t>
            </a:r>
            <a:r>
              <a:rPr lang="en-US" sz="2600" dirty="0">
                <a:solidFill>
                  <a:srgbClr val="0070C0"/>
                </a:solidFill>
              </a:rPr>
              <a:t> entre les </a:t>
            </a:r>
            <a:r>
              <a:rPr lang="en-US" sz="2600" dirty="0" err="1">
                <a:solidFill>
                  <a:srgbClr val="0070C0"/>
                </a:solidFill>
              </a:rPr>
              <a:t>modèles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statistiques</a:t>
            </a:r>
            <a:r>
              <a:rPr lang="en-US" sz="2600" dirty="0">
                <a:solidFill>
                  <a:srgbClr val="0070C0"/>
                </a:solidFill>
              </a:rPr>
              <a:t> et </a:t>
            </a:r>
            <a:r>
              <a:rPr lang="en-US" sz="2600" dirty="0" err="1">
                <a:solidFill>
                  <a:srgbClr val="0070C0"/>
                </a:solidFill>
              </a:rPr>
              <a:t>mécanistes</a:t>
            </a:r>
            <a:r>
              <a:rPr lang="en-US" sz="2600" dirty="0">
                <a:solidFill>
                  <a:srgbClr val="0070C0"/>
                </a:solidFill>
              </a:rPr>
              <a:t>.</a:t>
            </a:r>
          </a:p>
          <a:p>
            <a:endParaRPr lang="en-US" sz="2600" dirty="0">
              <a:solidFill>
                <a:srgbClr val="0070C0"/>
              </a:solidFill>
            </a:endParaRPr>
          </a:p>
          <a:p>
            <a:r>
              <a:rPr lang="en-US" sz="2600" dirty="0"/>
              <a:t>Understand how to formalize and conceptualize compartmental models</a:t>
            </a:r>
            <a:br>
              <a:rPr lang="en-US" sz="2600" dirty="0"/>
            </a:br>
            <a:r>
              <a:rPr lang="en-US" sz="2600" dirty="0" err="1">
                <a:solidFill>
                  <a:srgbClr val="0070C0"/>
                </a:solidFill>
              </a:rPr>
              <a:t>Comprendre</a:t>
            </a:r>
            <a:r>
              <a:rPr lang="en-US" sz="2600" dirty="0">
                <a:solidFill>
                  <a:srgbClr val="0070C0"/>
                </a:solidFill>
              </a:rPr>
              <a:t> comment on </a:t>
            </a:r>
            <a:r>
              <a:rPr lang="en-US" sz="2600" dirty="0" err="1">
                <a:solidFill>
                  <a:srgbClr val="0070C0"/>
                </a:solidFill>
              </a:rPr>
              <a:t>peut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formuler</a:t>
            </a:r>
            <a:r>
              <a:rPr lang="en-US" sz="2600" dirty="0">
                <a:solidFill>
                  <a:srgbClr val="0070C0"/>
                </a:solidFill>
              </a:rPr>
              <a:t> et </a:t>
            </a:r>
            <a:r>
              <a:rPr lang="en-US" sz="2600" dirty="0" err="1">
                <a:solidFill>
                  <a:srgbClr val="0070C0"/>
                </a:solidFill>
              </a:rPr>
              <a:t>conceptualiser</a:t>
            </a:r>
            <a:r>
              <a:rPr lang="en-US" sz="2600" dirty="0">
                <a:solidFill>
                  <a:srgbClr val="0070C0"/>
                </a:solidFill>
              </a:rPr>
              <a:t> les </a:t>
            </a:r>
            <a:r>
              <a:rPr lang="en-US" sz="2600" dirty="0" err="1">
                <a:solidFill>
                  <a:srgbClr val="0070C0"/>
                </a:solidFill>
              </a:rPr>
              <a:t>modèles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compartimentés</a:t>
            </a:r>
            <a:endParaRPr lang="en-US" sz="2600" dirty="0">
              <a:solidFill>
                <a:srgbClr val="0070C0"/>
              </a:solidFill>
            </a:endParaRPr>
          </a:p>
          <a:p>
            <a:r>
              <a:rPr lang="en-US" sz="2600" dirty="0">
                <a:solidFill>
                  <a:srgbClr val="0070C0"/>
                </a:solidFill>
              </a:rPr>
              <a:t> </a:t>
            </a:r>
          </a:p>
          <a:p>
            <a:r>
              <a:rPr lang="en-US" sz="2600" dirty="0"/>
              <a:t>Example: population growth, predator prey, SIR models</a:t>
            </a:r>
          </a:p>
          <a:p>
            <a:endParaRPr lang="en-US" sz="2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50BF7-5241-FA48-BD86-78B6CA99FF3E}"/>
              </a:ext>
            </a:extLst>
          </p:cNvPr>
          <p:cNvSpPr/>
          <p:nvPr/>
        </p:nvSpPr>
        <p:spPr>
          <a:xfrm>
            <a:off x="695153" y="1684943"/>
            <a:ext cx="7753694" cy="4807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82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0000"/>
                </a:solidFill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3429000"/>
            <a:ext cx="2477193" cy="2099855"/>
          </a:xfrm>
          <a:prstGeom prst="rect">
            <a:avLst/>
          </a:prstGeom>
          <a:gradFill flip="none" rotWithShape="1">
            <a:gsLst>
              <a:gs pos="0">
                <a:srgbClr val="66FF66"/>
              </a:gs>
              <a:gs pos="45000">
                <a:srgbClr val="0A190A"/>
              </a:gs>
              <a:gs pos="50000">
                <a:schemeClr val="tx1"/>
              </a:gs>
              <a:gs pos="100000">
                <a:srgbClr val="AA3A3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BBF93C-DA96-2D41-BA84-5F2648592C49}"/>
              </a:ext>
            </a:extLst>
          </p:cNvPr>
          <p:cNvSpPr/>
          <p:nvPr/>
        </p:nvSpPr>
        <p:spPr>
          <a:xfrm>
            <a:off x="2208762" y="6052075"/>
            <a:ext cx="502573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solidFill>
                  <a:srgbClr val="0365C0"/>
                </a:solidFill>
                <a:effectLst/>
                <a:latin typeface="Helvetica" pitchFamily="2" charset="0"/>
              </a:rPr>
              <a:t>How does the population </a:t>
            </a:r>
            <a:r>
              <a:rPr lang="en-US" sz="2200" b="1" dirty="0">
                <a:solidFill>
                  <a:srgbClr val="0365C0"/>
                </a:solidFill>
                <a:latin typeface="Helvetica" pitchFamily="2" charset="0"/>
              </a:rPr>
              <a:t>de</a:t>
            </a:r>
            <a:r>
              <a:rPr lang="en-US" sz="2200" b="1" dirty="0">
                <a:solidFill>
                  <a:srgbClr val="0365C0"/>
                </a:solidFill>
                <a:effectLst/>
                <a:latin typeface="Helvetica" pitchFamily="2" charset="0"/>
              </a:rPr>
              <a:t>crease?</a:t>
            </a:r>
            <a:endParaRPr lang="en-US" sz="2200" dirty="0">
              <a:solidFill>
                <a:srgbClr val="0365C0"/>
              </a:solidFill>
              <a:effectLst/>
              <a:latin typeface="Helvetica" pitchFamily="2" charset="0"/>
            </a:endParaRP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E87E343-8B48-8143-8A0F-7BEA2446F9DF}"/>
              </a:ext>
            </a:extLst>
          </p:cNvPr>
          <p:cNvCxnSpPr>
            <a:cxnSpLocks/>
            <a:stCxn id="8" idx="0"/>
            <a:endCxn id="8" idx="1"/>
          </p:cNvCxnSpPr>
          <p:nvPr/>
        </p:nvCxnSpPr>
        <p:spPr>
          <a:xfrm rot="16200000" flipH="1" flipV="1">
            <a:off x="3427738" y="3334665"/>
            <a:ext cx="1049928" cy="1238597"/>
          </a:xfrm>
          <a:prstGeom prst="curvedConnector4">
            <a:avLst>
              <a:gd name="adj1" fmla="val -50275"/>
              <a:gd name="adj2" fmla="val 14530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9AFF5D-2DB4-C146-B711-0495EFFB112D}"/>
              </a:ext>
            </a:extLst>
          </p:cNvPr>
          <p:cNvSpPr/>
          <p:nvPr/>
        </p:nvSpPr>
        <p:spPr>
          <a:xfrm>
            <a:off x="1904283" y="2986654"/>
            <a:ext cx="9701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births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46697C9-DA0C-8A4E-949F-E62213A4711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810596" y="4478927"/>
            <a:ext cx="872837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8133B-E970-DC41-8CF1-29D28FB8E64B}"/>
              </a:ext>
            </a:extLst>
          </p:cNvPr>
          <p:cNvSpPr/>
          <p:nvPr/>
        </p:nvSpPr>
        <p:spPr>
          <a:xfrm>
            <a:off x="5810596" y="3940318"/>
            <a:ext cx="10967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deaths</a:t>
            </a:r>
            <a:endParaRPr lang="en-US" sz="22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804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effectLst/>
              <a:latin typeface="Helvetica" pitchFamily="2" charset="0"/>
            </a:endParaRPr>
          </a:p>
          <a:p>
            <a:pPr algn="ctr"/>
            <a:endParaRPr lang="en-US" dirty="0"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3429000"/>
            <a:ext cx="2477193" cy="2099855"/>
          </a:xfrm>
          <a:prstGeom prst="rect">
            <a:avLst/>
          </a:prstGeom>
          <a:gradFill flip="none" rotWithShape="1">
            <a:gsLst>
              <a:gs pos="0">
                <a:srgbClr val="66FF66"/>
              </a:gs>
              <a:gs pos="45000">
                <a:srgbClr val="0A190A"/>
              </a:gs>
              <a:gs pos="50000">
                <a:schemeClr val="tx1"/>
              </a:gs>
              <a:gs pos="100000">
                <a:srgbClr val="AA3A3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E87E343-8B48-8143-8A0F-7BEA2446F9DF}"/>
              </a:ext>
            </a:extLst>
          </p:cNvPr>
          <p:cNvCxnSpPr>
            <a:cxnSpLocks/>
            <a:stCxn id="8" idx="0"/>
            <a:endCxn id="8" idx="1"/>
          </p:cNvCxnSpPr>
          <p:nvPr/>
        </p:nvCxnSpPr>
        <p:spPr>
          <a:xfrm rot="16200000" flipH="1" flipV="1">
            <a:off x="3427738" y="3334665"/>
            <a:ext cx="1049928" cy="1238597"/>
          </a:xfrm>
          <a:prstGeom prst="curvedConnector4">
            <a:avLst>
              <a:gd name="adj1" fmla="val -50275"/>
              <a:gd name="adj2" fmla="val 14530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9AFF5D-2DB4-C146-B711-0495EFFB112D}"/>
              </a:ext>
            </a:extLst>
          </p:cNvPr>
          <p:cNvSpPr/>
          <p:nvPr/>
        </p:nvSpPr>
        <p:spPr>
          <a:xfrm>
            <a:off x="1904283" y="2986654"/>
            <a:ext cx="9701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births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46697C9-DA0C-8A4E-949F-E62213A4711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810596" y="4478927"/>
            <a:ext cx="872837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8133B-E970-DC41-8CF1-29D28FB8E64B}"/>
              </a:ext>
            </a:extLst>
          </p:cNvPr>
          <p:cNvSpPr/>
          <p:nvPr/>
        </p:nvSpPr>
        <p:spPr>
          <a:xfrm>
            <a:off x="5810596" y="3940318"/>
            <a:ext cx="10967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deaths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49713E-5FDC-E041-8C91-A108B683510A}"/>
              </a:ext>
            </a:extLst>
          </p:cNvPr>
          <p:cNvSpPr/>
          <p:nvPr/>
        </p:nvSpPr>
        <p:spPr>
          <a:xfrm>
            <a:off x="1533322" y="5774208"/>
            <a:ext cx="6077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=births*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-deaths*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C4031-2EE8-C049-B3AE-E4AF63B740E0}"/>
              </a:ext>
            </a:extLst>
          </p:cNvPr>
          <p:cNvSpPr/>
          <p:nvPr/>
        </p:nvSpPr>
        <p:spPr>
          <a:xfrm>
            <a:off x="3333403" y="5528855"/>
            <a:ext cx="4713317" cy="817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30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effectLst/>
              <a:latin typeface="Helvetica" pitchFamily="2" charset="0"/>
            </a:endParaRPr>
          </a:p>
          <a:p>
            <a:pPr algn="ctr"/>
            <a:endParaRPr lang="en-US" dirty="0"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3429000"/>
            <a:ext cx="2477193" cy="2099855"/>
          </a:xfrm>
          <a:prstGeom prst="rect">
            <a:avLst/>
          </a:prstGeom>
          <a:gradFill flip="none" rotWithShape="1">
            <a:gsLst>
              <a:gs pos="0">
                <a:srgbClr val="66FF66"/>
              </a:gs>
              <a:gs pos="45000">
                <a:srgbClr val="0A190A"/>
              </a:gs>
              <a:gs pos="50000">
                <a:schemeClr val="tx1"/>
              </a:gs>
              <a:gs pos="100000">
                <a:srgbClr val="AA3A3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E87E343-8B48-8143-8A0F-7BEA2446F9DF}"/>
              </a:ext>
            </a:extLst>
          </p:cNvPr>
          <p:cNvCxnSpPr>
            <a:cxnSpLocks/>
            <a:stCxn id="8" idx="0"/>
            <a:endCxn id="8" idx="1"/>
          </p:cNvCxnSpPr>
          <p:nvPr/>
        </p:nvCxnSpPr>
        <p:spPr>
          <a:xfrm rot="16200000" flipH="1" flipV="1">
            <a:off x="3427738" y="3334665"/>
            <a:ext cx="1049928" cy="1238597"/>
          </a:xfrm>
          <a:prstGeom prst="curvedConnector4">
            <a:avLst>
              <a:gd name="adj1" fmla="val -50275"/>
              <a:gd name="adj2" fmla="val 14530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9AFF5D-2DB4-C146-B711-0495EFFB112D}"/>
              </a:ext>
            </a:extLst>
          </p:cNvPr>
          <p:cNvSpPr/>
          <p:nvPr/>
        </p:nvSpPr>
        <p:spPr>
          <a:xfrm>
            <a:off x="1904283" y="2986654"/>
            <a:ext cx="9701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births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46697C9-DA0C-8A4E-949F-E62213A4711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810596" y="4478927"/>
            <a:ext cx="872837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8133B-E970-DC41-8CF1-29D28FB8E64B}"/>
              </a:ext>
            </a:extLst>
          </p:cNvPr>
          <p:cNvSpPr/>
          <p:nvPr/>
        </p:nvSpPr>
        <p:spPr>
          <a:xfrm>
            <a:off x="5810596" y="3940318"/>
            <a:ext cx="10967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deaths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49713E-5FDC-E041-8C91-A108B683510A}"/>
              </a:ext>
            </a:extLst>
          </p:cNvPr>
          <p:cNvSpPr/>
          <p:nvPr/>
        </p:nvSpPr>
        <p:spPr>
          <a:xfrm>
            <a:off x="1533322" y="5774208"/>
            <a:ext cx="6077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=births*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-deaths*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C4031-2EE8-C049-B3AE-E4AF63B740E0}"/>
              </a:ext>
            </a:extLst>
          </p:cNvPr>
          <p:cNvSpPr/>
          <p:nvPr/>
        </p:nvSpPr>
        <p:spPr>
          <a:xfrm>
            <a:off x="4883727" y="5631451"/>
            <a:ext cx="3175462" cy="817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12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effectLst/>
              <a:latin typeface="Helvetica" pitchFamily="2" charset="0"/>
            </a:endParaRPr>
          </a:p>
          <a:p>
            <a:pPr algn="ctr"/>
            <a:endParaRPr lang="en-US" dirty="0"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3429000"/>
            <a:ext cx="2477193" cy="2099855"/>
          </a:xfrm>
          <a:prstGeom prst="rect">
            <a:avLst/>
          </a:prstGeom>
          <a:gradFill flip="none" rotWithShape="1">
            <a:gsLst>
              <a:gs pos="0">
                <a:srgbClr val="66FF66"/>
              </a:gs>
              <a:gs pos="45000">
                <a:srgbClr val="0A190A"/>
              </a:gs>
              <a:gs pos="50000">
                <a:schemeClr val="tx1"/>
              </a:gs>
              <a:gs pos="100000">
                <a:srgbClr val="AA3A3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E87E343-8B48-8143-8A0F-7BEA2446F9DF}"/>
              </a:ext>
            </a:extLst>
          </p:cNvPr>
          <p:cNvCxnSpPr>
            <a:cxnSpLocks/>
            <a:stCxn id="8" idx="0"/>
            <a:endCxn id="8" idx="1"/>
          </p:cNvCxnSpPr>
          <p:nvPr/>
        </p:nvCxnSpPr>
        <p:spPr>
          <a:xfrm rot="16200000" flipH="1" flipV="1">
            <a:off x="3427738" y="3334665"/>
            <a:ext cx="1049928" cy="1238597"/>
          </a:xfrm>
          <a:prstGeom prst="curvedConnector4">
            <a:avLst>
              <a:gd name="adj1" fmla="val -50275"/>
              <a:gd name="adj2" fmla="val 14530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9AFF5D-2DB4-C146-B711-0495EFFB112D}"/>
              </a:ext>
            </a:extLst>
          </p:cNvPr>
          <p:cNvSpPr/>
          <p:nvPr/>
        </p:nvSpPr>
        <p:spPr>
          <a:xfrm>
            <a:off x="1904283" y="2986654"/>
            <a:ext cx="9701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births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46697C9-DA0C-8A4E-949F-E62213A4711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810596" y="4478927"/>
            <a:ext cx="872837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8133B-E970-DC41-8CF1-29D28FB8E64B}"/>
              </a:ext>
            </a:extLst>
          </p:cNvPr>
          <p:cNvSpPr/>
          <p:nvPr/>
        </p:nvSpPr>
        <p:spPr>
          <a:xfrm>
            <a:off x="5810596" y="3940318"/>
            <a:ext cx="10967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deaths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49713E-5FDC-E041-8C91-A108B683510A}"/>
              </a:ext>
            </a:extLst>
          </p:cNvPr>
          <p:cNvSpPr/>
          <p:nvPr/>
        </p:nvSpPr>
        <p:spPr>
          <a:xfrm>
            <a:off x="1533322" y="5774208"/>
            <a:ext cx="6077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=births*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-deaths*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84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effectLst/>
              <a:latin typeface="Helvetica" pitchFamily="2" charset="0"/>
            </a:endParaRPr>
          </a:p>
          <a:p>
            <a:pPr algn="ctr"/>
            <a:endParaRPr lang="en-US" dirty="0"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dirty="0">
                <a:latin typeface="Helvetica Light" panose="020B0403020202020204" pitchFamily="34" charset="0"/>
              </a:rPr>
              <a:t>4. Individuals within a compartment are homogenously mix</a:t>
            </a:r>
            <a:endParaRPr lang="en-US" dirty="0"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DEE75-D303-A341-9D75-ADC140D8DED8}"/>
              </a:ext>
            </a:extLst>
          </p:cNvPr>
          <p:cNvSpPr/>
          <p:nvPr/>
        </p:nvSpPr>
        <p:spPr>
          <a:xfrm>
            <a:off x="3333403" y="2896988"/>
            <a:ext cx="2477193" cy="2099855"/>
          </a:xfrm>
          <a:prstGeom prst="rect">
            <a:avLst/>
          </a:prstGeom>
          <a:gradFill flip="none" rotWithShape="1">
            <a:gsLst>
              <a:gs pos="0">
                <a:srgbClr val="66FF66"/>
              </a:gs>
              <a:gs pos="45000">
                <a:srgbClr val="0A190A"/>
              </a:gs>
              <a:gs pos="50000">
                <a:schemeClr val="tx1"/>
              </a:gs>
              <a:gs pos="100000">
                <a:srgbClr val="AA3A33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Helvetica" pitchFamily="2" charset="0"/>
              </a:rPr>
              <a:t>Madagascar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(N)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E87E343-8B48-8143-8A0F-7BEA2446F9DF}"/>
              </a:ext>
            </a:extLst>
          </p:cNvPr>
          <p:cNvCxnSpPr>
            <a:cxnSpLocks/>
            <a:stCxn id="8" idx="0"/>
            <a:endCxn id="8" idx="1"/>
          </p:cNvCxnSpPr>
          <p:nvPr/>
        </p:nvCxnSpPr>
        <p:spPr>
          <a:xfrm rot="16200000" flipH="1" flipV="1">
            <a:off x="3427738" y="2802653"/>
            <a:ext cx="1049928" cy="1238597"/>
          </a:xfrm>
          <a:prstGeom prst="curvedConnector4">
            <a:avLst>
              <a:gd name="adj1" fmla="val -21773"/>
              <a:gd name="adj2" fmla="val 11845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9AFF5D-2DB4-C146-B711-0495EFFB112D}"/>
              </a:ext>
            </a:extLst>
          </p:cNvPr>
          <p:cNvSpPr/>
          <p:nvPr/>
        </p:nvSpPr>
        <p:spPr>
          <a:xfrm>
            <a:off x="1904283" y="2454642"/>
            <a:ext cx="9701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births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46697C9-DA0C-8A4E-949F-E62213A4711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810596" y="3946915"/>
            <a:ext cx="872837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28133B-E970-DC41-8CF1-29D28FB8E64B}"/>
              </a:ext>
            </a:extLst>
          </p:cNvPr>
          <p:cNvSpPr/>
          <p:nvPr/>
        </p:nvSpPr>
        <p:spPr>
          <a:xfrm>
            <a:off x="5810596" y="3408306"/>
            <a:ext cx="10967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dirty="0">
                <a:effectLst/>
                <a:latin typeface="Helvetica" pitchFamily="2" charset="0"/>
              </a:rPr>
              <a:t>deaths</a:t>
            </a:r>
            <a:endParaRPr lang="en-US" sz="2200" dirty="0">
              <a:effectLst/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49713E-5FDC-E041-8C91-A108B683510A}"/>
              </a:ext>
            </a:extLst>
          </p:cNvPr>
          <p:cNvSpPr/>
          <p:nvPr/>
        </p:nvSpPr>
        <p:spPr>
          <a:xfrm>
            <a:off x="1533322" y="5104565"/>
            <a:ext cx="6077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=births*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-deaths*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5D7F96-C128-2B4D-85C1-3DA0C8D6471E}"/>
              </a:ext>
            </a:extLst>
          </p:cNvPr>
          <p:cNvSpPr/>
          <p:nvPr/>
        </p:nvSpPr>
        <p:spPr>
          <a:xfrm>
            <a:off x="1367067" y="5590394"/>
            <a:ext cx="6077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=(births-deaths)*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751F58-8642-7846-89A1-01E2C9A9FA76}"/>
              </a:ext>
            </a:extLst>
          </p:cNvPr>
          <p:cNvSpPr/>
          <p:nvPr/>
        </p:nvSpPr>
        <p:spPr>
          <a:xfrm>
            <a:off x="241300" y="5967693"/>
            <a:ext cx="60773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</a:t>
            </a:r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*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8BC40F6-7787-F94C-A2B8-8D6681111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902030302020204" pitchFamily="66" charset="0"/>
              </a:rPr>
              <a:t>(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8D9C76-8D0C-9B4E-B4D3-B9089B96E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36525"/>
            <a:ext cx="2286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F95BF0F9-2538-E34C-BF30-87526BEA7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mic Sans MS" panose="030F0902030302020204" pitchFamily="66" charset="0"/>
              </a:rPr>
              <a:t>(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D6E40B7-BDFF-DF40-8084-8E7876F02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5875"/>
            <a:ext cx="2286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61BAB14-F2E3-484E-8814-8DA0138F98F2}"/>
              </a:ext>
            </a:extLst>
          </p:cNvPr>
          <p:cNvSpPr/>
          <p:nvPr/>
        </p:nvSpPr>
        <p:spPr>
          <a:xfrm>
            <a:off x="4438999" y="6139103"/>
            <a:ext cx="60773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2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=pop intrinsic growth rate</a:t>
            </a:r>
          </a:p>
        </p:txBody>
      </p:sp>
    </p:spTree>
    <p:extLst>
      <p:ext uri="{BB962C8B-B14F-4D97-AF65-F5344CB8AC3E}">
        <p14:creationId xmlns:p14="http://schemas.microsoft.com/office/powerpoint/2010/main" val="2658442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895AB-1D2E-304F-A01F-B920B9215031}"/>
              </a:ext>
            </a:extLst>
          </p:cNvPr>
          <p:cNvSpPr/>
          <p:nvPr/>
        </p:nvSpPr>
        <p:spPr>
          <a:xfrm>
            <a:off x="3832167" y="105013"/>
            <a:ext cx="5311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/>
                <a:latin typeface="Helvetica" pitchFamily="2" charset="0"/>
              </a:rPr>
              <a:t>Compartmental models (Mechanistic Models)</a:t>
            </a:r>
            <a:endParaRPr lang="en-US" dirty="0">
              <a:effectLst/>
              <a:latin typeface="Helvetica" pitchFamily="2" charset="0"/>
            </a:endParaRPr>
          </a:p>
          <a:p>
            <a:pPr algn="ctr"/>
            <a:endParaRPr lang="en-US" dirty="0">
              <a:effectLst/>
              <a:latin typeface="Helvetica" pitchFamily="2" charset="0"/>
            </a:endParaRP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1. Populations are divided into compartments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2. Compartments and transition rates are 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determined by biological systems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3. Rates of transferring between compartments </a:t>
            </a:r>
          </a:p>
          <a:p>
            <a:pPr algn="ctr"/>
            <a:r>
              <a:rPr lang="en-US" dirty="0">
                <a:effectLst/>
                <a:latin typeface="Helvetica Light" panose="020B0403020202020204" pitchFamily="34" charset="0"/>
              </a:rPr>
              <a:t>are expressed mathematically 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Helvetica Light" panose="020B0403020202020204" pitchFamily="34" charset="0"/>
              </a:rPr>
              <a:t>4. Individuals within a compartment are homogenously mix</a:t>
            </a:r>
            <a:endParaRPr lang="en-US" b="1" dirty="0">
              <a:solidFill>
                <a:srgbClr val="FF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F9E8E-6BBE-8946-B9CC-3D4570FD64B9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0B0681-FC3C-844D-A0EF-4534513117E1}"/>
              </a:ext>
            </a:extLst>
          </p:cNvPr>
          <p:cNvGrpSpPr/>
          <p:nvPr/>
        </p:nvGrpSpPr>
        <p:grpSpPr>
          <a:xfrm>
            <a:off x="1904283" y="2454642"/>
            <a:ext cx="5003088" cy="2542201"/>
            <a:chOff x="1904283" y="2454642"/>
            <a:chExt cx="5003088" cy="2542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6DEE75-D303-A341-9D75-ADC140D8DED8}"/>
                </a:ext>
              </a:extLst>
            </p:cNvPr>
            <p:cNvSpPr/>
            <p:nvPr/>
          </p:nvSpPr>
          <p:spPr>
            <a:xfrm>
              <a:off x="3333403" y="2896988"/>
              <a:ext cx="2477193" cy="20998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Helvetica" pitchFamily="2" charset="0"/>
                </a:rPr>
                <a:t>Madagascar</a:t>
              </a:r>
            </a:p>
            <a:p>
              <a:pPr algn="ctr"/>
              <a:r>
                <a:rPr lang="en-US" sz="3200" dirty="0">
                  <a:latin typeface="Helvetica" pitchFamily="2" charset="0"/>
                </a:rPr>
                <a:t>(N)</a:t>
              </a:r>
            </a:p>
          </p:txBody>
        </p:sp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BE87E343-8B48-8143-8A0F-7BEA2446F9D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344608" y="2852529"/>
              <a:ext cx="1049928" cy="1238597"/>
            </a:xfrm>
            <a:prstGeom prst="curvedConnector4">
              <a:avLst>
                <a:gd name="adj1" fmla="val -42358"/>
                <a:gd name="adj2" fmla="val 13322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9AFF5D-2DB4-C146-B711-0495EFFB112D}"/>
                </a:ext>
              </a:extLst>
            </p:cNvPr>
            <p:cNvSpPr/>
            <p:nvPr/>
          </p:nvSpPr>
          <p:spPr>
            <a:xfrm>
              <a:off x="1904283" y="2454642"/>
              <a:ext cx="97013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200" b="1" dirty="0">
                  <a:effectLst/>
                  <a:latin typeface="Helvetica" pitchFamily="2" charset="0"/>
                </a:rPr>
                <a:t>births</a:t>
              </a:r>
              <a:endParaRPr lang="en-US" sz="2200" dirty="0">
                <a:effectLst/>
                <a:latin typeface="Helvetica" pitchFamily="2" charset="0"/>
              </a:endParaRPr>
            </a:p>
          </p:txBody>
        </p: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546697C9-DA0C-8A4E-949F-E62213A4711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10596" y="3946915"/>
              <a:ext cx="872837" cy="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28133B-E970-DC41-8CF1-29D28FB8E64B}"/>
                </a:ext>
              </a:extLst>
            </p:cNvPr>
            <p:cNvSpPr/>
            <p:nvPr/>
          </p:nvSpPr>
          <p:spPr>
            <a:xfrm>
              <a:off x="5810596" y="3408306"/>
              <a:ext cx="109677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200" b="1" dirty="0">
                  <a:effectLst/>
                  <a:latin typeface="Helvetica" pitchFamily="2" charset="0"/>
                </a:rPr>
                <a:t>deaths</a:t>
              </a:r>
              <a:endParaRPr lang="en-US" sz="2200" dirty="0">
                <a:effectLst/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1855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ACCA32-3E67-0A4D-8E65-E955A893779E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7A4C2-9D85-274B-AC33-DA91649325EB}"/>
              </a:ext>
            </a:extLst>
          </p:cNvPr>
          <p:cNvSpPr/>
          <p:nvPr/>
        </p:nvSpPr>
        <p:spPr>
          <a:xfrm>
            <a:off x="66500" y="1196188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91348-6996-4E48-9BAF-C42D396BF84F}"/>
              </a:ext>
            </a:extLst>
          </p:cNvPr>
          <p:cNvGrpSpPr/>
          <p:nvPr/>
        </p:nvGrpSpPr>
        <p:grpSpPr>
          <a:xfrm>
            <a:off x="4228870" y="104735"/>
            <a:ext cx="2947330" cy="1567843"/>
            <a:chOff x="1634042" y="2454642"/>
            <a:chExt cx="5894468" cy="2542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293931-F40F-2B48-ADFB-32C3A839C011}"/>
                </a:ext>
              </a:extLst>
            </p:cNvPr>
            <p:cNvSpPr/>
            <p:nvPr/>
          </p:nvSpPr>
          <p:spPr>
            <a:xfrm>
              <a:off x="3333403" y="2896988"/>
              <a:ext cx="2477193" cy="20998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Helvetica" pitchFamily="2" charset="0"/>
                </a:rPr>
                <a:t>Madagascar</a:t>
              </a:r>
            </a:p>
            <a:p>
              <a:pPr algn="ctr"/>
              <a:r>
                <a:rPr lang="en-US" sz="1500" dirty="0">
                  <a:latin typeface="Helvetica" pitchFamily="2" charset="0"/>
                </a:rPr>
                <a:t>(N)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7AF78511-F697-184D-B8B9-9FA04883EE0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344608" y="2852529"/>
              <a:ext cx="1049928" cy="1238597"/>
            </a:xfrm>
            <a:prstGeom prst="curvedConnector4">
              <a:avLst>
                <a:gd name="adj1" fmla="val -42358"/>
                <a:gd name="adj2" fmla="val 13322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F24813-C0FD-1645-9627-BE24E8EE42F3}"/>
                </a:ext>
              </a:extLst>
            </p:cNvPr>
            <p:cNvSpPr/>
            <p:nvPr/>
          </p:nvSpPr>
          <p:spPr>
            <a:xfrm>
              <a:off x="1634042" y="2454642"/>
              <a:ext cx="1510622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births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BF17520A-B16B-D14C-A739-07502920130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10596" y="3946915"/>
              <a:ext cx="872837" cy="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950F6-D939-5F46-BA70-5DFA888542D4}"/>
                </a:ext>
              </a:extLst>
            </p:cNvPr>
            <p:cNvSpPr/>
            <p:nvPr/>
          </p:nvSpPr>
          <p:spPr>
            <a:xfrm>
              <a:off x="5838357" y="3251264"/>
              <a:ext cx="1690153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deaths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6E7DA-C115-F94F-A5EC-72E61D1BC504}"/>
              </a:ext>
            </a:extLst>
          </p:cNvPr>
          <p:cNvSpPr/>
          <p:nvPr/>
        </p:nvSpPr>
        <p:spPr>
          <a:xfrm>
            <a:off x="4451390" y="1719408"/>
            <a:ext cx="2929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3A37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Population rate of increase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66FD84-CCBA-1F4F-ACBF-4696906D82E5}"/>
              </a:ext>
            </a:extLst>
          </p:cNvPr>
          <p:cNvSpPr/>
          <p:nvPr/>
        </p:nvSpPr>
        <p:spPr>
          <a:xfrm>
            <a:off x="3871872" y="2026969"/>
            <a:ext cx="4088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Taux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d'accroissement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de la population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904F55-0FDA-294F-B352-5CA4FCD8D0EB}"/>
              </a:ext>
            </a:extLst>
          </p:cNvPr>
          <p:cNvSpPr/>
          <p:nvPr/>
        </p:nvSpPr>
        <p:spPr>
          <a:xfrm>
            <a:off x="206285" y="2853739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 size at t+1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F8C54B-1ACA-DD48-AE6A-E5427F6E7DA2}"/>
              </a:ext>
            </a:extLst>
          </p:cNvPr>
          <p:cNvSpPr/>
          <p:nvPr/>
        </p:nvSpPr>
        <p:spPr>
          <a:xfrm>
            <a:off x="2172473" y="2378907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 size at 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8FAA61-4F84-9B4D-8612-5FA48B7D4AAA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97527" y="1904074"/>
            <a:ext cx="275312" cy="949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680B21-52E8-0745-A149-CBC9AA39D664}"/>
              </a:ext>
            </a:extLst>
          </p:cNvPr>
          <p:cNvCxnSpPr>
            <a:cxnSpLocks/>
          </p:cNvCxnSpPr>
          <p:nvPr/>
        </p:nvCxnSpPr>
        <p:spPr>
          <a:xfrm flipH="1" flipV="1">
            <a:off x="2332718" y="1938952"/>
            <a:ext cx="355685" cy="439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02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ACCA32-3E67-0A4D-8E65-E955A893779E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7A4C2-9D85-274B-AC33-DA91649325EB}"/>
              </a:ext>
            </a:extLst>
          </p:cNvPr>
          <p:cNvSpPr/>
          <p:nvPr/>
        </p:nvSpPr>
        <p:spPr>
          <a:xfrm>
            <a:off x="1456689" y="3075057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91348-6996-4E48-9BAF-C42D396BF84F}"/>
              </a:ext>
            </a:extLst>
          </p:cNvPr>
          <p:cNvGrpSpPr/>
          <p:nvPr/>
        </p:nvGrpSpPr>
        <p:grpSpPr>
          <a:xfrm>
            <a:off x="4228869" y="104735"/>
            <a:ext cx="2986577" cy="1200329"/>
            <a:chOff x="1634042" y="2454642"/>
            <a:chExt cx="5894468" cy="2542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293931-F40F-2B48-ADFB-32C3A839C011}"/>
                </a:ext>
              </a:extLst>
            </p:cNvPr>
            <p:cNvSpPr/>
            <p:nvPr/>
          </p:nvSpPr>
          <p:spPr>
            <a:xfrm>
              <a:off x="3333403" y="2896988"/>
              <a:ext cx="2477193" cy="20998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Helvetica" pitchFamily="2" charset="0"/>
                </a:rPr>
                <a:t>Madagascar</a:t>
              </a:r>
            </a:p>
            <a:p>
              <a:pPr algn="ctr"/>
              <a:r>
                <a:rPr lang="en-US" sz="1500" dirty="0">
                  <a:latin typeface="Helvetica" pitchFamily="2" charset="0"/>
                </a:rPr>
                <a:t>(N)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7AF78511-F697-184D-B8B9-9FA04883EE0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344608" y="2852529"/>
              <a:ext cx="1049928" cy="1238597"/>
            </a:xfrm>
            <a:prstGeom prst="curvedConnector4">
              <a:avLst>
                <a:gd name="adj1" fmla="val -42358"/>
                <a:gd name="adj2" fmla="val 13322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F24813-C0FD-1645-9627-BE24E8EE42F3}"/>
                </a:ext>
              </a:extLst>
            </p:cNvPr>
            <p:cNvSpPr/>
            <p:nvPr/>
          </p:nvSpPr>
          <p:spPr>
            <a:xfrm>
              <a:off x="1634042" y="2454642"/>
              <a:ext cx="1510622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births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BF17520A-B16B-D14C-A739-07502920130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10596" y="3946915"/>
              <a:ext cx="872837" cy="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950F6-D939-5F46-BA70-5DFA888542D4}"/>
                </a:ext>
              </a:extLst>
            </p:cNvPr>
            <p:cNvSpPr/>
            <p:nvPr/>
          </p:nvSpPr>
          <p:spPr>
            <a:xfrm>
              <a:off x="5838357" y="3251264"/>
              <a:ext cx="1690153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deaths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C047EFD-ADD9-8041-807B-FF676843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75" y="1786867"/>
            <a:ext cx="2049911" cy="3284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6B8847-57C2-0241-A5A4-D2DCA6CD9FD6}"/>
              </a:ext>
            </a:extLst>
          </p:cNvPr>
          <p:cNvSpPr/>
          <p:nvPr/>
        </p:nvSpPr>
        <p:spPr>
          <a:xfrm>
            <a:off x="292577" y="53436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]=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FF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FF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0D130B-8AA2-3F4F-9EE4-A9AFF18E1709}"/>
              </a:ext>
            </a:extLst>
          </p:cNvPr>
          <p:cNvSpPr/>
          <p:nvPr/>
        </p:nvSpPr>
        <p:spPr>
          <a:xfrm>
            <a:off x="401336" y="1393476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Discrete time</a:t>
            </a:r>
          </a:p>
        </p:txBody>
      </p:sp>
    </p:spTree>
    <p:extLst>
      <p:ext uri="{BB962C8B-B14F-4D97-AF65-F5344CB8AC3E}">
        <p14:creationId xmlns:p14="http://schemas.microsoft.com/office/powerpoint/2010/main" val="1768717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ACCA32-3E67-0A4D-8E65-E955A893779E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7A4C2-9D85-274B-AC33-DA91649325EB}"/>
              </a:ext>
            </a:extLst>
          </p:cNvPr>
          <p:cNvSpPr/>
          <p:nvPr/>
        </p:nvSpPr>
        <p:spPr>
          <a:xfrm>
            <a:off x="1456689" y="3200060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91348-6996-4E48-9BAF-C42D396BF84F}"/>
              </a:ext>
            </a:extLst>
          </p:cNvPr>
          <p:cNvGrpSpPr/>
          <p:nvPr/>
        </p:nvGrpSpPr>
        <p:grpSpPr>
          <a:xfrm>
            <a:off x="4228869" y="104735"/>
            <a:ext cx="2986577" cy="1200329"/>
            <a:chOff x="1634042" y="2454642"/>
            <a:chExt cx="5894468" cy="2542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293931-F40F-2B48-ADFB-32C3A839C011}"/>
                </a:ext>
              </a:extLst>
            </p:cNvPr>
            <p:cNvSpPr/>
            <p:nvPr/>
          </p:nvSpPr>
          <p:spPr>
            <a:xfrm>
              <a:off x="3333403" y="2896988"/>
              <a:ext cx="2477193" cy="20998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Helvetica" pitchFamily="2" charset="0"/>
                </a:rPr>
                <a:t>Madagascar</a:t>
              </a:r>
            </a:p>
            <a:p>
              <a:pPr algn="ctr"/>
              <a:r>
                <a:rPr lang="en-US" sz="1500" dirty="0">
                  <a:latin typeface="Helvetica" pitchFamily="2" charset="0"/>
                </a:rPr>
                <a:t>(N)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7AF78511-F697-184D-B8B9-9FA04883EE0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344608" y="2852529"/>
              <a:ext cx="1049928" cy="1238597"/>
            </a:xfrm>
            <a:prstGeom prst="curvedConnector4">
              <a:avLst>
                <a:gd name="adj1" fmla="val -42358"/>
                <a:gd name="adj2" fmla="val 13322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F24813-C0FD-1645-9627-BE24E8EE42F3}"/>
                </a:ext>
              </a:extLst>
            </p:cNvPr>
            <p:cNvSpPr/>
            <p:nvPr/>
          </p:nvSpPr>
          <p:spPr>
            <a:xfrm>
              <a:off x="1634042" y="2454642"/>
              <a:ext cx="1510622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births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BF17520A-B16B-D14C-A739-07502920130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10596" y="3946915"/>
              <a:ext cx="872837" cy="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950F6-D939-5F46-BA70-5DFA888542D4}"/>
                </a:ext>
              </a:extLst>
            </p:cNvPr>
            <p:cNvSpPr/>
            <p:nvPr/>
          </p:nvSpPr>
          <p:spPr>
            <a:xfrm>
              <a:off x="5838357" y="3251264"/>
              <a:ext cx="1690153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deaths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C047EFD-ADD9-8041-807B-FF676843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77" y="1800799"/>
            <a:ext cx="2049911" cy="3284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6B8847-57C2-0241-A5A4-D2DCA6CD9FD6}"/>
              </a:ext>
            </a:extLst>
          </p:cNvPr>
          <p:cNvSpPr/>
          <p:nvPr/>
        </p:nvSpPr>
        <p:spPr>
          <a:xfrm>
            <a:off x="292577" y="53436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]=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FF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FF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0D130B-8AA2-3F4F-9EE4-A9AFF18E1709}"/>
              </a:ext>
            </a:extLst>
          </p:cNvPr>
          <p:cNvSpPr/>
          <p:nvPr/>
        </p:nvSpPr>
        <p:spPr>
          <a:xfrm>
            <a:off x="708707" y="1454641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Discrete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E5029-BB29-C247-B1CA-9F234DB13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598" y="1915647"/>
            <a:ext cx="2049911" cy="31694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2DF4F5-B8C2-B74E-9B45-B917BCE94ABE}"/>
              </a:ext>
            </a:extLst>
          </p:cNvPr>
          <p:cNvSpPr/>
          <p:nvPr/>
        </p:nvSpPr>
        <p:spPr>
          <a:xfrm rot="16200000">
            <a:off x="-772872" y="3267464"/>
            <a:ext cx="19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population size,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1CF3A-7BA4-D945-8DE2-D4577F76382A}"/>
              </a:ext>
            </a:extLst>
          </p:cNvPr>
          <p:cNvSpPr/>
          <p:nvPr/>
        </p:nvSpPr>
        <p:spPr>
          <a:xfrm>
            <a:off x="4336598" y="1461390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Continuous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D28CC-DEEC-6644-A3CB-07EDD0B4C7A9}"/>
              </a:ext>
            </a:extLst>
          </p:cNvPr>
          <p:cNvSpPr/>
          <p:nvPr/>
        </p:nvSpPr>
        <p:spPr>
          <a:xfrm>
            <a:off x="964939" y="4974364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02A090-B13B-2142-B015-2C7BF26D4C71}"/>
              </a:ext>
            </a:extLst>
          </p:cNvPr>
          <p:cNvSpPr/>
          <p:nvPr/>
        </p:nvSpPr>
        <p:spPr>
          <a:xfrm>
            <a:off x="5116010" y="4972040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8CE729-4781-2D4D-B057-936024060BF8}"/>
              </a:ext>
            </a:extLst>
          </p:cNvPr>
          <p:cNvSpPr/>
          <p:nvPr/>
        </p:nvSpPr>
        <p:spPr>
          <a:xfrm rot="16200000">
            <a:off x="3271331" y="3267464"/>
            <a:ext cx="19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population size,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A2DE13-3B6B-7544-81A7-FD829CB66593}"/>
              </a:ext>
            </a:extLst>
          </p:cNvPr>
          <p:cNvSpPr/>
          <p:nvPr/>
        </p:nvSpPr>
        <p:spPr>
          <a:xfrm>
            <a:off x="6359342" y="4723616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82506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!as t</a:t>
            </a:r>
            <a:r>
              <a:rPr lang="en-US" dirty="0">
                <a:solidFill>
                  <a:srgbClr val="C82506"/>
                </a:solidFill>
                <a:effectLst/>
                <a:latin typeface="Lucida Grande" panose="020B0600040502020204" pitchFamily="34" charset="0"/>
                <a:cs typeface="Gill Sans" panose="020B0502020104020203" pitchFamily="34" charset="-79"/>
              </a:rPr>
              <a:t>→</a:t>
            </a:r>
            <a:r>
              <a:rPr lang="en-US" dirty="0">
                <a:solidFill>
                  <a:srgbClr val="C82506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A14FC7-378F-0D43-87C9-C2C9C8EE6882}"/>
              </a:ext>
            </a:extLst>
          </p:cNvPr>
          <p:cNvSpPr/>
          <p:nvPr/>
        </p:nvSpPr>
        <p:spPr>
          <a:xfrm>
            <a:off x="4796376" y="55529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/dt= </a:t>
            </a:r>
            <a:r>
              <a:rPr lang="en-US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rN</a:t>
            </a:r>
            <a:endParaRPr lang="en-US" dirty="0">
              <a:solidFill>
                <a:srgbClr val="FF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b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</a:b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  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969EFE-DC02-8F41-9242-EF9DB674DDAF}"/>
              </a:ext>
            </a:extLst>
          </p:cNvPr>
          <p:cNvSpPr/>
          <p:nvPr/>
        </p:nvSpPr>
        <p:spPr>
          <a:xfrm>
            <a:off x="5606674" y="3159742"/>
            <a:ext cx="35557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      </a:t>
            </a:r>
            <a:r>
              <a:rPr lang="en-US" sz="3200" dirty="0">
                <a:solidFill>
                  <a:srgbClr val="FF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</a:t>
            </a:r>
            <a:r>
              <a:rPr lang="en-US" sz="32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= [N(t)-N(0)]/t</a:t>
            </a:r>
          </a:p>
        </p:txBody>
      </p:sp>
    </p:spTree>
    <p:extLst>
      <p:ext uri="{BB962C8B-B14F-4D97-AF65-F5344CB8AC3E}">
        <p14:creationId xmlns:p14="http://schemas.microsoft.com/office/powerpoint/2010/main" val="3238305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ACCA32-3E67-0A4D-8E65-E955A893779E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7A4C2-9D85-274B-AC33-DA91649325EB}"/>
              </a:ext>
            </a:extLst>
          </p:cNvPr>
          <p:cNvSpPr/>
          <p:nvPr/>
        </p:nvSpPr>
        <p:spPr>
          <a:xfrm>
            <a:off x="1456689" y="3200060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91348-6996-4E48-9BAF-C42D396BF84F}"/>
              </a:ext>
            </a:extLst>
          </p:cNvPr>
          <p:cNvGrpSpPr/>
          <p:nvPr/>
        </p:nvGrpSpPr>
        <p:grpSpPr>
          <a:xfrm>
            <a:off x="4228869" y="104735"/>
            <a:ext cx="2986577" cy="1200329"/>
            <a:chOff x="1634042" y="2454642"/>
            <a:chExt cx="5894468" cy="2542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293931-F40F-2B48-ADFB-32C3A839C011}"/>
                </a:ext>
              </a:extLst>
            </p:cNvPr>
            <p:cNvSpPr/>
            <p:nvPr/>
          </p:nvSpPr>
          <p:spPr>
            <a:xfrm>
              <a:off x="3333403" y="2896988"/>
              <a:ext cx="2477193" cy="20998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Helvetica" pitchFamily="2" charset="0"/>
                </a:rPr>
                <a:t>Madagascar</a:t>
              </a:r>
            </a:p>
            <a:p>
              <a:pPr algn="ctr"/>
              <a:r>
                <a:rPr lang="en-US" sz="1500" dirty="0">
                  <a:latin typeface="Helvetica" pitchFamily="2" charset="0"/>
                </a:rPr>
                <a:t>(N)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7AF78511-F697-184D-B8B9-9FA04883EE0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344608" y="2852529"/>
              <a:ext cx="1049928" cy="1238597"/>
            </a:xfrm>
            <a:prstGeom prst="curvedConnector4">
              <a:avLst>
                <a:gd name="adj1" fmla="val -42358"/>
                <a:gd name="adj2" fmla="val 13322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F24813-C0FD-1645-9627-BE24E8EE42F3}"/>
                </a:ext>
              </a:extLst>
            </p:cNvPr>
            <p:cNvSpPr/>
            <p:nvPr/>
          </p:nvSpPr>
          <p:spPr>
            <a:xfrm>
              <a:off x="1634042" y="2454642"/>
              <a:ext cx="1510622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births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BF17520A-B16B-D14C-A739-07502920130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10596" y="3946915"/>
              <a:ext cx="872837" cy="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950F6-D939-5F46-BA70-5DFA888542D4}"/>
                </a:ext>
              </a:extLst>
            </p:cNvPr>
            <p:cNvSpPr/>
            <p:nvPr/>
          </p:nvSpPr>
          <p:spPr>
            <a:xfrm>
              <a:off x="5838357" y="3251264"/>
              <a:ext cx="1690153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deaths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C047EFD-ADD9-8041-807B-FF676843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77" y="1800799"/>
            <a:ext cx="2049911" cy="3284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6B8847-57C2-0241-A5A4-D2DCA6CD9FD6}"/>
              </a:ext>
            </a:extLst>
          </p:cNvPr>
          <p:cNvSpPr/>
          <p:nvPr/>
        </p:nvSpPr>
        <p:spPr>
          <a:xfrm>
            <a:off x="292577" y="53436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]=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FF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FF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0D130B-8AA2-3F4F-9EE4-A9AFF18E1709}"/>
              </a:ext>
            </a:extLst>
          </p:cNvPr>
          <p:cNvSpPr/>
          <p:nvPr/>
        </p:nvSpPr>
        <p:spPr>
          <a:xfrm>
            <a:off x="708707" y="1454641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Discrete 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2DF4F5-B8C2-B74E-9B45-B917BCE94ABE}"/>
              </a:ext>
            </a:extLst>
          </p:cNvPr>
          <p:cNvSpPr/>
          <p:nvPr/>
        </p:nvSpPr>
        <p:spPr>
          <a:xfrm rot="16200000">
            <a:off x="-772872" y="3267464"/>
            <a:ext cx="19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population size,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1CF3A-7BA4-D945-8DE2-D4577F76382A}"/>
              </a:ext>
            </a:extLst>
          </p:cNvPr>
          <p:cNvSpPr/>
          <p:nvPr/>
        </p:nvSpPr>
        <p:spPr>
          <a:xfrm>
            <a:off x="4336598" y="1461390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Continuous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D28CC-DEEC-6644-A3CB-07EDD0B4C7A9}"/>
              </a:ext>
            </a:extLst>
          </p:cNvPr>
          <p:cNvSpPr/>
          <p:nvPr/>
        </p:nvSpPr>
        <p:spPr>
          <a:xfrm>
            <a:off x="964939" y="4974364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14DAB0-4E3F-3749-9DD6-6B3BDAE9D154}"/>
              </a:ext>
            </a:extLst>
          </p:cNvPr>
          <p:cNvSpPr/>
          <p:nvPr/>
        </p:nvSpPr>
        <p:spPr>
          <a:xfrm>
            <a:off x="4336598" y="1820434"/>
            <a:ext cx="26517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(t)/dt =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Separation of variables: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(t)/N(t) = r dt 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Integrate both sides: 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∫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(t)/N(t) = ∫ r dt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By definition: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log(N(t)) = rt + c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Take exponentials: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N(t) =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e</a:t>
            </a:r>
            <a:r>
              <a:rPr lang="en-US" baseline="30000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 + c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= Ce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N(t)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 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= N(0)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e</a:t>
            </a:r>
            <a:r>
              <a:rPr lang="en-US" baseline="30000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F110C9-7112-494C-B202-038CAAC0F9B7}"/>
              </a:ext>
            </a:extLst>
          </p:cNvPr>
          <p:cNvSpPr/>
          <p:nvPr/>
        </p:nvSpPr>
        <p:spPr>
          <a:xfrm>
            <a:off x="4336598" y="2494592"/>
            <a:ext cx="2651760" cy="3727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4209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7DA3-8B7A-E04D-9518-F839046F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Goals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46AA-4E86-3545-8408-AE9D392CE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>
                <a:latin typeface="Helvetica" pitchFamily="2" charset="0"/>
              </a:rPr>
              <a:t>Understand the difference between statistical and mechanistic models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Comprendre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la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différence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entre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statistiques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mécanistes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.</a:t>
            </a:r>
          </a:p>
          <a:p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r>
              <a:rPr lang="en-US" sz="2600" dirty="0">
                <a:latin typeface="Helvetica" pitchFamily="2" charset="0"/>
              </a:rPr>
              <a:t>Understand how to formalize and conceptualize compartmental models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Comprendre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comment on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peut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formuler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conceptualiser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compartimentés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 </a:t>
            </a:r>
          </a:p>
          <a:p>
            <a:r>
              <a:rPr lang="en-US" sz="2600" dirty="0">
                <a:latin typeface="Helvetica" pitchFamily="2" charset="0"/>
              </a:rPr>
              <a:t>Example: population growth, predator prey, SIR models</a:t>
            </a:r>
          </a:p>
          <a:p>
            <a:endParaRPr lang="en-US" sz="2600" dirty="0"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50BF7-5241-FA48-BD86-78B6CA99FF3E}"/>
              </a:ext>
            </a:extLst>
          </p:cNvPr>
          <p:cNvSpPr/>
          <p:nvPr/>
        </p:nvSpPr>
        <p:spPr>
          <a:xfrm>
            <a:off x="695153" y="3429000"/>
            <a:ext cx="7753694" cy="3063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22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ACCA32-3E67-0A4D-8E65-E955A893779E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7A4C2-9D85-274B-AC33-DA91649325EB}"/>
              </a:ext>
            </a:extLst>
          </p:cNvPr>
          <p:cNvSpPr/>
          <p:nvPr/>
        </p:nvSpPr>
        <p:spPr>
          <a:xfrm>
            <a:off x="1456689" y="3200060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91348-6996-4E48-9BAF-C42D396BF84F}"/>
              </a:ext>
            </a:extLst>
          </p:cNvPr>
          <p:cNvGrpSpPr/>
          <p:nvPr/>
        </p:nvGrpSpPr>
        <p:grpSpPr>
          <a:xfrm>
            <a:off x="4228869" y="104735"/>
            <a:ext cx="2986577" cy="1200329"/>
            <a:chOff x="1634042" y="2454642"/>
            <a:chExt cx="5894468" cy="2542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293931-F40F-2B48-ADFB-32C3A839C011}"/>
                </a:ext>
              </a:extLst>
            </p:cNvPr>
            <p:cNvSpPr/>
            <p:nvPr/>
          </p:nvSpPr>
          <p:spPr>
            <a:xfrm>
              <a:off x="3333403" y="2896988"/>
              <a:ext cx="2477193" cy="20998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Helvetica" pitchFamily="2" charset="0"/>
                </a:rPr>
                <a:t>Madagascar</a:t>
              </a:r>
            </a:p>
            <a:p>
              <a:pPr algn="ctr"/>
              <a:r>
                <a:rPr lang="en-US" sz="1500" dirty="0">
                  <a:latin typeface="Helvetica" pitchFamily="2" charset="0"/>
                </a:rPr>
                <a:t>(N)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7AF78511-F697-184D-B8B9-9FA04883EE0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344608" y="2852529"/>
              <a:ext cx="1049928" cy="1238597"/>
            </a:xfrm>
            <a:prstGeom prst="curvedConnector4">
              <a:avLst>
                <a:gd name="adj1" fmla="val -42358"/>
                <a:gd name="adj2" fmla="val 13322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F24813-C0FD-1645-9627-BE24E8EE42F3}"/>
                </a:ext>
              </a:extLst>
            </p:cNvPr>
            <p:cNvSpPr/>
            <p:nvPr/>
          </p:nvSpPr>
          <p:spPr>
            <a:xfrm>
              <a:off x="1634042" y="2454642"/>
              <a:ext cx="1510622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births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BF17520A-B16B-D14C-A739-07502920130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10596" y="3946915"/>
              <a:ext cx="872837" cy="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950F6-D939-5F46-BA70-5DFA888542D4}"/>
                </a:ext>
              </a:extLst>
            </p:cNvPr>
            <p:cNvSpPr/>
            <p:nvPr/>
          </p:nvSpPr>
          <p:spPr>
            <a:xfrm>
              <a:off x="5838357" y="3251264"/>
              <a:ext cx="1690153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deaths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C047EFD-ADD9-8041-807B-FF676843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77" y="1800799"/>
            <a:ext cx="2049911" cy="3284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6B8847-57C2-0241-A5A4-D2DCA6CD9FD6}"/>
              </a:ext>
            </a:extLst>
          </p:cNvPr>
          <p:cNvSpPr/>
          <p:nvPr/>
        </p:nvSpPr>
        <p:spPr>
          <a:xfrm>
            <a:off x="292577" y="53436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]=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FF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FF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0D130B-8AA2-3F4F-9EE4-A9AFF18E1709}"/>
              </a:ext>
            </a:extLst>
          </p:cNvPr>
          <p:cNvSpPr/>
          <p:nvPr/>
        </p:nvSpPr>
        <p:spPr>
          <a:xfrm>
            <a:off x="708707" y="1454641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Discrete 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2DF4F5-B8C2-B74E-9B45-B917BCE94ABE}"/>
              </a:ext>
            </a:extLst>
          </p:cNvPr>
          <p:cNvSpPr/>
          <p:nvPr/>
        </p:nvSpPr>
        <p:spPr>
          <a:xfrm rot="16200000">
            <a:off x="-772872" y="3267464"/>
            <a:ext cx="19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population size,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1CF3A-7BA4-D945-8DE2-D4577F76382A}"/>
              </a:ext>
            </a:extLst>
          </p:cNvPr>
          <p:cNvSpPr/>
          <p:nvPr/>
        </p:nvSpPr>
        <p:spPr>
          <a:xfrm>
            <a:off x="4336598" y="1461390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Continuous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D28CC-DEEC-6644-A3CB-07EDD0B4C7A9}"/>
              </a:ext>
            </a:extLst>
          </p:cNvPr>
          <p:cNvSpPr/>
          <p:nvPr/>
        </p:nvSpPr>
        <p:spPr>
          <a:xfrm>
            <a:off x="964939" y="4974364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14DAB0-4E3F-3749-9DD6-6B3BDAE9D154}"/>
              </a:ext>
            </a:extLst>
          </p:cNvPr>
          <p:cNvSpPr/>
          <p:nvPr/>
        </p:nvSpPr>
        <p:spPr>
          <a:xfrm>
            <a:off x="4336598" y="1820434"/>
            <a:ext cx="26517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(t)/dt =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Separation of variables: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(t)/N(t) = r dt 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Integrate both sides: 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∫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(t)/N(t) = ∫ r dt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By definition: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log(N(t)) = rt + c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Take exponentials: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N(t) =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e</a:t>
            </a:r>
            <a:r>
              <a:rPr lang="en-US" baseline="30000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 + c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= Ce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N(t)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 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= N(0)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e</a:t>
            </a:r>
            <a:r>
              <a:rPr lang="en-US" baseline="30000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F110C9-7112-494C-B202-038CAAC0F9B7}"/>
              </a:ext>
            </a:extLst>
          </p:cNvPr>
          <p:cNvSpPr/>
          <p:nvPr/>
        </p:nvSpPr>
        <p:spPr>
          <a:xfrm>
            <a:off x="4336598" y="3429000"/>
            <a:ext cx="2651760" cy="279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30788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ACCA32-3E67-0A4D-8E65-E955A893779E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7A4C2-9D85-274B-AC33-DA91649325EB}"/>
              </a:ext>
            </a:extLst>
          </p:cNvPr>
          <p:cNvSpPr/>
          <p:nvPr/>
        </p:nvSpPr>
        <p:spPr>
          <a:xfrm>
            <a:off x="1456689" y="3200060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91348-6996-4E48-9BAF-C42D396BF84F}"/>
              </a:ext>
            </a:extLst>
          </p:cNvPr>
          <p:cNvGrpSpPr/>
          <p:nvPr/>
        </p:nvGrpSpPr>
        <p:grpSpPr>
          <a:xfrm>
            <a:off x="4228869" y="104735"/>
            <a:ext cx="2986577" cy="1200329"/>
            <a:chOff x="1634042" y="2454642"/>
            <a:chExt cx="5894468" cy="2542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293931-F40F-2B48-ADFB-32C3A839C011}"/>
                </a:ext>
              </a:extLst>
            </p:cNvPr>
            <p:cNvSpPr/>
            <p:nvPr/>
          </p:nvSpPr>
          <p:spPr>
            <a:xfrm>
              <a:off x="3333403" y="2896988"/>
              <a:ext cx="2477193" cy="20998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Helvetica" pitchFamily="2" charset="0"/>
                </a:rPr>
                <a:t>Madagascar</a:t>
              </a:r>
            </a:p>
            <a:p>
              <a:pPr algn="ctr"/>
              <a:r>
                <a:rPr lang="en-US" sz="1500" dirty="0">
                  <a:latin typeface="Helvetica" pitchFamily="2" charset="0"/>
                </a:rPr>
                <a:t>(N)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7AF78511-F697-184D-B8B9-9FA04883EE0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344608" y="2852529"/>
              <a:ext cx="1049928" cy="1238597"/>
            </a:xfrm>
            <a:prstGeom prst="curvedConnector4">
              <a:avLst>
                <a:gd name="adj1" fmla="val -42358"/>
                <a:gd name="adj2" fmla="val 13322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F24813-C0FD-1645-9627-BE24E8EE42F3}"/>
                </a:ext>
              </a:extLst>
            </p:cNvPr>
            <p:cNvSpPr/>
            <p:nvPr/>
          </p:nvSpPr>
          <p:spPr>
            <a:xfrm>
              <a:off x="1634042" y="2454642"/>
              <a:ext cx="1510622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births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BF17520A-B16B-D14C-A739-07502920130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10596" y="3946915"/>
              <a:ext cx="872837" cy="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950F6-D939-5F46-BA70-5DFA888542D4}"/>
                </a:ext>
              </a:extLst>
            </p:cNvPr>
            <p:cNvSpPr/>
            <p:nvPr/>
          </p:nvSpPr>
          <p:spPr>
            <a:xfrm>
              <a:off x="5838357" y="3251264"/>
              <a:ext cx="1690153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deaths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C047EFD-ADD9-8041-807B-FF676843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77" y="1800799"/>
            <a:ext cx="2049911" cy="3284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6B8847-57C2-0241-A5A4-D2DCA6CD9FD6}"/>
              </a:ext>
            </a:extLst>
          </p:cNvPr>
          <p:cNvSpPr/>
          <p:nvPr/>
        </p:nvSpPr>
        <p:spPr>
          <a:xfrm>
            <a:off x="292577" y="53436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]=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FF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FF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0D130B-8AA2-3F4F-9EE4-A9AFF18E1709}"/>
              </a:ext>
            </a:extLst>
          </p:cNvPr>
          <p:cNvSpPr/>
          <p:nvPr/>
        </p:nvSpPr>
        <p:spPr>
          <a:xfrm>
            <a:off x="708707" y="1454641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Discrete 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2DF4F5-B8C2-B74E-9B45-B917BCE94ABE}"/>
              </a:ext>
            </a:extLst>
          </p:cNvPr>
          <p:cNvSpPr/>
          <p:nvPr/>
        </p:nvSpPr>
        <p:spPr>
          <a:xfrm rot="16200000">
            <a:off x="-772872" y="3267464"/>
            <a:ext cx="19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population size,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1CF3A-7BA4-D945-8DE2-D4577F76382A}"/>
              </a:ext>
            </a:extLst>
          </p:cNvPr>
          <p:cNvSpPr/>
          <p:nvPr/>
        </p:nvSpPr>
        <p:spPr>
          <a:xfrm>
            <a:off x="4336598" y="1461390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Continuous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D28CC-DEEC-6644-A3CB-07EDD0B4C7A9}"/>
              </a:ext>
            </a:extLst>
          </p:cNvPr>
          <p:cNvSpPr/>
          <p:nvPr/>
        </p:nvSpPr>
        <p:spPr>
          <a:xfrm>
            <a:off x="964939" y="4974364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14DAB0-4E3F-3749-9DD6-6B3BDAE9D154}"/>
              </a:ext>
            </a:extLst>
          </p:cNvPr>
          <p:cNvSpPr/>
          <p:nvPr/>
        </p:nvSpPr>
        <p:spPr>
          <a:xfrm>
            <a:off x="4336598" y="1820434"/>
            <a:ext cx="26517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(t)/dt =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Separation of variables: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(t)/N(t) = r dt 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Integrate both sides: 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∫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(t)/N(t) = ∫ r dt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By definition: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log(N(t)) = rt + c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Take exponentials: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N(t) =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e</a:t>
            </a:r>
            <a:r>
              <a:rPr lang="en-US" baseline="30000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 + c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= Ce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N(t)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 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= N(0)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e</a:t>
            </a:r>
            <a:r>
              <a:rPr lang="en-US" baseline="30000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F110C9-7112-494C-B202-038CAAC0F9B7}"/>
              </a:ext>
            </a:extLst>
          </p:cNvPr>
          <p:cNvSpPr/>
          <p:nvPr/>
        </p:nvSpPr>
        <p:spPr>
          <a:xfrm>
            <a:off x="4336598" y="4263325"/>
            <a:ext cx="2651760" cy="1958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35872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ACCA32-3E67-0A4D-8E65-E955A893779E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7A4C2-9D85-274B-AC33-DA91649325EB}"/>
              </a:ext>
            </a:extLst>
          </p:cNvPr>
          <p:cNvSpPr/>
          <p:nvPr/>
        </p:nvSpPr>
        <p:spPr>
          <a:xfrm>
            <a:off x="1456689" y="3200060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91348-6996-4E48-9BAF-C42D396BF84F}"/>
              </a:ext>
            </a:extLst>
          </p:cNvPr>
          <p:cNvGrpSpPr/>
          <p:nvPr/>
        </p:nvGrpSpPr>
        <p:grpSpPr>
          <a:xfrm>
            <a:off x="4228869" y="104735"/>
            <a:ext cx="2986577" cy="1200329"/>
            <a:chOff x="1634042" y="2454642"/>
            <a:chExt cx="5894468" cy="2542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293931-F40F-2B48-ADFB-32C3A839C011}"/>
                </a:ext>
              </a:extLst>
            </p:cNvPr>
            <p:cNvSpPr/>
            <p:nvPr/>
          </p:nvSpPr>
          <p:spPr>
            <a:xfrm>
              <a:off x="3333403" y="2896988"/>
              <a:ext cx="2477193" cy="20998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Helvetica" pitchFamily="2" charset="0"/>
                </a:rPr>
                <a:t>Madagascar</a:t>
              </a:r>
            </a:p>
            <a:p>
              <a:pPr algn="ctr"/>
              <a:r>
                <a:rPr lang="en-US" sz="1500" dirty="0">
                  <a:latin typeface="Helvetica" pitchFamily="2" charset="0"/>
                </a:rPr>
                <a:t>(N)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7AF78511-F697-184D-B8B9-9FA04883EE0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344608" y="2852529"/>
              <a:ext cx="1049928" cy="1238597"/>
            </a:xfrm>
            <a:prstGeom prst="curvedConnector4">
              <a:avLst>
                <a:gd name="adj1" fmla="val -42358"/>
                <a:gd name="adj2" fmla="val 13322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F24813-C0FD-1645-9627-BE24E8EE42F3}"/>
                </a:ext>
              </a:extLst>
            </p:cNvPr>
            <p:cNvSpPr/>
            <p:nvPr/>
          </p:nvSpPr>
          <p:spPr>
            <a:xfrm>
              <a:off x="1634042" y="2454642"/>
              <a:ext cx="1510622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births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BF17520A-B16B-D14C-A739-07502920130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10596" y="3946915"/>
              <a:ext cx="872837" cy="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950F6-D939-5F46-BA70-5DFA888542D4}"/>
                </a:ext>
              </a:extLst>
            </p:cNvPr>
            <p:cNvSpPr/>
            <p:nvPr/>
          </p:nvSpPr>
          <p:spPr>
            <a:xfrm>
              <a:off x="5838357" y="3251264"/>
              <a:ext cx="1690153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deaths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C047EFD-ADD9-8041-807B-FF676843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77" y="1800799"/>
            <a:ext cx="2049911" cy="3284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6B8847-57C2-0241-A5A4-D2DCA6CD9FD6}"/>
              </a:ext>
            </a:extLst>
          </p:cNvPr>
          <p:cNvSpPr/>
          <p:nvPr/>
        </p:nvSpPr>
        <p:spPr>
          <a:xfrm>
            <a:off x="292577" y="53436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]=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FF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FF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0D130B-8AA2-3F4F-9EE4-A9AFF18E1709}"/>
              </a:ext>
            </a:extLst>
          </p:cNvPr>
          <p:cNvSpPr/>
          <p:nvPr/>
        </p:nvSpPr>
        <p:spPr>
          <a:xfrm>
            <a:off x="708707" y="1454641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Discrete 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2DF4F5-B8C2-B74E-9B45-B917BCE94ABE}"/>
              </a:ext>
            </a:extLst>
          </p:cNvPr>
          <p:cNvSpPr/>
          <p:nvPr/>
        </p:nvSpPr>
        <p:spPr>
          <a:xfrm rot="16200000">
            <a:off x="-772872" y="3267464"/>
            <a:ext cx="19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population size,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1CF3A-7BA4-D945-8DE2-D4577F76382A}"/>
              </a:ext>
            </a:extLst>
          </p:cNvPr>
          <p:cNvSpPr/>
          <p:nvPr/>
        </p:nvSpPr>
        <p:spPr>
          <a:xfrm>
            <a:off x="4336598" y="1461390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Continuous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D28CC-DEEC-6644-A3CB-07EDD0B4C7A9}"/>
              </a:ext>
            </a:extLst>
          </p:cNvPr>
          <p:cNvSpPr/>
          <p:nvPr/>
        </p:nvSpPr>
        <p:spPr>
          <a:xfrm>
            <a:off x="964939" y="4974364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14DAB0-4E3F-3749-9DD6-6B3BDAE9D154}"/>
              </a:ext>
            </a:extLst>
          </p:cNvPr>
          <p:cNvSpPr/>
          <p:nvPr/>
        </p:nvSpPr>
        <p:spPr>
          <a:xfrm>
            <a:off x="4336598" y="1820434"/>
            <a:ext cx="26517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(t)/dt =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Separation of variables: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(t)/N(t) = r dt 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Integrate both sides: 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∫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(t)/N(t) = ∫ r dt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By definition: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log(N(t)) = rt + c</a:t>
            </a:r>
          </a:p>
          <a:p>
            <a:endParaRPr lang="en-US" sz="2500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Take exponentials: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N(t) =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e</a:t>
            </a:r>
            <a:r>
              <a:rPr lang="en-US" baseline="30000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 + c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= Ce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 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N(t)</a:t>
            </a:r>
            <a:r>
              <a:rPr lang="en-US" baseline="30000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 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= N(0)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e</a:t>
            </a:r>
            <a:r>
              <a:rPr lang="en-US" baseline="30000" dirty="0" err="1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rt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09629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ACCA32-3E67-0A4D-8E65-E955A893779E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7A4C2-9D85-274B-AC33-DA91649325EB}"/>
              </a:ext>
            </a:extLst>
          </p:cNvPr>
          <p:cNvSpPr/>
          <p:nvPr/>
        </p:nvSpPr>
        <p:spPr>
          <a:xfrm>
            <a:off x="1456689" y="3200060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91348-6996-4E48-9BAF-C42D396BF84F}"/>
              </a:ext>
            </a:extLst>
          </p:cNvPr>
          <p:cNvGrpSpPr/>
          <p:nvPr/>
        </p:nvGrpSpPr>
        <p:grpSpPr>
          <a:xfrm>
            <a:off x="4228869" y="104735"/>
            <a:ext cx="2986577" cy="1200329"/>
            <a:chOff x="1634042" y="2454642"/>
            <a:chExt cx="5894468" cy="2542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293931-F40F-2B48-ADFB-32C3A839C011}"/>
                </a:ext>
              </a:extLst>
            </p:cNvPr>
            <p:cNvSpPr/>
            <p:nvPr/>
          </p:nvSpPr>
          <p:spPr>
            <a:xfrm>
              <a:off x="3333403" y="2896988"/>
              <a:ext cx="2477193" cy="20998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Helvetica" pitchFamily="2" charset="0"/>
                </a:rPr>
                <a:t>Madagascar</a:t>
              </a:r>
            </a:p>
            <a:p>
              <a:pPr algn="ctr"/>
              <a:r>
                <a:rPr lang="en-US" sz="1500" dirty="0">
                  <a:latin typeface="Helvetica" pitchFamily="2" charset="0"/>
                </a:rPr>
                <a:t>(N)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7AF78511-F697-184D-B8B9-9FA04883EE0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344608" y="2852529"/>
              <a:ext cx="1049928" cy="1238597"/>
            </a:xfrm>
            <a:prstGeom prst="curvedConnector4">
              <a:avLst>
                <a:gd name="adj1" fmla="val -42358"/>
                <a:gd name="adj2" fmla="val 13322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F24813-C0FD-1645-9627-BE24E8EE42F3}"/>
                </a:ext>
              </a:extLst>
            </p:cNvPr>
            <p:cNvSpPr/>
            <p:nvPr/>
          </p:nvSpPr>
          <p:spPr>
            <a:xfrm>
              <a:off x="1634042" y="2454642"/>
              <a:ext cx="1510622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births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BF17520A-B16B-D14C-A739-07502920130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10596" y="3946915"/>
              <a:ext cx="872837" cy="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950F6-D939-5F46-BA70-5DFA888542D4}"/>
                </a:ext>
              </a:extLst>
            </p:cNvPr>
            <p:cNvSpPr/>
            <p:nvPr/>
          </p:nvSpPr>
          <p:spPr>
            <a:xfrm>
              <a:off x="5838357" y="3251264"/>
              <a:ext cx="1690153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deaths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C047EFD-ADD9-8041-807B-FF676843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77" y="1800799"/>
            <a:ext cx="2049911" cy="32842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6B8847-57C2-0241-A5A4-D2DCA6CD9FD6}"/>
              </a:ext>
            </a:extLst>
          </p:cNvPr>
          <p:cNvSpPr/>
          <p:nvPr/>
        </p:nvSpPr>
        <p:spPr>
          <a:xfrm>
            <a:off x="292577" y="53436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[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]=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</a:t>
            </a:r>
            <a:r>
              <a:rPr lang="en-US" dirty="0">
                <a:solidFill>
                  <a:srgbClr val="FF0000"/>
                </a:solidFill>
                <a:effectLst/>
                <a:latin typeface="STIXGeneral" pitchFamily="2" charset="2"/>
                <a:cs typeface="Gill Sans" panose="020B0502020104020203" pitchFamily="34" charset="-79"/>
              </a:rPr>
              <a:t>𝜆</a:t>
            </a:r>
            <a:r>
              <a:rPr lang="en-US" baseline="30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  <a:endParaRPr lang="en-US" dirty="0">
              <a:solidFill>
                <a:srgbClr val="FF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0D130B-8AA2-3F4F-9EE4-A9AFF18E1709}"/>
              </a:ext>
            </a:extLst>
          </p:cNvPr>
          <p:cNvSpPr/>
          <p:nvPr/>
        </p:nvSpPr>
        <p:spPr>
          <a:xfrm>
            <a:off x="708707" y="1454641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Discrete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E5029-BB29-C247-B1CA-9F234DB13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598" y="1915647"/>
            <a:ext cx="2049911" cy="31694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2DF4F5-B8C2-B74E-9B45-B917BCE94ABE}"/>
              </a:ext>
            </a:extLst>
          </p:cNvPr>
          <p:cNvSpPr/>
          <p:nvPr/>
        </p:nvSpPr>
        <p:spPr>
          <a:xfrm rot="16200000">
            <a:off x="-772872" y="3267464"/>
            <a:ext cx="19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population size,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1CF3A-7BA4-D945-8DE2-D4577F76382A}"/>
              </a:ext>
            </a:extLst>
          </p:cNvPr>
          <p:cNvSpPr/>
          <p:nvPr/>
        </p:nvSpPr>
        <p:spPr>
          <a:xfrm>
            <a:off x="4336598" y="1461390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Continuous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D28CC-DEEC-6644-A3CB-07EDD0B4C7A9}"/>
              </a:ext>
            </a:extLst>
          </p:cNvPr>
          <p:cNvSpPr/>
          <p:nvPr/>
        </p:nvSpPr>
        <p:spPr>
          <a:xfrm>
            <a:off x="964939" y="4974364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02A090-B13B-2142-B015-2C7BF26D4C71}"/>
              </a:ext>
            </a:extLst>
          </p:cNvPr>
          <p:cNvSpPr/>
          <p:nvPr/>
        </p:nvSpPr>
        <p:spPr>
          <a:xfrm>
            <a:off x="5116010" y="4972040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8CE729-4781-2D4D-B057-936024060BF8}"/>
              </a:ext>
            </a:extLst>
          </p:cNvPr>
          <p:cNvSpPr/>
          <p:nvPr/>
        </p:nvSpPr>
        <p:spPr>
          <a:xfrm rot="16200000">
            <a:off x="3271331" y="3267464"/>
            <a:ext cx="19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population size,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A2DE13-3B6B-7544-81A7-FD829CB66593}"/>
              </a:ext>
            </a:extLst>
          </p:cNvPr>
          <p:cNvSpPr/>
          <p:nvPr/>
        </p:nvSpPr>
        <p:spPr>
          <a:xfrm>
            <a:off x="6359342" y="4723616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82506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!as t</a:t>
            </a:r>
            <a:r>
              <a:rPr lang="en-US" dirty="0">
                <a:solidFill>
                  <a:srgbClr val="C82506"/>
                </a:solidFill>
                <a:effectLst/>
                <a:latin typeface="Lucida Grande" panose="020B0600040502020204" pitchFamily="34" charset="0"/>
                <a:cs typeface="Gill Sans" panose="020B0502020104020203" pitchFamily="34" charset="-79"/>
              </a:rPr>
              <a:t>→</a:t>
            </a:r>
            <a:r>
              <a:rPr lang="en-US" dirty="0">
                <a:solidFill>
                  <a:srgbClr val="C82506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F32BC8-2483-6D4F-A309-59CFC78E5068}"/>
              </a:ext>
            </a:extLst>
          </p:cNvPr>
          <p:cNvSpPr/>
          <p:nvPr/>
        </p:nvSpPr>
        <p:spPr>
          <a:xfrm>
            <a:off x="4611566" y="544850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dN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(t)/dt =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rN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(t)</a:t>
            </a:r>
          </a:p>
          <a:p>
            <a:endParaRPr lang="en-US" dirty="0">
              <a:solidFill>
                <a:srgbClr val="FF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endParaRPr lang="en-US" dirty="0">
              <a:solidFill>
                <a:srgbClr val="FF0000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N(t)</a:t>
            </a:r>
            <a:r>
              <a:rPr lang="en-US" baseline="30000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  </a:t>
            </a:r>
            <a:r>
              <a:rPr lang="en-US" dirty="0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= N(0)</a:t>
            </a:r>
            <a:r>
              <a:rPr lang="en-US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e</a:t>
            </a:r>
            <a:r>
              <a:rPr lang="en-US" baseline="30000" dirty="0" err="1">
                <a:solidFill>
                  <a:srgbClr val="FF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rt</a:t>
            </a:r>
            <a:endParaRPr lang="en-US" dirty="0">
              <a:solidFill>
                <a:srgbClr val="FF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8BD8CD-C796-0B41-BAA0-D43A9E876125}"/>
              </a:ext>
            </a:extLst>
          </p:cNvPr>
          <p:cNvSpPr/>
          <p:nvPr/>
        </p:nvSpPr>
        <p:spPr>
          <a:xfrm>
            <a:off x="336082" y="6201296"/>
            <a:ext cx="1087357" cy="369332"/>
          </a:xfrm>
          <a:prstGeom prst="rect">
            <a:avLst/>
          </a:prstGeom>
          <a:solidFill>
            <a:srgbClr val="FFFFA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7771B4-60AE-7142-AD2D-4ACCDC945716}"/>
              </a:ext>
            </a:extLst>
          </p:cNvPr>
          <p:cNvSpPr/>
          <p:nvPr/>
        </p:nvSpPr>
        <p:spPr>
          <a:xfrm>
            <a:off x="4646336" y="6208009"/>
            <a:ext cx="1430434" cy="477865"/>
          </a:xfrm>
          <a:prstGeom prst="rect">
            <a:avLst/>
          </a:prstGeom>
          <a:solidFill>
            <a:srgbClr val="FFFFA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5F9A1F-5AC7-FD4E-8B1D-91B4F83CF18A}"/>
              </a:ext>
            </a:extLst>
          </p:cNvPr>
          <p:cNvSpPr/>
          <p:nvPr/>
        </p:nvSpPr>
        <p:spPr>
          <a:xfrm>
            <a:off x="5642085" y="3181386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i="1" dirty="0">
                <a:solidFill>
                  <a:srgbClr val="FF0000"/>
                </a:solidFill>
                <a:effectLst/>
                <a:latin typeface="Helvetica" pitchFamily="2" charset="0"/>
                <a:sym typeface="Symbol" pitchFamily="2" charset="2"/>
              </a:rPr>
              <a:t>r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=N(t)-N(0)/t</a:t>
            </a:r>
          </a:p>
        </p:txBody>
      </p:sp>
    </p:spTree>
    <p:extLst>
      <p:ext uri="{BB962C8B-B14F-4D97-AF65-F5344CB8AC3E}">
        <p14:creationId xmlns:p14="http://schemas.microsoft.com/office/powerpoint/2010/main" val="3728198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ACCA32-3E67-0A4D-8E65-E955A893779E}"/>
              </a:ext>
            </a:extLst>
          </p:cNvPr>
          <p:cNvSpPr/>
          <p:nvPr/>
        </p:nvSpPr>
        <p:spPr>
          <a:xfrm>
            <a:off x="66500" y="104735"/>
            <a:ext cx="3225338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The basic 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population model</a:t>
            </a: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7A4C2-9D85-274B-AC33-DA91649325EB}"/>
              </a:ext>
            </a:extLst>
          </p:cNvPr>
          <p:cNvSpPr/>
          <p:nvPr/>
        </p:nvSpPr>
        <p:spPr>
          <a:xfrm>
            <a:off x="1456689" y="3200060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91348-6996-4E48-9BAF-C42D396BF84F}"/>
              </a:ext>
            </a:extLst>
          </p:cNvPr>
          <p:cNvGrpSpPr/>
          <p:nvPr/>
        </p:nvGrpSpPr>
        <p:grpSpPr>
          <a:xfrm>
            <a:off x="4228869" y="104735"/>
            <a:ext cx="2986577" cy="1200329"/>
            <a:chOff x="1634042" y="2454642"/>
            <a:chExt cx="5894468" cy="2542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293931-F40F-2B48-ADFB-32C3A839C011}"/>
                </a:ext>
              </a:extLst>
            </p:cNvPr>
            <p:cNvSpPr/>
            <p:nvPr/>
          </p:nvSpPr>
          <p:spPr>
            <a:xfrm>
              <a:off x="3333403" y="2896988"/>
              <a:ext cx="2477193" cy="20998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Helvetica" pitchFamily="2" charset="0"/>
                </a:rPr>
                <a:t>Madagascar</a:t>
              </a:r>
            </a:p>
            <a:p>
              <a:pPr algn="ctr"/>
              <a:r>
                <a:rPr lang="en-US" sz="1500" dirty="0">
                  <a:latin typeface="Helvetica" pitchFamily="2" charset="0"/>
                </a:rPr>
                <a:t>(N)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7AF78511-F697-184D-B8B9-9FA04883EE0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344608" y="2852529"/>
              <a:ext cx="1049928" cy="1238597"/>
            </a:xfrm>
            <a:prstGeom prst="curvedConnector4">
              <a:avLst>
                <a:gd name="adj1" fmla="val -42358"/>
                <a:gd name="adj2" fmla="val 133221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F24813-C0FD-1645-9627-BE24E8EE42F3}"/>
                </a:ext>
              </a:extLst>
            </p:cNvPr>
            <p:cNvSpPr/>
            <p:nvPr/>
          </p:nvSpPr>
          <p:spPr>
            <a:xfrm>
              <a:off x="1634042" y="2454642"/>
              <a:ext cx="1510622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births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BF17520A-B16B-D14C-A739-07502920130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10596" y="3946915"/>
              <a:ext cx="872837" cy="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950F6-D939-5F46-BA70-5DFA888542D4}"/>
                </a:ext>
              </a:extLst>
            </p:cNvPr>
            <p:cNvSpPr/>
            <p:nvPr/>
          </p:nvSpPr>
          <p:spPr>
            <a:xfrm>
              <a:off x="5838357" y="3251264"/>
              <a:ext cx="1690153" cy="5489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effectLst/>
                  <a:latin typeface="Helvetica" pitchFamily="2" charset="0"/>
                </a:rPr>
                <a:t>deaths</a:t>
              </a:r>
              <a:endParaRPr lang="en-US" sz="1600" dirty="0">
                <a:effectLst/>
                <a:latin typeface="Helvetica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C047EFD-ADD9-8041-807B-FF676843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77" y="1800799"/>
            <a:ext cx="2049911" cy="328426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60D130B-8AA2-3F4F-9EE4-A9AFF18E1709}"/>
              </a:ext>
            </a:extLst>
          </p:cNvPr>
          <p:cNvSpPr/>
          <p:nvPr/>
        </p:nvSpPr>
        <p:spPr>
          <a:xfrm>
            <a:off x="708707" y="1454641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Discrete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E5029-BB29-C247-B1CA-9F234DB13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598" y="1915647"/>
            <a:ext cx="2049911" cy="31694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2DF4F5-B8C2-B74E-9B45-B917BCE94ABE}"/>
              </a:ext>
            </a:extLst>
          </p:cNvPr>
          <p:cNvSpPr/>
          <p:nvPr/>
        </p:nvSpPr>
        <p:spPr>
          <a:xfrm rot="16200000">
            <a:off x="-772872" y="3267464"/>
            <a:ext cx="19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population size,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1CF3A-7BA4-D945-8DE2-D4577F76382A}"/>
              </a:ext>
            </a:extLst>
          </p:cNvPr>
          <p:cNvSpPr/>
          <p:nvPr/>
        </p:nvSpPr>
        <p:spPr>
          <a:xfrm>
            <a:off x="4336598" y="1461390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/>
                <a:latin typeface="Helvetica" pitchFamily="2" charset="0"/>
              </a:rPr>
              <a:t>Continuous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D28CC-DEEC-6644-A3CB-07EDD0B4C7A9}"/>
              </a:ext>
            </a:extLst>
          </p:cNvPr>
          <p:cNvSpPr/>
          <p:nvPr/>
        </p:nvSpPr>
        <p:spPr>
          <a:xfrm>
            <a:off x="964939" y="4974364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02A090-B13B-2142-B015-2C7BF26D4C71}"/>
              </a:ext>
            </a:extLst>
          </p:cNvPr>
          <p:cNvSpPr/>
          <p:nvPr/>
        </p:nvSpPr>
        <p:spPr>
          <a:xfrm>
            <a:off x="5116010" y="4972040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8CE729-4781-2D4D-B057-936024060BF8}"/>
              </a:ext>
            </a:extLst>
          </p:cNvPr>
          <p:cNvSpPr/>
          <p:nvPr/>
        </p:nvSpPr>
        <p:spPr>
          <a:xfrm rot="16200000">
            <a:off x="3271331" y="3267464"/>
            <a:ext cx="19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population size, </a:t>
            </a:r>
            <a:r>
              <a:rPr lang="en-US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N</a:t>
            </a:r>
            <a:r>
              <a:rPr lang="en-US" baseline="-25000" dirty="0" err="1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t</a:t>
            </a:r>
            <a:endParaRPr lang="en-US" dirty="0">
              <a:solidFill>
                <a:srgbClr val="000000"/>
              </a:solidFill>
              <a:effectLst/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A2DE13-3B6B-7544-81A7-FD829CB66593}"/>
              </a:ext>
            </a:extLst>
          </p:cNvPr>
          <p:cNvSpPr/>
          <p:nvPr/>
        </p:nvSpPr>
        <p:spPr>
          <a:xfrm>
            <a:off x="6359342" y="4723616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C82506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!as t</a:t>
            </a:r>
            <a:r>
              <a:rPr lang="en-US" dirty="0">
                <a:solidFill>
                  <a:srgbClr val="C82506"/>
                </a:solidFill>
                <a:effectLst/>
                <a:latin typeface="Lucida Grande" panose="020B0600040502020204" pitchFamily="34" charset="0"/>
                <a:cs typeface="Gill Sans" panose="020B0502020104020203" pitchFamily="34" charset="-79"/>
              </a:rPr>
              <a:t>→</a:t>
            </a:r>
            <a:r>
              <a:rPr lang="en-US" dirty="0">
                <a:solidFill>
                  <a:srgbClr val="C82506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2B3A96-548E-8E4F-BD80-0D9BB325E43C}"/>
              </a:ext>
            </a:extLst>
          </p:cNvPr>
          <p:cNvSpPr/>
          <p:nvPr/>
        </p:nvSpPr>
        <p:spPr>
          <a:xfrm>
            <a:off x="981564" y="5567185"/>
            <a:ext cx="72700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Continuous models can be discretized; discrete models can be approximated by continuous ones. The appropriate framing may depend on the data / question.</a:t>
            </a:r>
          </a:p>
        </p:txBody>
      </p:sp>
    </p:spTree>
    <p:extLst>
      <p:ext uri="{BB962C8B-B14F-4D97-AF65-F5344CB8AC3E}">
        <p14:creationId xmlns:p14="http://schemas.microsoft.com/office/powerpoint/2010/main" val="919316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45C818-D1C8-894F-B0F5-56F35B226A12}"/>
              </a:ext>
            </a:extLst>
          </p:cNvPr>
          <p:cNvSpPr/>
          <p:nvPr/>
        </p:nvSpPr>
        <p:spPr>
          <a:xfrm>
            <a:off x="66500" y="98914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B7594C-206A-874C-8EB6-69FE5B3884B7}"/>
              </a:ext>
            </a:extLst>
          </p:cNvPr>
          <p:cNvSpPr/>
          <p:nvPr/>
        </p:nvSpPr>
        <p:spPr>
          <a:xfrm>
            <a:off x="4478078" y="182882"/>
            <a:ext cx="2929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3A37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Population rate of increase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70B00C-1533-0B4F-B20B-A5A670406B26}"/>
              </a:ext>
            </a:extLst>
          </p:cNvPr>
          <p:cNvSpPr/>
          <p:nvPr/>
        </p:nvSpPr>
        <p:spPr>
          <a:xfrm>
            <a:off x="3898560" y="490443"/>
            <a:ext cx="4088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Taux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d'accroissement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de la population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CAE585-9BB0-5844-B019-17D041FC89E0}"/>
              </a:ext>
            </a:extLst>
          </p:cNvPr>
          <p:cNvSpPr/>
          <p:nvPr/>
        </p:nvSpPr>
        <p:spPr>
          <a:xfrm>
            <a:off x="206285" y="1756465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 size at t+1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FD050E-4529-F145-99BB-900E69358E9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97527" y="806800"/>
            <a:ext cx="275312" cy="949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FB37942-60DD-2647-97AA-C4CA6A86C20B}"/>
              </a:ext>
            </a:extLst>
          </p:cNvPr>
          <p:cNvSpPr/>
          <p:nvPr/>
        </p:nvSpPr>
        <p:spPr>
          <a:xfrm>
            <a:off x="2053588" y="1394016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 size at 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8BE0F0-5648-2747-9C76-6E37F4791544}"/>
              </a:ext>
            </a:extLst>
          </p:cNvPr>
          <p:cNvCxnSpPr>
            <a:cxnSpLocks/>
          </p:cNvCxnSpPr>
          <p:nvPr/>
        </p:nvCxnSpPr>
        <p:spPr>
          <a:xfrm flipH="1" flipV="1">
            <a:off x="2213833" y="954061"/>
            <a:ext cx="355685" cy="439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696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45C818-D1C8-894F-B0F5-56F35B226A12}"/>
              </a:ext>
            </a:extLst>
          </p:cNvPr>
          <p:cNvSpPr/>
          <p:nvPr/>
        </p:nvSpPr>
        <p:spPr>
          <a:xfrm>
            <a:off x="66500" y="98914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B7594C-206A-874C-8EB6-69FE5B3884B7}"/>
              </a:ext>
            </a:extLst>
          </p:cNvPr>
          <p:cNvSpPr/>
          <p:nvPr/>
        </p:nvSpPr>
        <p:spPr>
          <a:xfrm>
            <a:off x="4478078" y="182882"/>
            <a:ext cx="2929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3A37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Population rate of increase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70B00C-1533-0B4F-B20B-A5A670406B26}"/>
              </a:ext>
            </a:extLst>
          </p:cNvPr>
          <p:cNvSpPr/>
          <p:nvPr/>
        </p:nvSpPr>
        <p:spPr>
          <a:xfrm>
            <a:off x="3898560" y="490443"/>
            <a:ext cx="4088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Taux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d'accroissement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de la population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CAE585-9BB0-5844-B019-17D041FC89E0}"/>
              </a:ext>
            </a:extLst>
          </p:cNvPr>
          <p:cNvSpPr/>
          <p:nvPr/>
        </p:nvSpPr>
        <p:spPr>
          <a:xfrm>
            <a:off x="206285" y="1756465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 size at t+1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FD050E-4529-F145-99BB-900E69358E9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97527" y="806800"/>
            <a:ext cx="275312" cy="949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12A687-64B1-314A-BF28-15AF39FE77E4}"/>
              </a:ext>
            </a:extLst>
          </p:cNvPr>
          <p:cNvSpPr/>
          <p:nvPr/>
        </p:nvSpPr>
        <p:spPr>
          <a:xfrm>
            <a:off x="4572000" y="2928450"/>
            <a:ext cx="2904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Structured population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2D8D14-FFB5-904F-ADA7-037FB7B6A0C0}"/>
              </a:ext>
            </a:extLst>
          </p:cNvPr>
          <p:cNvSpPr/>
          <p:nvPr/>
        </p:nvSpPr>
        <p:spPr>
          <a:xfrm>
            <a:off x="698270" y="3667114"/>
            <a:ext cx="798021" cy="771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Babies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1A1D77-59DF-5449-B12D-98F8928BC47C}"/>
              </a:ext>
            </a:extLst>
          </p:cNvPr>
          <p:cNvSpPr/>
          <p:nvPr/>
        </p:nvSpPr>
        <p:spPr>
          <a:xfrm>
            <a:off x="2255844" y="3698571"/>
            <a:ext cx="798021" cy="771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Adults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F7D2E3-3540-CE40-8E63-D00B86CE581A}"/>
              </a:ext>
            </a:extLst>
          </p:cNvPr>
          <p:cNvCxnSpPr>
            <a:cxnSpLocks/>
          </p:cNvCxnSpPr>
          <p:nvPr/>
        </p:nvCxnSpPr>
        <p:spPr>
          <a:xfrm>
            <a:off x="1579662" y="4084512"/>
            <a:ext cx="5928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772852-B7B8-C048-A468-024BA72C9C45}"/>
              </a:ext>
            </a:extLst>
          </p:cNvPr>
          <p:cNvCxnSpPr>
            <a:cxnSpLocks/>
          </p:cNvCxnSpPr>
          <p:nvPr/>
        </p:nvCxnSpPr>
        <p:spPr>
          <a:xfrm>
            <a:off x="1097280" y="4470453"/>
            <a:ext cx="0" cy="5197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322833-E2D4-0943-987D-6CBCB6EB55B9}"/>
              </a:ext>
            </a:extLst>
          </p:cNvPr>
          <p:cNvCxnSpPr>
            <a:cxnSpLocks/>
          </p:cNvCxnSpPr>
          <p:nvPr/>
        </p:nvCxnSpPr>
        <p:spPr>
          <a:xfrm>
            <a:off x="2691174" y="4470453"/>
            <a:ext cx="0" cy="5197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9575D3B-5D28-244F-93FA-D0AA4F5081DD}"/>
              </a:ext>
            </a:extLst>
          </p:cNvPr>
          <p:cNvCxnSpPr>
            <a:cxnSpLocks/>
            <a:stCxn id="16" idx="0"/>
            <a:endCxn id="15" idx="0"/>
          </p:cNvCxnSpPr>
          <p:nvPr/>
        </p:nvCxnSpPr>
        <p:spPr>
          <a:xfrm rot="16200000" flipV="1">
            <a:off x="1860340" y="2904056"/>
            <a:ext cx="31457" cy="1557574"/>
          </a:xfrm>
          <a:prstGeom prst="curvedConnector3">
            <a:avLst>
              <a:gd name="adj1" fmla="val 119666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1C82B95-EB76-7244-B804-C672525799EB}"/>
              </a:ext>
            </a:extLst>
          </p:cNvPr>
          <p:cNvSpPr/>
          <p:nvPr/>
        </p:nvSpPr>
        <p:spPr>
          <a:xfrm>
            <a:off x="4390746" y="3297782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Modèle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de la population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structurée</a:t>
            </a:r>
            <a:endParaRPr lang="en-US" dirty="0">
              <a:solidFill>
                <a:srgbClr val="0365C0"/>
              </a:solidFill>
              <a:effectLst/>
              <a:latin typeface="Helvetica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B37942-60DD-2647-97AA-C4CA6A86C20B}"/>
              </a:ext>
            </a:extLst>
          </p:cNvPr>
          <p:cNvSpPr/>
          <p:nvPr/>
        </p:nvSpPr>
        <p:spPr>
          <a:xfrm>
            <a:off x="2053588" y="1394016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 size at 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8BE0F0-5648-2747-9C76-6E37F4791544}"/>
              </a:ext>
            </a:extLst>
          </p:cNvPr>
          <p:cNvCxnSpPr>
            <a:cxnSpLocks/>
          </p:cNvCxnSpPr>
          <p:nvPr/>
        </p:nvCxnSpPr>
        <p:spPr>
          <a:xfrm flipH="1" flipV="1">
            <a:off x="2213833" y="954061"/>
            <a:ext cx="355685" cy="439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241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45C818-D1C8-894F-B0F5-56F35B226A12}"/>
              </a:ext>
            </a:extLst>
          </p:cNvPr>
          <p:cNvSpPr/>
          <p:nvPr/>
        </p:nvSpPr>
        <p:spPr>
          <a:xfrm>
            <a:off x="66500" y="98914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B7594C-206A-874C-8EB6-69FE5B3884B7}"/>
              </a:ext>
            </a:extLst>
          </p:cNvPr>
          <p:cNvSpPr/>
          <p:nvPr/>
        </p:nvSpPr>
        <p:spPr>
          <a:xfrm>
            <a:off x="4478078" y="182882"/>
            <a:ext cx="2929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3A37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Population rate of increase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70B00C-1533-0B4F-B20B-A5A670406B26}"/>
              </a:ext>
            </a:extLst>
          </p:cNvPr>
          <p:cNvSpPr/>
          <p:nvPr/>
        </p:nvSpPr>
        <p:spPr>
          <a:xfrm>
            <a:off x="3898560" y="490443"/>
            <a:ext cx="4088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Taux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d'accroissement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de la population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CAE585-9BB0-5844-B019-17D041FC89E0}"/>
              </a:ext>
            </a:extLst>
          </p:cNvPr>
          <p:cNvSpPr/>
          <p:nvPr/>
        </p:nvSpPr>
        <p:spPr>
          <a:xfrm>
            <a:off x="206285" y="1756465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 size at t+1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FD050E-4529-F145-99BB-900E69358E9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97527" y="806800"/>
            <a:ext cx="275312" cy="949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12A687-64B1-314A-BF28-15AF39FE77E4}"/>
              </a:ext>
            </a:extLst>
          </p:cNvPr>
          <p:cNvSpPr/>
          <p:nvPr/>
        </p:nvSpPr>
        <p:spPr>
          <a:xfrm>
            <a:off x="4572000" y="2928450"/>
            <a:ext cx="2904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Structured population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2D8D14-FFB5-904F-ADA7-037FB7B6A0C0}"/>
              </a:ext>
            </a:extLst>
          </p:cNvPr>
          <p:cNvSpPr/>
          <p:nvPr/>
        </p:nvSpPr>
        <p:spPr>
          <a:xfrm>
            <a:off x="698270" y="3667114"/>
            <a:ext cx="798021" cy="771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Babies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1A1D77-59DF-5449-B12D-98F8928BC47C}"/>
              </a:ext>
            </a:extLst>
          </p:cNvPr>
          <p:cNvSpPr/>
          <p:nvPr/>
        </p:nvSpPr>
        <p:spPr>
          <a:xfrm>
            <a:off x="2255844" y="3698571"/>
            <a:ext cx="798021" cy="771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Adults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F7D2E3-3540-CE40-8E63-D00B86CE581A}"/>
              </a:ext>
            </a:extLst>
          </p:cNvPr>
          <p:cNvCxnSpPr>
            <a:cxnSpLocks/>
          </p:cNvCxnSpPr>
          <p:nvPr/>
        </p:nvCxnSpPr>
        <p:spPr>
          <a:xfrm>
            <a:off x="1579662" y="4084512"/>
            <a:ext cx="5928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772852-B7B8-C048-A468-024BA72C9C45}"/>
              </a:ext>
            </a:extLst>
          </p:cNvPr>
          <p:cNvCxnSpPr>
            <a:cxnSpLocks/>
          </p:cNvCxnSpPr>
          <p:nvPr/>
        </p:nvCxnSpPr>
        <p:spPr>
          <a:xfrm>
            <a:off x="1097280" y="4470453"/>
            <a:ext cx="0" cy="5197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322833-E2D4-0943-987D-6CBCB6EB55B9}"/>
              </a:ext>
            </a:extLst>
          </p:cNvPr>
          <p:cNvCxnSpPr>
            <a:cxnSpLocks/>
          </p:cNvCxnSpPr>
          <p:nvPr/>
        </p:nvCxnSpPr>
        <p:spPr>
          <a:xfrm>
            <a:off x="2691174" y="4470453"/>
            <a:ext cx="0" cy="5197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9575D3B-5D28-244F-93FA-D0AA4F5081DD}"/>
              </a:ext>
            </a:extLst>
          </p:cNvPr>
          <p:cNvCxnSpPr>
            <a:cxnSpLocks/>
            <a:stCxn id="16" idx="0"/>
            <a:endCxn id="15" idx="0"/>
          </p:cNvCxnSpPr>
          <p:nvPr/>
        </p:nvCxnSpPr>
        <p:spPr>
          <a:xfrm rot="16200000" flipV="1">
            <a:off x="1860340" y="2904056"/>
            <a:ext cx="31457" cy="1557574"/>
          </a:xfrm>
          <a:prstGeom prst="curvedConnector3">
            <a:avLst>
              <a:gd name="adj1" fmla="val 119666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FD080C1-3521-5346-A4FE-DF892E3320D8}"/>
              </a:ext>
            </a:extLst>
          </p:cNvPr>
          <p:cNvSpPr/>
          <p:nvPr/>
        </p:nvSpPr>
        <p:spPr>
          <a:xfrm>
            <a:off x="1388656" y="2928450"/>
            <a:ext cx="1086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Births (</a:t>
            </a:r>
            <a:r>
              <a:rPr lang="en-US" i="1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B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36FEE4-7791-C44D-9378-634A6A4EA2D1}"/>
              </a:ext>
            </a:extLst>
          </p:cNvPr>
          <p:cNvSpPr/>
          <p:nvPr/>
        </p:nvSpPr>
        <p:spPr>
          <a:xfrm>
            <a:off x="1553703" y="3744738"/>
            <a:ext cx="6447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a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ging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(</a:t>
            </a:r>
            <a:r>
              <a:rPr lang="en-US" i="1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a</a:t>
            </a:r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9FCC38-6C43-1446-A154-6FAD146F9F46}"/>
              </a:ext>
            </a:extLst>
          </p:cNvPr>
          <p:cNvSpPr/>
          <p:nvPr/>
        </p:nvSpPr>
        <p:spPr>
          <a:xfrm>
            <a:off x="1104816" y="4543108"/>
            <a:ext cx="790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deaths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2745F1-915E-164C-8C11-4D7EAFB1D027}"/>
              </a:ext>
            </a:extLst>
          </p:cNvPr>
          <p:cNvSpPr/>
          <p:nvPr/>
        </p:nvSpPr>
        <p:spPr>
          <a:xfrm>
            <a:off x="2668870" y="4543108"/>
            <a:ext cx="790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deaths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9E65B3-4BA4-EF45-957E-BF57B17C527F}"/>
              </a:ext>
            </a:extLst>
          </p:cNvPr>
          <p:cNvSpPr/>
          <p:nvPr/>
        </p:nvSpPr>
        <p:spPr>
          <a:xfrm>
            <a:off x="4390746" y="3297782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Modèle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de la population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structurée</a:t>
            </a:r>
            <a:endParaRPr lang="en-US" dirty="0">
              <a:solidFill>
                <a:srgbClr val="0365C0"/>
              </a:solidFill>
              <a:effectLst/>
              <a:latin typeface="Helvetica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97FC90-0F2E-BF46-ADC1-06D0F9665C08}"/>
              </a:ext>
            </a:extLst>
          </p:cNvPr>
          <p:cNvSpPr/>
          <p:nvPr/>
        </p:nvSpPr>
        <p:spPr>
          <a:xfrm>
            <a:off x="2053588" y="1394016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 size at 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2CE031-2D6B-0345-97BE-250A9F3B78B8}"/>
              </a:ext>
            </a:extLst>
          </p:cNvPr>
          <p:cNvCxnSpPr>
            <a:cxnSpLocks/>
          </p:cNvCxnSpPr>
          <p:nvPr/>
        </p:nvCxnSpPr>
        <p:spPr>
          <a:xfrm flipH="1" flipV="1">
            <a:off x="2213833" y="954061"/>
            <a:ext cx="355685" cy="439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835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45C818-D1C8-894F-B0F5-56F35B226A12}"/>
              </a:ext>
            </a:extLst>
          </p:cNvPr>
          <p:cNvSpPr/>
          <p:nvPr/>
        </p:nvSpPr>
        <p:spPr>
          <a:xfrm>
            <a:off x="66500" y="98914"/>
            <a:ext cx="2772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Helvetica" pitchFamily="2" charset="0"/>
                <a:sym typeface="Symbol" pitchFamily="2" charset="2"/>
              </a:rPr>
              <a:t>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=N</a:t>
            </a:r>
            <a:r>
              <a:rPr lang="en-US" sz="3200" baseline="-250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t+1</a:t>
            </a:r>
            <a:r>
              <a:rPr lang="en-US" sz="32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/</a:t>
            </a:r>
            <a:r>
              <a:rPr lang="en-US" sz="32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N</a:t>
            </a:r>
            <a:r>
              <a:rPr lang="en-US" sz="3200" baseline="-25000" dirty="0" err="1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t</a:t>
            </a:r>
            <a:endParaRPr lang="en-US" sz="32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B7594C-206A-874C-8EB6-69FE5B3884B7}"/>
              </a:ext>
            </a:extLst>
          </p:cNvPr>
          <p:cNvSpPr/>
          <p:nvPr/>
        </p:nvSpPr>
        <p:spPr>
          <a:xfrm>
            <a:off x="4478078" y="182882"/>
            <a:ext cx="2929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3A37"/>
                </a:solidFill>
                <a:effectLst/>
                <a:latin typeface="Helvetica" pitchFamily="2" charset="0"/>
                <a:cs typeface="Gill Sans" panose="020B0502020104020203" pitchFamily="34" charset="-79"/>
              </a:rPr>
              <a:t>Population rate of increase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70B00C-1533-0B4F-B20B-A5A670406B26}"/>
              </a:ext>
            </a:extLst>
          </p:cNvPr>
          <p:cNvSpPr/>
          <p:nvPr/>
        </p:nvSpPr>
        <p:spPr>
          <a:xfrm>
            <a:off x="3898560" y="490443"/>
            <a:ext cx="4088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Taux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d'accroissement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de la population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CAE585-9BB0-5844-B019-17D041FC89E0}"/>
              </a:ext>
            </a:extLst>
          </p:cNvPr>
          <p:cNvSpPr/>
          <p:nvPr/>
        </p:nvSpPr>
        <p:spPr>
          <a:xfrm>
            <a:off x="206285" y="1756465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 size at t+1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F5F56E-0512-A94E-BD80-0E63A27483DB}"/>
              </a:ext>
            </a:extLst>
          </p:cNvPr>
          <p:cNvSpPr/>
          <p:nvPr/>
        </p:nvSpPr>
        <p:spPr>
          <a:xfrm>
            <a:off x="6874549" y="4862403"/>
            <a:ext cx="1675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vector of </a:t>
            </a:r>
          </a:p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population sizes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FD050E-4529-F145-99BB-900E69358E9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97527" y="806800"/>
            <a:ext cx="275312" cy="949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7D07E9-22AF-204A-8453-27F717CA8D20}"/>
              </a:ext>
            </a:extLst>
          </p:cNvPr>
          <p:cNvCxnSpPr>
            <a:cxnSpLocks/>
          </p:cNvCxnSpPr>
          <p:nvPr/>
        </p:nvCxnSpPr>
        <p:spPr>
          <a:xfrm flipH="1" flipV="1">
            <a:off x="6874549" y="4472485"/>
            <a:ext cx="355685" cy="439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12A687-64B1-314A-BF28-15AF39FE77E4}"/>
              </a:ext>
            </a:extLst>
          </p:cNvPr>
          <p:cNvSpPr/>
          <p:nvPr/>
        </p:nvSpPr>
        <p:spPr>
          <a:xfrm>
            <a:off x="4572000" y="2928450"/>
            <a:ext cx="2904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Structured population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DA5A0-E9DE-0A43-BCB0-4C13C1CB14D6}"/>
              </a:ext>
            </a:extLst>
          </p:cNvPr>
          <p:cNvSpPr/>
          <p:nvPr/>
        </p:nvSpPr>
        <p:spPr>
          <a:xfrm>
            <a:off x="4390746" y="3297782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Modèle</a:t>
            </a:r>
            <a:r>
              <a:rPr lang="en-US" dirty="0">
                <a:solidFill>
                  <a:srgbClr val="0365C0"/>
                </a:solidFill>
                <a:effectLst/>
                <a:latin typeface="Helvetica" pitchFamily="2" charset="0"/>
              </a:rPr>
              <a:t> de la population </a:t>
            </a:r>
            <a:r>
              <a:rPr lang="en-US" dirty="0" err="1">
                <a:solidFill>
                  <a:srgbClr val="0365C0"/>
                </a:solidFill>
                <a:effectLst/>
                <a:latin typeface="Helvetica" pitchFamily="2" charset="0"/>
              </a:rPr>
              <a:t>structurée</a:t>
            </a:r>
            <a:endParaRPr lang="en-US" dirty="0">
              <a:solidFill>
                <a:srgbClr val="0365C0"/>
              </a:solidFill>
              <a:effectLst/>
              <a:latin typeface="Helvetica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8FB4FE-34EA-B347-8C1B-EA9C4DDB67CF}"/>
              </a:ext>
            </a:extLst>
          </p:cNvPr>
          <p:cNvGrpSpPr/>
          <p:nvPr/>
        </p:nvGrpSpPr>
        <p:grpSpPr>
          <a:xfrm>
            <a:off x="698270" y="2928450"/>
            <a:ext cx="2761202" cy="2061765"/>
            <a:chOff x="698270" y="2928450"/>
            <a:chExt cx="2761202" cy="20617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2D8D14-FFB5-904F-ADA7-037FB7B6A0C0}"/>
                </a:ext>
              </a:extLst>
            </p:cNvPr>
            <p:cNvSpPr/>
            <p:nvPr/>
          </p:nvSpPr>
          <p:spPr>
            <a:xfrm>
              <a:off x="698270" y="3667114"/>
              <a:ext cx="798021" cy="771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Babies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1A1D77-59DF-5449-B12D-98F8928BC47C}"/>
                </a:ext>
              </a:extLst>
            </p:cNvPr>
            <p:cNvSpPr/>
            <p:nvPr/>
          </p:nvSpPr>
          <p:spPr>
            <a:xfrm>
              <a:off x="2255844" y="3698571"/>
              <a:ext cx="798021" cy="771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Adults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F7D2E3-3540-CE40-8E63-D00B86CE581A}"/>
                </a:ext>
              </a:extLst>
            </p:cNvPr>
            <p:cNvCxnSpPr>
              <a:cxnSpLocks/>
            </p:cNvCxnSpPr>
            <p:nvPr/>
          </p:nvCxnSpPr>
          <p:spPr>
            <a:xfrm>
              <a:off x="1579662" y="4084512"/>
              <a:ext cx="5928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B772852-B7B8-C048-A468-024BA72C9C45}"/>
                </a:ext>
              </a:extLst>
            </p:cNvPr>
            <p:cNvCxnSpPr>
              <a:cxnSpLocks/>
            </p:cNvCxnSpPr>
            <p:nvPr/>
          </p:nvCxnSpPr>
          <p:spPr>
            <a:xfrm>
              <a:off x="1097280" y="4470453"/>
              <a:ext cx="0" cy="5197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0322833-E2D4-0943-987D-6CBCB6EB55B9}"/>
                </a:ext>
              </a:extLst>
            </p:cNvPr>
            <p:cNvCxnSpPr>
              <a:cxnSpLocks/>
            </p:cNvCxnSpPr>
            <p:nvPr/>
          </p:nvCxnSpPr>
          <p:spPr>
            <a:xfrm>
              <a:off x="2691174" y="4470453"/>
              <a:ext cx="0" cy="5197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C9575D3B-5D28-244F-93FA-D0AA4F5081DD}"/>
                </a:ext>
              </a:extLst>
            </p:cNvPr>
            <p:cNvCxnSpPr>
              <a:cxnSpLocks/>
              <a:stCxn id="16" idx="0"/>
              <a:endCxn id="15" idx="0"/>
            </p:cNvCxnSpPr>
            <p:nvPr/>
          </p:nvCxnSpPr>
          <p:spPr>
            <a:xfrm rot="16200000" flipV="1">
              <a:off x="1860340" y="2904056"/>
              <a:ext cx="31457" cy="1557574"/>
            </a:xfrm>
            <a:prstGeom prst="curvedConnector3">
              <a:avLst>
                <a:gd name="adj1" fmla="val 119666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D080C1-3521-5346-A4FE-DF892E3320D8}"/>
                </a:ext>
              </a:extLst>
            </p:cNvPr>
            <p:cNvSpPr/>
            <p:nvPr/>
          </p:nvSpPr>
          <p:spPr>
            <a:xfrm>
              <a:off x="1388656" y="2928450"/>
              <a:ext cx="10869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Births (</a:t>
              </a:r>
              <a:r>
                <a:rPr lang="en-US" i="1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B</a:t>
              </a:r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)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936FEE4-7791-C44D-9378-634A6A4EA2D1}"/>
                </a:ext>
              </a:extLst>
            </p:cNvPr>
            <p:cNvSpPr/>
            <p:nvPr/>
          </p:nvSpPr>
          <p:spPr>
            <a:xfrm>
              <a:off x="1553703" y="3744738"/>
              <a:ext cx="6447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a</a:t>
              </a:r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ging</a:t>
              </a:r>
            </a:p>
            <a:p>
              <a:pPr algn="ctr"/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(</a:t>
              </a:r>
              <a:r>
                <a:rPr lang="en-US" i="1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a</a:t>
              </a:r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D9FCC38-6C43-1446-A154-6FAD146F9F46}"/>
                </a:ext>
              </a:extLst>
            </p:cNvPr>
            <p:cNvSpPr/>
            <p:nvPr/>
          </p:nvSpPr>
          <p:spPr>
            <a:xfrm>
              <a:off x="1104816" y="4543108"/>
              <a:ext cx="7906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deaths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22745F1-915E-164C-8C11-4D7EAFB1D027}"/>
                </a:ext>
              </a:extLst>
            </p:cNvPr>
            <p:cNvSpPr/>
            <p:nvPr/>
          </p:nvSpPr>
          <p:spPr>
            <a:xfrm>
              <a:off x="2668870" y="4543108"/>
              <a:ext cx="7906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deaths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76EF44E6-7986-594D-83FC-739FC5137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994496"/>
            <a:ext cx="2463800" cy="4445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4381905-F847-EC46-BAD2-C3B2DFBDF5BA}"/>
              </a:ext>
            </a:extLst>
          </p:cNvPr>
          <p:cNvGrpSpPr/>
          <p:nvPr/>
        </p:nvGrpSpPr>
        <p:grpSpPr>
          <a:xfrm>
            <a:off x="4317811" y="5198636"/>
            <a:ext cx="1767111" cy="1546539"/>
            <a:chOff x="4317811" y="5198636"/>
            <a:chExt cx="1767111" cy="154653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73BA81E-C893-9540-A691-17F1C6CCC2B2}"/>
                </a:ext>
              </a:extLst>
            </p:cNvPr>
            <p:cNvSpPr/>
            <p:nvPr/>
          </p:nvSpPr>
          <p:spPr>
            <a:xfrm>
              <a:off x="4317811" y="5198636"/>
              <a:ext cx="875243" cy="771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b</a:t>
              </a:r>
              <a:r>
                <a:rPr lang="en-US" dirty="0">
                  <a:solidFill>
                    <a:schemeClr val="tx1"/>
                  </a:solidFill>
                </a:rPr>
                <a:t>(1-</a:t>
              </a:r>
              <a:r>
                <a:rPr lang="en-US" i="1" dirty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BC504B-4F09-4C47-9325-6BDA92F2F837}"/>
                </a:ext>
              </a:extLst>
            </p:cNvPr>
            <p:cNvSpPr/>
            <p:nvPr/>
          </p:nvSpPr>
          <p:spPr>
            <a:xfrm>
              <a:off x="5209679" y="5201214"/>
              <a:ext cx="875243" cy="771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234921-2B34-814F-A0F9-52CDA11B8BCB}"/>
                </a:ext>
              </a:extLst>
            </p:cNvPr>
            <p:cNvSpPr/>
            <p:nvPr/>
          </p:nvSpPr>
          <p:spPr>
            <a:xfrm>
              <a:off x="4317811" y="5970518"/>
              <a:ext cx="875243" cy="771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</a:t>
              </a:r>
              <a:r>
                <a:rPr lang="en-US" baseline="-25000" dirty="0" err="1">
                  <a:solidFill>
                    <a:schemeClr val="tx1"/>
                  </a:solidFill>
                </a:rPr>
                <a:t>b</a:t>
              </a:r>
              <a:r>
                <a:rPr lang="en-US" dirty="0" err="1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4DC8EA3-4459-6445-BCCA-EC8DBE10D2DD}"/>
                </a:ext>
              </a:extLst>
            </p:cNvPr>
            <p:cNvSpPr/>
            <p:nvPr/>
          </p:nvSpPr>
          <p:spPr>
            <a:xfrm>
              <a:off x="5201731" y="5973293"/>
              <a:ext cx="875243" cy="771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</a:t>
              </a:r>
              <a:r>
                <a:rPr lang="en-US" baseline="-25000" dirty="0" err="1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CD0C9C-8856-0640-9D4F-8109E9E9CED2}"/>
              </a:ext>
            </a:extLst>
          </p:cNvPr>
          <p:cNvCxnSpPr>
            <a:cxnSpLocks/>
          </p:cNvCxnSpPr>
          <p:nvPr/>
        </p:nvCxnSpPr>
        <p:spPr>
          <a:xfrm flipV="1">
            <a:off x="5803900" y="4470453"/>
            <a:ext cx="530117" cy="5143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C594D54-8873-8344-9845-DDC01E1A299E}"/>
              </a:ext>
            </a:extLst>
          </p:cNvPr>
          <p:cNvSpPr/>
          <p:nvPr/>
        </p:nvSpPr>
        <p:spPr>
          <a:xfrm>
            <a:off x="7597102" y="6373068"/>
            <a:ext cx="1546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*Discrete time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B79DC1-E6A3-9641-B1C9-AB9AE8F73B9F}"/>
              </a:ext>
            </a:extLst>
          </p:cNvPr>
          <p:cNvSpPr/>
          <p:nvPr/>
        </p:nvSpPr>
        <p:spPr>
          <a:xfrm>
            <a:off x="2053588" y="1394016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pop size at 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E92328-4F06-D241-8EF2-96C80D29F0F3}"/>
              </a:ext>
            </a:extLst>
          </p:cNvPr>
          <p:cNvCxnSpPr>
            <a:cxnSpLocks/>
          </p:cNvCxnSpPr>
          <p:nvPr/>
        </p:nvCxnSpPr>
        <p:spPr>
          <a:xfrm flipH="1" flipV="1">
            <a:off x="2213833" y="954061"/>
            <a:ext cx="355685" cy="439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384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A83A96E-5A52-3C49-A21D-2DCB4576C696}"/>
              </a:ext>
            </a:extLst>
          </p:cNvPr>
          <p:cNvGrpSpPr/>
          <p:nvPr/>
        </p:nvGrpSpPr>
        <p:grpSpPr>
          <a:xfrm>
            <a:off x="498765" y="151999"/>
            <a:ext cx="2761202" cy="2061765"/>
            <a:chOff x="698270" y="2928450"/>
            <a:chExt cx="2761202" cy="20617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6F933C-5299-904A-9B60-D3F975132BD2}"/>
                </a:ext>
              </a:extLst>
            </p:cNvPr>
            <p:cNvSpPr/>
            <p:nvPr/>
          </p:nvSpPr>
          <p:spPr>
            <a:xfrm>
              <a:off x="698270" y="3667114"/>
              <a:ext cx="798021" cy="771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Babies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E96ABE-C263-2548-8AEF-8DAB1F255C13}"/>
                </a:ext>
              </a:extLst>
            </p:cNvPr>
            <p:cNvSpPr/>
            <p:nvPr/>
          </p:nvSpPr>
          <p:spPr>
            <a:xfrm>
              <a:off x="2255844" y="3698571"/>
              <a:ext cx="798021" cy="771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Adults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BF5B1C1-3F7C-1140-85B8-549E0AEF37CD}"/>
                </a:ext>
              </a:extLst>
            </p:cNvPr>
            <p:cNvCxnSpPr>
              <a:cxnSpLocks/>
            </p:cNvCxnSpPr>
            <p:nvPr/>
          </p:nvCxnSpPr>
          <p:spPr>
            <a:xfrm>
              <a:off x="1579662" y="4084512"/>
              <a:ext cx="5928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BCE6E04-82F6-304A-B827-93C6A51E3D39}"/>
                </a:ext>
              </a:extLst>
            </p:cNvPr>
            <p:cNvCxnSpPr>
              <a:cxnSpLocks/>
            </p:cNvCxnSpPr>
            <p:nvPr/>
          </p:nvCxnSpPr>
          <p:spPr>
            <a:xfrm>
              <a:off x="1097280" y="4470453"/>
              <a:ext cx="0" cy="5197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21480BB-CF1E-5340-8646-21A7911A83A2}"/>
                </a:ext>
              </a:extLst>
            </p:cNvPr>
            <p:cNvCxnSpPr>
              <a:cxnSpLocks/>
            </p:cNvCxnSpPr>
            <p:nvPr/>
          </p:nvCxnSpPr>
          <p:spPr>
            <a:xfrm>
              <a:off x="2691174" y="4470453"/>
              <a:ext cx="0" cy="5197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80F14AB4-0F9E-4D46-BFA6-43550628799A}"/>
                </a:ext>
              </a:extLst>
            </p:cNvPr>
            <p:cNvCxnSpPr>
              <a:cxnSpLocks/>
              <a:stCxn id="6" idx="0"/>
              <a:endCxn id="5" idx="0"/>
            </p:cNvCxnSpPr>
            <p:nvPr/>
          </p:nvCxnSpPr>
          <p:spPr>
            <a:xfrm rot="16200000" flipV="1">
              <a:off x="1860340" y="2904056"/>
              <a:ext cx="31457" cy="1557574"/>
            </a:xfrm>
            <a:prstGeom prst="curvedConnector3">
              <a:avLst>
                <a:gd name="adj1" fmla="val 119666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B396C4-1F15-CF4A-8C8C-731F1FD869DE}"/>
                </a:ext>
              </a:extLst>
            </p:cNvPr>
            <p:cNvSpPr/>
            <p:nvPr/>
          </p:nvSpPr>
          <p:spPr>
            <a:xfrm>
              <a:off x="1388656" y="2928450"/>
              <a:ext cx="10869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Births (</a:t>
              </a:r>
              <a:r>
                <a:rPr lang="en-US" i="1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B</a:t>
              </a:r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0F897F-15A4-1B4F-99EA-A86C1187260C}"/>
                </a:ext>
              </a:extLst>
            </p:cNvPr>
            <p:cNvSpPr/>
            <p:nvPr/>
          </p:nvSpPr>
          <p:spPr>
            <a:xfrm>
              <a:off x="1553703" y="3744738"/>
              <a:ext cx="6447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Gill Sans" panose="020B0502020104020203" pitchFamily="34" charset="-79"/>
                  <a:cs typeface="Gill Sans" panose="020B0502020104020203" pitchFamily="34" charset="-79"/>
                </a:rPr>
                <a:t>a</a:t>
              </a:r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ging</a:t>
              </a:r>
            </a:p>
            <a:p>
              <a:pPr algn="ctr"/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(</a:t>
              </a:r>
              <a:r>
                <a:rPr lang="en-US" i="1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a</a:t>
              </a:r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6F24B3-90CA-994C-9674-B760BEEE4056}"/>
                </a:ext>
              </a:extLst>
            </p:cNvPr>
            <p:cNvSpPr/>
            <p:nvPr/>
          </p:nvSpPr>
          <p:spPr>
            <a:xfrm>
              <a:off x="1104816" y="4543108"/>
              <a:ext cx="7906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deaths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A9C372E-AE8C-8744-B95C-F3D2B4DA94DC}"/>
                </a:ext>
              </a:extLst>
            </p:cNvPr>
            <p:cNvSpPr/>
            <p:nvPr/>
          </p:nvSpPr>
          <p:spPr>
            <a:xfrm>
              <a:off x="2668870" y="4543108"/>
              <a:ext cx="7906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effectLst/>
                  <a:latin typeface="Gill Sans" panose="020B0502020104020203" pitchFamily="34" charset="-79"/>
                  <a:cs typeface="Gill Sans" panose="020B0502020104020203" pitchFamily="34" charset="-79"/>
                </a:rPr>
                <a:t>deaths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D4F4F3-3892-4D4D-922F-3FEB9CEB72FE}"/>
              </a:ext>
            </a:extLst>
          </p:cNvPr>
          <p:cNvGrpSpPr/>
          <p:nvPr/>
        </p:nvGrpSpPr>
        <p:grpSpPr>
          <a:xfrm>
            <a:off x="470642" y="4630190"/>
            <a:ext cx="1759163" cy="1560586"/>
            <a:chOff x="4317811" y="5184589"/>
            <a:chExt cx="1759163" cy="156058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FD75740-4A76-624A-880E-A089426BA1B0}"/>
                </a:ext>
              </a:extLst>
            </p:cNvPr>
            <p:cNvSpPr/>
            <p:nvPr/>
          </p:nvSpPr>
          <p:spPr>
            <a:xfrm>
              <a:off x="4317811" y="5198636"/>
              <a:ext cx="875243" cy="771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aseline="-25000" dirty="0">
                  <a:solidFill>
                    <a:schemeClr val="tx1"/>
                  </a:solidFill>
                </a:rPr>
                <a:t>b</a:t>
              </a:r>
              <a:r>
                <a:rPr lang="en-US" dirty="0">
                  <a:solidFill>
                    <a:schemeClr val="tx1"/>
                  </a:solidFill>
                </a:rPr>
                <a:t>(1-</a:t>
              </a:r>
              <a:r>
                <a:rPr lang="en-US" i="1" dirty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0B8CAF-A3C9-8A45-992E-71E1F17519E2}"/>
                </a:ext>
              </a:extLst>
            </p:cNvPr>
            <p:cNvSpPr/>
            <p:nvPr/>
          </p:nvSpPr>
          <p:spPr>
            <a:xfrm>
              <a:off x="5193054" y="5184589"/>
              <a:ext cx="875243" cy="771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FC79F68-1C40-B04C-BE03-DE58D7410CD5}"/>
                </a:ext>
              </a:extLst>
            </p:cNvPr>
            <p:cNvSpPr/>
            <p:nvPr/>
          </p:nvSpPr>
          <p:spPr>
            <a:xfrm>
              <a:off x="4317811" y="5970518"/>
              <a:ext cx="875243" cy="771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</a:t>
              </a:r>
              <a:r>
                <a:rPr lang="en-US" baseline="-25000" dirty="0" err="1">
                  <a:solidFill>
                    <a:schemeClr val="tx1"/>
                  </a:solidFill>
                </a:rPr>
                <a:t>b</a:t>
              </a:r>
              <a:r>
                <a:rPr lang="en-US" dirty="0" err="1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A3FE57-D38E-DA43-9F60-4F0885E807E7}"/>
                </a:ext>
              </a:extLst>
            </p:cNvPr>
            <p:cNvSpPr/>
            <p:nvPr/>
          </p:nvSpPr>
          <p:spPr>
            <a:xfrm>
              <a:off x="5201731" y="5970518"/>
              <a:ext cx="875243" cy="774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</a:t>
              </a:r>
              <a:r>
                <a:rPr lang="en-US" baseline="-25000" dirty="0" err="1">
                  <a:solidFill>
                    <a:schemeClr val="tx1"/>
                  </a:solidFill>
                </a:rPr>
                <a:t>a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64FF1F5-3936-3743-9EEB-F3065AC6F8A3}"/>
              </a:ext>
            </a:extLst>
          </p:cNvPr>
          <p:cNvSpPr/>
          <p:nvPr/>
        </p:nvSpPr>
        <p:spPr>
          <a:xfrm>
            <a:off x="3259967" y="4630190"/>
            <a:ext cx="867295" cy="771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</a:t>
            </a:r>
            <a:r>
              <a:rPr lang="en-US" baseline="-25000" dirty="0" err="1">
                <a:solidFill>
                  <a:schemeClr val="tx1"/>
                </a:solidFill>
              </a:rPr>
              <a:t>b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04A5E7-B109-5842-A427-10A8C022BA63}"/>
              </a:ext>
            </a:extLst>
          </p:cNvPr>
          <p:cNvSpPr/>
          <p:nvPr/>
        </p:nvSpPr>
        <p:spPr>
          <a:xfrm>
            <a:off x="3252019" y="5416119"/>
            <a:ext cx="875243" cy="774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</a:t>
            </a:r>
            <a:r>
              <a:rPr lang="en-US" baseline="-25000" dirty="0" err="1">
                <a:solidFill>
                  <a:schemeClr val="tx1"/>
                </a:solidFill>
              </a:rPr>
              <a:t>a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50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7DA3-8B7A-E04D-9518-F839046F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Goals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46AA-4E86-3545-8408-AE9D392CE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>
                <a:latin typeface="Helvetica" pitchFamily="2" charset="0"/>
              </a:rPr>
              <a:t>Understand the difference between statistical and mechanistic models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Comprendre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la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différence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entre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statistiques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mécanistes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.</a:t>
            </a:r>
          </a:p>
          <a:p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r>
              <a:rPr lang="en-US" sz="2600" dirty="0">
                <a:latin typeface="Helvetica" pitchFamily="2" charset="0"/>
              </a:rPr>
              <a:t>Understand how to formalize and conceptualize compartmental models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Comprendre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comment on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peut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formuler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conceptualiser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compartimentés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 </a:t>
            </a:r>
          </a:p>
          <a:p>
            <a:r>
              <a:rPr lang="en-US" sz="2600" dirty="0">
                <a:latin typeface="Helvetica" pitchFamily="2" charset="0"/>
              </a:rPr>
              <a:t>Example: population growth, predator prey, SIR models</a:t>
            </a:r>
          </a:p>
          <a:p>
            <a:endParaRPr lang="en-US" sz="2600" dirty="0"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50BF7-5241-FA48-BD86-78B6CA99FF3E}"/>
              </a:ext>
            </a:extLst>
          </p:cNvPr>
          <p:cNvSpPr/>
          <p:nvPr/>
        </p:nvSpPr>
        <p:spPr>
          <a:xfrm>
            <a:off x="695153" y="5054138"/>
            <a:ext cx="7753694" cy="1438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80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4287-CE58-5443-9F47-8D9CFF8D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E396-28A1-5A49-94C0-A404EE4A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62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FF19-AC75-D544-88C4-08386AFD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830C-39D2-0F46-BD6A-7B9118E4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55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D859-CCFA-F248-8808-099FCC60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27D1-B621-4942-ACB5-1E182CFA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83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36E5-5F41-4F40-A318-6B3A7505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E4E5-666B-A54E-AF21-8F4AEF2B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85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4287-CE58-5443-9F47-8D9CFF8D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E396-28A1-5A49-94C0-A404EE4A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79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FF19-AC75-D544-88C4-08386AFD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830C-39D2-0F46-BD6A-7B9118E4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76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D859-CCFA-F248-8808-099FCC60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27D1-B621-4942-ACB5-1E182CFA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123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36E5-5F41-4F40-A318-6B3A7505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E4E5-666B-A54E-AF21-8F4AEF2B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103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4287-CE58-5443-9F47-8D9CFF8D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E396-28A1-5A49-94C0-A404EE4A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322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FF19-AC75-D544-88C4-08386AFD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830C-39D2-0F46-BD6A-7B9118E4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8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7DA3-8B7A-E04D-9518-F839046F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Goals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46AA-4E86-3545-8408-AE9D392CE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>
                <a:latin typeface="Helvetica" pitchFamily="2" charset="0"/>
              </a:rPr>
              <a:t>Understand the difference between statistical and mechanistic models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Comprendre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la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différence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entre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statistiques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mécanistes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.</a:t>
            </a:r>
          </a:p>
          <a:p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r>
              <a:rPr lang="en-US" sz="2600" dirty="0">
                <a:latin typeface="Helvetica" pitchFamily="2" charset="0"/>
              </a:rPr>
              <a:t>Understand how to formalize and conceptualize compartmental models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Comprendre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comment on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peut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formuler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conceptualiser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modèles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compartimentés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r>
              <a:rPr lang="en-US" sz="2600" dirty="0">
                <a:latin typeface="Helvetica" pitchFamily="2" charset="0"/>
              </a:rPr>
              <a:t>Example: population growth, predator prey, SIR models</a:t>
            </a:r>
          </a:p>
          <a:p>
            <a:endParaRPr lang="en-US" sz="2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0140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D859-CCFA-F248-8808-099FCC60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27D1-B621-4942-ACB5-1E182CFA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43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36E5-5F41-4F40-A318-6B3A7505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E4E5-666B-A54E-AF21-8F4AEF2B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278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4287-CE58-5443-9F47-8D9CFF8D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E396-28A1-5A49-94C0-A404EE4A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64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FF19-AC75-D544-88C4-08386AFD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830C-39D2-0F46-BD6A-7B9118E4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608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D859-CCFA-F248-8808-099FCC60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27D1-B621-4942-ACB5-1E182CFA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946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36E5-5F41-4F40-A318-6B3A7505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E4E5-666B-A54E-AF21-8F4AEF2B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995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4287-CE58-5443-9F47-8D9CFF8D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8E396-28A1-5A49-94C0-A404EE4A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908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FF19-AC75-D544-88C4-08386AFD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830C-39D2-0F46-BD6A-7B9118E4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516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D859-CCFA-F248-8808-099FCC60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27D1-B621-4942-ACB5-1E182CFA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647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36E5-5F41-4F40-A318-6B3A7505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E4E5-666B-A54E-AF21-8F4AEF2B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1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0829-08D4-AA43-AD4F-FAC0551B1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6888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Compartmental</a:t>
            </a:r>
            <a:r>
              <a:rPr lang="en-US" sz="3200" b="1" dirty="0"/>
              <a:t>/Mechanistic/Mathematical Models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0225-8794-EC40-9C14-211492AB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1025034"/>
            <a:ext cx="8961120" cy="480793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/>
              <a:t>Populations are divided into compartments</a:t>
            </a:r>
            <a:br>
              <a:rPr lang="en-US" sz="2600" dirty="0"/>
            </a:br>
            <a:r>
              <a:rPr lang="en-US" sz="2600" dirty="0">
                <a:solidFill>
                  <a:srgbClr val="0070C0"/>
                </a:solidFill>
              </a:rPr>
              <a:t>Les populations </a:t>
            </a:r>
            <a:r>
              <a:rPr lang="en-US" sz="2600" dirty="0" err="1">
                <a:solidFill>
                  <a:srgbClr val="0070C0"/>
                </a:solidFill>
              </a:rPr>
              <a:t>sont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subdivisées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en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compartiments</a:t>
            </a:r>
            <a:br>
              <a:rPr lang="en-US" sz="2600" dirty="0"/>
            </a:br>
            <a:endParaRPr lang="en-US" sz="10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Compartments and transition rates are determined by biological systems</a:t>
            </a:r>
            <a:br>
              <a:rPr lang="en-US" sz="2600" dirty="0"/>
            </a:br>
            <a:r>
              <a:rPr lang="en-US" sz="2600" dirty="0">
                <a:solidFill>
                  <a:srgbClr val="0070C0"/>
                </a:solidFill>
              </a:rPr>
              <a:t>Les </a:t>
            </a:r>
            <a:r>
              <a:rPr lang="en-US" sz="2600" dirty="0" err="1">
                <a:solidFill>
                  <a:srgbClr val="0070C0"/>
                </a:solidFill>
              </a:rPr>
              <a:t>compartiments</a:t>
            </a:r>
            <a:r>
              <a:rPr lang="en-US" sz="2600" dirty="0">
                <a:solidFill>
                  <a:srgbClr val="0070C0"/>
                </a:solidFill>
              </a:rPr>
              <a:t> et les </a:t>
            </a:r>
            <a:r>
              <a:rPr lang="en-US" sz="2600" dirty="0" err="1">
                <a:solidFill>
                  <a:srgbClr val="0070C0"/>
                </a:solidFill>
              </a:rPr>
              <a:t>taux</a:t>
            </a:r>
            <a:r>
              <a:rPr lang="en-US" sz="2600" dirty="0">
                <a:solidFill>
                  <a:srgbClr val="0070C0"/>
                </a:solidFill>
              </a:rPr>
              <a:t> de transition </a:t>
            </a:r>
            <a:r>
              <a:rPr lang="en-US" sz="2600" dirty="0" err="1">
                <a:solidFill>
                  <a:srgbClr val="0070C0"/>
                </a:solidFill>
              </a:rPr>
              <a:t>sont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déterminés</a:t>
            </a:r>
            <a:r>
              <a:rPr lang="en-US" sz="2600" dirty="0">
                <a:solidFill>
                  <a:srgbClr val="0070C0"/>
                </a:solidFill>
              </a:rPr>
              <a:t> par les </a:t>
            </a:r>
            <a:r>
              <a:rPr lang="en-US" sz="2600" dirty="0" err="1">
                <a:solidFill>
                  <a:srgbClr val="0070C0"/>
                </a:solidFill>
              </a:rPr>
              <a:t>systèmes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biologiques</a:t>
            </a:r>
            <a:endParaRPr lang="en-US" sz="26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Rates of transferring between compartments are expressed mathematically</a:t>
            </a:r>
            <a:br>
              <a:rPr lang="en-US" sz="2600" dirty="0"/>
            </a:br>
            <a:r>
              <a:rPr lang="en-US" sz="2600" dirty="0" err="1">
                <a:solidFill>
                  <a:srgbClr val="0070C0"/>
                </a:solidFill>
              </a:rPr>
              <a:t>Taux</a:t>
            </a:r>
            <a:r>
              <a:rPr lang="en-US" sz="2600" dirty="0">
                <a:solidFill>
                  <a:srgbClr val="0070C0"/>
                </a:solidFill>
              </a:rPr>
              <a:t> de transition entre les </a:t>
            </a:r>
            <a:r>
              <a:rPr lang="en-US" sz="2600" dirty="0" err="1">
                <a:solidFill>
                  <a:srgbClr val="0070C0"/>
                </a:solidFill>
              </a:rPr>
              <a:t>compartiments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sont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exprimés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mathématiquement</a:t>
            </a:r>
            <a:endParaRPr lang="en-US" sz="26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Individuals within a compartment are homogeneously mixed</a:t>
            </a:r>
            <a:br>
              <a:rPr lang="en-US" sz="2600" dirty="0"/>
            </a:br>
            <a:r>
              <a:rPr lang="en-US" sz="2600" dirty="0">
                <a:solidFill>
                  <a:srgbClr val="0070C0"/>
                </a:solidFill>
              </a:rPr>
              <a:t>Les </a:t>
            </a:r>
            <a:r>
              <a:rPr lang="en-US" sz="2600" dirty="0" err="1">
                <a:solidFill>
                  <a:srgbClr val="0070C0"/>
                </a:solidFill>
              </a:rPr>
              <a:t>individus</a:t>
            </a:r>
            <a:r>
              <a:rPr lang="en-US" sz="2600" dirty="0">
                <a:solidFill>
                  <a:srgbClr val="0070C0"/>
                </a:solidFill>
              </a:rPr>
              <a:t> d'un </a:t>
            </a:r>
            <a:r>
              <a:rPr lang="en-US" sz="2600" dirty="0" err="1">
                <a:solidFill>
                  <a:srgbClr val="0070C0"/>
                </a:solidFill>
              </a:rPr>
              <a:t>compartiment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sont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 err="1">
                <a:solidFill>
                  <a:srgbClr val="0070C0"/>
                </a:solidFill>
              </a:rPr>
              <a:t>mélangés</a:t>
            </a:r>
            <a:r>
              <a:rPr lang="en-US" sz="2600" dirty="0">
                <a:solidFill>
                  <a:srgbClr val="0070C0"/>
                </a:solidFill>
              </a:rPr>
              <a:t> de manière </a:t>
            </a:r>
            <a:r>
              <a:rPr lang="en-US" sz="2600" dirty="0" err="1">
                <a:solidFill>
                  <a:srgbClr val="0070C0"/>
                </a:solidFill>
              </a:rPr>
              <a:t>homogène</a:t>
            </a:r>
            <a:endParaRPr lang="en-US" sz="26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A00B9-09E9-9B4A-858F-62613EA634C8}"/>
              </a:ext>
            </a:extLst>
          </p:cNvPr>
          <p:cNvSpPr/>
          <p:nvPr/>
        </p:nvSpPr>
        <p:spPr>
          <a:xfrm>
            <a:off x="91440" y="881149"/>
            <a:ext cx="8961120" cy="5976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0225-8794-EC40-9C14-211492AB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1025034"/>
            <a:ext cx="8961120" cy="480793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Populations are divided into compartments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populations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subdivisées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en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br>
              <a:rPr lang="en-US" sz="2600" dirty="0">
                <a:latin typeface="Helvetica" pitchFamily="2" charset="0"/>
              </a:rPr>
            </a:br>
            <a:endParaRPr lang="en-US" sz="1000" dirty="0"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Compartments and transition rates are determined by biological systems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taux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transition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déterminés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par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systèmes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biologiques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Rates of transferring between compartments are expressed mathematically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Taux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transition entre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exprimés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mathématiquement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Individuals within a compartment are homogeneously mixed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individus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d'un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mélangés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manière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homogène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A00B9-09E9-9B4A-858F-62613EA634C8}"/>
              </a:ext>
            </a:extLst>
          </p:cNvPr>
          <p:cNvSpPr/>
          <p:nvPr/>
        </p:nvSpPr>
        <p:spPr>
          <a:xfrm>
            <a:off x="91440" y="2028305"/>
            <a:ext cx="8961120" cy="4996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D3D90C-65D3-AB4F-8B02-565E3357AF09}"/>
              </a:ext>
            </a:extLst>
          </p:cNvPr>
          <p:cNvSpPr txBox="1">
            <a:spLocks/>
          </p:cNvSpPr>
          <p:nvPr/>
        </p:nvSpPr>
        <p:spPr>
          <a:xfrm>
            <a:off x="0" y="-166888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latin typeface="Helvetica" pitchFamily="2" charset="0"/>
              </a:rPr>
              <a:t>Compartmental</a:t>
            </a:r>
            <a:r>
              <a:rPr lang="en-US" sz="3200" b="1"/>
              <a:t>/Mechanistic/Mathematical Models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850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0225-8794-EC40-9C14-211492AB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1025034"/>
            <a:ext cx="8961120" cy="480793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Populations are divided into compartments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populations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subdivisées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en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br>
              <a:rPr lang="en-US" sz="2600" dirty="0">
                <a:latin typeface="Helvetica" pitchFamily="2" charset="0"/>
              </a:rPr>
            </a:br>
            <a:endParaRPr lang="en-US" sz="1000" dirty="0"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Compartments and transition rates are determined by biological systems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taux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transition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déterminés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par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systèmes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biologiques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Rates of transferring between compartments are expressed mathematically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Taux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transition entre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exprimés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mathématiquement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Individuals within a compartment are homogeneously mixed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individus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d'un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mélangés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manière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homogène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A00B9-09E9-9B4A-858F-62613EA634C8}"/>
              </a:ext>
            </a:extLst>
          </p:cNvPr>
          <p:cNvSpPr/>
          <p:nvPr/>
        </p:nvSpPr>
        <p:spPr>
          <a:xfrm>
            <a:off x="91440" y="3591098"/>
            <a:ext cx="8961120" cy="3266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D3D4A6-92F8-AD40-85C2-479D79FB4207}"/>
              </a:ext>
            </a:extLst>
          </p:cNvPr>
          <p:cNvSpPr txBox="1">
            <a:spLocks/>
          </p:cNvSpPr>
          <p:nvPr/>
        </p:nvSpPr>
        <p:spPr>
          <a:xfrm>
            <a:off x="0" y="-166888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latin typeface="Helvetica" pitchFamily="2" charset="0"/>
              </a:rPr>
              <a:t>Compartmental</a:t>
            </a:r>
            <a:r>
              <a:rPr lang="en-US" sz="3200" b="1"/>
              <a:t>/Mechanistic/Mathematical Models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253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0225-8794-EC40-9C14-211492AB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1025034"/>
            <a:ext cx="8961120" cy="480793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Populations are divided into compartments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populations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subdivisées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en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br>
              <a:rPr lang="en-US" sz="2600" dirty="0">
                <a:latin typeface="Helvetica" pitchFamily="2" charset="0"/>
              </a:rPr>
            </a:br>
            <a:endParaRPr lang="en-US" sz="1000" dirty="0"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Compartments and transition rates are determined by biological systems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et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taux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transition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déterminés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par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systèmes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biologiques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Rates of transferring between compartments are expressed mathematically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Taux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transition entre 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exprimés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mathématiquement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0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Helvetica" pitchFamily="2" charset="0"/>
              </a:rPr>
              <a:t>Individuals within a compartment are homogeneously mixed</a:t>
            </a:r>
            <a:br>
              <a:rPr lang="en-US" sz="2600" dirty="0">
                <a:latin typeface="Helvetica" pitchFamily="2" charset="0"/>
              </a:rPr>
            </a:b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Les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individus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d'un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compartiment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sont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mélangés</a:t>
            </a:r>
            <a:r>
              <a:rPr lang="en-US" sz="2600" dirty="0">
                <a:solidFill>
                  <a:srgbClr val="0070C0"/>
                </a:solidFill>
                <a:latin typeface="Helvetica" pitchFamily="2" charset="0"/>
              </a:rPr>
              <a:t> de manière </a:t>
            </a:r>
            <a:r>
              <a:rPr lang="en-US" sz="2600" dirty="0" err="1">
                <a:solidFill>
                  <a:srgbClr val="0070C0"/>
                </a:solidFill>
                <a:latin typeface="Helvetica" pitchFamily="2" charset="0"/>
              </a:rPr>
              <a:t>homogène</a:t>
            </a:r>
            <a:endParaRPr lang="en-US" sz="2600" dirty="0">
              <a:solidFill>
                <a:srgbClr val="0070C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A00B9-09E9-9B4A-858F-62613EA634C8}"/>
              </a:ext>
            </a:extLst>
          </p:cNvPr>
          <p:cNvSpPr/>
          <p:nvPr/>
        </p:nvSpPr>
        <p:spPr>
          <a:xfrm>
            <a:off x="91440" y="5532436"/>
            <a:ext cx="8961120" cy="1949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5683F7-3240-D24F-83F4-ECB6121A8D06}"/>
              </a:ext>
            </a:extLst>
          </p:cNvPr>
          <p:cNvSpPr txBox="1">
            <a:spLocks/>
          </p:cNvSpPr>
          <p:nvPr/>
        </p:nvSpPr>
        <p:spPr>
          <a:xfrm>
            <a:off x="0" y="-66500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Helvetica" pitchFamily="2" charset="0"/>
              </a:rPr>
              <a:t>Compartmental</a:t>
            </a:r>
            <a:r>
              <a:rPr lang="en-US" sz="3200" b="1" dirty="0"/>
              <a:t>/Mechanistic/Mathematical Models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675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3831</TotalTime>
  <Words>3041</Words>
  <Application>Microsoft Macintosh PowerPoint</Application>
  <PresentationFormat>On-screen Show (4:3)</PresentationFormat>
  <Paragraphs>546</Paragraphs>
  <Slides>59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Arial</vt:lpstr>
      <vt:lpstr>Calibri</vt:lpstr>
      <vt:lpstr>Calibri Light</vt:lpstr>
      <vt:lpstr>Comic Sans MS</vt:lpstr>
      <vt:lpstr>Gill Sans</vt:lpstr>
      <vt:lpstr>Helvetica</vt:lpstr>
      <vt:lpstr>Helvetica Light</vt:lpstr>
      <vt:lpstr>Lucida Grande</vt:lpstr>
      <vt:lpstr>STIXGeneral</vt:lpstr>
      <vt:lpstr>Office Theme</vt:lpstr>
      <vt:lpstr>Introduction to Compartmental Models and Differential Equations</vt:lpstr>
      <vt:lpstr>Goals for this lecture</vt:lpstr>
      <vt:lpstr>Goals for this lecture</vt:lpstr>
      <vt:lpstr>Goals for this lecture</vt:lpstr>
      <vt:lpstr>Goals for this lecture</vt:lpstr>
      <vt:lpstr>Compartmental/Mechanistic/Mathematical Models</vt:lpstr>
      <vt:lpstr>PowerPoint Presentation</vt:lpstr>
      <vt:lpstr>PowerPoint Presentation</vt:lpstr>
      <vt:lpstr>PowerPoint Presentation</vt:lpstr>
      <vt:lpstr>Compartmental/Mechanistic/Mathematical Models</vt:lpstr>
      <vt:lpstr>How are these different from statistical models?  En quoi sont-ils différents des modèles statistiques?  </vt:lpstr>
      <vt:lpstr>How are these different from statistical models?  En quoi sont-ils différents des modèles statistiques?  </vt:lpstr>
      <vt:lpstr>1. Population Models 1. modèles de population </vt:lpstr>
      <vt:lpstr>Madagascar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Age-based insights into population trends and infection dynamics for Malagasy fruit bats </dc:title>
  <dc:creator>Cara Brook</dc:creator>
  <cp:lastModifiedBy>Cara Brook</cp:lastModifiedBy>
  <cp:revision>58</cp:revision>
  <dcterms:created xsi:type="dcterms:W3CDTF">2019-07-24T17:47:24Z</dcterms:created>
  <dcterms:modified xsi:type="dcterms:W3CDTF">2020-01-07T15:01:07Z</dcterms:modified>
</cp:coreProperties>
</file>