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0" r:id="rId2"/>
    <p:sldId id="261" r:id="rId3"/>
    <p:sldId id="262" r:id="rId4"/>
    <p:sldId id="258" r:id="rId5"/>
    <p:sldId id="263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FF"/>
    <a:srgbClr val="8E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663"/>
    <p:restoredTop sz="94643"/>
  </p:normalViewPr>
  <p:slideViewPr>
    <p:cSldViewPr snapToGrid="0" snapToObjects="1">
      <p:cViewPr>
        <p:scale>
          <a:sx n="90" d="100"/>
          <a:sy n="90" d="100"/>
        </p:scale>
        <p:origin x="664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DFB9-B33D-264F-97F7-EB53E534371D}" type="datetimeFigureOut">
              <a:rPr lang="en-US" smtClean="0"/>
              <a:t>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72F2-D053-2545-85D5-A36F7ED666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DFB9-B33D-264F-97F7-EB53E534371D}" type="datetimeFigureOut">
              <a:rPr lang="en-US" smtClean="0"/>
              <a:t>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72F2-D053-2545-85D5-A36F7ED666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DFB9-B33D-264F-97F7-EB53E534371D}" type="datetimeFigureOut">
              <a:rPr lang="en-US" smtClean="0"/>
              <a:t>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72F2-D053-2545-85D5-A36F7ED666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DFB9-B33D-264F-97F7-EB53E534371D}" type="datetimeFigureOut">
              <a:rPr lang="en-US" smtClean="0"/>
              <a:t>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72F2-D053-2545-85D5-A36F7ED666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DFB9-B33D-264F-97F7-EB53E534371D}" type="datetimeFigureOut">
              <a:rPr lang="en-US" smtClean="0"/>
              <a:t>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72F2-D053-2545-85D5-A36F7ED666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DFB9-B33D-264F-97F7-EB53E534371D}" type="datetimeFigureOut">
              <a:rPr lang="en-US" smtClean="0"/>
              <a:t>1/11/19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72F2-D053-2545-85D5-A36F7ED666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DFB9-B33D-264F-97F7-EB53E534371D}" type="datetimeFigureOut">
              <a:rPr lang="en-US" smtClean="0"/>
              <a:t>1/11/19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72F2-D053-2545-85D5-A36F7ED666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DFB9-B33D-264F-97F7-EB53E534371D}" type="datetimeFigureOut">
              <a:rPr lang="en-US" smtClean="0"/>
              <a:t>1/11/19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72F2-D053-2545-85D5-A36F7ED666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DFB9-B33D-264F-97F7-EB53E534371D}" type="datetimeFigureOut">
              <a:rPr lang="en-US" smtClean="0"/>
              <a:t>1/11/19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72F2-D053-2545-85D5-A36F7ED666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DFB9-B33D-264F-97F7-EB53E534371D}" type="datetimeFigureOut">
              <a:rPr lang="en-US" smtClean="0"/>
              <a:t>1/11/19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72F2-D053-2545-85D5-A36F7ED666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DFB9-B33D-264F-97F7-EB53E534371D}" type="datetimeFigureOut">
              <a:rPr lang="en-US" smtClean="0"/>
              <a:t>1/11/19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72F2-D053-2545-85D5-A36F7ED666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8DFB9-B33D-264F-97F7-EB53E534371D}" type="datetimeFigureOut">
              <a:rPr lang="en-US" smtClean="0"/>
              <a:t>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2F2-D053-2545-85D5-A36F7ED66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345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arabrook.github.io/E2M2/E2M2_2019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E²M² “R” Bootcamp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8A943-7ADA-0241-A157-78DF83A0F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4626429"/>
            <a:ext cx="10515600" cy="13219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 err="1"/>
              <a:t>Institut</a:t>
            </a:r>
            <a:r>
              <a:rPr lang="en-US" sz="3000" dirty="0"/>
              <a:t> Pasteur de Madagascar</a:t>
            </a:r>
          </a:p>
          <a:p>
            <a:pPr marL="0" indent="0">
              <a:buNone/>
            </a:pPr>
            <a:r>
              <a:rPr lang="en-US" sz="3000" dirty="0"/>
              <a:t>Antananarivo, Madagascar</a:t>
            </a:r>
          </a:p>
          <a:p>
            <a:pPr marL="0" indent="0">
              <a:buNone/>
            </a:pPr>
            <a:r>
              <a:rPr lang="en-US" sz="3000" dirty="0"/>
              <a:t>12 January 2019</a:t>
            </a:r>
          </a:p>
        </p:txBody>
      </p:sp>
    </p:spTree>
    <p:extLst>
      <p:ext uri="{BB962C8B-B14F-4D97-AF65-F5344CB8AC3E}">
        <p14:creationId xmlns:p14="http://schemas.microsoft.com/office/powerpoint/2010/main" val="1130038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59C0F-5F31-9846-B7FD-785AAE471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4899"/>
            <a:ext cx="10515600" cy="38020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err="1"/>
              <a:t>WiFi</a:t>
            </a:r>
            <a:r>
              <a:rPr lang="en-US" sz="4000" dirty="0"/>
              <a:t> available in the conference room:</a:t>
            </a:r>
          </a:p>
          <a:p>
            <a:pPr marL="0" indent="0" algn="ctr">
              <a:buNone/>
            </a:pPr>
            <a:r>
              <a:rPr lang="en-US" sz="4000" dirty="0"/>
              <a:t>Network: Orange-DD02</a:t>
            </a:r>
          </a:p>
          <a:p>
            <a:pPr marL="0" indent="0" algn="ctr">
              <a:buNone/>
            </a:pPr>
            <a:r>
              <a:rPr lang="en-US" sz="4000" dirty="0"/>
              <a:t>Password: 09BL638JL1Y</a:t>
            </a:r>
          </a:p>
        </p:txBody>
      </p:sp>
    </p:spTree>
    <p:extLst>
      <p:ext uri="{BB962C8B-B14F-4D97-AF65-F5344CB8AC3E}">
        <p14:creationId xmlns:p14="http://schemas.microsoft.com/office/powerpoint/2010/main" val="1094701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59C0F-5F31-9846-B7FD-785AAE471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25625"/>
            <a:ext cx="110871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All course materials are available at:</a:t>
            </a:r>
          </a:p>
          <a:p>
            <a:pPr marL="0" indent="0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>
                <a:hlinkClick r:id="rId2"/>
              </a:rPr>
              <a:t>https://carabrook.github.io/E2M2/E2M2_2019.html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44934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6AEA4CD-2FFB-724B-8B9E-64DC167F5A6F}"/>
              </a:ext>
            </a:extLst>
          </p:cNvPr>
          <p:cNvCxnSpPr>
            <a:cxnSpLocks/>
          </p:cNvCxnSpPr>
          <p:nvPr/>
        </p:nvCxnSpPr>
        <p:spPr>
          <a:xfrm>
            <a:off x="964524" y="2240948"/>
            <a:ext cx="34271" cy="509917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C983D53-F666-FE40-9941-5FE1FB18756F}"/>
              </a:ext>
            </a:extLst>
          </p:cNvPr>
          <p:cNvCxnSpPr>
            <a:cxnSpLocks/>
          </p:cNvCxnSpPr>
          <p:nvPr/>
        </p:nvCxnSpPr>
        <p:spPr>
          <a:xfrm flipH="1">
            <a:off x="840367" y="2542562"/>
            <a:ext cx="12949" cy="416606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3320" y="50836"/>
            <a:ext cx="12120606" cy="6713461"/>
            <a:chOff x="-1397716" y="-18132"/>
            <a:chExt cx="10330995" cy="6713461"/>
          </a:xfrm>
        </p:grpSpPr>
        <p:sp>
          <p:nvSpPr>
            <p:cNvPr id="7" name="Rectangle 6"/>
            <p:cNvSpPr/>
            <p:nvPr/>
          </p:nvSpPr>
          <p:spPr>
            <a:xfrm rot="5035462">
              <a:off x="-161772" y="4423513"/>
              <a:ext cx="1585823" cy="39128"/>
            </a:xfrm>
            <a:prstGeom prst="rect">
              <a:avLst/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Freeform 7"/>
            <p:cNvSpPr/>
            <p:nvPr/>
          </p:nvSpPr>
          <p:spPr>
            <a:xfrm>
              <a:off x="-1397716" y="2401024"/>
              <a:ext cx="2896421" cy="2254867"/>
            </a:xfrm>
            <a:custGeom>
              <a:avLst/>
              <a:gdLst>
                <a:gd name="connsiteX0" fmla="*/ 0 w 1790836"/>
                <a:gd name="connsiteY0" fmla="*/ 139368 h 1393675"/>
                <a:gd name="connsiteX1" fmla="*/ 139368 w 1790836"/>
                <a:gd name="connsiteY1" fmla="*/ 0 h 1393675"/>
                <a:gd name="connsiteX2" fmla="*/ 1651469 w 1790836"/>
                <a:gd name="connsiteY2" fmla="*/ 0 h 1393675"/>
                <a:gd name="connsiteX3" fmla="*/ 1790837 w 1790836"/>
                <a:gd name="connsiteY3" fmla="*/ 139368 h 1393675"/>
                <a:gd name="connsiteX4" fmla="*/ 1790836 w 1790836"/>
                <a:gd name="connsiteY4" fmla="*/ 1254308 h 1393675"/>
                <a:gd name="connsiteX5" fmla="*/ 1651468 w 1790836"/>
                <a:gd name="connsiteY5" fmla="*/ 1393676 h 1393675"/>
                <a:gd name="connsiteX6" fmla="*/ 139368 w 1790836"/>
                <a:gd name="connsiteY6" fmla="*/ 1393675 h 1393675"/>
                <a:gd name="connsiteX7" fmla="*/ 0 w 1790836"/>
                <a:gd name="connsiteY7" fmla="*/ 1254307 h 1393675"/>
                <a:gd name="connsiteX8" fmla="*/ 0 w 1790836"/>
                <a:gd name="connsiteY8" fmla="*/ 139368 h 139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90836" h="1393675">
                  <a:moveTo>
                    <a:pt x="0" y="139368"/>
                  </a:moveTo>
                  <a:cubicBezTo>
                    <a:pt x="0" y="62397"/>
                    <a:pt x="62397" y="0"/>
                    <a:pt x="139368" y="0"/>
                  </a:cubicBezTo>
                  <a:lnTo>
                    <a:pt x="1651469" y="0"/>
                  </a:lnTo>
                  <a:cubicBezTo>
                    <a:pt x="1728440" y="0"/>
                    <a:pt x="1790837" y="62397"/>
                    <a:pt x="1790837" y="139368"/>
                  </a:cubicBezTo>
                  <a:cubicBezTo>
                    <a:pt x="1790837" y="511015"/>
                    <a:pt x="1790836" y="882661"/>
                    <a:pt x="1790836" y="1254308"/>
                  </a:cubicBezTo>
                  <a:cubicBezTo>
                    <a:pt x="1790836" y="1331279"/>
                    <a:pt x="1728439" y="1393676"/>
                    <a:pt x="1651468" y="1393676"/>
                  </a:cubicBezTo>
                  <a:lnTo>
                    <a:pt x="139368" y="1393675"/>
                  </a:lnTo>
                  <a:cubicBezTo>
                    <a:pt x="62397" y="1393675"/>
                    <a:pt x="0" y="1331278"/>
                    <a:pt x="0" y="1254307"/>
                  </a:cubicBezTo>
                  <a:lnTo>
                    <a:pt x="0" y="139368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1779" tIns="101779" rIns="101779" bIns="101779" numCol="1" spcCol="1270" anchor="t" anchorCtr="0">
              <a:noAutofit/>
            </a:bodyPr>
            <a:lstStyle/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dirty="0"/>
                <a:t>Monday: “Dealing with Data”</a:t>
              </a:r>
            </a:p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solidFill>
                    <a:srgbClr val="FF85FF"/>
                  </a:solidFill>
                </a:rPr>
                <a:t>● Ecology Meets Epidemiology</a:t>
              </a:r>
            </a:p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solidFill>
                    <a:srgbClr val="FF85FF"/>
                  </a:solidFill>
                </a:rPr>
                <a:t>● Linear regression &amp; simple stats</a:t>
              </a:r>
            </a:p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solidFill>
                    <a:srgbClr val="FF85FF"/>
                  </a:solidFill>
                </a:rPr>
                <a:t>● Study Design and Data Collection</a:t>
              </a:r>
            </a:p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solidFill>
                    <a:srgbClr val="8EFA00"/>
                  </a:solidFill>
                </a:rPr>
                <a:t>●</a:t>
              </a:r>
              <a:r>
                <a:rPr lang="en-US" sz="1600" dirty="0">
                  <a:solidFill>
                    <a:srgbClr val="FF85FF"/>
                  </a:solidFill>
                </a:rPr>
                <a:t> </a:t>
              </a:r>
              <a:r>
                <a:rPr lang="en-US" sz="1600" dirty="0">
                  <a:solidFill>
                    <a:srgbClr val="8EFA00"/>
                  </a:solidFill>
                </a:rPr>
                <a:t>Basic statistical modeling in R</a:t>
              </a:r>
            </a:p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solidFill>
                    <a:srgbClr val="FFFF00"/>
                  </a:solidFill>
                </a:rPr>
                <a:t>● Student introductions &amp; presentations</a:t>
              </a:r>
            </a:p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dirty="0"/>
            </a:p>
            <a:p>
              <a:pPr marL="114300" lvl="1" indent="-114300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dirty="0"/>
            </a:p>
          </p:txBody>
        </p:sp>
        <p:sp>
          <p:nvSpPr>
            <p:cNvPr id="9" name="Rectangle 8"/>
            <p:cNvSpPr/>
            <p:nvPr/>
          </p:nvSpPr>
          <p:spPr>
            <a:xfrm rot="20536532" flipV="1">
              <a:off x="959792" y="5268883"/>
              <a:ext cx="3551613" cy="45719"/>
            </a:xfrm>
            <a:prstGeom prst="rect">
              <a:avLst/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-622062" y="5040230"/>
              <a:ext cx="3194631" cy="1655099"/>
            </a:xfrm>
            <a:custGeom>
              <a:avLst/>
              <a:gdLst>
                <a:gd name="connsiteX0" fmla="*/ 0 w 1738912"/>
                <a:gd name="connsiteY0" fmla="*/ 136981 h 1369809"/>
                <a:gd name="connsiteX1" fmla="*/ 136981 w 1738912"/>
                <a:gd name="connsiteY1" fmla="*/ 0 h 1369809"/>
                <a:gd name="connsiteX2" fmla="*/ 1601931 w 1738912"/>
                <a:gd name="connsiteY2" fmla="*/ 0 h 1369809"/>
                <a:gd name="connsiteX3" fmla="*/ 1738912 w 1738912"/>
                <a:gd name="connsiteY3" fmla="*/ 136981 h 1369809"/>
                <a:gd name="connsiteX4" fmla="*/ 1738912 w 1738912"/>
                <a:gd name="connsiteY4" fmla="*/ 1232828 h 1369809"/>
                <a:gd name="connsiteX5" fmla="*/ 1601931 w 1738912"/>
                <a:gd name="connsiteY5" fmla="*/ 1369809 h 1369809"/>
                <a:gd name="connsiteX6" fmla="*/ 136981 w 1738912"/>
                <a:gd name="connsiteY6" fmla="*/ 1369809 h 1369809"/>
                <a:gd name="connsiteX7" fmla="*/ 0 w 1738912"/>
                <a:gd name="connsiteY7" fmla="*/ 1232828 h 1369809"/>
                <a:gd name="connsiteX8" fmla="*/ 0 w 1738912"/>
                <a:gd name="connsiteY8" fmla="*/ 136981 h 1369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38912" h="1369809">
                  <a:moveTo>
                    <a:pt x="0" y="136981"/>
                  </a:moveTo>
                  <a:cubicBezTo>
                    <a:pt x="0" y="61328"/>
                    <a:pt x="61328" y="0"/>
                    <a:pt x="136981" y="0"/>
                  </a:cubicBezTo>
                  <a:lnTo>
                    <a:pt x="1601931" y="0"/>
                  </a:lnTo>
                  <a:cubicBezTo>
                    <a:pt x="1677584" y="0"/>
                    <a:pt x="1738912" y="61328"/>
                    <a:pt x="1738912" y="136981"/>
                  </a:cubicBezTo>
                  <a:lnTo>
                    <a:pt x="1738912" y="1232828"/>
                  </a:lnTo>
                  <a:cubicBezTo>
                    <a:pt x="1738912" y="1308481"/>
                    <a:pt x="1677584" y="1369809"/>
                    <a:pt x="1601931" y="1369809"/>
                  </a:cubicBezTo>
                  <a:lnTo>
                    <a:pt x="136981" y="1369809"/>
                  </a:lnTo>
                  <a:cubicBezTo>
                    <a:pt x="61328" y="1369809"/>
                    <a:pt x="0" y="1308481"/>
                    <a:pt x="0" y="1232828"/>
                  </a:cubicBezTo>
                  <a:lnTo>
                    <a:pt x="0" y="136981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1080" tIns="101080" rIns="101080" bIns="101080" numCol="1" spcCol="1270" anchor="t" anchorCtr="0">
              <a:noAutofit/>
            </a:bodyPr>
            <a:lstStyle/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dirty="0"/>
                <a:t>Tuesday: “Deeper Thinking About Data”</a:t>
              </a:r>
            </a:p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solidFill>
                    <a:srgbClr val="FF85FF"/>
                  </a:solidFill>
                </a:rPr>
                <a:t>● Intro to Mixed Modeling</a:t>
              </a:r>
            </a:p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solidFill>
                    <a:srgbClr val="8EFA00"/>
                  </a:solidFill>
                </a:rPr>
                <a:t>●</a:t>
              </a:r>
              <a:r>
                <a:rPr lang="en-US" sz="1600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n-US" sz="1600" dirty="0">
                  <a:solidFill>
                    <a:srgbClr val="8EFA00"/>
                  </a:solidFill>
                </a:rPr>
                <a:t>Mixed modeling in R</a:t>
              </a:r>
            </a:p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solidFill>
                    <a:srgbClr val="8EFA00"/>
                  </a:solidFill>
                </a:rPr>
                <a:t>●</a:t>
              </a:r>
              <a:r>
                <a:rPr lang="en-US" sz="1600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n-US" sz="1600" dirty="0">
                  <a:solidFill>
                    <a:srgbClr val="8EFA00"/>
                  </a:solidFill>
                </a:rPr>
                <a:t>Dynamical Fever</a:t>
              </a:r>
            </a:p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solidFill>
                    <a:srgbClr val="FFFF00"/>
                  </a:solidFill>
                </a:rPr>
                <a:t>● Formulating research questions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 rot="13134073">
              <a:off x="5110411" y="884788"/>
              <a:ext cx="2300479" cy="53639"/>
            </a:xfrm>
            <a:prstGeom prst="rect">
              <a:avLst/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 rot="16037829">
              <a:off x="2521147" y="2280011"/>
              <a:ext cx="4018628" cy="33351"/>
            </a:xfrm>
            <a:prstGeom prst="rect">
              <a:avLst/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2448140" y="-18132"/>
              <a:ext cx="3581816" cy="2598368"/>
            </a:xfrm>
            <a:custGeom>
              <a:avLst/>
              <a:gdLst>
                <a:gd name="connsiteX0" fmla="*/ 0 w 2391641"/>
                <a:gd name="connsiteY0" fmla="*/ 237651 h 2376514"/>
                <a:gd name="connsiteX1" fmla="*/ 237651 w 2391641"/>
                <a:gd name="connsiteY1" fmla="*/ 0 h 2376514"/>
                <a:gd name="connsiteX2" fmla="*/ 2153990 w 2391641"/>
                <a:gd name="connsiteY2" fmla="*/ 0 h 2376514"/>
                <a:gd name="connsiteX3" fmla="*/ 2391641 w 2391641"/>
                <a:gd name="connsiteY3" fmla="*/ 237651 h 2376514"/>
                <a:gd name="connsiteX4" fmla="*/ 2391641 w 2391641"/>
                <a:gd name="connsiteY4" fmla="*/ 2138863 h 2376514"/>
                <a:gd name="connsiteX5" fmla="*/ 2153990 w 2391641"/>
                <a:gd name="connsiteY5" fmla="*/ 2376514 h 2376514"/>
                <a:gd name="connsiteX6" fmla="*/ 237651 w 2391641"/>
                <a:gd name="connsiteY6" fmla="*/ 2376514 h 2376514"/>
                <a:gd name="connsiteX7" fmla="*/ 0 w 2391641"/>
                <a:gd name="connsiteY7" fmla="*/ 2138863 h 2376514"/>
                <a:gd name="connsiteX8" fmla="*/ 0 w 2391641"/>
                <a:gd name="connsiteY8" fmla="*/ 237651 h 2376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91641" h="2376514">
                  <a:moveTo>
                    <a:pt x="0" y="237651"/>
                  </a:moveTo>
                  <a:cubicBezTo>
                    <a:pt x="0" y="106400"/>
                    <a:pt x="106400" y="0"/>
                    <a:pt x="237651" y="0"/>
                  </a:cubicBezTo>
                  <a:lnTo>
                    <a:pt x="2153990" y="0"/>
                  </a:lnTo>
                  <a:cubicBezTo>
                    <a:pt x="2285241" y="0"/>
                    <a:pt x="2391641" y="106400"/>
                    <a:pt x="2391641" y="237651"/>
                  </a:cubicBezTo>
                  <a:lnTo>
                    <a:pt x="2391641" y="2138863"/>
                  </a:lnTo>
                  <a:cubicBezTo>
                    <a:pt x="2391641" y="2270114"/>
                    <a:pt x="2285241" y="2376514"/>
                    <a:pt x="2153990" y="2376514"/>
                  </a:cubicBezTo>
                  <a:lnTo>
                    <a:pt x="237651" y="2376514"/>
                  </a:lnTo>
                  <a:cubicBezTo>
                    <a:pt x="106400" y="2376514"/>
                    <a:pt x="0" y="2270114"/>
                    <a:pt x="0" y="2138863"/>
                  </a:cubicBezTo>
                  <a:lnTo>
                    <a:pt x="0" y="237651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0566" tIns="130566" rIns="130566" bIns="130566" numCol="1" spcCol="1270" anchor="t" anchorCtr="0">
              <a:noAutofit/>
            </a:bodyPr>
            <a:lstStyle/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dirty="0"/>
                <a:t>Thursday: “Fitting Models to Data”</a:t>
              </a:r>
            </a:p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solidFill>
                    <a:srgbClr val="FF85FF"/>
                  </a:solidFill>
                </a:rPr>
                <a:t>● Model Fitting in Practice </a:t>
              </a:r>
              <a:r>
                <a:rPr lang="mr-IN" sz="1600" dirty="0">
                  <a:solidFill>
                    <a:srgbClr val="FF85FF"/>
                  </a:solidFill>
                </a:rPr>
                <a:t>–</a:t>
              </a:r>
              <a:r>
                <a:rPr lang="en-US" sz="1600" dirty="0">
                  <a:solidFill>
                    <a:srgbClr val="FF85FF"/>
                  </a:solidFill>
                </a:rPr>
                <a:t> the Basic Concept</a:t>
              </a:r>
            </a:p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solidFill>
                    <a:srgbClr val="FF85FF"/>
                  </a:solidFill>
                </a:rPr>
                <a:t>● Introduction to Occupancy Modeling</a:t>
              </a:r>
            </a:p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solidFill>
                    <a:srgbClr val="8EFA00"/>
                  </a:solidFill>
                </a:rPr>
                <a:t>● Occupancy modeling in R</a:t>
              </a:r>
              <a:endParaRPr lang="en-US" sz="1600" dirty="0">
                <a:solidFill>
                  <a:srgbClr val="FF85FF"/>
                </a:solidFill>
              </a:endParaRPr>
            </a:p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solidFill>
                    <a:srgbClr val="8EFA00"/>
                  </a:solidFill>
                </a:rPr>
                <a:t>● Epidemic Cards</a:t>
              </a:r>
            </a:p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solidFill>
                    <a:srgbClr val="8EFA00"/>
                  </a:solidFill>
                </a:rPr>
                <a:t>● Model Fitting with Epidemic Cards</a:t>
              </a:r>
            </a:p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solidFill>
                    <a:srgbClr val="8EFA00"/>
                  </a:solidFill>
                </a:rPr>
                <a:t>● Model Selection and Comparison</a:t>
              </a:r>
              <a:endParaRPr lang="en-US" sz="1600" dirty="0">
                <a:solidFill>
                  <a:srgbClr val="FFFF00"/>
                </a:solidFill>
              </a:endParaRPr>
            </a:p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solidFill>
                    <a:srgbClr val="FFFF00"/>
                  </a:solidFill>
                </a:rPr>
                <a:t>● Model Telephone</a:t>
              </a:r>
            </a:p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300" dirty="0"/>
            </a:p>
          </p:txBody>
        </p:sp>
        <p:sp>
          <p:nvSpPr>
            <p:cNvPr id="15" name="Rectangle 14"/>
            <p:cNvSpPr/>
            <p:nvPr/>
          </p:nvSpPr>
          <p:spPr>
            <a:xfrm rot="5846445">
              <a:off x="6689146" y="2667287"/>
              <a:ext cx="2447242" cy="39128"/>
            </a:xfrm>
            <a:prstGeom prst="rect">
              <a:avLst/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6127377" y="1290468"/>
              <a:ext cx="2785884" cy="2154759"/>
            </a:xfrm>
            <a:custGeom>
              <a:avLst/>
              <a:gdLst>
                <a:gd name="connsiteX0" fmla="*/ 0 w 2743248"/>
                <a:gd name="connsiteY0" fmla="*/ 240621 h 2406205"/>
                <a:gd name="connsiteX1" fmla="*/ 240621 w 2743248"/>
                <a:gd name="connsiteY1" fmla="*/ 0 h 2406205"/>
                <a:gd name="connsiteX2" fmla="*/ 2502628 w 2743248"/>
                <a:gd name="connsiteY2" fmla="*/ 0 h 2406205"/>
                <a:gd name="connsiteX3" fmla="*/ 2743249 w 2743248"/>
                <a:gd name="connsiteY3" fmla="*/ 240621 h 2406205"/>
                <a:gd name="connsiteX4" fmla="*/ 2743248 w 2743248"/>
                <a:gd name="connsiteY4" fmla="*/ 2165585 h 2406205"/>
                <a:gd name="connsiteX5" fmla="*/ 2502627 w 2743248"/>
                <a:gd name="connsiteY5" fmla="*/ 2406206 h 2406205"/>
                <a:gd name="connsiteX6" fmla="*/ 240621 w 2743248"/>
                <a:gd name="connsiteY6" fmla="*/ 2406205 h 2406205"/>
                <a:gd name="connsiteX7" fmla="*/ 0 w 2743248"/>
                <a:gd name="connsiteY7" fmla="*/ 2165584 h 2406205"/>
                <a:gd name="connsiteX8" fmla="*/ 0 w 2743248"/>
                <a:gd name="connsiteY8" fmla="*/ 240621 h 2406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43248" h="2406205">
                  <a:moveTo>
                    <a:pt x="0" y="240621"/>
                  </a:moveTo>
                  <a:cubicBezTo>
                    <a:pt x="0" y="107730"/>
                    <a:pt x="107730" y="0"/>
                    <a:pt x="240621" y="0"/>
                  </a:cubicBezTo>
                  <a:lnTo>
                    <a:pt x="2502628" y="0"/>
                  </a:lnTo>
                  <a:cubicBezTo>
                    <a:pt x="2635519" y="0"/>
                    <a:pt x="2743249" y="107730"/>
                    <a:pt x="2743249" y="240621"/>
                  </a:cubicBezTo>
                  <a:cubicBezTo>
                    <a:pt x="2743249" y="882276"/>
                    <a:pt x="2743248" y="1523930"/>
                    <a:pt x="2743248" y="2165585"/>
                  </a:cubicBezTo>
                  <a:cubicBezTo>
                    <a:pt x="2743248" y="2298476"/>
                    <a:pt x="2635518" y="2406206"/>
                    <a:pt x="2502627" y="2406206"/>
                  </a:cubicBezTo>
                  <a:lnTo>
                    <a:pt x="240621" y="2406205"/>
                  </a:lnTo>
                  <a:cubicBezTo>
                    <a:pt x="107730" y="2406205"/>
                    <a:pt x="0" y="2298475"/>
                    <a:pt x="0" y="2165584"/>
                  </a:cubicBezTo>
                  <a:lnTo>
                    <a:pt x="0" y="240621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1435" tIns="131435" rIns="131435" bIns="131435" numCol="1" spcCol="1270" anchor="t" anchorCtr="0">
              <a:noAutofit/>
            </a:bodyPr>
            <a:lstStyle/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dirty="0"/>
                <a:t>Friday: “Refining Your Work” </a:t>
              </a:r>
            </a:p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solidFill>
                    <a:srgbClr val="FF85FF"/>
                  </a:solidFill>
                </a:rPr>
                <a:t>● Intro to Network Modeling</a:t>
              </a:r>
            </a:p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solidFill>
                    <a:srgbClr val="FF85FF"/>
                  </a:solidFill>
                </a:rPr>
                <a:t>● Intro to Spatial Modeling</a:t>
              </a:r>
              <a:endParaRPr lang="en-US" sz="1600" dirty="0">
                <a:solidFill>
                  <a:srgbClr val="8EFA00"/>
                </a:solidFill>
              </a:endParaRPr>
            </a:p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solidFill>
                    <a:srgbClr val="FF85FF"/>
                  </a:solidFill>
                </a:rPr>
                <a:t>● Reading a Scientific Paper</a:t>
              </a:r>
            </a:p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solidFill>
                    <a:srgbClr val="8EFA00"/>
                  </a:solidFill>
                </a:rPr>
                <a:t>● Modeling Vector-Borne Disease</a:t>
              </a:r>
            </a:p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solidFill>
                    <a:srgbClr val="FFFF00"/>
                  </a:solidFill>
                </a:rPr>
                <a:t>● Final research plans</a:t>
              </a:r>
            </a:p>
          </p:txBody>
        </p:sp>
        <p:sp>
          <p:nvSpPr>
            <p:cNvPr id="17" name="Rectangle 16"/>
            <p:cNvSpPr/>
            <p:nvPr/>
          </p:nvSpPr>
          <p:spPr>
            <a:xfrm rot="8127676">
              <a:off x="6265673" y="5009131"/>
              <a:ext cx="2075619" cy="53639"/>
            </a:xfrm>
            <a:prstGeom prst="rect">
              <a:avLst/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5820977" y="3810127"/>
              <a:ext cx="3112302" cy="1635502"/>
            </a:xfrm>
            <a:custGeom>
              <a:avLst/>
              <a:gdLst>
                <a:gd name="connsiteX0" fmla="*/ 0 w 2615623"/>
                <a:gd name="connsiteY0" fmla="*/ 193785 h 1937852"/>
                <a:gd name="connsiteX1" fmla="*/ 193785 w 2615623"/>
                <a:gd name="connsiteY1" fmla="*/ 0 h 1937852"/>
                <a:gd name="connsiteX2" fmla="*/ 2421838 w 2615623"/>
                <a:gd name="connsiteY2" fmla="*/ 0 h 1937852"/>
                <a:gd name="connsiteX3" fmla="*/ 2615623 w 2615623"/>
                <a:gd name="connsiteY3" fmla="*/ 193785 h 1937852"/>
                <a:gd name="connsiteX4" fmla="*/ 2615623 w 2615623"/>
                <a:gd name="connsiteY4" fmla="*/ 1744067 h 1937852"/>
                <a:gd name="connsiteX5" fmla="*/ 2421838 w 2615623"/>
                <a:gd name="connsiteY5" fmla="*/ 1937852 h 1937852"/>
                <a:gd name="connsiteX6" fmla="*/ 193785 w 2615623"/>
                <a:gd name="connsiteY6" fmla="*/ 1937852 h 1937852"/>
                <a:gd name="connsiteX7" fmla="*/ 0 w 2615623"/>
                <a:gd name="connsiteY7" fmla="*/ 1744067 h 1937852"/>
                <a:gd name="connsiteX8" fmla="*/ 0 w 2615623"/>
                <a:gd name="connsiteY8" fmla="*/ 193785 h 1937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15623" h="1937852">
                  <a:moveTo>
                    <a:pt x="0" y="193785"/>
                  </a:moveTo>
                  <a:cubicBezTo>
                    <a:pt x="0" y="86760"/>
                    <a:pt x="86760" y="0"/>
                    <a:pt x="193785" y="0"/>
                  </a:cubicBezTo>
                  <a:lnTo>
                    <a:pt x="2421838" y="0"/>
                  </a:lnTo>
                  <a:cubicBezTo>
                    <a:pt x="2528863" y="0"/>
                    <a:pt x="2615623" y="86760"/>
                    <a:pt x="2615623" y="193785"/>
                  </a:cubicBezTo>
                  <a:lnTo>
                    <a:pt x="2615623" y="1744067"/>
                  </a:lnTo>
                  <a:cubicBezTo>
                    <a:pt x="2615623" y="1851092"/>
                    <a:pt x="2528863" y="1937852"/>
                    <a:pt x="2421838" y="1937852"/>
                  </a:cubicBezTo>
                  <a:lnTo>
                    <a:pt x="193785" y="1937852"/>
                  </a:lnTo>
                  <a:cubicBezTo>
                    <a:pt x="86760" y="1937852"/>
                    <a:pt x="0" y="1851092"/>
                    <a:pt x="0" y="1744067"/>
                  </a:cubicBezTo>
                  <a:lnTo>
                    <a:pt x="0" y="193785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7718" tIns="117718" rIns="117718" bIns="117718" numCol="1" spcCol="1270" anchor="t" anchorCtr="0">
              <a:noAutofit/>
            </a:bodyPr>
            <a:lstStyle/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dirty="0"/>
                <a:t>Saturday: “Putting it All in Perspective”</a:t>
              </a:r>
            </a:p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solidFill>
                    <a:srgbClr val="FF85FF"/>
                  </a:solidFill>
                </a:rPr>
                <a:t>● Modeling in Practice: The Lifecycle of a Modeling Project</a:t>
              </a:r>
            </a:p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solidFill>
                    <a:srgbClr val="FFFF00"/>
                  </a:solidFill>
                </a:rPr>
                <a:t>● Research plan work time</a:t>
              </a:r>
            </a:p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solidFill>
                    <a:srgbClr val="FFFF00"/>
                  </a:solidFill>
                </a:rPr>
                <a:t>● Research snapshots</a:t>
              </a:r>
            </a:p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dirty="0">
                <a:solidFill>
                  <a:srgbClr val="FFFF00"/>
                </a:solidFill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>
              <a:off x="3875889" y="5580566"/>
              <a:ext cx="2946461" cy="672206"/>
            </a:xfrm>
            <a:custGeom>
              <a:avLst/>
              <a:gdLst>
                <a:gd name="connsiteX0" fmla="*/ 0 w 2168164"/>
                <a:gd name="connsiteY0" fmla="*/ 81885 h 818852"/>
                <a:gd name="connsiteX1" fmla="*/ 81885 w 2168164"/>
                <a:gd name="connsiteY1" fmla="*/ 0 h 818852"/>
                <a:gd name="connsiteX2" fmla="*/ 2086279 w 2168164"/>
                <a:gd name="connsiteY2" fmla="*/ 0 h 818852"/>
                <a:gd name="connsiteX3" fmla="*/ 2168164 w 2168164"/>
                <a:gd name="connsiteY3" fmla="*/ 81885 h 818852"/>
                <a:gd name="connsiteX4" fmla="*/ 2168164 w 2168164"/>
                <a:gd name="connsiteY4" fmla="*/ 736967 h 818852"/>
                <a:gd name="connsiteX5" fmla="*/ 2086279 w 2168164"/>
                <a:gd name="connsiteY5" fmla="*/ 818852 h 818852"/>
                <a:gd name="connsiteX6" fmla="*/ 81885 w 2168164"/>
                <a:gd name="connsiteY6" fmla="*/ 818852 h 818852"/>
                <a:gd name="connsiteX7" fmla="*/ 0 w 2168164"/>
                <a:gd name="connsiteY7" fmla="*/ 736967 h 818852"/>
                <a:gd name="connsiteX8" fmla="*/ 0 w 2168164"/>
                <a:gd name="connsiteY8" fmla="*/ 81885 h 818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8164" h="818852">
                  <a:moveTo>
                    <a:pt x="0" y="81885"/>
                  </a:moveTo>
                  <a:cubicBezTo>
                    <a:pt x="0" y="36661"/>
                    <a:pt x="36661" y="0"/>
                    <a:pt x="81885" y="0"/>
                  </a:cubicBezTo>
                  <a:lnTo>
                    <a:pt x="2086279" y="0"/>
                  </a:lnTo>
                  <a:cubicBezTo>
                    <a:pt x="2131503" y="0"/>
                    <a:pt x="2168164" y="36661"/>
                    <a:pt x="2168164" y="81885"/>
                  </a:cubicBezTo>
                  <a:lnTo>
                    <a:pt x="2168164" y="736967"/>
                  </a:lnTo>
                  <a:cubicBezTo>
                    <a:pt x="2168164" y="782191"/>
                    <a:pt x="2131503" y="818852"/>
                    <a:pt x="2086279" y="818852"/>
                  </a:cubicBezTo>
                  <a:lnTo>
                    <a:pt x="81885" y="818852"/>
                  </a:lnTo>
                  <a:cubicBezTo>
                    <a:pt x="36661" y="818852"/>
                    <a:pt x="0" y="782191"/>
                    <a:pt x="0" y="736967"/>
                  </a:cubicBezTo>
                  <a:lnTo>
                    <a:pt x="0" y="81885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4943" tIns="84943" rIns="84943" bIns="84943" numCol="1" spcCol="1270" anchor="t" anchorCtr="0">
              <a:noAutofit/>
            </a:bodyPr>
            <a:lstStyle/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dirty="0"/>
                <a:t>Monday: “Sharing Your Work”</a:t>
              </a:r>
            </a:p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solidFill>
                    <a:srgbClr val="FFFF00"/>
                  </a:solidFill>
                </a:rPr>
                <a:t>● Final student presentations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1755728" y="2745737"/>
              <a:ext cx="3593392" cy="2216078"/>
            </a:xfrm>
            <a:custGeom>
              <a:avLst/>
              <a:gdLst>
                <a:gd name="connsiteX0" fmla="*/ 0 w 2362534"/>
                <a:gd name="connsiteY0" fmla="*/ 174937 h 1749374"/>
                <a:gd name="connsiteX1" fmla="*/ 174937 w 2362534"/>
                <a:gd name="connsiteY1" fmla="*/ 0 h 1749374"/>
                <a:gd name="connsiteX2" fmla="*/ 2187597 w 2362534"/>
                <a:gd name="connsiteY2" fmla="*/ 0 h 1749374"/>
                <a:gd name="connsiteX3" fmla="*/ 2362534 w 2362534"/>
                <a:gd name="connsiteY3" fmla="*/ 174937 h 1749374"/>
                <a:gd name="connsiteX4" fmla="*/ 2362534 w 2362534"/>
                <a:gd name="connsiteY4" fmla="*/ 1574437 h 1749374"/>
                <a:gd name="connsiteX5" fmla="*/ 2187597 w 2362534"/>
                <a:gd name="connsiteY5" fmla="*/ 1749374 h 1749374"/>
                <a:gd name="connsiteX6" fmla="*/ 174937 w 2362534"/>
                <a:gd name="connsiteY6" fmla="*/ 1749374 h 1749374"/>
                <a:gd name="connsiteX7" fmla="*/ 0 w 2362534"/>
                <a:gd name="connsiteY7" fmla="*/ 1574437 h 1749374"/>
                <a:gd name="connsiteX8" fmla="*/ 0 w 2362534"/>
                <a:gd name="connsiteY8" fmla="*/ 174937 h 1749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62534" h="1749374">
                  <a:moveTo>
                    <a:pt x="0" y="174937"/>
                  </a:moveTo>
                  <a:cubicBezTo>
                    <a:pt x="0" y="78322"/>
                    <a:pt x="78322" y="0"/>
                    <a:pt x="174937" y="0"/>
                  </a:cubicBezTo>
                  <a:lnTo>
                    <a:pt x="2187597" y="0"/>
                  </a:lnTo>
                  <a:cubicBezTo>
                    <a:pt x="2284212" y="0"/>
                    <a:pt x="2362534" y="78322"/>
                    <a:pt x="2362534" y="174937"/>
                  </a:cubicBezTo>
                  <a:lnTo>
                    <a:pt x="2362534" y="1574437"/>
                  </a:lnTo>
                  <a:cubicBezTo>
                    <a:pt x="2362534" y="1671052"/>
                    <a:pt x="2284212" y="1749374"/>
                    <a:pt x="2187597" y="1749374"/>
                  </a:cubicBezTo>
                  <a:lnTo>
                    <a:pt x="174937" y="1749374"/>
                  </a:lnTo>
                  <a:cubicBezTo>
                    <a:pt x="78322" y="1749374"/>
                    <a:pt x="0" y="1671052"/>
                    <a:pt x="0" y="1574437"/>
                  </a:cubicBezTo>
                  <a:lnTo>
                    <a:pt x="0" y="174937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2197" tIns="112197" rIns="112197" bIns="112197" numCol="1" spcCol="1270" anchor="t" anchorCtr="0">
              <a:noAutofit/>
            </a:bodyPr>
            <a:lstStyle/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dirty="0"/>
                <a:t>Wednesday: “Thinking About Mechanism”</a:t>
              </a:r>
            </a:p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solidFill>
                    <a:srgbClr val="FF85FF"/>
                  </a:solidFill>
                </a:rPr>
                <a:t>● Intro to Compartmental Models &amp; Differential Equations</a:t>
              </a:r>
            </a:p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solidFill>
                    <a:srgbClr val="8EFA00"/>
                  </a:solidFill>
                </a:rPr>
                <a:t>● Building mechanistic models in R</a:t>
              </a:r>
            </a:p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solidFill>
                    <a:srgbClr val="FFFF00"/>
                  </a:solidFill>
                </a:rPr>
                <a:t>● Refining research questions for modeling</a:t>
              </a:r>
            </a:p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solidFill>
                    <a:srgbClr val="FFFF00"/>
                  </a:solidFill>
                </a:rPr>
                <a:t>● Defining a model world</a:t>
              </a:r>
            </a:p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solidFill>
                    <a:srgbClr val="FFFF00"/>
                  </a:solidFill>
                </a:rPr>
                <a:t>● Mentor research presentations</a:t>
              </a:r>
            </a:p>
          </p:txBody>
        </p:sp>
      </p:grpSp>
      <p:sp>
        <p:nvSpPr>
          <p:cNvPr id="20" name="Freeform 19"/>
          <p:cNvSpPr/>
          <p:nvPr/>
        </p:nvSpPr>
        <p:spPr>
          <a:xfrm>
            <a:off x="9817882" y="5713145"/>
            <a:ext cx="2717073" cy="885432"/>
          </a:xfrm>
          <a:custGeom>
            <a:avLst/>
            <a:gdLst>
              <a:gd name="connsiteX0" fmla="*/ 0 w 1790836"/>
              <a:gd name="connsiteY0" fmla="*/ 139368 h 1393675"/>
              <a:gd name="connsiteX1" fmla="*/ 139368 w 1790836"/>
              <a:gd name="connsiteY1" fmla="*/ 0 h 1393675"/>
              <a:gd name="connsiteX2" fmla="*/ 1651469 w 1790836"/>
              <a:gd name="connsiteY2" fmla="*/ 0 h 1393675"/>
              <a:gd name="connsiteX3" fmla="*/ 1790837 w 1790836"/>
              <a:gd name="connsiteY3" fmla="*/ 139368 h 1393675"/>
              <a:gd name="connsiteX4" fmla="*/ 1790836 w 1790836"/>
              <a:gd name="connsiteY4" fmla="*/ 1254308 h 1393675"/>
              <a:gd name="connsiteX5" fmla="*/ 1651468 w 1790836"/>
              <a:gd name="connsiteY5" fmla="*/ 1393676 h 1393675"/>
              <a:gd name="connsiteX6" fmla="*/ 139368 w 1790836"/>
              <a:gd name="connsiteY6" fmla="*/ 1393675 h 1393675"/>
              <a:gd name="connsiteX7" fmla="*/ 0 w 1790836"/>
              <a:gd name="connsiteY7" fmla="*/ 1254307 h 1393675"/>
              <a:gd name="connsiteX8" fmla="*/ 0 w 1790836"/>
              <a:gd name="connsiteY8" fmla="*/ 139368 h 139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90836" h="1393675">
                <a:moveTo>
                  <a:pt x="0" y="139368"/>
                </a:moveTo>
                <a:cubicBezTo>
                  <a:pt x="0" y="62397"/>
                  <a:pt x="62397" y="0"/>
                  <a:pt x="139368" y="0"/>
                </a:cubicBezTo>
                <a:lnTo>
                  <a:pt x="1651469" y="0"/>
                </a:lnTo>
                <a:cubicBezTo>
                  <a:pt x="1728440" y="0"/>
                  <a:pt x="1790837" y="62397"/>
                  <a:pt x="1790837" y="139368"/>
                </a:cubicBezTo>
                <a:cubicBezTo>
                  <a:pt x="1790837" y="511015"/>
                  <a:pt x="1790836" y="882661"/>
                  <a:pt x="1790836" y="1254308"/>
                </a:cubicBezTo>
                <a:cubicBezTo>
                  <a:pt x="1790836" y="1331279"/>
                  <a:pt x="1728439" y="1393676"/>
                  <a:pt x="1651468" y="1393676"/>
                </a:cubicBezTo>
                <a:lnTo>
                  <a:pt x="139368" y="1393675"/>
                </a:lnTo>
                <a:cubicBezTo>
                  <a:pt x="62397" y="1393675"/>
                  <a:pt x="0" y="1331278"/>
                  <a:pt x="0" y="1254307"/>
                </a:cubicBezTo>
                <a:lnTo>
                  <a:pt x="0" y="139368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779" tIns="101779" rIns="101779" bIns="101779" numCol="1" spcCol="1270" anchor="t" anchorCtr="0">
            <a:noAutofit/>
          </a:bodyPr>
          <a:lstStyle/>
          <a:p>
            <a:pPr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>
                <a:solidFill>
                  <a:srgbClr val="8EFA00"/>
                </a:solidFill>
              </a:rPr>
              <a:t>● Programming</a:t>
            </a:r>
          </a:p>
          <a:p>
            <a:pPr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>
                <a:solidFill>
                  <a:srgbClr val="FF85FF"/>
                </a:solidFill>
              </a:rPr>
              <a:t>● Modeling</a:t>
            </a:r>
          </a:p>
          <a:p>
            <a:pPr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>
                <a:solidFill>
                  <a:srgbClr val="FFFF00"/>
                </a:solidFill>
              </a:rPr>
              <a:t>● Research Development</a:t>
            </a:r>
          </a:p>
          <a:p>
            <a:pPr marL="114300" lvl="1" indent="-114300" defTabSz="5778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1600" b="1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95F3768C-8D54-684C-8DAA-809F30D5E83A}"/>
              </a:ext>
            </a:extLst>
          </p:cNvPr>
          <p:cNvSpPr/>
          <p:nvPr/>
        </p:nvSpPr>
        <p:spPr>
          <a:xfrm>
            <a:off x="44500" y="746643"/>
            <a:ext cx="3356980" cy="1567234"/>
          </a:xfrm>
          <a:custGeom>
            <a:avLst/>
            <a:gdLst>
              <a:gd name="connsiteX0" fmla="*/ 0 w 1790836"/>
              <a:gd name="connsiteY0" fmla="*/ 139368 h 1393675"/>
              <a:gd name="connsiteX1" fmla="*/ 139368 w 1790836"/>
              <a:gd name="connsiteY1" fmla="*/ 0 h 1393675"/>
              <a:gd name="connsiteX2" fmla="*/ 1651469 w 1790836"/>
              <a:gd name="connsiteY2" fmla="*/ 0 h 1393675"/>
              <a:gd name="connsiteX3" fmla="*/ 1790837 w 1790836"/>
              <a:gd name="connsiteY3" fmla="*/ 139368 h 1393675"/>
              <a:gd name="connsiteX4" fmla="*/ 1790836 w 1790836"/>
              <a:gd name="connsiteY4" fmla="*/ 1254308 h 1393675"/>
              <a:gd name="connsiteX5" fmla="*/ 1651468 w 1790836"/>
              <a:gd name="connsiteY5" fmla="*/ 1393676 h 1393675"/>
              <a:gd name="connsiteX6" fmla="*/ 139368 w 1790836"/>
              <a:gd name="connsiteY6" fmla="*/ 1393675 h 1393675"/>
              <a:gd name="connsiteX7" fmla="*/ 0 w 1790836"/>
              <a:gd name="connsiteY7" fmla="*/ 1254307 h 1393675"/>
              <a:gd name="connsiteX8" fmla="*/ 0 w 1790836"/>
              <a:gd name="connsiteY8" fmla="*/ 139368 h 139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90836" h="1393675">
                <a:moveTo>
                  <a:pt x="0" y="139368"/>
                </a:moveTo>
                <a:cubicBezTo>
                  <a:pt x="0" y="62397"/>
                  <a:pt x="62397" y="0"/>
                  <a:pt x="139368" y="0"/>
                </a:cubicBezTo>
                <a:lnTo>
                  <a:pt x="1651469" y="0"/>
                </a:lnTo>
                <a:cubicBezTo>
                  <a:pt x="1728440" y="0"/>
                  <a:pt x="1790837" y="62397"/>
                  <a:pt x="1790837" y="139368"/>
                </a:cubicBezTo>
                <a:cubicBezTo>
                  <a:pt x="1790837" y="511015"/>
                  <a:pt x="1790836" y="882661"/>
                  <a:pt x="1790836" y="1254308"/>
                </a:cubicBezTo>
                <a:cubicBezTo>
                  <a:pt x="1790836" y="1331279"/>
                  <a:pt x="1728439" y="1393676"/>
                  <a:pt x="1651468" y="1393676"/>
                </a:cubicBezTo>
                <a:lnTo>
                  <a:pt x="139368" y="1393675"/>
                </a:lnTo>
                <a:cubicBezTo>
                  <a:pt x="62397" y="1393675"/>
                  <a:pt x="0" y="1331278"/>
                  <a:pt x="0" y="1254307"/>
                </a:cubicBezTo>
                <a:lnTo>
                  <a:pt x="0" y="139368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779" tIns="101779" rIns="101779" bIns="101779" numCol="1" spcCol="1270" anchor="t" anchorCtr="0">
            <a:noAutofit/>
          </a:bodyPr>
          <a:lstStyle/>
          <a:p>
            <a:pPr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/>
              <a:t>Saturday: R Bootcamp</a:t>
            </a:r>
          </a:p>
          <a:p>
            <a:pPr marL="285750" indent="-28575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8EFA00"/>
                </a:solidFill>
              </a:rPr>
              <a:t>Intro to R Studio</a:t>
            </a:r>
          </a:p>
          <a:p>
            <a:pPr marL="285750" indent="-28575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8EFA00"/>
                </a:solidFill>
              </a:rPr>
              <a:t>Exploring and Visualizing Data in R</a:t>
            </a:r>
          </a:p>
          <a:p>
            <a:pPr marL="285750" indent="-28575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8EFA00"/>
                </a:solidFill>
              </a:rPr>
              <a:t>For-loops, Functions, and If-Else Statements</a:t>
            </a:r>
          </a:p>
          <a:p>
            <a:pPr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 b="1" dirty="0"/>
          </a:p>
          <a:p>
            <a:pPr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 dirty="0"/>
          </a:p>
          <a:p>
            <a:pPr marL="114300" lvl="1" indent="-114300" defTabSz="5778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1600" dirty="0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150D94E9-9096-6745-970D-4EEACAD01273}"/>
              </a:ext>
            </a:extLst>
          </p:cNvPr>
          <p:cNvSpPr/>
          <p:nvPr/>
        </p:nvSpPr>
        <p:spPr>
          <a:xfrm>
            <a:off x="52674" y="80442"/>
            <a:ext cx="1828080" cy="561421"/>
          </a:xfrm>
          <a:custGeom>
            <a:avLst/>
            <a:gdLst>
              <a:gd name="connsiteX0" fmla="*/ 0 w 1790836"/>
              <a:gd name="connsiteY0" fmla="*/ 139368 h 1393675"/>
              <a:gd name="connsiteX1" fmla="*/ 139368 w 1790836"/>
              <a:gd name="connsiteY1" fmla="*/ 0 h 1393675"/>
              <a:gd name="connsiteX2" fmla="*/ 1651469 w 1790836"/>
              <a:gd name="connsiteY2" fmla="*/ 0 h 1393675"/>
              <a:gd name="connsiteX3" fmla="*/ 1790837 w 1790836"/>
              <a:gd name="connsiteY3" fmla="*/ 139368 h 1393675"/>
              <a:gd name="connsiteX4" fmla="*/ 1790836 w 1790836"/>
              <a:gd name="connsiteY4" fmla="*/ 1254308 h 1393675"/>
              <a:gd name="connsiteX5" fmla="*/ 1651468 w 1790836"/>
              <a:gd name="connsiteY5" fmla="*/ 1393676 h 1393675"/>
              <a:gd name="connsiteX6" fmla="*/ 139368 w 1790836"/>
              <a:gd name="connsiteY6" fmla="*/ 1393675 h 1393675"/>
              <a:gd name="connsiteX7" fmla="*/ 0 w 1790836"/>
              <a:gd name="connsiteY7" fmla="*/ 1254307 h 1393675"/>
              <a:gd name="connsiteX8" fmla="*/ 0 w 1790836"/>
              <a:gd name="connsiteY8" fmla="*/ 139368 h 139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90836" h="1393675">
                <a:moveTo>
                  <a:pt x="0" y="139368"/>
                </a:moveTo>
                <a:cubicBezTo>
                  <a:pt x="0" y="62397"/>
                  <a:pt x="62397" y="0"/>
                  <a:pt x="139368" y="0"/>
                </a:cubicBezTo>
                <a:lnTo>
                  <a:pt x="1651469" y="0"/>
                </a:lnTo>
                <a:cubicBezTo>
                  <a:pt x="1728440" y="0"/>
                  <a:pt x="1790837" y="62397"/>
                  <a:pt x="1790837" y="139368"/>
                </a:cubicBezTo>
                <a:cubicBezTo>
                  <a:pt x="1790837" y="511015"/>
                  <a:pt x="1790836" y="882661"/>
                  <a:pt x="1790836" y="1254308"/>
                </a:cubicBezTo>
                <a:cubicBezTo>
                  <a:pt x="1790836" y="1331279"/>
                  <a:pt x="1728439" y="1393676"/>
                  <a:pt x="1651468" y="1393676"/>
                </a:cubicBezTo>
                <a:lnTo>
                  <a:pt x="139368" y="1393675"/>
                </a:lnTo>
                <a:cubicBezTo>
                  <a:pt x="62397" y="1393675"/>
                  <a:pt x="0" y="1331278"/>
                  <a:pt x="0" y="1254307"/>
                </a:cubicBezTo>
                <a:lnTo>
                  <a:pt x="0" y="139368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779" tIns="101779" rIns="101779" bIns="101779" numCol="1" spcCol="1270" anchor="t" anchorCtr="0">
            <a:noAutofit/>
          </a:bodyPr>
          <a:lstStyle/>
          <a:p>
            <a:pPr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/>
              <a:t>Sunday: Travel</a:t>
            </a:r>
            <a:endParaRPr lang="en-US" sz="13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468F7D6-D5D7-FF4C-8FB9-7B3CF61F6F3E}"/>
              </a:ext>
            </a:extLst>
          </p:cNvPr>
          <p:cNvCxnSpPr/>
          <p:nvPr/>
        </p:nvCxnSpPr>
        <p:spPr>
          <a:xfrm flipH="1">
            <a:off x="773995" y="532428"/>
            <a:ext cx="57355" cy="238429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197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6AEA4CD-2FFB-724B-8B9E-64DC167F5A6F}"/>
              </a:ext>
            </a:extLst>
          </p:cNvPr>
          <p:cNvCxnSpPr>
            <a:cxnSpLocks/>
          </p:cNvCxnSpPr>
          <p:nvPr/>
        </p:nvCxnSpPr>
        <p:spPr>
          <a:xfrm>
            <a:off x="964524" y="2240948"/>
            <a:ext cx="34271" cy="509917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C983D53-F666-FE40-9941-5FE1FB18756F}"/>
              </a:ext>
            </a:extLst>
          </p:cNvPr>
          <p:cNvCxnSpPr>
            <a:cxnSpLocks/>
          </p:cNvCxnSpPr>
          <p:nvPr/>
        </p:nvCxnSpPr>
        <p:spPr>
          <a:xfrm flipH="1">
            <a:off x="840367" y="2542562"/>
            <a:ext cx="12949" cy="416606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3320" y="50836"/>
            <a:ext cx="12120606" cy="6713461"/>
            <a:chOff x="-1397716" y="-18132"/>
            <a:chExt cx="10330995" cy="6713461"/>
          </a:xfrm>
        </p:grpSpPr>
        <p:sp>
          <p:nvSpPr>
            <p:cNvPr id="7" name="Rectangle 6"/>
            <p:cNvSpPr/>
            <p:nvPr/>
          </p:nvSpPr>
          <p:spPr>
            <a:xfrm rot="5035462">
              <a:off x="-161772" y="4423513"/>
              <a:ext cx="1585823" cy="39128"/>
            </a:xfrm>
            <a:prstGeom prst="rect">
              <a:avLst/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Freeform 7"/>
            <p:cNvSpPr/>
            <p:nvPr/>
          </p:nvSpPr>
          <p:spPr>
            <a:xfrm>
              <a:off x="-1397716" y="2401024"/>
              <a:ext cx="2896421" cy="2254867"/>
            </a:xfrm>
            <a:custGeom>
              <a:avLst/>
              <a:gdLst>
                <a:gd name="connsiteX0" fmla="*/ 0 w 1790836"/>
                <a:gd name="connsiteY0" fmla="*/ 139368 h 1393675"/>
                <a:gd name="connsiteX1" fmla="*/ 139368 w 1790836"/>
                <a:gd name="connsiteY1" fmla="*/ 0 h 1393675"/>
                <a:gd name="connsiteX2" fmla="*/ 1651469 w 1790836"/>
                <a:gd name="connsiteY2" fmla="*/ 0 h 1393675"/>
                <a:gd name="connsiteX3" fmla="*/ 1790837 w 1790836"/>
                <a:gd name="connsiteY3" fmla="*/ 139368 h 1393675"/>
                <a:gd name="connsiteX4" fmla="*/ 1790836 w 1790836"/>
                <a:gd name="connsiteY4" fmla="*/ 1254308 h 1393675"/>
                <a:gd name="connsiteX5" fmla="*/ 1651468 w 1790836"/>
                <a:gd name="connsiteY5" fmla="*/ 1393676 h 1393675"/>
                <a:gd name="connsiteX6" fmla="*/ 139368 w 1790836"/>
                <a:gd name="connsiteY6" fmla="*/ 1393675 h 1393675"/>
                <a:gd name="connsiteX7" fmla="*/ 0 w 1790836"/>
                <a:gd name="connsiteY7" fmla="*/ 1254307 h 1393675"/>
                <a:gd name="connsiteX8" fmla="*/ 0 w 1790836"/>
                <a:gd name="connsiteY8" fmla="*/ 139368 h 139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90836" h="1393675">
                  <a:moveTo>
                    <a:pt x="0" y="139368"/>
                  </a:moveTo>
                  <a:cubicBezTo>
                    <a:pt x="0" y="62397"/>
                    <a:pt x="62397" y="0"/>
                    <a:pt x="139368" y="0"/>
                  </a:cubicBezTo>
                  <a:lnTo>
                    <a:pt x="1651469" y="0"/>
                  </a:lnTo>
                  <a:cubicBezTo>
                    <a:pt x="1728440" y="0"/>
                    <a:pt x="1790837" y="62397"/>
                    <a:pt x="1790837" y="139368"/>
                  </a:cubicBezTo>
                  <a:cubicBezTo>
                    <a:pt x="1790837" y="511015"/>
                    <a:pt x="1790836" y="882661"/>
                    <a:pt x="1790836" y="1254308"/>
                  </a:cubicBezTo>
                  <a:cubicBezTo>
                    <a:pt x="1790836" y="1331279"/>
                    <a:pt x="1728439" y="1393676"/>
                    <a:pt x="1651468" y="1393676"/>
                  </a:cubicBezTo>
                  <a:lnTo>
                    <a:pt x="139368" y="1393675"/>
                  </a:lnTo>
                  <a:cubicBezTo>
                    <a:pt x="62397" y="1393675"/>
                    <a:pt x="0" y="1331278"/>
                    <a:pt x="0" y="1254307"/>
                  </a:cubicBezTo>
                  <a:lnTo>
                    <a:pt x="0" y="139368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1779" tIns="101779" rIns="101779" bIns="101779" numCol="1" spcCol="1270" anchor="t" anchorCtr="0">
              <a:noAutofit/>
            </a:bodyPr>
            <a:lstStyle/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dirty="0"/>
                <a:t>Monday: “Dealing with Data”</a:t>
              </a:r>
            </a:p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solidFill>
                    <a:srgbClr val="FF85FF"/>
                  </a:solidFill>
                </a:rPr>
                <a:t>● Ecology Meets Epidemiology</a:t>
              </a:r>
            </a:p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solidFill>
                    <a:srgbClr val="FF85FF"/>
                  </a:solidFill>
                </a:rPr>
                <a:t>● Linear regression &amp; simple stats</a:t>
              </a:r>
            </a:p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solidFill>
                    <a:srgbClr val="FF85FF"/>
                  </a:solidFill>
                </a:rPr>
                <a:t>● Study Design and Data Collection</a:t>
              </a:r>
            </a:p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solidFill>
                    <a:srgbClr val="8EFA00"/>
                  </a:solidFill>
                </a:rPr>
                <a:t>●</a:t>
              </a:r>
              <a:r>
                <a:rPr lang="en-US" sz="1600" dirty="0">
                  <a:solidFill>
                    <a:srgbClr val="FF85FF"/>
                  </a:solidFill>
                </a:rPr>
                <a:t> </a:t>
              </a:r>
              <a:r>
                <a:rPr lang="en-US" sz="1600" dirty="0">
                  <a:solidFill>
                    <a:srgbClr val="8EFA00"/>
                  </a:solidFill>
                </a:rPr>
                <a:t>Basic statistical modeling in R</a:t>
              </a:r>
            </a:p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solidFill>
                    <a:srgbClr val="FFFF00"/>
                  </a:solidFill>
                </a:rPr>
                <a:t>● Student introductions &amp; presentations</a:t>
              </a:r>
            </a:p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dirty="0"/>
            </a:p>
            <a:p>
              <a:pPr marL="114300" lvl="1" indent="-114300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dirty="0"/>
            </a:p>
          </p:txBody>
        </p:sp>
        <p:sp>
          <p:nvSpPr>
            <p:cNvPr id="9" name="Rectangle 8"/>
            <p:cNvSpPr/>
            <p:nvPr/>
          </p:nvSpPr>
          <p:spPr>
            <a:xfrm rot="20536532" flipV="1">
              <a:off x="959792" y="5268883"/>
              <a:ext cx="3551613" cy="45719"/>
            </a:xfrm>
            <a:prstGeom prst="rect">
              <a:avLst/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-622062" y="5040230"/>
              <a:ext cx="3194631" cy="1655099"/>
            </a:xfrm>
            <a:custGeom>
              <a:avLst/>
              <a:gdLst>
                <a:gd name="connsiteX0" fmla="*/ 0 w 1738912"/>
                <a:gd name="connsiteY0" fmla="*/ 136981 h 1369809"/>
                <a:gd name="connsiteX1" fmla="*/ 136981 w 1738912"/>
                <a:gd name="connsiteY1" fmla="*/ 0 h 1369809"/>
                <a:gd name="connsiteX2" fmla="*/ 1601931 w 1738912"/>
                <a:gd name="connsiteY2" fmla="*/ 0 h 1369809"/>
                <a:gd name="connsiteX3" fmla="*/ 1738912 w 1738912"/>
                <a:gd name="connsiteY3" fmla="*/ 136981 h 1369809"/>
                <a:gd name="connsiteX4" fmla="*/ 1738912 w 1738912"/>
                <a:gd name="connsiteY4" fmla="*/ 1232828 h 1369809"/>
                <a:gd name="connsiteX5" fmla="*/ 1601931 w 1738912"/>
                <a:gd name="connsiteY5" fmla="*/ 1369809 h 1369809"/>
                <a:gd name="connsiteX6" fmla="*/ 136981 w 1738912"/>
                <a:gd name="connsiteY6" fmla="*/ 1369809 h 1369809"/>
                <a:gd name="connsiteX7" fmla="*/ 0 w 1738912"/>
                <a:gd name="connsiteY7" fmla="*/ 1232828 h 1369809"/>
                <a:gd name="connsiteX8" fmla="*/ 0 w 1738912"/>
                <a:gd name="connsiteY8" fmla="*/ 136981 h 1369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38912" h="1369809">
                  <a:moveTo>
                    <a:pt x="0" y="136981"/>
                  </a:moveTo>
                  <a:cubicBezTo>
                    <a:pt x="0" y="61328"/>
                    <a:pt x="61328" y="0"/>
                    <a:pt x="136981" y="0"/>
                  </a:cubicBezTo>
                  <a:lnTo>
                    <a:pt x="1601931" y="0"/>
                  </a:lnTo>
                  <a:cubicBezTo>
                    <a:pt x="1677584" y="0"/>
                    <a:pt x="1738912" y="61328"/>
                    <a:pt x="1738912" y="136981"/>
                  </a:cubicBezTo>
                  <a:lnTo>
                    <a:pt x="1738912" y="1232828"/>
                  </a:lnTo>
                  <a:cubicBezTo>
                    <a:pt x="1738912" y="1308481"/>
                    <a:pt x="1677584" y="1369809"/>
                    <a:pt x="1601931" y="1369809"/>
                  </a:cubicBezTo>
                  <a:lnTo>
                    <a:pt x="136981" y="1369809"/>
                  </a:lnTo>
                  <a:cubicBezTo>
                    <a:pt x="61328" y="1369809"/>
                    <a:pt x="0" y="1308481"/>
                    <a:pt x="0" y="1232828"/>
                  </a:cubicBezTo>
                  <a:lnTo>
                    <a:pt x="0" y="136981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1080" tIns="101080" rIns="101080" bIns="101080" numCol="1" spcCol="1270" anchor="t" anchorCtr="0">
              <a:noAutofit/>
            </a:bodyPr>
            <a:lstStyle/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dirty="0"/>
                <a:t>Tuesday: “Deeper Thinking About Data”</a:t>
              </a:r>
            </a:p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solidFill>
                    <a:srgbClr val="FF85FF"/>
                  </a:solidFill>
                </a:rPr>
                <a:t>● Intro to Mixed Modeling</a:t>
              </a:r>
            </a:p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solidFill>
                    <a:srgbClr val="8EFA00"/>
                  </a:solidFill>
                </a:rPr>
                <a:t>●</a:t>
              </a:r>
              <a:r>
                <a:rPr lang="en-US" sz="1600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n-US" sz="1600" dirty="0">
                  <a:solidFill>
                    <a:srgbClr val="8EFA00"/>
                  </a:solidFill>
                </a:rPr>
                <a:t>Mixed modeling in R</a:t>
              </a:r>
            </a:p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solidFill>
                    <a:srgbClr val="8EFA00"/>
                  </a:solidFill>
                </a:rPr>
                <a:t>●</a:t>
              </a:r>
              <a:r>
                <a:rPr lang="en-US" sz="1600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n-US" sz="1600" dirty="0">
                  <a:solidFill>
                    <a:srgbClr val="8EFA00"/>
                  </a:solidFill>
                </a:rPr>
                <a:t>Dynamical Fever</a:t>
              </a:r>
            </a:p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solidFill>
                    <a:srgbClr val="FFFF00"/>
                  </a:solidFill>
                </a:rPr>
                <a:t>● Formulating research questions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 rot="13134073">
              <a:off x="5110411" y="884788"/>
              <a:ext cx="2300479" cy="53639"/>
            </a:xfrm>
            <a:prstGeom prst="rect">
              <a:avLst/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 rot="16037829">
              <a:off x="2521147" y="2280011"/>
              <a:ext cx="4018628" cy="33351"/>
            </a:xfrm>
            <a:prstGeom prst="rect">
              <a:avLst/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2448140" y="-18132"/>
              <a:ext cx="3581816" cy="2598368"/>
            </a:xfrm>
            <a:custGeom>
              <a:avLst/>
              <a:gdLst>
                <a:gd name="connsiteX0" fmla="*/ 0 w 2391641"/>
                <a:gd name="connsiteY0" fmla="*/ 237651 h 2376514"/>
                <a:gd name="connsiteX1" fmla="*/ 237651 w 2391641"/>
                <a:gd name="connsiteY1" fmla="*/ 0 h 2376514"/>
                <a:gd name="connsiteX2" fmla="*/ 2153990 w 2391641"/>
                <a:gd name="connsiteY2" fmla="*/ 0 h 2376514"/>
                <a:gd name="connsiteX3" fmla="*/ 2391641 w 2391641"/>
                <a:gd name="connsiteY3" fmla="*/ 237651 h 2376514"/>
                <a:gd name="connsiteX4" fmla="*/ 2391641 w 2391641"/>
                <a:gd name="connsiteY4" fmla="*/ 2138863 h 2376514"/>
                <a:gd name="connsiteX5" fmla="*/ 2153990 w 2391641"/>
                <a:gd name="connsiteY5" fmla="*/ 2376514 h 2376514"/>
                <a:gd name="connsiteX6" fmla="*/ 237651 w 2391641"/>
                <a:gd name="connsiteY6" fmla="*/ 2376514 h 2376514"/>
                <a:gd name="connsiteX7" fmla="*/ 0 w 2391641"/>
                <a:gd name="connsiteY7" fmla="*/ 2138863 h 2376514"/>
                <a:gd name="connsiteX8" fmla="*/ 0 w 2391641"/>
                <a:gd name="connsiteY8" fmla="*/ 237651 h 2376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91641" h="2376514">
                  <a:moveTo>
                    <a:pt x="0" y="237651"/>
                  </a:moveTo>
                  <a:cubicBezTo>
                    <a:pt x="0" y="106400"/>
                    <a:pt x="106400" y="0"/>
                    <a:pt x="237651" y="0"/>
                  </a:cubicBezTo>
                  <a:lnTo>
                    <a:pt x="2153990" y="0"/>
                  </a:lnTo>
                  <a:cubicBezTo>
                    <a:pt x="2285241" y="0"/>
                    <a:pt x="2391641" y="106400"/>
                    <a:pt x="2391641" y="237651"/>
                  </a:cubicBezTo>
                  <a:lnTo>
                    <a:pt x="2391641" y="2138863"/>
                  </a:lnTo>
                  <a:cubicBezTo>
                    <a:pt x="2391641" y="2270114"/>
                    <a:pt x="2285241" y="2376514"/>
                    <a:pt x="2153990" y="2376514"/>
                  </a:cubicBezTo>
                  <a:lnTo>
                    <a:pt x="237651" y="2376514"/>
                  </a:lnTo>
                  <a:cubicBezTo>
                    <a:pt x="106400" y="2376514"/>
                    <a:pt x="0" y="2270114"/>
                    <a:pt x="0" y="2138863"/>
                  </a:cubicBezTo>
                  <a:lnTo>
                    <a:pt x="0" y="237651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0566" tIns="130566" rIns="130566" bIns="130566" numCol="1" spcCol="1270" anchor="t" anchorCtr="0">
              <a:noAutofit/>
            </a:bodyPr>
            <a:lstStyle/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dirty="0"/>
                <a:t>Thursday: “Fitting Models to Data”</a:t>
              </a:r>
            </a:p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solidFill>
                    <a:srgbClr val="FF85FF"/>
                  </a:solidFill>
                </a:rPr>
                <a:t>● Model Fitting in Practice </a:t>
              </a:r>
              <a:r>
                <a:rPr lang="mr-IN" sz="1600" dirty="0">
                  <a:solidFill>
                    <a:srgbClr val="FF85FF"/>
                  </a:solidFill>
                </a:rPr>
                <a:t>–</a:t>
              </a:r>
              <a:r>
                <a:rPr lang="en-US" sz="1600" dirty="0">
                  <a:solidFill>
                    <a:srgbClr val="FF85FF"/>
                  </a:solidFill>
                </a:rPr>
                <a:t> the Basic Concept</a:t>
              </a:r>
            </a:p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solidFill>
                    <a:srgbClr val="FF85FF"/>
                  </a:solidFill>
                </a:rPr>
                <a:t>● Introduction to Occupancy Modeling</a:t>
              </a:r>
            </a:p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solidFill>
                    <a:srgbClr val="8EFA00"/>
                  </a:solidFill>
                </a:rPr>
                <a:t>● Occupancy modeling in R</a:t>
              </a:r>
              <a:endParaRPr lang="en-US" sz="1600" dirty="0">
                <a:solidFill>
                  <a:srgbClr val="FF85FF"/>
                </a:solidFill>
              </a:endParaRPr>
            </a:p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solidFill>
                    <a:srgbClr val="8EFA00"/>
                  </a:solidFill>
                </a:rPr>
                <a:t>● Epidemic Cards</a:t>
              </a:r>
            </a:p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solidFill>
                    <a:srgbClr val="8EFA00"/>
                  </a:solidFill>
                </a:rPr>
                <a:t>● Model Fitting with Epidemic Cards</a:t>
              </a:r>
            </a:p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solidFill>
                    <a:srgbClr val="8EFA00"/>
                  </a:solidFill>
                </a:rPr>
                <a:t>● Model Selection and Comparison</a:t>
              </a:r>
              <a:endParaRPr lang="en-US" sz="1600" dirty="0">
                <a:solidFill>
                  <a:srgbClr val="FFFF00"/>
                </a:solidFill>
              </a:endParaRPr>
            </a:p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solidFill>
                    <a:srgbClr val="FFFF00"/>
                  </a:solidFill>
                </a:rPr>
                <a:t>● Model Telephone</a:t>
              </a:r>
            </a:p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300" dirty="0"/>
            </a:p>
          </p:txBody>
        </p:sp>
        <p:sp>
          <p:nvSpPr>
            <p:cNvPr id="15" name="Rectangle 14"/>
            <p:cNvSpPr/>
            <p:nvPr/>
          </p:nvSpPr>
          <p:spPr>
            <a:xfrm rot="5846445">
              <a:off x="6689146" y="2667287"/>
              <a:ext cx="2447242" cy="39128"/>
            </a:xfrm>
            <a:prstGeom prst="rect">
              <a:avLst/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6127377" y="1290468"/>
              <a:ext cx="2785884" cy="2154759"/>
            </a:xfrm>
            <a:custGeom>
              <a:avLst/>
              <a:gdLst>
                <a:gd name="connsiteX0" fmla="*/ 0 w 2743248"/>
                <a:gd name="connsiteY0" fmla="*/ 240621 h 2406205"/>
                <a:gd name="connsiteX1" fmla="*/ 240621 w 2743248"/>
                <a:gd name="connsiteY1" fmla="*/ 0 h 2406205"/>
                <a:gd name="connsiteX2" fmla="*/ 2502628 w 2743248"/>
                <a:gd name="connsiteY2" fmla="*/ 0 h 2406205"/>
                <a:gd name="connsiteX3" fmla="*/ 2743249 w 2743248"/>
                <a:gd name="connsiteY3" fmla="*/ 240621 h 2406205"/>
                <a:gd name="connsiteX4" fmla="*/ 2743248 w 2743248"/>
                <a:gd name="connsiteY4" fmla="*/ 2165585 h 2406205"/>
                <a:gd name="connsiteX5" fmla="*/ 2502627 w 2743248"/>
                <a:gd name="connsiteY5" fmla="*/ 2406206 h 2406205"/>
                <a:gd name="connsiteX6" fmla="*/ 240621 w 2743248"/>
                <a:gd name="connsiteY6" fmla="*/ 2406205 h 2406205"/>
                <a:gd name="connsiteX7" fmla="*/ 0 w 2743248"/>
                <a:gd name="connsiteY7" fmla="*/ 2165584 h 2406205"/>
                <a:gd name="connsiteX8" fmla="*/ 0 w 2743248"/>
                <a:gd name="connsiteY8" fmla="*/ 240621 h 2406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43248" h="2406205">
                  <a:moveTo>
                    <a:pt x="0" y="240621"/>
                  </a:moveTo>
                  <a:cubicBezTo>
                    <a:pt x="0" y="107730"/>
                    <a:pt x="107730" y="0"/>
                    <a:pt x="240621" y="0"/>
                  </a:cubicBezTo>
                  <a:lnTo>
                    <a:pt x="2502628" y="0"/>
                  </a:lnTo>
                  <a:cubicBezTo>
                    <a:pt x="2635519" y="0"/>
                    <a:pt x="2743249" y="107730"/>
                    <a:pt x="2743249" y="240621"/>
                  </a:cubicBezTo>
                  <a:cubicBezTo>
                    <a:pt x="2743249" y="882276"/>
                    <a:pt x="2743248" y="1523930"/>
                    <a:pt x="2743248" y="2165585"/>
                  </a:cubicBezTo>
                  <a:cubicBezTo>
                    <a:pt x="2743248" y="2298476"/>
                    <a:pt x="2635518" y="2406206"/>
                    <a:pt x="2502627" y="2406206"/>
                  </a:cubicBezTo>
                  <a:lnTo>
                    <a:pt x="240621" y="2406205"/>
                  </a:lnTo>
                  <a:cubicBezTo>
                    <a:pt x="107730" y="2406205"/>
                    <a:pt x="0" y="2298475"/>
                    <a:pt x="0" y="2165584"/>
                  </a:cubicBezTo>
                  <a:lnTo>
                    <a:pt x="0" y="240621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1435" tIns="131435" rIns="131435" bIns="131435" numCol="1" spcCol="1270" anchor="t" anchorCtr="0">
              <a:noAutofit/>
            </a:bodyPr>
            <a:lstStyle/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dirty="0"/>
                <a:t>Friday: “Refining Your Work” </a:t>
              </a:r>
            </a:p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solidFill>
                    <a:srgbClr val="FF85FF"/>
                  </a:solidFill>
                </a:rPr>
                <a:t>● Intro to Network Modeling</a:t>
              </a:r>
            </a:p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solidFill>
                    <a:srgbClr val="FF85FF"/>
                  </a:solidFill>
                </a:rPr>
                <a:t>● Intro to Spatial Modeling</a:t>
              </a:r>
              <a:endParaRPr lang="en-US" sz="1600" dirty="0">
                <a:solidFill>
                  <a:srgbClr val="8EFA00"/>
                </a:solidFill>
              </a:endParaRPr>
            </a:p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solidFill>
                    <a:srgbClr val="FF85FF"/>
                  </a:solidFill>
                </a:rPr>
                <a:t>● Reading a Scientific Paper</a:t>
              </a:r>
            </a:p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solidFill>
                    <a:srgbClr val="8EFA00"/>
                  </a:solidFill>
                </a:rPr>
                <a:t>● Modeling Vector-Borne Disease</a:t>
              </a:r>
            </a:p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solidFill>
                    <a:srgbClr val="FFFF00"/>
                  </a:solidFill>
                </a:rPr>
                <a:t>● Final research plans</a:t>
              </a:r>
            </a:p>
          </p:txBody>
        </p:sp>
        <p:sp>
          <p:nvSpPr>
            <p:cNvPr id="17" name="Rectangle 16"/>
            <p:cNvSpPr/>
            <p:nvPr/>
          </p:nvSpPr>
          <p:spPr>
            <a:xfrm rot="8127676">
              <a:off x="6265673" y="5009131"/>
              <a:ext cx="2075619" cy="53639"/>
            </a:xfrm>
            <a:prstGeom prst="rect">
              <a:avLst/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5820977" y="3810127"/>
              <a:ext cx="3112302" cy="1635502"/>
            </a:xfrm>
            <a:custGeom>
              <a:avLst/>
              <a:gdLst>
                <a:gd name="connsiteX0" fmla="*/ 0 w 2615623"/>
                <a:gd name="connsiteY0" fmla="*/ 193785 h 1937852"/>
                <a:gd name="connsiteX1" fmla="*/ 193785 w 2615623"/>
                <a:gd name="connsiteY1" fmla="*/ 0 h 1937852"/>
                <a:gd name="connsiteX2" fmla="*/ 2421838 w 2615623"/>
                <a:gd name="connsiteY2" fmla="*/ 0 h 1937852"/>
                <a:gd name="connsiteX3" fmla="*/ 2615623 w 2615623"/>
                <a:gd name="connsiteY3" fmla="*/ 193785 h 1937852"/>
                <a:gd name="connsiteX4" fmla="*/ 2615623 w 2615623"/>
                <a:gd name="connsiteY4" fmla="*/ 1744067 h 1937852"/>
                <a:gd name="connsiteX5" fmla="*/ 2421838 w 2615623"/>
                <a:gd name="connsiteY5" fmla="*/ 1937852 h 1937852"/>
                <a:gd name="connsiteX6" fmla="*/ 193785 w 2615623"/>
                <a:gd name="connsiteY6" fmla="*/ 1937852 h 1937852"/>
                <a:gd name="connsiteX7" fmla="*/ 0 w 2615623"/>
                <a:gd name="connsiteY7" fmla="*/ 1744067 h 1937852"/>
                <a:gd name="connsiteX8" fmla="*/ 0 w 2615623"/>
                <a:gd name="connsiteY8" fmla="*/ 193785 h 1937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15623" h="1937852">
                  <a:moveTo>
                    <a:pt x="0" y="193785"/>
                  </a:moveTo>
                  <a:cubicBezTo>
                    <a:pt x="0" y="86760"/>
                    <a:pt x="86760" y="0"/>
                    <a:pt x="193785" y="0"/>
                  </a:cubicBezTo>
                  <a:lnTo>
                    <a:pt x="2421838" y="0"/>
                  </a:lnTo>
                  <a:cubicBezTo>
                    <a:pt x="2528863" y="0"/>
                    <a:pt x="2615623" y="86760"/>
                    <a:pt x="2615623" y="193785"/>
                  </a:cubicBezTo>
                  <a:lnTo>
                    <a:pt x="2615623" y="1744067"/>
                  </a:lnTo>
                  <a:cubicBezTo>
                    <a:pt x="2615623" y="1851092"/>
                    <a:pt x="2528863" y="1937852"/>
                    <a:pt x="2421838" y="1937852"/>
                  </a:cubicBezTo>
                  <a:lnTo>
                    <a:pt x="193785" y="1937852"/>
                  </a:lnTo>
                  <a:cubicBezTo>
                    <a:pt x="86760" y="1937852"/>
                    <a:pt x="0" y="1851092"/>
                    <a:pt x="0" y="1744067"/>
                  </a:cubicBezTo>
                  <a:lnTo>
                    <a:pt x="0" y="193785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7718" tIns="117718" rIns="117718" bIns="117718" numCol="1" spcCol="1270" anchor="t" anchorCtr="0">
              <a:noAutofit/>
            </a:bodyPr>
            <a:lstStyle/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dirty="0"/>
                <a:t>Saturday: “Putting it All in Perspective”</a:t>
              </a:r>
            </a:p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solidFill>
                    <a:srgbClr val="FF85FF"/>
                  </a:solidFill>
                </a:rPr>
                <a:t>● Modeling in Practice: The Lifecycle of a Modeling Project</a:t>
              </a:r>
            </a:p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solidFill>
                    <a:srgbClr val="FFFF00"/>
                  </a:solidFill>
                </a:rPr>
                <a:t>● Research plan work time</a:t>
              </a:r>
            </a:p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solidFill>
                    <a:srgbClr val="FFFF00"/>
                  </a:solidFill>
                </a:rPr>
                <a:t>● Research snapshots</a:t>
              </a:r>
            </a:p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dirty="0">
                <a:solidFill>
                  <a:srgbClr val="FFFF00"/>
                </a:solidFill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>
              <a:off x="3875889" y="5580566"/>
              <a:ext cx="2946461" cy="672206"/>
            </a:xfrm>
            <a:custGeom>
              <a:avLst/>
              <a:gdLst>
                <a:gd name="connsiteX0" fmla="*/ 0 w 2168164"/>
                <a:gd name="connsiteY0" fmla="*/ 81885 h 818852"/>
                <a:gd name="connsiteX1" fmla="*/ 81885 w 2168164"/>
                <a:gd name="connsiteY1" fmla="*/ 0 h 818852"/>
                <a:gd name="connsiteX2" fmla="*/ 2086279 w 2168164"/>
                <a:gd name="connsiteY2" fmla="*/ 0 h 818852"/>
                <a:gd name="connsiteX3" fmla="*/ 2168164 w 2168164"/>
                <a:gd name="connsiteY3" fmla="*/ 81885 h 818852"/>
                <a:gd name="connsiteX4" fmla="*/ 2168164 w 2168164"/>
                <a:gd name="connsiteY4" fmla="*/ 736967 h 818852"/>
                <a:gd name="connsiteX5" fmla="*/ 2086279 w 2168164"/>
                <a:gd name="connsiteY5" fmla="*/ 818852 h 818852"/>
                <a:gd name="connsiteX6" fmla="*/ 81885 w 2168164"/>
                <a:gd name="connsiteY6" fmla="*/ 818852 h 818852"/>
                <a:gd name="connsiteX7" fmla="*/ 0 w 2168164"/>
                <a:gd name="connsiteY7" fmla="*/ 736967 h 818852"/>
                <a:gd name="connsiteX8" fmla="*/ 0 w 2168164"/>
                <a:gd name="connsiteY8" fmla="*/ 81885 h 818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8164" h="818852">
                  <a:moveTo>
                    <a:pt x="0" y="81885"/>
                  </a:moveTo>
                  <a:cubicBezTo>
                    <a:pt x="0" y="36661"/>
                    <a:pt x="36661" y="0"/>
                    <a:pt x="81885" y="0"/>
                  </a:cubicBezTo>
                  <a:lnTo>
                    <a:pt x="2086279" y="0"/>
                  </a:lnTo>
                  <a:cubicBezTo>
                    <a:pt x="2131503" y="0"/>
                    <a:pt x="2168164" y="36661"/>
                    <a:pt x="2168164" y="81885"/>
                  </a:cubicBezTo>
                  <a:lnTo>
                    <a:pt x="2168164" y="736967"/>
                  </a:lnTo>
                  <a:cubicBezTo>
                    <a:pt x="2168164" y="782191"/>
                    <a:pt x="2131503" y="818852"/>
                    <a:pt x="2086279" y="818852"/>
                  </a:cubicBezTo>
                  <a:lnTo>
                    <a:pt x="81885" y="818852"/>
                  </a:lnTo>
                  <a:cubicBezTo>
                    <a:pt x="36661" y="818852"/>
                    <a:pt x="0" y="782191"/>
                    <a:pt x="0" y="736967"/>
                  </a:cubicBezTo>
                  <a:lnTo>
                    <a:pt x="0" y="81885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4943" tIns="84943" rIns="84943" bIns="84943" numCol="1" spcCol="1270" anchor="t" anchorCtr="0">
              <a:noAutofit/>
            </a:bodyPr>
            <a:lstStyle/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dirty="0"/>
                <a:t>Monday: “Sharing Your Work”</a:t>
              </a:r>
            </a:p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solidFill>
                    <a:srgbClr val="FFFF00"/>
                  </a:solidFill>
                </a:rPr>
                <a:t>● Final student presentations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1755728" y="2745737"/>
              <a:ext cx="3593392" cy="2216078"/>
            </a:xfrm>
            <a:custGeom>
              <a:avLst/>
              <a:gdLst>
                <a:gd name="connsiteX0" fmla="*/ 0 w 2362534"/>
                <a:gd name="connsiteY0" fmla="*/ 174937 h 1749374"/>
                <a:gd name="connsiteX1" fmla="*/ 174937 w 2362534"/>
                <a:gd name="connsiteY1" fmla="*/ 0 h 1749374"/>
                <a:gd name="connsiteX2" fmla="*/ 2187597 w 2362534"/>
                <a:gd name="connsiteY2" fmla="*/ 0 h 1749374"/>
                <a:gd name="connsiteX3" fmla="*/ 2362534 w 2362534"/>
                <a:gd name="connsiteY3" fmla="*/ 174937 h 1749374"/>
                <a:gd name="connsiteX4" fmla="*/ 2362534 w 2362534"/>
                <a:gd name="connsiteY4" fmla="*/ 1574437 h 1749374"/>
                <a:gd name="connsiteX5" fmla="*/ 2187597 w 2362534"/>
                <a:gd name="connsiteY5" fmla="*/ 1749374 h 1749374"/>
                <a:gd name="connsiteX6" fmla="*/ 174937 w 2362534"/>
                <a:gd name="connsiteY6" fmla="*/ 1749374 h 1749374"/>
                <a:gd name="connsiteX7" fmla="*/ 0 w 2362534"/>
                <a:gd name="connsiteY7" fmla="*/ 1574437 h 1749374"/>
                <a:gd name="connsiteX8" fmla="*/ 0 w 2362534"/>
                <a:gd name="connsiteY8" fmla="*/ 174937 h 1749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62534" h="1749374">
                  <a:moveTo>
                    <a:pt x="0" y="174937"/>
                  </a:moveTo>
                  <a:cubicBezTo>
                    <a:pt x="0" y="78322"/>
                    <a:pt x="78322" y="0"/>
                    <a:pt x="174937" y="0"/>
                  </a:cubicBezTo>
                  <a:lnTo>
                    <a:pt x="2187597" y="0"/>
                  </a:lnTo>
                  <a:cubicBezTo>
                    <a:pt x="2284212" y="0"/>
                    <a:pt x="2362534" y="78322"/>
                    <a:pt x="2362534" y="174937"/>
                  </a:cubicBezTo>
                  <a:lnTo>
                    <a:pt x="2362534" y="1574437"/>
                  </a:lnTo>
                  <a:cubicBezTo>
                    <a:pt x="2362534" y="1671052"/>
                    <a:pt x="2284212" y="1749374"/>
                    <a:pt x="2187597" y="1749374"/>
                  </a:cubicBezTo>
                  <a:lnTo>
                    <a:pt x="174937" y="1749374"/>
                  </a:lnTo>
                  <a:cubicBezTo>
                    <a:pt x="78322" y="1749374"/>
                    <a:pt x="0" y="1671052"/>
                    <a:pt x="0" y="1574437"/>
                  </a:cubicBezTo>
                  <a:lnTo>
                    <a:pt x="0" y="174937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2197" tIns="112197" rIns="112197" bIns="112197" numCol="1" spcCol="1270" anchor="t" anchorCtr="0">
              <a:noAutofit/>
            </a:bodyPr>
            <a:lstStyle/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dirty="0"/>
                <a:t>Wednesday: “Thinking About Mechanism”</a:t>
              </a:r>
            </a:p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solidFill>
                    <a:srgbClr val="FF85FF"/>
                  </a:solidFill>
                </a:rPr>
                <a:t>● Intro to Compartmental Models &amp; Differential Equations</a:t>
              </a:r>
            </a:p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solidFill>
                    <a:srgbClr val="8EFA00"/>
                  </a:solidFill>
                </a:rPr>
                <a:t>● Building mechanistic models in R</a:t>
              </a:r>
            </a:p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solidFill>
                    <a:srgbClr val="FFFF00"/>
                  </a:solidFill>
                </a:rPr>
                <a:t>● Refining research questions for modeling</a:t>
              </a:r>
            </a:p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solidFill>
                    <a:srgbClr val="FFFF00"/>
                  </a:solidFill>
                </a:rPr>
                <a:t>● Defining a model world</a:t>
              </a:r>
            </a:p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solidFill>
                    <a:srgbClr val="FFFF00"/>
                  </a:solidFill>
                </a:rPr>
                <a:t>● Mentor research presentations</a:t>
              </a:r>
            </a:p>
          </p:txBody>
        </p:sp>
      </p:grpSp>
      <p:sp>
        <p:nvSpPr>
          <p:cNvPr id="20" name="Freeform 19"/>
          <p:cNvSpPr/>
          <p:nvPr/>
        </p:nvSpPr>
        <p:spPr>
          <a:xfrm>
            <a:off x="9817882" y="5713145"/>
            <a:ext cx="2717073" cy="885432"/>
          </a:xfrm>
          <a:custGeom>
            <a:avLst/>
            <a:gdLst>
              <a:gd name="connsiteX0" fmla="*/ 0 w 1790836"/>
              <a:gd name="connsiteY0" fmla="*/ 139368 h 1393675"/>
              <a:gd name="connsiteX1" fmla="*/ 139368 w 1790836"/>
              <a:gd name="connsiteY1" fmla="*/ 0 h 1393675"/>
              <a:gd name="connsiteX2" fmla="*/ 1651469 w 1790836"/>
              <a:gd name="connsiteY2" fmla="*/ 0 h 1393675"/>
              <a:gd name="connsiteX3" fmla="*/ 1790837 w 1790836"/>
              <a:gd name="connsiteY3" fmla="*/ 139368 h 1393675"/>
              <a:gd name="connsiteX4" fmla="*/ 1790836 w 1790836"/>
              <a:gd name="connsiteY4" fmla="*/ 1254308 h 1393675"/>
              <a:gd name="connsiteX5" fmla="*/ 1651468 w 1790836"/>
              <a:gd name="connsiteY5" fmla="*/ 1393676 h 1393675"/>
              <a:gd name="connsiteX6" fmla="*/ 139368 w 1790836"/>
              <a:gd name="connsiteY6" fmla="*/ 1393675 h 1393675"/>
              <a:gd name="connsiteX7" fmla="*/ 0 w 1790836"/>
              <a:gd name="connsiteY7" fmla="*/ 1254307 h 1393675"/>
              <a:gd name="connsiteX8" fmla="*/ 0 w 1790836"/>
              <a:gd name="connsiteY8" fmla="*/ 139368 h 139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90836" h="1393675">
                <a:moveTo>
                  <a:pt x="0" y="139368"/>
                </a:moveTo>
                <a:cubicBezTo>
                  <a:pt x="0" y="62397"/>
                  <a:pt x="62397" y="0"/>
                  <a:pt x="139368" y="0"/>
                </a:cubicBezTo>
                <a:lnTo>
                  <a:pt x="1651469" y="0"/>
                </a:lnTo>
                <a:cubicBezTo>
                  <a:pt x="1728440" y="0"/>
                  <a:pt x="1790837" y="62397"/>
                  <a:pt x="1790837" y="139368"/>
                </a:cubicBezTo>
                <a:cubicBezTo>
                  <a:pt x="1790837" y="511015"/>
                  <a:pt x="1790836" y="882661"/>
                  <a:pt x="1790836" y="1254308"/>
                </a:cubicBezTo>
                <a:cubicBezTo>
                  <a:pt x="1790836" y="1331279"/>
                  <a:pt x="1728439" y="1393676"/>
                  <a:pt x="1651468" y="1393676"/>
                </a:cubicBezTo>
                <a:lnTo>
                  <a:pt x="139368" y="1393675"/>
                </a:lnTo>
                <a:cubicBezTo>
                  <a:pt x="62397" y="1393675"/>
                  <a:pt x="0" y="1331278"/>
                  <a:pt x="0" y="1254307"/>
                </a:cubicBezTo>
                <a:lnTo>
                  <a:pt x="0" y="139368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779" tIns="101779" rIns="101779" bIns="101779" numCol="1" spcCol="1270" anchor="t" anchorCtr="0">
            <a:noAutofit/>
          </a:bodyPr>
          <a:lstStyle/>
          <a:p>
            <a:pPr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>
                <a:solidFill>
                  <a:srgbClr val="8EFA00"/>
                </a:solidFill>
              </a:rPr>
              <a:t>● Programming</a:t>
            </a:r>
          </a:p>
          <a:p>
            <a:pPr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>
                <a:solidFill>
                  <a:srgbClr val="FF85FF"/>
                </a:solidFill>
              </a:rPr>
              <a:t>● Modeling</a:t>
            </a:r>
          </a:p>
          <a:p>
            <a:pPr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>
                <a:solidFill>
                  <a:srgbClr val="FFFF00"/>
                </a:solidFill>
              </a:rPr>
              <a:t>● Research Development</a:t>
            </a:r>
          </a:p>
          <a:p>
            <a:pPr marL="114300" lvl="1" indent="-114300" defTabSz="5778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1600" b="1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95F3768C-8D54-684C-8DAA-809F30D5E83A}"/>
              </a:ext>
            </a:extLst>
          </p:cNvPr>
          <p:cNvSpPr/>
          <p:nvPr/>
        </p:nvSpPr>
        <p:spPr>
          <a:xfrm>
            <a:off x="44500" y="746643"/>
            <a:ext cx="3356980" cy="1567234"/>
          </a:xfrm>
          <a:custGeom>
            <a:avLst/>
            <a:gdLst>
              <a:gd name="connsiteX0" fmla="*/ 0 w 1790836"/>
              <a:gd name="connsiteY0" fmla="*/ 139368 h 1393675"/>
              <a:gd name="connsiteX1" fmla="*/ 139368 w 1790836"/>
              <a:gd name="connsiteY1" fmla="*/ 0 h 1393675"/>
              <a:gd name="connsiteX2" fmla="*/ 1651469 w 1790836"/>
              <a:gd name="connsiteY2" fmla="*/ 0 h 1393675"/>
              <a:gd name="connsiteX3" fmla="*/ 1790837 w 1790836"/>
              <a:gd name="connsiteY3" fmla="*/ 139368 h 1393675"/>
              <a:gd name="connsiteX4" fmla="*/ 1790836 w 1790836"/>
              <a:gd name="connsiteY4" fmla="*/ 1254308 h 1393675"/>
              <a:gd name="connsiteX5" fmla="*/ 1651468 w 1790836"/>
              <a:gd name="connsiteY5" fmla="*/ 1393676 h 1393675"/>
              <a:gd name="connsiteX6" fmla="*/ 139368 w 1790836"/>
              <a:gd name="connsiteY6" fmla="*/ 1393675 h 1393675"/>
              <a:gd name="connsiteX7" fmla="*/ 0 w 1790836"/>
              <a:gd name="connsiteY7" fmla="*/ 1254307 h 1393675"/>
              <a:gd name="connsiteX8" fmla="*/ 0 w 1790836"/>
              <a:gd name="connsiteY8" fmla="*/ 139368 h 139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90836" h="1393675">
                <a:moveTo>
                  <a:pt x="0" y="139368"/>
                </a:moveTo>
                <a:cubicBezTo>
                  <a:pt x="0" y="62397"/>
                  <a:pt x="62397" y="0"/>
                  <a:pt x="139368" y="0"/>
                </a:cubicBezTo>
                <a:lnTo>
                  <a:pt x="1651469" y="0"/>
                </a:lnTo>
                <a:cubicBezTo>
                  <a:pt x="1728440" y="0"/>
                  <a:pt x="1790837" y="62397"/>
                  <a:pt x="1790837" y="139368"/>
                </a:cubicBezTo>
                <a:cubicBezTo>
                  <a:pt x="1790837" y="511015"/>
                  <a:pt x="1790836" y="882661"/>
                  <a:pt x="1790836" y="1254308"/>
                </a:cubicBezTo>
                <a:cubicBezTo>
                  <a:pt x="1790836" y="1331279"/>
                  <a:pt x="1728439" y="1393676"/>
                  <a:pt x="1651468" y="1393676"/>
                </a:cubicBezTo>
                <a:lnTo>
                  <a:pt x="139368" y="1393675"/>
                </a:lnTo>
                <a:cubicBezTo>
                  <a:pt x="62397" y="1393675"/>
                  <a:pt x="0" y="1331278"/>
                  <a:pt x="0" y="1254307"/>
                </a:cubicBezTo>
                <a:lnTo>
                  <a:pt x="0" y="139368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779" tIns="101779" rIns="101779" bIns="101779" numCol="1" spcCol="1270" anchor="t" anchorCtr="0">
            <a:noAutofit/>
          </a:bodyPr>
          <a:lstStyle/>
          <a:p>
            <a:pPr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/>
              <a:t>Saturday: R Bootcamp</a:t>
            </a:r>
          </a:p>
          <a:p>
            <a:pPr marL="285750" indent="-28575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8EFA00"/>
                </a:solidFill>
              </a:rPr>
              <a:t>Intro to R Studio</a:t>
            </a:r>
          </a:p>
          <a:p>
            <a:pPr marL="285750" indent="-28575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8EFA00"/>
                </a:solidFill>
              </a:rPr>
              <a:t>Exploring and Visualizing Data in R</a:t>
            </a:r>
          </a:p>
          <a:p>
            <a:pPr marL="285750" indent="-28575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8EFA00"/>
                </a:solidFill>
              </a:rPr>
              <a:t>For-loops, Functions, and If-Else Statements</a:t>
            </a:r>
          </a:p>
          <a:p>
            <a:pPr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 b="1" dirty="0"/>
          </a:p>
          <a:p>
            <a:pPr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 dirty="0"/>
          </a:p>
          <a:p>
            <a:pPr marL="114300" lvl="1" indent="-114300" defTabSz="5778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1600" dirty="0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150D94E9-9096-6745-970D-4EEACAD01273}"/>
              </a:ext>
            </a:extLst>
          </p:cNvPr>
          <p:cNvSpPr/>
          <p:nvPr/>
        </p:nvSpPr>
        <p:spPr>
          <a:xfrm>
            <a:off x="52674" y="80442"/>
            <a:ext cx="1828080" cy="561421"/>
          </a:xfrm>
          <a:custGeom>
            <a:avLst/>
            <a:gdLst>
              <a:gd name="connsiteX0" fmla="*/ 0 w 1790836"/>
              <a:gd name="connsiteY0" fmla="*/ 139368 h 1393675"/>
              <a:gd name="connsiteX1" fmla="*/ 139368 w 1790836"/>
              <a:gd name="connsiteY1" fmla="*/ 0 h 1393675"/>
              <a:gd name="connsiteX2" fmla="*/ 1651469 w 1790836"/>
              <a:gd name="connsiteY2" fmla="*/ 0 h 1393675"/>
              <a:gd name="connsiteX3" fmla="*/ 1790837 w 1790836"/>
              <a:gd name="connsiteY3" fmla="*/ 139368 h 1393675"/>
              <a:gd name="connsiteX4" fmla="*/ 1790836 w 1790836"/>
              <a:gd name="connsiteY4" fmla="*/ 1254308 h 1393675"/>
              <a:gd name="connsiteX5" fmla="*/ 1651468 w 1790836"/>
              <a:gd name="connsiteY5" fmla="*/ 1393676 h 1393675"/>
              <a:gd name="connsiteX6" fmla="*/ 139368 w 1790836"/>
              <a:gd name="connsiteY6" fmla="*/ 1393675 h 1393675"/>
              <a:gd name="connsiteX7" fmla="*/ 0 w 1790836"/>
              <a:gd name="connsiteY7" fmla="*/ 1254307 h 1393675"/>
              <a:gd name="connsiteX8" fmla="*/ 0 w 1790836"/>
              <a:gd name="connsiteY8" fmla="*/ 139368 h 139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90836" h="1393675">
                <a:moveTo>
                  <a:pt x="0" y="139368"/>
                </a:moveTo>
                <a:cubicBezTo>
                  <a:pt x="0" y="62397"/>
                  <a:pt x="62397" y="0"/>
                  <a:pt x="139368" y="0"/>
                </a:cubicBezTo>
                <a:lnTo>
                  <a:pt x="1651469" y="0"/>
                </a:lnTo>
                <a:cubicBezTo>
                  <a:pt x="1728440" y="0"/>
                  <a:pt x="1790837" y="62397"/>
                  <a:pt x="1790837" y="139368"/>
                </a:cubicBezTo>
                <a:cubicBezTo>
                  <a:pt x="1790837" y="511015"/>
                  <a:pt x="1790836" y="882661"/>
                  <a:pt x="1790836" y="1254308"/>
                </a:cubicBezTo>
                <a:cubicBezTo>
                  <a:pt x="1790836" y="1331279"/>
                  <a:pt x="1728439" y="1393676"/>
                  <a:pt x="1651468" y="1393676"/>
                </a:cubicBezTo>
                <a:lnTo>
                  <a:pt x="139368" y="1393675"/>
                </a:lnTo>
                <a:cubicBezTo>
                  <a:pt x="62397" y="1393675"/>
                  <a:pt x="0" y="1331278"/>
                  <a:pt x="0" y="1254307"/>
                </a:cubicBezTo>
                <a:lnTo>
                  <a:pt x="0" y="139368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779" tIns="101779" rIns="101779" bIns="101779" numCol="1" spcCol="1270" anchor="t" anchorCtr="0">
            <a:noAutofit/>
          </a:bodyPr>
          <a:lstStyle/>
          <a:p>
            <a:pPr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/>
              <a:t>Sunday: Travel</a:t>
            </a:r>
            <a:endParaRPr lang="en-US" sz="13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468F7D6-D5D7-FF4C-8FB9-7B3CF61F6F3E}"/>
              </a:ext>
            </a:extLst>
          </p:cNvPr>
          <p:cNvCxnSpPr/>
          <p:nvPr/>
        </p:nvCxnSpPr>
        <p:spPr>
          <a:xfrm flipH="1">
            <a:off x="773995" y="532428"/>
            <a:ext cx="57355" cy="238429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2D5BE28-53C6-014C-89DB-52631A8444B3}"/>
              </a:ext>
            </a:extLst>
          </p:cNvPr>
          <p:cNvSpPr/>
          <p:nvPr/>
        </p:nvSpPr>
        <p:spPr>
          <a:xfrm>
            <a:off x="14288" y="770857"/>
            <a:ext cx="3401480" cy="154302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72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971" y="125640"/>
            <a:ext cx="10515600" cy="1325563"/>
          </a:xfrm>
        </p:spPr>
        <p:txBody>
          <a:bodyPr/>
          <a:lstStyle/>
          <a:p>
            <a:r>
              <a:rPr lang="en-US" b="1" dirty="0"/>
              <a:t>E²M² “R” Bootcamp: Saturday, 12 January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59971" y="1237797"/>
            <a:ext cx="10515600" cy="4351338"/>
          </a:xfrm>
        </p:spPr>
        <p:txBody>
          <a:bodyPr>
            <a:noAutofit/>
          </a:bodyPr>
          <a:lstStyle/>
          <a:p>
            <a:r>
              <a:rPr lang="en-US" sz="1800" dirty="0"/>
              <a:t>8:00-8:30am: Brief Introductions </a:t>
            </a:r>
            <a:r>
              <a:rPr lang="en-US" sz="1800" b="1" dirty="0"/>
              <a:t>(Cara)</a:t>
            </a:r>
            <a:endParaRPr lang="en-US" sz="1800" dirty="0"/>
          </a:p>
          <a:p>
            <a:r>
              <a:rPr lang="en-US" sz="1800" dirty="0"/>
              <a:t>8:30-9:30am: Intro to R Studio </a:t>
            </a:r>
            <a:r>
              <a:rPr lang="en-US" sz="1800" b="1" dirty="0"/>
              <a:t>(</a:t>
            </a:r>
            <a:r>
              <a:rPr lang="en-US" sz="1800" b="1" dirty="0" err="1"/>
              <a:t>Fidy</a:t>
            </a:r>
            <a:r>
              <a:rPr lang="en-US" sz="1800" b="1" dirty="0"/>
              <a:t>)</a:t>
            </a:r>
            <a:endParaRPr lang="en-US" sz="1800" dirty="0"/>
          </a:p>
          <a:p>
            <a:pPr lvl="1"/>
            <a:r>
              <a:rPr lang="en-US" sz="1800" dirty="0"/>
              <a:t>Knowing your working environment</a:t>
            </a:r>
          </a:p>
          <a:p>
            <a:pPr lvl="1"/>
            <a:r>
              <a:rPr lang="en-US" sz="1800" dirty="0"/>
              <a:t>Assigning variables</a:t>
            </a:r>
          </a:p>
          <a:p>
            <a:pPr lvl="1"/>
            <a:r>
              <a:rPr lang="en-US" sz="1800" dirty="0"/>
              <a:t>Basic arithmetic</a:t>
            </a:r>
          </a:p>
          <a:p>
            <a:pPr lvl="1"/>
            <a:r>
              <a:rPr lang="en-US" sz="1800" dirty="0"/>
              <a:t>Running a script</a:t>
            </a:r>
          </a:p>
          <a:p>
            <a:r>
              <a:rPr lang="en-US" sz="1800" dirty="0"/>
              <a:t>9:30-10am: Coffee Break</a:t>
            </a:r>
          </a:p>
          <a:p>
            <a:r>
              <a:rPr lang="en-US" sz="1800" dirty="0"/>
              <a:t>10:00-11:00am: Small Groups: Software installation and catch-up. Mentors + instructors make sure all students have the proper materials installed and work through 4 tutorials with them. </a:t>
            </a:r>
            <a:r>
              <a:rPr lang="en-US" sz="1800" b="1" dirty="0"/>
              <a:t>(Mentors)</a:t>
            </a:r>
            <a:endParaRPr lang="en-US" sz="1800" dirty="0"/>
          </a:p>
          <a:p>
            <a:r>
              <a:rPr lang="en-US" sz="1800" dirty="0"/>
              <a:t>11:00-12:00pm: Lecture: Exploring &amp; visualizing data in R </a:t>
            </a:r>
            <a:r>
              <a:rPr lang="en-US" sz="1800" b="1" dirty="0"/>
              <a:t>(Christian)</a:t>
            </a:r>
            <a:endParaRPr lang="en-US" sz="1800" dirty="0"/>
          </a:p>
          <a:p>
            <a:r>
              <a:rPr lang="en-US" sz="1800" dirty="0"/>
              <a:t>12:00-1:00pm: Lunch</a:t>
            </a:r>
          </a:p>
          <a:p>
            <a:r>
              <a:rPr lang="en-US" sz="1800" dirty="0"/>
              <a:t>1:00-2:00pm: Tutorial: Exploring &amp; visualizing data in R </a:t>
            </a:r>
            <a:r>
              <a:rPr lang="en-US" sz="1800" b="1" dirty="0"/>
              <a:t>(Christian)</a:t>
            </a:r>
            <a:endParaRPr lang="en-US" sz="1800" dirty="0"/>
          </a:p>
          <a:p>
            <a:r>
              <a:rPr lang="en-US" sz="1800" dirty="0"/>
              <a:t>2:00-3:30pm: Lecture/Tutorial/Live Coding: Writing For-loops, Functions, and If-Else Statements </a:t>
            </a:r>
            <a:r>
              <a:rPr lang="en-US" sz="1800" b="1" dirty="0"/>
              <a:t>(Cara)</a:t>
            </a:r>
            <a:endParaRPr lang="en-US" sz="1800" dirty="0"/>
          </a:p>
          <a:p>
            <a:r>
              <a:rPr lang="en-US" sz="1800" dirty="0"/>
              <a:t>3:30-4:00pm: Coffee Break</a:t>
            </a:r>
          </a:p>
          <a:p>
            <a:r>
              <a:rPr lang="en-US" sz="1800" dirty="0"/>
              <a:t>4:00-5:00pm: Open mentoring session for outstanding questions</a:t>
            </a:r>
          </a:p>
          <a:p>
            <a:pPr marL="0" indent="0">
              <a:buNone/>
            </a:pPr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5518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387</TotalTime>
  <Words>540</Words>
  <Application>Microsoft Macintosh PowerPoint</Application>
  <PresentationFormat>Widescreen</PresentationFormat>
  <Paragraphs>118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Mangal</vt:lpstr>
      <vt:lpstr>Office Theme</vt:lpstr>
      <vt:lpstr>E²M² “R” Bootcamp</vt:lpstr>
      <vt:lpstr>PowerPoint Presentation</vt:lpstr>
      <vt:lpstr>PowerPoint Presentation</vt:lpstr>
      <vt:lpstr>PowerPoint Presentation</vt:lpstr>
      <vt:lpstr>PowerPoint Presentation</vt:lpstr>
      <vt:lpstr>E²M² “R” Bootcamp: Saturday, 12 January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Cara Brook</dc:creator>
  <cp:lastModifiedBy>Cara Brook</cp:lastModifiedBy>
  <cp:revision>20</cp:revision>
  <dcterms:created xsi:type="dcterms:W3CDTF">2018-01-14T04:11:12Z</dcterms:created>
  <dcterms:modified xsi:type="dcterms:W3CDTF">2019-01-11T17:51:29Z</dcterms:modified>
</cp:coreProperties>
</file>