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4"/>
    <p:restoredTop sz="94648"/>
  </p:normalViewPr>
  <p:slideViewPr>
    <p:cSldViewPr snapToGrid="0">
      <p:cViewPr>
        <p:scale>
          <a:sx n="104" d="100"/>
          <a:sy n="104" d="100"/>
        </p:scale>
        <p:origin x="592" y="47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13E3E-0935-E343-BF35-E75C1BA694D4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1DC7E-4D9A-8142-B89C-2D8151FA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1DC7E-4D9A-8142-B89C-2D8151FA9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701-DA4C-6C2C-FE5F-C66C3ECE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78B1-03B6-23E3-DA1E-FA3251043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CE62-7C23-6857-5803-1CFEB426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2491-947F-8ACE-A51F-17D305A8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F7C9-BA21-8018-EF95-2EF65CF8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5B98-75EA-F58B-A916-28CEC2A3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FFC2D-D5EB-455F-6684-8B305524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E11D-77E5-A853-72E0-BEE15774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B541-BF8F-9524-43F7-9A09F286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56B9-BB16-C1CD-9BE1-2AEA8338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D282B-CA84-43C9-2D59-441E5E08D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238A-4243-1193-ECA3-65B652F5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51F2-C34E-226B-42F1-B9EB57ED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E95D-BB0A-ADA4-2672-DECE878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2A14-9CA5-99AD-B283-1A80C1A1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2612-F4E1-53FA-01A4-27FC4497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38A2-46BA-BDD7-FF1A-FCA49ED0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26E6-8228-2A73-A040-27446A55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02FA-B8A8-AE3D-4BC4-A605DA87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4534-542B-E9F1-98A0-F1FFCD5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6853-10C0-E549-9ED0-C7DA9206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2904-3DA8-9492-8E84-BC004019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8724-282A-85D6-BE8C-73B937F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D0E5-CA4F-49E1-79A3-EAD482AF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EBEE-B0F5-FC07-E261-61B24900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6C5B-8624-B8E6-3BFB-88762F3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7F67-6EB5-B7CC-67D0-868BF2380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8702-B949-4BD4-EB03-AEE264F1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848C-3142-8C16-168B-492D2A65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DFCC9-9536-41BA-BAA3-0B879946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5B8F4-4841-C7BC-3603-58DB2A6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3E38-2EA4-9CFF-BC5E-49A3FF7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DC21-400D-C94F-F7FB-87CAE12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B268-7793-EDB0-F625-31E71B04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85EB4-E0A5-9F83-CFB3-74774B929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EB514-01E5-96E6-87E0-3814BA3F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74BC-3ADF-3A80-1DD4-1F28083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B848D-00B8-706F-CAE4-4642CB02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5D0DD-6131-C118-41F7-6E7C209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19C9-BF49-9F7E-0AAC-5AB2D80A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8304B-4ECD-F212-E3EF-C346E4F1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32309-23FD-68D4-6F63-6182BA8F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752E4-94AA-2D6E-42B5-90AB32EC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E5515-DE00-69D8-A870-87BCF291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C674E-1EAC-C60A-ADC3-8DE285D8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38A7-F544-B2B9-7B49-F38CBDC3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E549-EE92-2C10-1751-2D68276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9516-1BD8-526D-4F89-CE2E28A4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10FEB-C21C-06DD-2216-82920B785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66ED-26E2-A785-D01B-B320BF2D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E4AF-654A-EB30-7558-2AA22324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9388-EE53-D5D7-817A-9E34E919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2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071-DE0A-BFE6-2C05-68EDB46A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4C458-39AE-DD54-72B3-5D128E06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87D03-5203-3AED-C292-6AA37B72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05943-69AA-6749-7008-D9342FC5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6E21-2F17-668B-645F-DC3E5270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6763-530D-EF29-D04B-CA303BA2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BF726-9402-54BF-A801-AFAD580F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5A75-9FEC-36DA-5859-5D745125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2FD0-D7D8-97E1-4D58-C9F8E7C8B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FDC-FD5E-444D-A6DC-F2E0E74C861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A822-959A-2718-4829-C936EFB2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8E0F-E1EA-B9D2-5239-9B76F1290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0A12-5950-874C-8435-E4A0EAB26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FE6B-C73F-7E76-5EB0-4758C6507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 tooth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6CB1-2DC8-82E0-51BC-5A1CF78BE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29AA-9830-0BF1-D9CA-F14AD724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4523"/>
            <a:ext cx="1793488" cy="5607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2013-2014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3DBADE-E560-0585-C687-3A1CCA66CF42}"/>
              </a:ext>
            </a:extLst>
          </p:cNvPr>
          <p:cNvSpPr txBox="1">
            <a:spLocks/>
          </p:cNvSpPr>
          <p:nvPr/>
        </p:nvSpPr>
        <p:spPr>
          <a:xfrm>
            <a:off x="0" y="3833538"/>
            <a:ext cx="1793488" cy="56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2015-2016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E0004-2E51-F879-AC25-35F796B4F607}"/>
              </a:ext>
            </a:extLst>
          </p:cNvPr>
          <p:cNvSpPr txBox="1">
            <a:spLocks/>
          </p:cNvSpPr>
          <p:nvPr/>
        </p:nvSpPr>
        <p:spPr>
          <a:xfrm>
            <a:off x="0" y="6052008"/>
            <a:ext cx="1793488" cy="56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2017-2018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B0EC0-95D6-3FDD-9F51-29ED76BCFC4A}"/>
              </a:ext>
            </a:extLst>
          </p:cNvPr>
          <p:cNvSpPr txBox="1"/>
          <p:nvPr/>
        </p:nvSpPr>
        <p:spPr>
          <a:xfrm>
            <a:off x="0" y="36244"/>
            <a:ext cx="10944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"R0=0.81852030844612"</a:t>
            </a:r>
          </a:p>
          <a:p>
            <a:r>
              <a:rPr lang="en-US" dirty="0"/>
              <a:t>   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Eidolon dupreanum            0.48         0.68      0.6015557            0.82 -1.998271 5.996541           0</a:t>
            </a:r>
          </a:p>
          <a:p>
            <a:r>
              <a:rPr lang="en-US" dirty="0"/>
              <a:t>Warning message: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E3EF9-3349-4877-5072-329D4A1E254A}"/>
              </a:ext>
            </a:extLst>
          </p:cNvPr>
          <p:cNvSpPr txBox="1"/>
          <p:nvPr/>
        </p:nvSpPr>
        <p:spPr>
          <a:xfrm>
            <a:off x="0" y="873979"/>
            <a:ext cx="107888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"R0=0.504852173483315"</a:t>
            </a:r>
          </a:p>
          <a:p>
            <a:r>
              <a:rPr lang="en-US" dirty="0"/>
              <a:t>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Pteropus rufus            0.48         0.68      0.3534744             0.5 -4.022594 10.04519      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AD00A-9094-57E5-9D1A-821E798EFE37}"/>
              </a:ext>
            </a:extLst>
          </p:cNvPr>
          <p:cNvSpPr txBox="1"/>
          <p:nvPr/>
        </p:nvSpPr>
        <p:spPr>
          <a:xfrm>
            <a:off x="0" y="1962292"/>
            <a:ext cx="11299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"R0=0.878071300748806"</a:t>
            </a:r>
          </a:p>
          <a:p>
            <a:r>
              <a:rPr lang="en-US" dirty="0"/>
              <a:t>   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Eidolon dupreanum            0.48    0.2428531      0.8956003            0.88 -16.27586 34.55172          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92B0D-F4C0-CE3B-BC2E-EF5EE1C033F8}"/>
              </a:ext>
            </a:extLst>
          </p:cNvPr>
          <p:cNvSpPr txBox="1"/>
          <p:nvPr/>
        </p:nvSpPr>
        <p:spPr>
          <a:xfrm>
            <a:off x="0" y="2829067"/>
            <a:ext cx="10944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"R0=0.434881506225279"</a:t>
            </a:r>
          </a:p>
          <a:p>
            <a:r>
              <a:rPr lang="en-US" dirty="0"/>
              <a:t>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Pteropus rufus            0.48         0.68      0.2494507            0.43 -5.575897 13.15179          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164A4-005F-D96E-0B25-B61404FD2C6D}"/>
              </a:ext>
            </a:extLst>
          </p:cNvPr>
          <p:cNvSpPr txBox="1"/>
          <p:nvPr/>
        </p:nvSpPr>
        <p:spPr>
          <a:xfrm>
            <a:off x="0" y="4183169"/>
            <a:ext cx="10654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"R0=0.99451848311383"</a:t>
            </a:r>
          </a:p>
          <a:p>
            <a:r>
              <a:rPr lang="en-US" dirty="0"/>
              <a:t>   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Eidolon dupreanum            0.48    0.3177251      0.8676729            0.99 -8.944432 19.88886          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645E9C-6712-8A14-E1BD-B8C5D82CF2A5}"/>
              </a:ext>
            </a:extLst>
          </p:cNvPr>
          <p:cNvSpPr txBox="1"/>
          <p:nvPr/>
        </p:nvSpPr>
        <p:spPr>
          <a:xfrm>
            <a:off x="-1" y="4978274"/>
            <a:ext cx="10944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"R0=0.484275419929023"</a:t>
            </a:r>
          </a:p>
          <a:p>
            <a:r>
              <a:rPr lang="en-US" dirty="0"/>
              <a:t>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Pteropus rufus            0.48         0.68      0.3260035            0.48 -4.105986 10.21197           0</a:t>
            </a:r>
          </a:p>
        </p:txBody>
      </p:sp>
    </p:spTree>
    <p:extLst>
      <p:ext uri="{BB962C8B-B14F-4D97-AF65-F5344CB8AC3E}">
        <p14:creationId xmlns:p14="http://schemas.microsoft.com/office/powerpoint/2010/main" val="226376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E9275-0762-627A-E383-005EB549CE21}"/>
              </a:ext>
            </a:extLst>
          </p:cNvPr>
          <p:cNvSpPr txBox="1">
            <a:spLocks/>
          </p:cNvSpPr>
          <p:nvPr/>
        </p:nvSpPr>
        <p:spPr>
          <a:xfrm>
            <a:off x="0" y="2070952"/>
            <a:ext cx="1793488" cy="56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2019-2020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58478-0175-4730-BD0C-FC8E0E78368B}"/>
              </a:ext>
            </a:extLst>
          </p:cNvPr>
          <p:cNvSpPr txBox="1"/>
          <p:nvPr/>
        </p:nvSpPr>
        <p:spPr>
          <a:xfrm>
            <a:off x="0" y="0"/>
            <a:ext cx="13269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"R0=1.26388001325165"</a:t>
            </a:r>
          </a:p>
          <a:p>
            <a:r>
              <a:rPr lang="en-US" dirty="0"/>
              <a:t>   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Eidolon dupreanum            0.48    0.6201551      0.7706093            1.26 -17.91672 37.83343   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D4A68-CA48-DF37-D1BF-75D3B3885FC2}"/>
              </a:ext>
            </a:extLst>
          </p:cNvPr>
          <p:cNvSpPr txBox="1"/>
          <p:nvPr/>
        </p:nvSpPr>
        <p:spPr>
          <a:xfrm>
            <a:off x="0" y="1035476"/>
            <a:ext cx="104988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"R0=0.458501089784529"</a:t>
            </a:r>
          </a:p>
          <a:p>
            <a:r>
              <a:rPr lang="en-US" dirty="0"/>
              <a:t>         species </a:t>
            </a:r>
            <a:r>
              <a:rPr lang="en-US" dirty="0" err="1"/>
              <a:t>adult_fecundity</a:t>
            </a:r>
            <a:r>
              <a:rPr lang="en-US" dirty="0"/>
              <a:t> </a:t>
            </a:r>
            <a:r>
              <a:rPr lang="en-US" dirty="0" err="1"/>
              <a:t>juv_survival</a:t>
            </a:r>
            <a:r>
              <a:rPr lang="en-US" dirty="0"/>
              <a:t> </a:t>
            </a:r>
            <a:r>
              <a:rPr lang="en-US" dirty="0" err="1"/>
              <a:t>adult_survival</a:t>
            </a:r>
            <a:r>
              <a:rPr lang="en-US" dirty="0"/>
              <a:t> </a:t>
            </a:r>
            <a:r>
              <a:rPr lang="en-US" dirty="0" err="1"/>
              <a:t>pop_growth_rate</a:t>
            </a:r>
            <a:r>
              <a:rPr lang="en-US" dirty="0"/>
              <a:t>      </a:t>
            </a:r>
            <a:r>
              <a:rPr lang="en-US" dirty="0" err="1"/>
              <a:t>llik</a:t>
            </a:r>
            <a:r>
              <a:rPr lang="en-US" dirty="0"/>
              <a:t>      AIC convergence</a:t>
            </a:r>
          </a:p>
          <a:p>
            <a:r>
              <a:rPr lang="en-US" dirty="0"/>
              <a:t>1 Pteropus rufus            0.48         0.68      0.2881151            0.46 -9.441636 20.88327           0</a:t>
            </a:r>
          </a:p>
        </p:txBody>
      </p:sp>
    </p:spTree>
    <p:extLst>
      <p:ext uri="{BB962C8B-B14F-4D97-AF65-F5344CB8AC3E}">
        <p14:creationId xmlns:p14="http://schemas.microsoft.com/office/powerpoint/2010/main" val="38431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E245A-3A6A-DA9A-D9B5-E31709A68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96"/>
          <a:stretch/>
        </p:blipFill>
        <p:spPr>
          <a:xfrm>
            <a:off x="2209800" y="406401"/>
            <a:ext cx="5350727" cy="412852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DF08EE2-393A-4352-B942-C5B823B6F64D}"/>
              </a:ext>
            </a:extLst>
          </p:cNvPr>
          <p:cNvSpPr/>
          <p:nvPr/>
        </p:nvSpPr>
        <p:spPr>
          <a:xfrm>
            <a:off x="2550841" y="4542365"/>
            <a:ext cx="2334322" cy="148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546059A-4B02-E2B9-18E8-33D8B92973CF}"/>
              </a:ext>
            </a:extLst>
          </p:cNvPr>
          <p:cNvSpPr/>
          <p:nvPr/>
        </p:nvSpPr>
        <p:spPr>
          <a:xfrm>
            <a:off x="5155580" y="4534930"/>
            <a:ext cx="2334322" cy="148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8B019-1309-54FF-36A6-8C26A5900AA6}"/>
              </a:ext>
            </a:extLst>
          </p:cNvPr>
          <p:cNvSpPr txBox="1"/>
          <p:nvPr/>
        </p:nvSpPr>
        <p:spPr>
          <a:xfrm>
            <a:off x="2456533" y="4631193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9FC6A-BDD7-05B5-F732-522C4A9C2F6B}"/>
              </a:ext>
            </a:extLst>
          </p:cNvPr>
          <p:cNvSpPr txBox="1"/>
          <p:nvPr/>
        </p:nvSpPr>
        <p:spPr>
          <a:xfrm>
            <a:off x="3193894" y="4638628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moderate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FEE9A-8149-D85C-252E-907FDA166E4D}"/>
              </a:ext>
            </a:extLst>
          </p:cNvPr>
          <p:cNvSpPr txBox="1"/>
          <p:nvPr/>
        </p:nvSpPr>
        <p:spPr>
          <a:xfrm>
            <a:off x="4320073" y="4653563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3A051-AF18-CDF9-CE15-D22D39C89F03}"/>
              </a:ext>
            </a:extLst>
          </p:cNvPr>
          <p:cNvSpPr txBox="1"/>
          <p:nvPr/>
        </p:nvSpPr>
        <p:spPr>
          <a:xfrm>
            <a:off x="5032916" y="4646156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small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BEF8D-983D-D946-839C-9776AEB42820}"/>
              </a:ext>
            </a:extLst>
          </p:cNvPr>
          <p:cNvSpPr txBox="1"/>
          <p:nvPr/>
        </p:nvSpPr>
        <p:spPr>
          <a:xfrm>
            <a:off x="5800491" y="4638769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moderate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4BD9F-E351-271C-7577-27376414CC10}"/>
              </a:ext>
            </a:extLst>
          </p:cNvPr>
          <p:cNvSpPr txBox="1"/>
          <p:nvPr/>
        </p:nvSpPr>
        <p:spPr>
          <a:xfrm>
            <a:off x="6908178" y="4628771"/>
            <a:ext cx="1230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large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EFF2B2AE-101E-0AD9-FD2A-F689C5EE6851}"/>
              </a:ext>
            </a:extLst>
          </p:cNvPr>
          <p:cNvSpPr/>
          <p:nvPr/>
        </p:nvSpPr>
        <p:spPr>
          <a:xfrm>
            <a:off x="3679903" y="3798849"/>
            <a:ext cx="170986" cy="148683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C549B2B7-AD57-9200-DFB9-48D34032ADA5}"/>
              </a:ext>
            </a:extLst>
          </p:cNvPr>
          <p:cNvSpPr/>
          <p:nvPr/>
        </p:nvSpPr>
        <p:spPr>
          <a:xfrm>
            <a:off x="5714998" y="2940206"/>
            <a:ext cx="170986" cy="148683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C14C4E-E4D4-2092-86E1-72E83C813342}"/>
              </a:ext>
            </a:extLst>
          </p:cNvPr>
          <p:cNvGrpSpPr/>
          <p:nvPr/>
        </p:nvGrpSpPr>
        <p:grpSpPr>
          <a:xfrm>
            <a:off x="161580" y="0"/>
            <a:ext cx="7763774" cy="6858000"/>
            <a:chOff x="2214113" y="0"/>
            <a:chExt cx="776377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E0C7CB-D6AC-46DD-A7CA-5ABA76BD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113" y="0"/>
              <a:ext cx="7763774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3CFC82-59ED-3559-A8B0-92919FC02243}"/>
                </a:ext>
              </a:extLst>
            </p:cNvPr>
            <p:cNvSpPr/>
            <p:nvPr/>
          </p:nvSpPr>
          <p:spPr>
            <a:xfrm>
              <a:off x="3249976" y="253388"/>
              <a:ext cx="1880683" cy="6246564"/>
            </a:xfrm>
            <a:prstGeom prst="rect">
              <a:avLst/>
            </a:prstGeom>
            <a:solidFill>
              <a:srgbClr val="FF0000">
                <a:alpha val="19524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F4762-1E2A-4C28-494E-3706A753473C}"/>
                </a:ext>
              </a:extLst>
            </p:cNvPr>
            <p:cNvSpPr/>
            <p:nvPr/>
          </p:nvSpPr>
          <p:spPr>
            <a:xfrm>
              <a:off x="7401498" y="253388"/>
              <a:ext cx="1410181" cy="6246564"/>
            </a:xfrm>
            <a:prstGeom prst="rect">
              <a:avLst/>
            </a:prstGeom>
            <a:solidFill>
              <a:srgbClr val="FF0000">
                <a:alpha val="19524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60C0A50-A1FB-5DEA-CA5A-8DD8B48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13269"/>
              </p:ext>
            </p:extLst>
          </p:nvPr>
        </p:nvGraphicFramePr>
        <p:xfrm>
          <a:off x="8003142" y="2593146"/>
          <a:ext cx="4027278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3639">
                  <a:extLst>
                    <a:ext uri="{9D8B030D-6E8A-4147-A177-3AD203B41FA5}">
                      <a16:colId xmlns:a16="http://schemas.microsoft.com/office/drawing/2014/main" val="831998346"/>
                    </a:ext>
                  </a:extLst>
                </a:gridCol>
                <a:gridCol w="2013639">
                  <a:extLst>
                    <a:ext uri="{9D8B030D-6E8A-4147-A177-3AD203B41FA5}">
                      <a16:colId xmlns:a16="http://schemas.microsoft.com/office/drawing/2014/main" val="23409965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 Size (ES)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2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 &lt; ES &lt; 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1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 &lt; ES &lt; 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3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 &lt; ES &lt;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1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 &lt; ES &lt; 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081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C1E641-3409-83EB-0A64-9744C1E63D0D}"/>
              </a:ext>
            </a:extLst>
          </p:cNvPr>
          <p:cNvSpPr txBox="1"/>
          <p:nvPr/>
        </p:nvSpPr>
        <p:spPr>
          <a:xfrm>
            <a:off x="242371" y="0"/>
            <a:ext cx="3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F6782-CF39-BD4C-8B2C-60016D9E5942}"/>
              </a:ext>
            </a:extLst>
          </p:cNvPr>
          <p:cNvSpPr txBox="1"/>
          <p:nvPr/>
        </p:nvSpPr>
        <p:spPr>
          <a:xfrm>
            <a:off x="7925354" y="2223814"/>
            <a:ext cx="3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E560A-F616-39EF-405B-0E25FDBD36E0}"/>
              </a:ext>
            </a:extLst>
          </p:cNvPr>
          <p:cNvSpPr/>
          <p:nvPr/>
        </p:nvSpPr>
        <p:spPr>
          <a:xfrm>
            <a:off x="2802467" y="6070601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5D7521-2A38-C50D-B0F7-CFD2335746AE}"/>
              </a:ext>
            </a:extLst>
          </p:cNvPr>
          <p:cNvSpPr/>
          <p:nvPr/>
        </p:nvSpPr>
        <p:spPr>
          <a:xfrm>
            <a:off x="5675091" y="5623108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334</Words>
  <Application>Microsoft Macintosh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Bat tooth extraction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tooth extraction</dc:title>
  <dc:creator>Sophia Horigan</dc:creator>
  <cp:lastModifiedBy>Sophia Horigan</cp:lastModifiedBy>
  <cp:revision>25</cp:revision>
  <dcterms:created xsi:type="dcterms:W3CDTF">2023-07-10T20:23:42Z</dcterms:created>
  <dcterms:modified xsi:type="dcterms:W3CDTF">2023-07-12T15:22:00Z</dcterms:modified>
</cp:coreProperties>
</file>