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7"/>
  </p:notesMasterIdLst>
  <p:sldIdLst>
    <p:sldId id="260" r:id="rId2"/>
    <p:sldId id="272" r:id="rId3"/>
    <p:sldId id="557" r:id="rId4"/>
    <p:sldId id="558" r:id="rId5"/>
    <p:sldId id="275" r:id="rId6"/>
    <p:sldId id="276" r:id="rId7"/>
    <p:sldId id="277" r:id="rId8"/>
    <p:sldId id="278" r:id="rId9"/>
    <p:sldId id="282" r:id="rId10"/>
    <p:sldId id="291" r:id="rId11"/>
    <p:sldId id="552" r:id="rId12"/>
    <p:sldId id="559" r:id="rId13"/>
    <p:sldId id="560" r:id="rId14"/>
    <p:sldId id="566" r:id="rId15"/>
    <p:sldId id="567" r:id="rId16"/>
    <p:sldId id="561" r:id="rId17"/>
    <p:sldId id="562" r:id="rId18"/>
    <p:sldId id="563" r:id="rId19"/>
    <p:sldId id="568" r:id="rId20"/>
    <p:sldId id="569" r:id="rId21"/>
    <p:sldId id="564" r:id="rId22"/>
    <p:sldId id="572" r:id="rId23"/>
    <p:sldId id="565" r:id="rId24"/>
    <p:sldId id="574" r:id="rId25"/>
    <p:sldId id="652" r:id="rId26"/>
    <p:sldId id="578" r:id="rId27"/>
    <p:sldId id="332" r:id="rId28"/>
    <p:sldId id="579" r:id="rId29"/>
    <p:sldId id="581" r:id="rId30"/>
    <p:sldId id="582" r:id="rId31"/>
    <p:sldId id="583" r:id="rId32"/>
    <p:sldId id="580" r:id="rId33"/>
    <p:sldId id="588" r:id="rId34"/>
    <p:sldId id="589" r:id="rId35"/>
    <p:sldId id="585" r:id="rId36"/>
    <p:sldId id="592" r:id="rId37"/>
    <p:sldId id="590" r:id="rId38"/>
    <p:sldId id="593" r:id="rId39"/>
    <p:sldId id="594" r:id="rId40"/>
    <p:sldId id="587" r:id="rId41"/>
    <p:sldId id="598" r:id="rId42"/>
    <p:sldId id="595" r:id="rId43"/>
    <p:sldId id="597" r:id="rId44"/>
    <p:sldId id="599" r:id="rId45"/>
    <p:sldId id="596" r:id="rId46"/>
    <p:sldId id="388" r:id="rId47"/>
    <p:sldId id="335" r:id="rId48"/>
    <p:sldId id="394" r:id="rId49"/>
    <p:sldId id="600" r:id="rId50"/>
    <p:sldId id="601" r:id="rId51"/>
    <p:sldId id="407" r:id="rId52"/>
    <p:sldId id="602" r:id="rId53"/>
    <p:sldId id="603" r:id="rId54"/>
    <p:sldId id="338" r:id="rId55"/>
    <p:sldId id="604" r:id="rId56"/>
    <p:sldId id="616" r:id="rId57"/>
    <p:sldId id="617" r:id="rId58"/>
    <p:sldId id="605" r:id="rId59"/>
    <p:sldId id="608" r:id="rId60"/>
    <p:sldId id="610" r:id="rId61"/>
    <p:sldId id="611" r:id="rId62"/>
    <p:sldId id="609" r:id="rId63"/>
    <p:sldId id="612" r:id="rId64"/>
    <p:sldId id="613" r:id="rId65"/>
    <p:sldId id="619" r:id="rId66"/>
    <p:sldId id="615" r:id="rId67"/>
    <p:sldId id="620" r:id="rId68"/>
    <p:sldId id="621" r:id="rId69"/>
    <p:sldId id="623" r:id="rId70"/>
    <p:sldId id="622" r:id="rId71"/>
    <p:sldId id="624" r:id="rId72"/>
    <p:sldId id="626" r:id="rId73"/>
    <p:sldId id="614" r:id="rId74"/>
    <p:sldId id="625" r:id="rId75"/>
    <p:sldId id="632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A6A6A6"/>
    <a:srgbClr val="00FDFF"/>
    <a:srgbClr val="0096FF"/>
    <a:srgbClr val="FF9300"/>
    <a:srgbClr val="FF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671"/>
    <p:restoredTop sz="94643"/>
  </p:normalViewPr>
  <p:slideViewPr>
    <p:cSldViewPr snapToGrid="0" snapToObjects="1">
      <p:cViewPr varScale="1">
        <p:scale>
          <a:sx n="109" d="100"/>
          <a:sy n="109" d="100"/>
        </p:scale>
        <p:origin x="20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3745-0C71-BA4F-9F55-4E24EFF4F3DE}" type="datetimeFigureOut">
              <a:rPr lang="en-US" smtClean="0"/>
              <a:t>6/14/22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DA5C5-60F3-3D4F-85B7-720227B5F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86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6/14/22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6/14/22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6/14/22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6/14/22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6/14/22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6/14/22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8DFB9-B33D-264F-97F7-EB53E534371D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34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gif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96496"/>
            <a:ext cx="10515600" cy="1325563"/>
          </a:xfrm>
        </p:spPr>
        <p:txBody>
          <a:bodyPr/>
          <a:lstStyle/>
          <a:p>
            <a:r>
              <a:rPr lang="en-US" b="1"/>
              <a:t>Data and Models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8A943-7ADA-0241-A157-78DF83A0F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700" y="3429000"/>
            <a:ext cx="2935654" cy="1770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Week 1: June 2022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0530C8A-66DC-F14A-8B05-F1DCFFF57F4E}"/>
              </a:ext>
            </a:extLst>
          </p:cNvPr>
          <p:cNvSpPr txBox="1">
            <a:spLocks/>
          </p:cNvSpPr>
          <p:nvPr/>
        </p:nvSpPr>
        <p:spPr>
          <a:xfrm>
            <a:off x="141515" y="261257"/>
            <a:ext cx="10515600" cy="962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C4C: Coding For Conservation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038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C94C7-91F3-3A45-84BF-37C9CC3E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science?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EA45D-4B3D-0B4C-970B-93DB2E346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the </a:t>
            </a:r>
            <a:r>
              <a:rPr lang="en-US" dirty="0">
                <a:solidFill>
                  <a:srgbClr val="FF40FF"/>
                </a:solidFill>
              </a:rPr>
              <a:t>systematic observation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of natural events and conditions in order to </a:t>
            </a:r>
            <a:r>
              <a:rPr lang="en-US" dirty="0">
                <a:solidFill>
                  <a:srgbClr val="FFFF00"/>
                </a:solidFill>
              </a:rPr>
              <a:t>discover facts</a:t>
            </a:r>
            <a:r>
              <a:rPr lang="en-US" dirty="0">
                <a:solidFill>
                  <a:srgbClr val="FFFFFF"/>
                </a:solidFill>
              </a:rPr>
              <a:t> about them and to </a:t>
            </a:r>
            <a:r>
              <a:rPr lang="en-US" dirty="0">
                <a:solidFill>
                  <a:srgbClr val="00FDFF"/>
                </a:solidFill>
              </a:rPr>
              <a:t>formulate laws and principles </a:t>
            </a:r>
            <a:r>
              <a:rPr lang="en-US" dirty="0">
                <a:solidFill>
                  <a:srgbClr val="FFFFFF"/>
                </a:solidFill>
              </a:rPr>
              <a:t>based on these facts.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FFFFFF"/>
                </a:solidFill>
              </a:rPr>
              <a:t> – </a:t>
            </a:r>
            <a:r>
              <a:rPr lang="en-US" sz="2400" i="1" dirty="0">
                <a:solidFill>
                  <a:srgbClr val="FFFFFF"/>
                </a:solidFill>
              </a:rPr>
              <a:t>Academic Press Dictionary of Science &amp; Technology</a:t>
            </a:r>
          </a:p>
          <a:p>
            <a:pPr marL="514350" indent="-514350">
              <a:buAutoNum type="arabicPeriod"/>
            </a:pPr>
            <a:endParaRPr lang="en-US" dirty="0">
              <a:solidFill>
                <a:srgbClr val="FFFF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476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40FF"/>
                </a:solidFill>
              </a:rPr>
              <a:t>Observations</a:t>
            </a:r>
            <a:r>
              <a:rPr lang="en-US" dirty="0"/>
              <a:t> and </a:t>
            </a:r>
            <a:r>
              <a:rPr lang="en-US" dirty="0">
                <a:solidFill>
                  <a:srgbClr val="00FDFF"/>
                </a:solidFill>
              </a:rPr>
              <a:t>Laws and Principles</a:t>
            </a:r>
          </a:p>
        </p:txBody>
      </p:sp>
    </p:spTree>
    <p:extLst>
      <p:ext uri="{BB962C8B-B14F-4D97-AF65-F5344CB8AC3E}">
        <p14:creationId xmlns:p14="http://schemas.microsoft.com/office/powerpoint/2010/main" val="2677893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40FF"/>
                </a:solidFill>
              </a:rPr>
              <a:t>Data</a:t>
            </a:r>
            <a:r>
              <a:rPr lang="en-US" dirty="0"/>
              <a:t> and </a:t>
            </a:r>
            <a:r>
              <a:rPr lang="en-US" dirty="0">
                <a:solidFill>
                  <a:srgbClr val="00FDFF"/>
                </a:solidFill>
              </a:rPr>
              <a:t>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2A7943-817D-984B-A335-8BEC23E9B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4796" y="3346109"/>
            <a:ext cx="2784835" cy="26261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015758-7790-E143-B9C0-30A4A38BE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9524" y="580505"/>
            <a:ext cx="2602786" cy="254651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F84AD30-7C49-4642-9661-C5C64346082B}"/>
              </a:ext>
            </a:extLst>
          </p:cNvPr>
          <p:cNvSpPr/>
          <p:nvPr/>
        </p:nvSpPr>
        <p:spPr>
          <a:xfrm>
            <a:off x="9337878" y="4243516"/>
            <a:ext cx="1929689" cy="793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36031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40FF"/>
                </a:solidFill>
              </a:rPr>
              <a:t>Data</a:t>
            </a:r>
            <a:r>
              <a:rPr lang="en-US" dirty="0"/>
              <a:t> and </a:t>
            </a:r>
            <a:r>
              <a:rPr lang="en-US" dirty="0">
                <a:solidFill>
                  <a:srgbClr val="00FDFF"/>
                </a:solidFill>
              </a:rPr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is </a:t>
            </a:r>
            <a:r>
              <a:rPr lang="en-US" sz="3600" dirty="0">
                <a:solidFill>
                  <a:srgbClr val="FF40FF"/>
                </a:solidFill>
              </a:rPr>
              <a:t>data</a:t>
            </a:r>
            <a:r>
              <a:rPr lang="en-US" sz="3600" dirty="0"/>
              <a:t>?</a:t>
            </a:r>
          </a:p>
          <a:p>
            <a:endParaRPr lang="en-US" sz="3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4B8511-1769-1941-8CB5-CB115A5A8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931" y="0"/>
            <a:ext cx="1468069" cy="143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951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40FF"/>
                </a:solidFill>
              </a:rPr>
              <a:t>Data</a:t>
            </a:r>
            <a:r>
              <a:rPr lang="en-US" dirty="0"/>
              <a:t> and </a:t>
            </a:r>
            <a:r>
              <a:rPr lang="en-US" dirty="0">
                <a:solidFill>
                  <a:srgbClr val="00FDFF"/>
                </a:solidFill>
              </a:rPr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is </a:t>
            </a:r>
            <a:r>
              <a:rPr lang="en-US" sz="3600" dirty="0">
                <a:solidFill>
                  <a:srgbClr val="FF40FF"/>
                </a:solidFill>
              </a:rPr>
              <a:t>data</a:t>
            </a:r>
            <a:r>
              <a:rPr lang="en-US" sz="3600" dirty="0"/>
              <a:t>?</a:t>
            </a:r>
          </a:p>
          <a:p>
            <a:pPr lvl="1"/>
            <a:r>
              <a:rPr lang="en-US" sz="2800" dirty="0"/>
              <a:t>Backbone of science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0A4AD9-04CA-5141-8F45-3D4EAC498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931" y="0"/>
            <a:ext cx="1468069" cy="143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140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C94C7-91F3-3A45-84BF-37C9CC3E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science?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EA45D-4B3D-0B4C-970B-93DB2E346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the </a:t>
            </a:r>
            <a:r>
              <a:rPr lang="en-US" dirty="0">
                <a:solidFill>
                  <a:srgbClr val="FF40FF"/>
                </a:solidFill>
              </a:rPr>
              <a:t>systematic observation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of natural events and conditions in order to </a:t>
            </a:r>
            <a:r>
              <a:rPr lang="en-US" dirty="0">
                <a:solidFill>
                  <a:srgbClr val="FFFF00"/>
                </a:solidFill>
              </a:rPr>
              <a:t>discover facts</a:t>
            </a:r>
            <a:r>
              <a:rPr lang="en-US" dirty="0">
                <a:solidFill>
                  <a:srgbClr val="FFFFFF"/>
                </a:solidFill>
              </a:rPr>
              <a:t> about them and to </a:t>
            </a:r>
            <a:r>
              <a:rPr lang="en-US" dirty="0">
                <a:solidFill>
                  <a:srgbClr val="00FDFF"/>
                </a:solidFill>
              </a:rPr>
              <a:t>formulate laws and principles </a:t>
            </a:r>
            <a:r>
              <a:rPr lang="en-US" dirty="0">
                <a:solidFill>
                  <a:srgbClr val="FFFFFF"/>
                </a:solidFill>
              </a:rPr>
              <a:t>based on these facts.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FFFFFF"/>
                </a:solidFill>
              </a:rPr>
              <a:t> – </a:t>
            </a:r>
            <a:r>
              <a:rPr lang="en-US" sz="2400" i="1" dirty="0">
                <a:solidFill>
                  <a:srgbClr val="FFFFFF"/>
                </a:solidFill>
              </a:rPr>
              <a:t>Academic Press Dictionary of Science &amp; Technology</a:t>
            </a:r>
          </a:p>
          <a:p>
            <a:pPr marL="514350" indent="-514350">
              <a:buAutoNum type="arabicPeriod"/>
            </a:pPr>
            <a:endParaRPr lang="en-US" dirty="0">
              <a:solidFill>
                <a:srgbClr val="FFFF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754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40FF"/>
                </a:solidFill>
              </a:rPr>
              <a:t>Data</a:t>
            </a:r>
            <a:r>
              <a:rPr lang="en-US" dirty="0"/>
              <a:t> vs. </a:t>
            </a:r>
            <a:r>
              <a:rPr lang="en-US" dirty="0">
                <a:solidFill>
                  <a:srgbClr val="00FDFF"/>
                </a:solidFill>
              </a:rPr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is </a:t>
            </a:r>
            <a:r>
              <a:rPr lang="en-US" sz="3600" dirty="0">
                <a:solidFill>
                  <a:srgbClr val="FF40FF"/>
                </a:solidFill>
              </a:rPr>
              <a:t>data</a:t>
            </a:r>
            <a:r>
              <a:rPr lang="en-US" sz="3600" dirty="0"/>
              <a:t>?</a:t>
            </a:r>
          </a:p>
          <a:p>
            <a:pPr lvl="1"/>
            <a:r>
              <a:rPr lang="en-US" sz="2800" dirty="0"/>
              <a:t>Backbone of science</a:t>
            </a:r>
          </a:p>
          <a:p>
            <a:pPr lvl="1"/>
            <a:r>
              <a:rPr lang="en-US" sz="2800" dirty="0">
                <a:solidFill>
                  <a:srgbClr val="FF40FF"/>
                </a:solidFill>
              </a:rPr>
              <a:t>Evidence</a:t>
            </a:r>
            <a:r>
              <a:rPr lang="en-US" sz="2800" dirty="0"/>
              <a:t> to support a</a:t>
            </a:r>
            <a:r>
              <a:rPr lang="en-US" sz="2800" dirty="0">
                <a:solidFill>
                  <a:srgbClr val="00FDFF"/>
                </a:solidFill>
              </a:rPr>
              <a:t> claim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62CECB-572F-B843-ABB9-E8C9C4AB1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931" y="0"/>
            <a:ext cx="1468069" cy="143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965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C94C7-91F3-3A45-84BF-37C9CC3E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or not data?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EAD67D-017C-214C-B808-CD332F72F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A61F5E-6299-DF44-8A78-E9B71B0A8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931" y="14068"/>
            <a:ext cx="1468069" cy="143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42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C94C7-91F3-3A45-84BF-37C9CC3E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or not data?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EAD67D-017C-214C-B808-CD332F72F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</a:t>
            </a:r>
          </a:p>
          <a:p>
            <a:r>
              <a:rPr lang="en-US" dirty="0"/>
              <a:t>19  = total number of fingers and toes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CDDBC1-639D-1E44-8A1A-765DEA8A6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931" y="42204"/>
            <a:ext cx="1468069" cy="143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819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C94C7-91F3-3A45-84BF-37C9CC3E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or not data?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EAD67D-017C-214C-B808-CD332F72F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</a:t>
            </a:r>
          </a:p>
          <a:p>
            <a:r>
              <a:rPr lang="en-US" dirty="0"/>
              <a:t>19  = total number of fingers and toes</a:t>
            </a:r>
          </a:p>
          <a:p>
            <a:r>
              <a:rPr lang="en-US" dirty="0"/>
              <a:t>19 = total number of fingers and toes of </a:t>
            </a:r>
            <a:r>
              <a:rPr lang="en-US" dirty="0" err="1"/>
              <a:t>Andry</a:t>
            </a:r>
            <a:r>
              <a:rPr lang="en-US" dirty="0"/>
              <a:t> Rajoelina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F0EF64-56E0-FA40-8AB1-848328CED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931" y="0"/>
            <a:ext cx="1468069" cy="143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628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C94C7-91F3-3A45-84BF-37C9CC3E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697E5-95D5-304C-BF8B-85900329A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613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To explain what we’re doing here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80080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C94C7-91F3-3A45-84BF-37C9CC3E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or not data?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EAD67D-017C-214C-B808-CD332F72F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</a:t>
            </a:r>
          </a:p>
          <a:p>
            <a:r>
              <a:rPr lang="en-US" dirty="0"/>
              <a:t>19  = total number of fingers and toes</a:t>
            </a:r>
          </a:p>
          <a:p>
            <a:r>
              <a:rPr lang="en-US" dirty="0">
                <a:solidFill>
                  <a:srgbClr val="FFFF00"/>
                </a:solidFill>
              </a:rPr>
              <a:t>19 = total number of fingers and toes of </a:t>
            </a:r>
            <a:r>
              <a:rPr lang="en-US" dirty="0" err="1">
                <a:solidFill>
                  <a:srgbClr val="FFFF00"/>
                </a:solidFill>
              </a:rPr>
              <a:t>Andry</a:t>
            </a:r>
            <a:r>
              <a:rPr lang="en-US" dirty="0">
                <a:solidFill>
                  <a:srgbClr val="FFFF00"/>
                </a:solidFill>
              </a:rPr>
              <a:t> Rajoelina</a:t>
            </a:r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This is a fact. </a:t>
            </a:r>
            <a:r>
              <a:rPr lang="en-US" dirty="0"/>
              <a:t>It becomes</a:t>
            </a:r>
            <a:r>
              <a:rPr lang="en-US" dirty="0">
                <a:solidFill>
                  <a:srgbClr val="FF40FF"/>
                </a:solidFill>
              </a:rPr>
              <a:t> data</a:t>
            </a:r>
            <a:r>
              <a:rPr lang="en-US" dirty="0"/>
              <a:t> when we use it to support a </a:t>
            </a:r>
            <a:r>
              <a:rPr lang="en-US" dirty="0">
                <a:solidFill>
                  <a:srgbClr val="00FDFF"/>
                </a:solidFill>
              </a:rPr>
              <a:t>claim.</a:t>
            </a:r>
          </a:p>
          <a:p>
            <a:endParaRPr lang="en-US" dirty="0">
              <a:solidFill>
                <a:srgbClr val="00FDFF"/>
              </a:solidFill>
            </a:endParaRPr>
          </a:p>
          <a:p>
            <a:pPr marL="0" indent="0" algn="ctr">
              <a:buNone/>
            </a:pPr>
            <a:r>
              <a:rPr lang="en-US" i="1" dirty="0">
                <a:solidFill>
                  <a:srgbClr val="00FDFF"/>
                </a:solidFill>
              </a:rPr>
              <a:t>There is a negative correlation between the number of years someone has served as president of Madagascar and their total number of fingers and toes.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A3CF79-C729-1D42-9B37-4441DA0B0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931" y="0"/>
            <a:ext cx="1468069" cy="143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079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C94C7-91F3-3A45-84BF-37C9CC3E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or not data?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EAD67D-017C-214C-B808-CD332F72F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5, 11, 27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8CD18B-601C-5F4B-AFB3-7C2153CE9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931" y="0"/>
            <a:ext cx="1468069" cy="143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824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C94C7-91F3-3A45-84BF-37C9CC3E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or not data?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EAD67D-017C-214C-B808-CD332F72F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0046" cy="4351338"/>
          </a:xfrm>
        </p:spPr>
        <p:txBody>
          <a:bodyPr/>
          <a:lstStyle/>
          <a:p>
            <a:r>
              <a:rPr lang="en-US" dirty="0"/>
              <a:t>5, 11, 27</a:t>
            </a:r>
          </a:p>
          <a:p>
            <a:r>
              <a:rPr lang="en-US" dirty="0"/>
              <a:t>5, 11, 27 = respective # of children belonging to </a:t>
            </a:r>
            <a:r>
              <a:rPr lang="en-US" dirty="0" err="1"/>
              <a:t>Mahandry</a:t>
            </a:r>
            <a:r>
              <a:rPr lang="en-US" dirty="0"/>
              <a:t>, </a:t>
            </a:r>
            <a:r>
              <a:rPr lang="en-US" dirty="0" err="1"/>
              <a:t>Ginot</a:t>
            </a:r>
            <a:r>
              <a:rPr lang="en-US" dirty="0"/>
              <a:t>, &amp; </a:t>
            </a:r>
            <a:r>
              <a:rPr lang="en-US" dirty="0" err="1"/>
              <a:t>Tsiry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9BCA61-097E-7D47-A740-5117265D2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931" y="0"/>
            <a:ext cx="1468069" cy="143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521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C94C7-91F3-3A45-84BF-37C9CC3E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or not data?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EAD67D-017C-214C-B808-CD332F72F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72446" cy="4351338"/>
          </a:xfrm>
        </p:spPr>
        <p:txBody>
          <a:bodyPr/>
          <a:lstStyle/>
          <a:p>
            <a:r>
              <a:rPr lang="en-US" dirty="0"/>
              <a:t>5, 11, 27</a:t>
            </a:r>
          </a:p>
          <a:p>
            <a:r>
              <a:rPr lang="en-US" dirty="0"/>
              <a:t>5, 11, 27 = respective # of children belonging to </a:t>
            </a:r>
            <a:r>
              <a:rPr lang="en-US" dirty="0" err="1"/>
              <a:t>Mahandry</a:t>
            </a:r>
            <a:r>
              <a:rPr lang="en-US" dirty="0"/>
              <a:t>, </a:t>
            </a:r>
            <a:r>
              <a:rPr lang="en-US" dirty="0" err="1"/>
              <a:t>Ginot</a:t>
            </a:r>
            <a:r>
              <a:rPr lang="en-US" dirty="0"/>
              <a:t>, &amp; </a:t>
            </a:r>
            <a:r>
              <a:rPr lang="en-US" dirty="0" err="1"/>
              <a:t>Tsiry</a:t>
            </a:r>
            <a:endParaRPr lang="en-US" dirty="0"/>
          </a:p>
          <a:p>
            <a:r>
              <a:rPr lang="en-US" dirty="0"/>
              <a:t>5, 11, 27 = respective # of children belonging to </a:t>
            </a:r>
            <a:r>
              <a:rPr lang="en-US" dirty="0" err="1"/>
              <a:t>Mahandry</a:t>
            </a:r>
            <a:r>
              <a:rPr lang="en-US" dirty="0"/>
              <a:t>, </a:t>
            </a:r>
            <a:r>
              <a:rPr lang="en-US" dirty="0" err="1"/>
              <a:t>Ginot</a:t>
            </a:r>
            <a:r>
              <a:rPr lang="en-US" dirty="0"/>
              <a:t>, &amp; </a:t>
            </a:r>
            <a:r>
              <a:rPr lang="en-US" dirty="0" err="1"/>
              <a:t>Tsiry</a:t>
            </a:r>
            <a:endParaRPr lang="en-US" sz="1500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Mahandry</a:t>
            </a:r>
            <a:r>
              <a:rPr lang="en-US" dirty="0"/>
              <a:t>, </a:t>
            </a:r>
            <a:r>
              <a:rPr lang="en-US" dirty="0" err="1"/>
              <a:t>Ginot</a:t>
            </a:r>
            <a:r>
              <a:rPr lang="en-US" dirty="0"/>
              <a:t>, &amp; </a:t>
            </a:r>
            <a:r>
              <a:rPr lang="en-US" dirty="0" err="1"/>
              <a:t>Tsiry</a:t>
            </a:r>
            <a:r>
              <a:rPr lang="en-US" dirty="0"/>
              <a:t> are the names of tenrecs at Duke Lemur Center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1871D1-4A1C-ED43-87C9-8BE3B3949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931" y="0"/>
            <a:ext cx="1468069" cy="143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78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C94C7-91F3-3A45-84BF-37C9CC3E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or not data?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EAD67D-017C-214C-B808-CD332F72F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5554" cy="4351338"/>
          </a:xfrm>
        </p:spPr>
        <p:txBody>
          <a:bodyPr/>
          <a:lstStyle/>
          <a:p>
            <a:r>
              <a:rPr lang="en-US" dirty="0"/>
              <a:t>5, 11, 27</a:t>
            </a:r>
          </a:p>
          <a:p>
            <a:r>
              <a:rPr lang="en-US" dirty="0"/>
              <a:t>5, 11, 27 = respective # of children belonging to </a:t>
            </a:r>
            <a:r>
              <a:rPr lang="en-US" dirty="0" err="1"/>
              <a:t>Mahandry</a:t>
            </a:r>
            <a:r>
              <a:rPr lang="en-US" dirty="0"/>
              <a:t>, </a:t>
            </a:r>
            <a:r>
              <a:rPr lang="en-US" dirty="0" err="1"/>
              <a:t>Ginot</a:t>
            </a:r>
            <a:r>
              <a:rPr lang="en-US" dirty="0"/>
              <a:t>, &amp; </a:t>
            </a:r>
            <a:r>
              <a:rPr lang="en-US" dirty="0" err="1"/>
              <a:t>Tsiry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FFFF00"/>
                </a:solidFill>
              </a:rPr>
              <a:t>5, 11, 27 = respective # of children belonging to </a:t>
            </a:r>
            <a:r>
              <a:rPr lang="en-US" dirty="0" err="1">
                <a:solidFill>
                  <a:srgbClr val="FFFF00"/>
                </a:solidFill>
              </a:rPr>
              <a:t>Mahandry</a:t>
            </a:r>
            <a:r>
              <a:rPr lang="en-US" dirty="0">
                <a:solidFill>
                  <a:srgbClr val="FFFF00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</a:rPr>
              <a:t>Ginot</a:t>
            </a:r>
            <a:r>
              <a:rPr lang="en-US" dirty="0">
                <a:solidFill>
                  <a:srgbClr val="FFFF00"/>
                </a:solidFill>
              </a:rPr>
              <a:t>, &amp; </a:t>
            </a:r>
            <a:r>
              <a:rPr lang="en-US" dirty="0" err="1">
                <a:solidFill>
                  <a:srgbClr val="FFFF00"/>
                </a:solidFill>
              </a:rPr>
              <a:t>Tsiry</a:t>
            </a:r>
            <a:r>
              <a:rPr lang="en-US" sz="1500" dirty="0">
                <a:solidFill>
                  <a:srgbClr val="FFFF00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Mahandry</a:t>
            </a:r>
            <a:r>
              <a:rPr lang="en-US" dirty="0">
                <a:solidFill>
                  <a:srgbClr val="FFFF00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</a:rPr>
              <a:t>Ginot</a:t>
            </a:r>
            <a:r>
              <a:rPr lang="en-US" dirty="0">
                <a:solidFill>
                  <a:srgbClr val="FFFF00"/>
                </a:solidFill>
              </a:rPr>
              <a:t>, &amp; </a:t>
            </a:r>
            <a:r>
              <a:rPr lang="en-US" dirty="0" err="1">
                <a:solidFill>
                  <a:srgbClr val="FFFF00"/>
                </a:solidFill>
              </a:rPr>
              <a:t>Tsiry</a:t>
            </a:r>
            <a:r>
              <a:rPr lang="en-US" dirty="0">
                <a:solidFill>
                  <a:srgbClr val="FFFF00"/>
                </a:solidFill>
              </a:rPr>
              <a:t> are the names of tenrecs at Duke Lemur Center.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This is a fact.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879523-7C5F-8D45-8217-4EDB3C119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931" y="0"/>
            <a:ext cx="1468069" cy="143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646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C94C7-91F3-3A45-84BF-37C9CC3E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or not data?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EAD67D-017C-214C-B808-CD332F72F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5554" cy="4351338"/>
          </a:xfrm>
        </p:spPr>
        <p:txBody>
          <a:bodyPr/>
          <a:lstStyle/>
          <a:p>
            <a:r>
              <a:rPr lang="en-US" dirty="0"/>
              <a:t>5, 11, 27</a:t>
            </a:r>
          </a:p>
          <a:p>
            <a:r>
              <a:rPr lang="en-US" dirty="0"/>
              <a:t>5, 11, 27 = respective # of children belonging to </a:t>
            </a:r>
            <a:r>
              <a:rPr lang="en-US" dirty="0" err="1"/>
              <a:t>Mahandry</a:t>
            </a:r>
            <a:r>
              <a:rPr lang="en-US" dirty="0"/>
              <a:t>, </a:t>
            </a:r>
            <a:r>
              <a:rPr lang="en-US" dirty="0" err="1"/>
              <a:t>Ginot</a:t>
            </a:r>
            <a:r>
              <a:rPr lang="en-US" dirty="0"/>
              <a:t>, &amp; </a:t>
            </a:r>
            <a:r>
              <a:rPr lang="en-US" dirty="0" err="1"/>
              <a:t>Tsiry</a:t>
            </a:r>
            <a:endParaRPr lang="en-US" dirty="0"/>
          </a:p>
          <a:p>
            <a:r>
              <a:rPr lang="en-US" dirty="0">
                <a:solidFill>
                  <a:srgbClr val="FF40FF"/>
                </a:solidFill>
              </a:rPr>
              <a:t>5, 11, 27 = respective # of children belonging to </a:t>
            </a:r>
            <a:r>
              <a:rPr lang="en-US" dirty="0" err="1">
                <a:solidFill>
                  <a:srgbClr val="FF40FF"/>
                </a:solidFill>
              </a:rPr>
              <a:t>Mahandry</a:t>
            </a:r>
            <a:r>
              <a:rPr lang="en-US" dirty="0">
                <a:solidFill>
                  <a:srgbClr val="FF40FF"/>
                </a:solidFill>
              </a:rPr>
              <a:t>, </a:t>
            </a:r>
            <a:r>
              <a:rPr lang="en-US" dirty="0" err="1">
                <a:solidFill>
                  <a:srgbClr val="FF40FF"/>
                </a:solidFill>
              </a:rPr>
              <a:t>Ginot</a:t>
            </a:r>
            <a:r>
              <a:rPr lang="en-US" dirty="0">
                <a:solidFill>
                  <a:srgbClr val="FF40FF"/>
                </a:solidFill>
              </a:rPr>
              <a:t>, &amp; </a:t>
            </a:r>
            <a:r>
              <a:rPr lang="en-US" dirty="0" err="1">
                <a:solidFill>
                  <a:srgbClr val="FF40FF"/>
                </a:solidFill>
              </a:rPr>
              <a:t>Tsiry</a:t>
            </a:r>
            <a:r>
              <a:rPr lang="en-US" sz="1500" dirty="0">
                <a:solidFill>
                  <a:srgbClr val="FF40FF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FF40FF"/>
                </a:solidFill>
              </a:rPr>
              <a:t> </a:t>
            </a:r>
            <a:r>
              <a:rPr lang="en-US" dirty="0" err="1">
                <a:solidFill>
                  <a:srgbClr val="FF40FF"/>
                </a:solidFill>
              </a:rPr>
              <a:t>Mahandry</a:t>
            </a:r>
            <a:r>
              <a:rPr lang="en-US" dirty="0">
                <a:solidFill>
                  <a:srgbClr val="FF40FF"/>
                </a:solidFill>
              </a:rPr>
              <a:t>, </a:t>
            </a:r>
            <a:r>
              <a:rPr lang="en-US" dirty="0" err="1">
                <a:solidFill>
                  <a:srgbClr val="FF40FF"/>
                </a:solidFill>
              </a:rPr>
              <a:t>Ginot</a:t>
            </a:r>
            <a:r>
              <a:rPr lang="en-US" dirty="0">
                <a:solidFill>
                  <a:srgbClr val="FF40FF"/>
                </a:solidFill>
              </a:rPr>
              <a:t>, &amp; </a:t>
            </a:r>
            <a:r>
              <a:rPr lang="en-US" dirty="0" err="1">
                <a:solidFill>
                  <a:srgbClr val="FF40FF"/>
                </a:solidFill>
              </a:rPr>
              <a:t>Tsiry</a:t>
            </a:r>
            <a:r>
              <a:rPr lang="en-US" dirty="0">
                <a:solidFill>
                  <a:srgbClr val="FF40FF"/>
                </a:solidFill>
              </a:rPr>
              <a:t> are the names of tenrecs at Duke Lemur Center.</a:t>
            </a:r>
          </a:p>
          <a:p>
            <a:pPr marL="0" indent="0">
              <a:buNone/>
            </a:pPr>
            <a:endParaRPr lang="en-US" dirty="0">
              <a:solidFill>
                <a:srgbClr val="FF40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40FF"/>
                </a:solidFill>
              </a:rPr>
              <a:t>This is data to support the claim:</a:t>
            </a:r>
          </a:p>
          <a:p>
            <a:pPr marL="0" indent="0" algn="ctr">
              <a:buNone/>
            </a:pPr>
            <a:r>
              <a:rPr lang="en-US" i="1" dirty="0">
                <a:solidFill>
                  <a:srgbClr val="FF40FF"/>
                </a:solidFill>
              </a:rPr>
              <a:t>Tenrecs have high fecundity rates.</a:t>
            </a:r>
            <a:endParaRPr lang="en-US" dirty="0">
              <a:solidFill>
                <a:srgbClr val="FF40FF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879523-7C5F-8D45-8217-4EDB3C119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931" y="0"/>
            <a:ext cx="1468069" cy="143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5998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371" y="1677157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US" sz="3200" dirty="0"/>
              <a:t>Backbone of science</a:t>
            </a:r>
          </a:p>
          <a:p>
            <a:pPr lvl="1"/>
            <a:r>
              <a:rPr lang="en-US" sz="3200" dirty="0">
                <a:solidFill>
                  <a:srgbClr val="FF40FF"/>
                </a:solidFill>
              </a:rPr>
              <a:t>Evidence</a:t>
            </a:r>
            <a:r>
              <a:rPr lang="en-US" sz="3200" dirty="0"/>
              <a:t> to support a</a:t>
            </a:r>
            <a:r>
              <a:rPr lang="en-US" sz="3200" dirty="0">
                <a:solidFill>
                  <a:srgbClr val="00FDFF"/>
                </a:solidFill>
              </a:rPr>
              <a:t> claim</a:t>
            </a:r>
          </a:p>
          <a:p>
            <a:pPr lvl="1"/>
            <a:r>
              <a:rPr lang="en-US" sz="3200" dirty="0"/>
              <a:t>A relationship between at least two variables</a:t>
            </a:r>
          </a:p>
          <a:p>
            <a:pPr lvl="2"/>
            <a:r>
              <a:rPr lang="en-US" sz="2600" dirty="0"/>
              <a:t>x: explanatory, control, driver, independent variable(s)</a:t>
            </a:r>
          </a:p>
          <a:p>
            <a:pPr lvl="2"/>
            <a:r>
              <a:rPr lang="en-US" sz="2600" dirty="0"/>
              <a:t>y: response, dependent variable(s) </a:t>
            </a:r>
          </a:p>
          <a:p>
            <a:pPr lvl="1"/>
            <a:r>
              <a:rPr lang="en-US" sz="3200" dirty="0"/>
              <a:t>x and y should be clearly defined </a:t>
            </a:r>
          </a:p>
          <a:p>
            <a:pPr lvl="2"/>
            <a:r>
              <a:rPr lang="en-US" sz="2800" dirty="0"/>
              <a:t>with respect to the</a:t>
            </a:r>
            <a:r>
              <a:rPr lang="en-US" sz="2800" b="1" dirty="0">
                <a:solidFill>
                  <a:srgbClr val="FFFF00"/>
                </a:solidFill>
              </a:rPr>
              <a:t> question!</a:t>
            </a:r>
          </a:p>
          <a:p>
            <a:pPr lvl="2"/>
            <a:endParaRPr lang="en-US" sz="2600" dirty="0"/>
          </a:p>
          <a:p>
            <a:pPr lvl="2"/>
            <a:endParaRPr lang="en-US" sz="26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2D83EAC-12B1-AF4A-8407-3D344629A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101" y="528197"/>
            <a:ext cx="10515600" cy="1325563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>
                <a:solidFill>
                  <a:srgbClr val="FF40FF"/>
                </a:solidFill>
              </a:rPr>
              <a:t>data</a:t>
            </a:r>
            <a:r>
              <a:rPr lang="en-US" dirty="0"/>
              <a:t>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D65182-7C57-E145-9C9C-A0127BB77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931" y="0"/>
            <a:ext cx="1468069" cy="143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7575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169603"/>
              </p:ext>
            </p:extLst>
          </p:nvPr>
        </p:nvGraphicFramePr>
        <p:xfrm>
          <a:off x="1694835" y="1386105"/>
          <a:ext cx="8785596" cy="4750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8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8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8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310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40FF"/>
                          </a:solidFill>
                        </a:rPr>
                        <a:t>Observational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40FF"/>
                          </a:solidFill>
                        </a:rPr>
                        <a:t>Experimental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40FF"/>
                          </a:solidFill>
                        </a:rPr>
                        <a:t>Simulated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735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-</a:t>
                      </a:r>
                      <a:r>
                        <a:rPr lang="en-US" baseline="0" dirty="0"/>
                        <a:t> Just measure x and y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- Interfere</a:t>
                      </a:r>
                      <a:r>
                        <a:rPr lang="en-US" baseline="0" dirty="0"/>
                        <a:t> with x or the relationship between x and y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- Create</a:t>
                      </a:r>
                      <a:r>
                        <a:rPr lang="en-US" baseline="0" dirty="0"/>
                        <a:t> a relationship between x and y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41" t="6667" r="14558" b="9804"/>
          <a:stretch/>
        </p:blipFill>
        <p:spPr>
          <a:xfrm>
            <a:off x="2152650" y="2271725"/>
            <a:ext cx="1622738" cy="16943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35"/>
          <a:stretch/>
        </p:blipFill>
        <p:spPr>
          <a:xfrm>
            <a:off x="2244510" y="4233314"/>
            <a:ext cx="1439019" cy="16170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928" y="2914241"/>
            <a:ext cx="2708777" cy="21036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573" y="3118888"/>
            <a:ext cx="2611735" cy="1775980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4374776" y="1367130"/>
            <a:ext cx="0" cy="4483193"/>
          </a:xfrm>
          <a:prstGeom prst="line">
            <a:avLst/>
          </a:prstGeom>
          <a:ln w="57150">
            <a:solidFill>
              <a:srgbClr val="FF4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477280" y="1367130"/>
            <a:ext cx="0" cy="4483193"/>
          </a:xfrm>
          <a:prstGeom prst="line">
            <a:avLst/>
          </a:prstGeom>
          <a:ln w="57150">
            <a:solidFill>
              <a:srgbClr val="FF4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ft Brace 20"/>
          <p:cNvSpPr/>
          <p:nvPr/>
        </p:nvSpPr>
        <p:spPr>
          <a:xfrm rot="16200000">
            <a:off x="4523753" y="3513117"/>
            <a:ext cx="463924" cy="5443134"/>
          </a:xfrm>
          <a:prstGeom prst="leftBrace">
            <a:avLst/>
          </a:prstGeom>
          <a:ln w="57150">
            <a:solidFill>
              <a:srgbClr val="FF4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982554" y="6434378"/>
            <a:ext cx="1546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40FF"/>
                </a:solidFill>
              </a:rPr>
              <a:t>Empirical data</a:t>
            </a:r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F3E79E5A-32A4-C949-B290-A2F4949FF727}"/>
              </a:ext>
            </a:extLst>
          </p:cNvPr>
          <p:cNvSpPr txBox="1">
            <a:spLocks/>
          </p:cNvSpPr>
          <p:nvPr/>
        </p:nvSpPr>
        <p:spPr>
          <a:xfrm>
            <a:off x="623898" y="2953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40FF"/>
                </a:solidFill>
              </a:rPr>
              <a:t>Data</a:t>
            </a:r>
            <a:r>
              <a:rPr lang="en-US" dirty="0"/>
              <a:t>: Sources of x and y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AF572A2-E413-AC47-AF88-38D4617C46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23931" y="0"/>
            <a:ext cx="1468069" cy="143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4635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4">
            <a:extLst>
              <a:ext uri="{FF2B5EF4-FFF2-40B4-BE49-F238E27FC236}">
                <a16:creationId xmlns:a16="http://schemas.microsoft.com/office/drawing/2014/main" id="{F3E79E5A-32A4-C949-B290-A2F4949FF727}"/>
              </a:ext>
            </a:extLst>
          </p:cNvPr>
          <p:cNvSpPr txBox="1">
            <a:spLocks/>
          </p:cNvSpPr>
          <p:nvPr/>
        </p:nvSpPr>
        <p:spPr>
          <a:xfrm>
            <a:off x="623898" y="2953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40FF"/>
                </a:solidFill>
              </a:rPr>
              <a:t>Data</a:t>
            </a:r>
            <a:r>
              <a:rPr lang="en-US" dirty="0"/>
              <a:t>: Types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466210-AEAB-6243-AEF9-06EEE1E20B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Numerical</a:t>
            </a:r>
          </a:p>
          <a:p>
            <a:endParaRPr lang="en-US" dirty="0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3DB8A17B-901A-6743-AC43-D51B55F0C494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Categorical</a:t>
            </a:r>
          </a:p>
          <a:p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A6C29F3-2ED7-0746-854E-E920A02BC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931" y="0"/>
            <a:ext cx="1468069" cy="143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776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4">
            <a:extLst>
              <a:ext uri="{FF2B5EF4-FFF2-40B4-BE49-F238E27FC236}">
                <a16:creationId xmlns:a16="http://schemas.microsoft.com/office/drawing/2014/main" id="{F3E79E5A-32A4-C949-B290-A2F4949FF727}"/>
              </a:ext>
            </a:extLst>
          </p:cNvPr>
          <p:cNvSpPr txBox="1">
            <a:spLocks/>
          </p:cNvSpPr>
          <p:nvPr/>
        </p:nvSpPr>
        <p:spPr>
          <a:xfrm>
            <a:off x="623898" y="2953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40FF"/>
                </a:solidFill>
              </a:rPr>
              <a:t>Data</a:t>
            </a:r>
            <a:r>
              <a:rPr lang="en-US" dirty="0"/>
              <a:t>: Types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466210-AEAB-6243-AEF9-06EEE1E20B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Numerical</a:t>
            </a:r>
          </a:p>
          <a:p>
            <a:r>
              <a:rPr lang="en-US" dirty="0"/>
              <a:t>A variable is numerical when you can transform it with mathematical operation</a:t>
            </a:r>
          </a:p>
          <a:p>
            <a:r>
              <a:rPr lang="en-US" dirty="0">
                <a:solidFill>
                  <a:schemeClr val="accent2"/>
                </a:solidFill>
              </a:rPr>
              <a:t>Examples?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3DB8A17B-901A-6743-AC43-D51B55F0C494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Categorical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ECB019-B3C0-A746-9FCA-946BCF75C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931" y="0"/>
            <a:ext cx="1468069" cy="143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037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C94C7-91F3-3A45-84BF-37C9CC3E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697E5-95D5-304C-BF8B-85900329A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662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To explain what we’re doing here</a:t>
            </a:r>
          </a:p>
          <a:p>
            <a:r>
              <a:rPr lang="en-US" sz="3200" dirty="0"/>
              <a:t>To define “science”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213179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4">
            <a:extLst>
              <a:ext uri="{FF2B5EF4-FFF2-40B4-BE49-F238E27FC236}">
                <a16:creationId xmlns:a16="http://schemas.microsoft.com/office/drawing/2014/main" id="{F3E79E5A-32A4-C949-B290-A2F4949FF727}"/>
              </a:ext>
            </a:extLst>
          </p:cNvPr>
          <p:cNvSpPr txBox="1">
            <a:spLocks/>
          </p:cNvSpPr>
          <p:nvPr/>
        </p:nvSpPr>
        <p:spPr>
          <a:xfrm>
            <a:off x="623898" y="2953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40FF"/>
                </a:solidFill>
              </a:rPr>
              <a:t>Data</a:t>
            </a:r>
            <a:r>
              <a:rPr lang="en-US" dirty="0"/>
              <a:t>: Types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466210-AEAB-6243-AEF9-06EEE1E20B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Numerical</a:t>
            </a:r>
          </a:p>
          <a:p>
            <a:r>
              <a:rPr lang="en-US" dirty="0"/>
              <a:t>A variable is numerical when you can transform it with mathematical operation</a:t>
            </a:r>
          </a:p>
          <a:p>
            <a:r>
              <a:rPr lang="en-US" dirty="0">
                <a:solidFill>
                  <a:schemeClr val="accent2"/>
                </a:solidFill>
              </a:rPr>
              <a:t>Examples?</a:t>
            </a:r>
            <a:endParaRPr lang="en-US" dirty="0"/>
          </a:p>
          <a:p>
            <a:r>
              <a:rPr lang="en-US" dirty="0"/>
              <a:t>Integer, real number, multi-dimensional number</a:t>
            </a:r>
          </a:p>
          <a:p>
            <a:endParaRPr lang="en-US" dirty="0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3DB8A17B-901A-6743-AC43-D51B55F0C494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Categorical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B07DF2-AB84-914A-A499-D93B43F1E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931" y="0"/>
            <a:ext cx="1468069" cy="143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5934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4">
            <a:extLst>
              <a:ext uri="{FF2B5EF4-FFF2-40B4-BE49-F238E27FC236}">
                <a16:creationId xmlns:a16="http://schemas.microsoft.com/office/drawing/2014/main" id="{F3E79E5A-32A4-C949-B290-A2F4949FF727}"/>
              </a:ext>
            </a:extLst>
          </p:cNvPr>
          <p:cNvSpPr txBox="1">
            <a:spLocks/>
          </p:cNvSpPr>
          <p:nvPr/>
        </p:nvSpPr>
        <p:spPr>
          <a:xfrm>
            <a:off x="623898" y="2953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40FF"/>
                </a:solidFill>
              </a:rPr>
              <a:t>Data</a:t>
            </a:r>
            <a:r>
              <a:rPr lang="en-US" dirty="0"/>
              <a:t>: Types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466210-AEAB-6243-AEF9-06EEE1E20B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Numerical</a:t>
            </a:r>
          </a:p>
          <a:p>
            <a:r>
              <a:rPr lang="en-US" dirty="0"/>
              <a:t>A variable is numerical when you can transform it with mathematical operation</a:t>
            </a:r>
          </a:p>
          <a:p>
            <a:r>
              <a:rPr lang="en-US" dirty="0">
                <a:solidFill>
                  <a:schemeClr val="accent2"/>
                </a:solidFill>
              </a:rPr>
              <a:t>Examples?</a:t>
            </a:r>
            <a:endParaRPr lang="en-US" dirty="0"/>
          </a:p>
          <a:p>
            <a:r>
              <a:rPr lang="en-US" dirty="0"/>
              <a:t>Integer, real number, multi-dimensional number</a:t>
            </a:r>
          </a:p>
          <a:p>
            <a:endParaRPr lang="en-US" dirty="0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3DB8A17B-901A-6743-AC43-D51B55F0C494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Categorical</a:t>
            </a:r>
          </a:p>
          <a:p>
            <a:r>
              <a:rPr lang="en-US" dirty="0"/>
              <a:t>A variable is categorical when it is not numerical but a categorical can be numerical?</a:t>
            </a:r>
          </a:p>
          <a:p>
            <a:r>
              <a:rPr lang="en-US" dirty="0">
                <a:solidFill>
                  <a:schemeClr val="accent2"/>
                </a:solidFill>
              </a:rPr>
              <a:t>Examples?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73B929-C871-014C-8753-E99CD495D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931" y="0"/>
            <a:ext cx="1468069" cy="143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4251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4">
            <a:extLst>
              <a:ext uri="{FF2B5EF4-FFF2-40B4-BE49-F238E27FC236}">
                <a16:creationId xmlns:a16="http://schemas.microsoft.com/office/drawing/2014/main" id="{F3E79E5A-32A4-C949-B290-A2F4949FF727}"/>
              </a:ext>
            </a:extLst>
          </p:cNvPr>
          <p:cNvSpPr txBox="1">
            <a:spLocks/>
          </p:cNvSpPr>
          <p:nvPr/>
        </p:nvSpPr>
        <p:spPr>
          <a:xfrm>
            <a:off x="623898" y="2953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40FF"/>
                </a:solidFill>
              </a:rPr>
              <a:t>Data</a:t>
            </a:r>
            <a:r>
              <a:rPr lang="en-US" dirty="0"/>
              <a:t>: Types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466210-AEAB-6243-AEF9-06EEE1E20B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Numerical</a:t>
            </a:r>
          </a:p>
          <a:p>
            <a:r>
              <a:rPr lang="en-US" dirty="0"/>
              <a:t>A variable is numerical when you can transform it with mathematical operation</a:t>
            </a:r>
          </a:p>
          <a:p>
            <a:r>
              <a:rPr lang="en-US" dirty="0">
                <a:solidFill>
                  <a:schemeClr val="accent2"/>
                </a:solidFill>
              </a:rPr>
              <a:t>Examples:</a:t>
            </a:r>
            <a:endParaRPr lang="en-US" dirty="0"/>
          </a:p>
          <a:p>
            <a:r>
              <a:rPr lang="en-US" dirty="0"/>
              <a:t>Integer, real number, multi-dimensional number</a:t>
            </a:r>
          </a:p>
          <a:p>
            <a:endParaRPr lang="en-US" dirty="0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3DB8A17B-901A-6743-AC43-D51B55F0C494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Categorical</a:t>
            </a:r>
          </a:p>
          <a:p>
            <a:r>
              <a:rPr lang="en-US" dirty="0"/>
              <a:t>A variable is categorical when it is not numerical but a categorical can be numerical?</a:t>
            </a:r>
          </a:p>
          <a:p>
            <a:r>
              <a:rPr lang="en-US" dirty="0">
                <a:solidFill>
                  <a:schemeClr val="accent2"/>
                </a:solidFill>
              </a:rPr>
              <a:t>Examples:</a:t>
            </a:r>
            <a:endParaRPr lang="en-US" dirty="0"/>
          </a:p>
          <a:p>
            <a:r>
              <a:rPr lang="en-US" dirty="0"/>
              <a:t>Colors, (blood) types, species name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1CA5D1-6B0A-8E4E-9C86-34221A1A1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931" y="0"/>
            <a:ext cx="1468069" cy="143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469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40FF"/>
                </a:solidFill>
              </a:rPr>
              <a:t>Data</a:t>
            </a:r>
            <a:r>
              <a:rPr lang="en-US" dirty="0"/>
              <a:t>: Things to consider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Data acquisition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BDF3D8-F419-8149-8F38-D06A4CABA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931" y="0"/>
            <a:ext cx="1468069" cy="143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3329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40FF"/>
                </a:solidFill>
              </a:rPr>
              <a:t>Data</a:t>
            </a:r>
            <a:r>
              <a:rPr lang="en-US" dirty="0"/>
              <a:t>: Things to consider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Data acquisition</a:t>
            </a:r>
          </a:p>
          <a:p>
            <a:pPr lvl="1"/>
            <a:r>
              <a:rPr lang="en-US" dirty="0"/>
              <a:t>Impossible, </a:t>
            </a:r>
            <a:r>
              <a:rPr lang="en-US" dirty="0">
                <a:solidFill>
                  <a:schemeClr val="accent2"/>
                </a:solidFill>
              </a:rPr>
              <a:t>example?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E4D584-5BCE-8647-AA3F-7A3A3B2C7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931" y="0"/>
            <a:ext cx="1468069" cy="143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6423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40FF"/>
                </a:solidFill>
              </a:rPr>
              <a:t>Data</a:t>
            </a:r>
            <a:r>
              <a:rPr lang="en-US" dirty="0"/>
              <a:t>: Things to consider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Data acquisition</a:t>
            </a:r>
          </a:p>
          <a:p>
            <a:pPr lvl="1"/>
            <a:r>
              <a:rPr lang="en-US" dirty="0"/>
              <a:t>Impossible, </a:t>
            </a:r>
            <a:r>
              <a:rPr lang="en-US" dirty="0">
                <a:solidFill>
                  <a:schemeClr val="accent2"/>
                </a:solidFill>
              </a:rPr>
              <a:t>example?</a:t>
            </a:r>
          </a:p>
          <a:p>
            <a:pPr lvl="1"/>
            <a:r>
              <a:rPr lang="en-US" dirty="0"/>
              <a:t>Theoretically possible but practically unfeasible, </a:t>
            </a:r>
            <a:r>
              <a:rPr lang="en-US" dirty="0">
                <a:solidFill>
                  <a:schemeClr val="accent2"/>
                </a:solidFill>
              </a:rPr>
              <a:t>examples?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FD6559-D309-FD48-8569-A7E7FFB23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931" y="0"/>
            <a:ext cx="1468069" cy="143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8242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40FF"/>
                </a:solidFill>
              </a:rPr>
              <a:t>Data</a:t>
            </a:r>
            <a:r>
              <a:rPr lang="en-US" dirty="0"/>
              <a:t>: Things to consider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Data acquisition</a:t>
            </a:r>
          </a:p>
          <a:p>
            <a:pPr lvl="1"/>
            <a:r>
              <a:rPr lang="en-US" dirty="0"/>
              <a:t>Impossible, </a:t>
            </a:r>
            <a:r>
              <a:rPr lang="en-US" dirty="0">
                <a:solidFill>
                  <a:schemeClr val="accent2"/>
                </a:solidFill>
              </a:rPr>
              <a:t>example?</a:t>
            </a:r>
          </a:p>
          <a:p>
            <a:pPr lvl="1"/>
            <a:r>
              <a:rPr lang="en-US" dirty="0"/>
              <a:t>Theoretically possible but practically unfeasible, </a:t>
            </a:r>
            <a:r>
              <a:rPr lang="en-US" dirty="0">
                <a:solidFill>
                  <a:schemeClr val="accent2"/>
                </a:solidFill>
              </a:rPr>
              <a:t>examples?</a:t>
            </a:r>
          </a:p>
          <a:p>
            <a:r>
              <a:rPr lang="en-US" dirty="0"/>
              <a:t>Data quality and quantity</a:t>
            </a:r>
          </a:p>
          <a:p>
            <a:pPr lvl="1"/>
            <a:r>
              <a:rPr lang="en-US" dirty="0"/>
              <a:t>In practice there is always a trade-off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BE3693-FD23-9142-AC11-06A5CBEC3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931" y="0"/>
            <a:ext cx="1468069" cy="143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5140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40FF"/>
                </a:solidFill>
              </a:rPr>
              <a:t>Data</a:t>
            </a:r>
            <a:r>
              <a:rPr lang="en-US" dirty="0"/>
              <a:t>: Things to consider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Data acquisition</a:t>
            </a:r>
          </a:p>
          <a:p>
            <a:pPr lvl="1"/>
            <a:r>
              <a:rPr lang="en-US" dirty="0"/>
              <a:t>Impossible, </a:t>
            </a:r>
            <a:r>
              <a:rPr lang="en-US" dirty="0">
                <a:solidFill>
                  <a:schemeClr val="accent2"/>
                </a:solidFill>
              </a:rPr>
              <a:t>example?</a:t>
            </a:r>
          </a:p>
          <a:p>
            <a:pPr lvl="1"/>
            <a:r>
              <a:rPr lang="en-US" dirty="0"/>
              <a:t>Theoretically possible but practically unfeasible, </a:t>
            </a:r>
            <a:r>
              <a:rPr lang="en-US" dirty="0">
                <a:solidFill>
                  <a:schemeClr val="accent2"/>
                </a:solidFill>
              </a:rPr>
              <a:t>examples?</a:t>
            </a:r>
          </a:p>
          <a:p>
            <a:r>
              <a:rPr lang="en-US" dirty="0"/>
              <a:t>Data quality and quantity</a:t>
            </a:r>
          </a:p>
          <a:p>
            <a:pPr lvl="1"/>
            <a:r>
              <a:rPr lang="en-US" dirty="0"/>
              <a:t>In practice there is always a trade-off</a:t>
            </a:r>
          </a:p>
          <a:p>
            <a:pPr lvl="2"/>
            <a:r>
              <a:rPr lang="en-US" dirty="0"/>
              <a:t>Example: monetary cost, human effort  -&gt; power analysis,  sampling design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C69E6A-7EE0-A549-8BD6-B0CED1410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931" y="0"/>
            <a:ext cx="1468069" cy="143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9475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40FF"/>
                </a:solidFill>
              </a:rPr>
              <a:t>Data</a:t>
            </a:r>
            <a:r>
              <a:rPr lang="en-US" dirty="0"/>
              <a:t>: Things to consider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Data acquisition</a:t>
            </a:r>
          </a:p>
          <a:p>
            <a:pPr lvl="1"/>
            <a:r>
              <a:rPr lang="en-US" dirty="0"/>
              <a:t>Impossible, </a:t>
            </a:r>
            <a:r>
              <a:rPr lang="en-US" dirty="0">
                <a:solidFill>
                  <a:schemeClr val="accent2"/>
                </a:solidFill>
              </a:rPr>
              <a:t>example?</a:t>
            </a:r>
          </a:p>
          <a:p>
            <a:pPr lvl="1"/>
            <a:r>
              <a:rPr lang="en-US" dirty="0"/>
              <a:t>Theoretically possible but practically unfeasible, </a:t>
            </a:r>
            <a:r>
              <a:rPr lang="en-US" dirty="0">
                <a:solidFill>
                  <a:schemeClr val="accent2"/>
                </a:solidFill>
              </a:rPr>
              <a:t>examples?</a:t>
            </a:r>
          </a:p>
          <a:p>
            <a:r>
              <a:rPr lang="en-US" dirty="0"/>
              <a:t>Data quality and quantity</a:t>
            </a:r>
          </a:p>
          <a:p>
            <a:pPr lvl="1"/>
            <a:r>
              <a:rPr lang="en-US" dirty="0"/>
              <a:t>In practice there is always a trade-off</a:t>
            </a:r>
          </a:p>
          <a:p>
            <a:pPr lvl="2"/>
            <a:r>
              <a:rPr lang="en-US" dirty="0"/>
              <a:t>Example: monetary cost, human effort  -&gt; power analysis,  sampling design etc.</a:t>
            </a:r>
          </a:p>
          <a:p>
            <a:r>
              <a:rPr lang="en-US" dirty="0"/>
              <a:t>Reproducibility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F750B4-F2DE-5E4C-9750-8DF7191A3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931" y="0"/>
            <a:ext cx="1468069" cy="143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3349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40FF"/>
                </a:solidFill>
              </a:rPr>
              <a:t>Data</a:t>
            </a:r>
            <a:r>
              <a:rPr lang="en-US" dirty="0"/>
              <a:t>: Things to consider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Data acquisition</a:t>
            </a:r>
          </a:p>
          <a:p>
            <a:pPr lvl="1"/>
            <a:r>
              <a:rPr lang="en-US" dirty="0"/>
              <a:t>Impossible, </a:t>
            </a:r>
            <a:r>
              <a:rPr lang="en-US" dirty="0">
                <a:solidFill>
                  <a:schemeClr val="accent2"/>
                </a:solidFill>
              </a:rPr>
              <a:t>example?</a:t>
            </a:r>
          </a:p>
          <a:p>
            <a:pPr lvl="1"/>
            <a:r>
              <a:rPr lang="en-US" dirty="0"/>
              <a:t>Theoretically possible but practically unfeasible, </a:t>
            </a:r>
            <a:r>
              <a:rPr lang="en-US" dirty="0">
                <a:solidFill>
                  <a:schemeClr val="accent2"/>
                </a:solidFill>
              </a:rPr>
              <a:t>examples?</a:t>
            </a:r>
          </a:p>
          <a:p>
            <a:r>
              <a:rPr lang="en-US" dirty="0"/>
              <a:t>Data quality and quantity</a:t>
            </a:r>
          </a:p>
          <a:p>
            <a:pPr lvl="1"/>
            <a:r>
              <a:rPr lang="en-US" dirty="0"/>
              <a:t>In practice there is always a trade-off</a:t>
            </a:r>
          </a:p>
          <a:p>
            <a:pPr lvl="2"/>
            <a:r>
              <a:rPr lang="en-US" dirty="0"/>
              <a:t>Example: monetary cost, human effort  -&gt; power analysis,  sampling design etc.</a:t>
            </a:r>
          </a:p>
          <a:p>
            <a:r>
              <a:rPr lang="en-US" dirty="0"/>
              <a:t>Reproducibility</a:t>
            </a:r>
          </a:p>
          <a:p>
            <a:r>
              <a:rPr lang="en-US" dirty="0"/>
              <a:t>Measurement errors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6004F7-B666-D04B-BC3F-36E8DD2D3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931" y="0"/>
            <a:ext cx="1468069" cy="143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917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C94C7-91F3-3A45-84BF-37C9CC3E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697E5-95D5-304C-BF8B-85900329A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6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To explain what we’re doing here</a:t>
            </a:r>
          </a:p>
          <a:p>
            <a:r>
              <a:rPr lang="en-US" sz="3200" dirty="0"/>
              <a:t>To define “science” </a:t>
            </a:r>
          </a:p>
          <a:p>
            <a:r>
              <a:rPr lang="en-US" sz="3200" dirty="0"/>
              <a:t>To define “data”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671406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40FF"/>
                </a:solidFill>
              </a:rPr>
              <a:t>Data</a:t>
            </a:r>
            <a:r>
              <a:rPr lang="en-US" dirty="0"/>
              <a:t>: Things to consider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Data acquisition</a:t>
            </a:r>
          </a:p>
          <a:p>
            <a:pPr lvl="1"/>
            <a:r>
              <a:rPr lang="en-US" dirty="0"/>
              <a:t>Impossible, </a:t>
            </a:r>
            <a:r>
              <a:rPr lang="en-US" dirty="0">
                <a:solidFill>
                  <a:schemeClr val="accent2"/>
                </a:solidFill>
              </a:rPr>
              <a:t>example?</a:t>
            </a:r>
          </a:p>
          <a:p>
            <a:pPr lvl="1"/>
            <a:r>
              <a:rPr lang="en-US" dirty="0"/>
              <a:t>Theoretically possible but practically unfeasible, </a:t>
            </a:r>
            <a:r>
              <a:rPr lang="en-US" dirty="0">
                <a:solidFill>
                  <a:schemeClr val="accent2"/>
                </a:solidFill>
              </a:rPr>
              <a:t>examples?</a:t>
            </a:r>
          </a:p>
          <a:p>
            <a:r>
              <a:rPr lang="en-US" dirty="0"/>
              <a:t>Data quality and quantity</a:t>
            </a:r>
          </a:p>
          <a:p>
            <a:pPr lvl="1"/>
            <a:r>
              <a:rPr lang="en-US" dirty="0"/>
              <a:t>In practice there is always a trade-off</a:t>
            </a:r>
          </a:p>
          <a:p>
            <a:pPr lvl="2"/>
            <a:r>
              <a:rPr lang="en-US" dirty="0"/>
              <a:t>Example: monetary cost, human effort  -&gt; power analysis,  sampling design etc.</a:t>
            </a:r>
          </a:p>
          <a:p>
            <a:r>
              <a:rPr lang="en-US" dirty="0"/>
              <a:t>Reproducibility</a:t>
            </a:r>
          </a:p>
          <a:p>
            <a:r>
              <a:rPr lang="en-US" dirty="0"/>
              <a:t>Measurement errors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Examples?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4816BC-638C-CA40-8959-3883CDFD0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931" y="0"/>
            <a:ext cx="1468069" cy="143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537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98D31-85EF-C042-A9FE-22983EF57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05341-80AC-B74B-8F9C-E64214E89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570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40FF"/>
                </a:solidFill>
              </a:rPr>
              <a:t>Data</a:t>
            </a:r>
            <a:r>
              <a:rPr lang="en-US" dirty="0"/>
              <a:t> and </a:t>
            </a:r>
            <a:r>
              <a:rPr lang="en-US" dirty="0">
                <a:solidFill>
                  <a:srgbClr val="00FDFF"/>
                </a:solidFill>
              </a:rPr>
              <a:t>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015758-7790-E143-B9C0-30A4A38BE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9524" y="580505"/>
            <a:ext cx="2602786" cy="254651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D538414-ACD2-964A-B423-7D7028392317}"/>
              </a:ext>
            </a:extLst>
          </p:cNvPr>
          <p:cNvGrpSpPr/>
          <p:nvPr/>
        </p:nvGrpSpPr>
        <p:grpSpPr>
          <a:xfrm>
            <a:off x="8914796" y="3346109"/>
            <a:ext cx="2784835" cy="2626114"/>
            <a:chOff x="8914796" y="3346109"/>
            <a:chExt cx="2784835" cy="262611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32A7943-817D-984B-A335-8BEC23E9B7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14796" y="3346109"/>
              <a:ext cx="2784835" cy="2626114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F84AD30-7C49-4642-9661-C5C64346082B}"/>
                </a:ext>
              </a:extLst>
            </p:cNvPr>
            <p:cNvSpPr/>
            <p:nvPr/>
          </p:nvSpPr>
          <p:spPr>
            <a:xfrm>
              <a:off x="9337878" y="4243516"/>
              <a:ext cx="1929689" cy="7935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00" dirty="0"/>
                <a:t>Models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01424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698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40FF"/>
                </a:solidFill>
              </a:rPr>
              <a:t>Data</a:t>
            </a:r>
            <a:r>
              <a:rPr lang="en-US" dirty="0"/>
              <a:t> vs. </a:t>
            </a:r>
            <a:r>
              <a:rPr lang="en-US" dirty="0">
                <a:solidFill>
                  <a:srgbClr val="00FDFF"/>
                </a:solidFill>
              </a:rPr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0116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/>
              <a:t>What is a </a:t>
            </a:r>
            <a:r>
              <a:rPr lang="en-US" sz="3600" dirty="0">
                <a:solidFill>
                  <a:srgbClr val="00FDFF"/>
                </a:solidFill>
              </a:rPr>
              <a:t>model</a:t>
            </a:r>
            <a:r>
              <a:rPr lang="en-US" sz="3600" dirty="0"/>
              <a:t>?</a:t>
            </a:r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69F944-F9FB-8943-90C7-332947819266}"/>
              </a:ext>
            </a:extLst>
          </p:cNvPr>
          <p:cNvGrpSpPr/>
          <p:nvPr/>
        </p:nvGrpSpPr>
        <p:grpSpPr>
          <a:xfrm>
            <a:off x="10213144" y="17439"/>
            <a:ext cx="1978856" cy="1808186"/>
            <a:chOff x="8914796" y="3346109"/>
            <a:chExt cx="2784835" cy="262611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69F5042-5484-E345-AB03-AE13C1061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14796" y="3346109"/>
              <a:ext cx="2784835" cy="2626114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224FDA9-F0CA-704B-93EC-0B5864B0FCB6}"/>
                </a:ext>
              </a:extLst>
            </p:cNvPr>
            <p:cNvSpPr/>
            <p:nvPr/>
          </p:nvSpPr>
          <p:spPr>
            <a:xfrm>
              <a:off x="9337878" y="4243516"/>
              <a:ext cx="1929689" cy="7935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00" dirty="0"/>
                <a:t>Models</a:t>
              </a:r>
            </a:p>
          </p:txBody>
        </p:sp>
      </p:grp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74AEA8-0DAA-3542-B357-9DC65878F06C}"/>
              </a:ext>
            </a:extLst>
          </p:cNvPr>
          <p:cNvSpPr txBox="1">
            <a:spLocks/>
          </p:cNvSpPr>
          <p:nvPr/>
        </p:nvSpPr>
        <p:spPr>
          <a:xfrm>
            <a:off x="568570" y="349733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8011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C94C7-91F3-3A45-84BF-37C9CC3E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science?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EA45D-4B3D-0B4C-970B-93DB2E346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the </a:t>
            </a:r>
            <a:r>
              <a:rPr lang="en-US" dirty="0">
                <a:solidFill>
                  <a:srgbClr val="FF40FF"/>
                </a:solidFill>
              </a:rPr>
              <a:t>systematic observation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of natural events and conditions in order to </a:t>
            </a:r>
            <a:r>
              <a:rPr lang="en-US" dirty="0">
                <a:solidFill>
                  <a:srgbClr val="FFFF00"/>
                </a:solidFill>
              </a:rPr>
              <a:t>discover facts</a:t>
            </a:r>
            <a:r>
              <a:rPr lang="en-US" dirty="0">
                <a:solidFill>
                  <a:srgbClr val="FFFFFF"/>
                </a:solidFill>
              </a:rPr>
              <a:t> about them and to </a:t>
            </a:r>
            <a:r>
              <a:rPr lang="en-US" dirty="0">
                <a:solidFill>
                  <a:srgbClr val="00FDFF"/>
                </a:solidFill>
              </a:rPr>
              <a:t>formulate laws and principles </a:t>
            </a:r>
            <a:r>
              <a:rPr lang="en-US" dirty="0">
                <a:solidFill>
                  <a:srgbClr val="FFFFFF"/>
                </a:solidFill>
              </a:rPr>
              <a:t>based on these facts.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FFFFFF"/>
                </a:solidFill>
              </a:rPr>
              <a:t> – </a:t>
            </a:r>
            <a:r>
              <a:rPr lang="en-US" sz="2400" i="1" dirty="0">
                <a:solidFill>
                  <a:srgbClr val="FFFFFF"/>
                </a:solidFill>
              </a:rPr>
              <a:t>Academic Press Dictionary of Science &amp; Technology</a:t>
            </a:r>
          </a:p>
          <a:p>
            <a:pPr marL="514350" indent="-514350">
              <a:buAutoNum type="arabicPeriod"/>
            </a:pPr>
            <a:endParaRPr lang="en-US" dirty="0">
              <a:solidFill>
                <a:srgbClr val="FFFF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9723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698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FDFF"/>
                </a:solidFill>
              </a:rPr>
              <a:t>Laws and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FDFF"/>
                </a:solidFill>
              </a:rPr>
              <a:t>A theory </a:t>
            </a:r>
            <a:r>
              <a:rPr lang="en-US" dirty="0"/>
              <a:t>= a </a:t>
            </a:r>
            <a:r>
              <a:rPr lang="en-US" dirty="0">
                <a:solidFill>
                  <a:srgbClr val="00FDFF"/>
                </a:solidFill>
              </a:rPr>
              <a:t>declaration</a:t>
            </a:r>
            <a:r>
              <a:rPr lang="en-US" dirty="0"/>
              <a:t> to explain a phenomenon</a:t>
            </a:r>
          </a:p>
          <a:p>
            <a:pPr lvl="1"/>
            <a:r>
              <a:rPr lang="en-US" dirty="0"/>
              <a:t>Logical and falsifiable</a:t>
            </a:r>
          </a:p>
          <a:p>
            <a:r>
              <a:rPr lang="en-US" dirty="0">
                <a:solidFill>
                  <a:srgbClr val="00FDFF"/>
                </a:solidFill>
              </a:rPr>
              <a:t>A model </a:t>
            </a:r>
            <a:r>
              <a:rPr lang="en-US" dirty="0"/>
              <a:t>= an </a:t>
            </a:r>
            <a:r>
              <a:rPr lang="en-US" dirty="0">
                <a:solidFill>
                  <a:srgbClr val="00FDFF"/>
                </a:solidFill>
              </a:rPr>
              <a:t>abstract representation </a:t>
            </a:r>
            <a:r>
              <a:rPr lang="en-US" dirty="0"/>
              <a:t>of a phenomenon</a:t>
            </a:r>
          </a:p>
          <a:p>
            <a:r>
              <a:rPr lang="en-US" dirty="0">
                <a:solidFill>
                  <a:srgbClr val="00FDFF"/>
                </a:solidFill>
              </a:rPr>
              <a:t>A hypothesis </a:t>
            </a:r>
            <a:r>
              <a:rPr lang="en-US" dirty="0"/>
              <a:t>= a </a:t>
            </a:r>
            <a:r>
              <a:rPr lang="en-US" dirty="0">
                <a:solidFill>
                  <a:srgbClr val="00FDFF"/>
                </a:solidFill>
              </a:rPr>
              <a:t>testable declaration </a:t>
            </a:r>
            <a:r>
              <a:rPr lang="en-US" dirty="0"/>
              <a:t>that is derived from a theory</a:t>
            </a:r>
          </a:p>
          <a:p>
            <a:endParaRPr lang="en-US" sz="3600" dirty="0"/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69F944-F9FB-8943-90C7-332947819266}"/>
              </a:ext>
            </a:extLst>
          </p:cNvPr>
          <p:cNvGrpSpPr/>
          <p:nvPr/>
        </p:nvGrpSpPr>
        <p:grpSpPr>
          <a:xfrm>
            <a:off x="10213144" y="17439"/>
            <a:ext cx="1978856" cy="1808186"/>
            <a:chOff x="8914796" y="3346109"/>
            <a:chExt cx="2784835" cy="262611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69F5042-5484-E345-AB03-AE13C1061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14796" y="3346109"/>
              <a:ext cx="2784835" cy="2626114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224FDA9-F0CA-704B-93EC-0B5864B0FCB6}"/>
                </a:ext>
              </a:extLst>
            </p:cNvPr>
            <p:cNvSpPr/>
            <p:nvPr/>
          </p:nvSpPr>
          <p:spPr>
            <a:xfrm>
              <a:off x="9337878" y="4243516"/>
              <a:ext cx="1929689" cy="7935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00" dirty="0"/>
                <a:t>Models</a:t>
              </a:r>
            </a:p>
          </p:txBody>
        </p:sp>
      </p:grp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74AEA8-0DAA-3542-B357-9DC65878F06C}"/>
              </a:ext>
            </a:extLst>
          </p:cNvPr>
          <p:cNvSpPr txBox="1">
            <a:spLocks/>
          </p:cNvSpPr>
          <p:nvPr/>
        </p:nvSpPr>
        <p:spPr>
          <a:xfrm>
            <a:off x="568570" y="349733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2174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255" y="1600201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Theory				</a:t>
            </a:r>
            <a:r>
              <a:rPr lang="en-US" dirty="0">
                <a:solidFill>
                  <a:srgbClr val="00FDFF"/>
                </a:solidFill>
              </a:rPr>
              <a:t>General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Model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Hypothesis				</a:t>
            </a:r>
            <a:r>
              <a:rPr lang="en-US" dirty="0">
                <a:solidFill>
                  <a:srgbClr val="00FDFF"/>
                </a:solidFill>
              </a:rPr>
              <a:t>Specific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76613" y="274638"/>
            <a:ext cx="10194972" cy="1143000"/>
          </a:xfrm>
        </p:spPr>
        <p:txBody>
          <a:bodyPr>
            <a:normAutofit/>
          </a:bodyPr>
          <a:lstStyle/>
          <a:p>
            <a:r>
              <a:rPr lang="en-US" sz="3800" dirty="0"/>
              <a:t>Theory, Models, Hypotheses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4FA0F8FB-74DA-9B49-BDAD-AB12C0928851}"/>
              </a:ext>
            </a:extLst>
          </p:cNvPr>
          <p:cNvCxnSpPr/>
          <p:nvPr/>
        </p:nvCxnSpPr>
        <p:spPr>
          <a:xfrm rot="5400000">
            <a:off x="4499424" y="3359347"/>
            <a:ext cx="3530991" cy="12700"/>
          </a:xfrm>
          <a:prstGeom prst="bentConnector3">
            <a:avLst/>
          </a:prstGeom>
          <a:ln w="69850">
            <a:solidFill>
              <a:srgbClr val="00FD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A6610BFF-0C43-134D-BC09-A3F96E4B0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3144" y="17439"/>
            <a:ext cx="1978856" cy="180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3939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FDFF"/>
                </a:solidFill>
              </a:rPr>
              <a:t>Models</a:t>
            </a:r>
            <a:r>
              <a:rPr lang="en-US" dirty="0"/>
              <a:t>: many types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7" r="2469" b="-3"/>
          <a:stretch/>
        </p:blipFill>
        <p:spPr>
          <a:xfrm>
            <a:off x="7972940" y="1810923"/>
            <a:ext cx="2418889" cy="17598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5" r="1" b="38565"/>
          <a:stretch/>
        </p:blipFill>
        <p:spPr>
          <a:xfrm>
            <a:off x="2031632" y="1810923"/>
            <a:ext cx="2235568" cy="18879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2" r="-2" b="-2"/>
          <a:stretch/>
        </p:blipFill>
        <p:spPr>
          <a:xfrm>
            <a:off x="4879852" y="1810922"/>
            <a:ext cx="2589535" cy="18879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7657"/>
          <a:stretch/>
        </p:blipFill>
        <p:spPr>
          <a:xfrm>
            <a:off x="2031632" y="4261641"/>
            <a:ext cx="2235568" cy="18856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853" y="4261640"/>
            <a:ext cx="2318807" cy="22251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659" y="4133509"/>
            <a:ext cx="2707033" cy="21077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40107" y="1518692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50870" y="3970362"/>
            <a:ext cx="204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Ecology </a:t>
            </a:r>
            <a:r>
              <a:rPr lang="en-US"/>
              <a:t>&amp; Evolution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862256" y="1490839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Car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549689" y="1479338"/>
            <a:ext cx="1160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Ecosystem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94139" y="3948843"/>
            <a:ext cx="896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Climate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579928" y="3857837"/>
            <a:ext cx="1039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Economy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2170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532" y="950407"/>
            <a:ext cx="9420361" cy="4525963"/>
          </a:xfrm>
        </p:spPr>
        <p:txBody>
          <a:bodyPr>
            <a:normAutofit/>
          </a:bodyPr>
          <a:lstStyle/>
          <a:p>
            <a:r>
              <a:rPr lang="en-US" sz="3600" dirty="0"/>
              <a:t>When you make a </a:t>
            </a:r>
            <a:r>
              <a:rPr lang="en-US" sz="3600" dirty="0">
                <a:solidFill>
                  <a:srgbClr val="00FDFF"/>
                </a:solidFill>
              </a:rPr>
              <a:t>model,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FF00"/>
                </a:solidFill>
              </a:rPr>
              <a:t>	</a:t>
            </a:r>
            <a:r>
              <a:rPr lang="en-US" sz="3600" dirty="0"/>
              <a:t>you include the 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FF00"/>
                </a:solidFill>
              </a:rPr>
              <a:t>	</a:t>
            </a:r>
            <a:r>
              <a:rPr lang="en-US" sz="3600" dirty="0">
                <a:solidFill>
                  <a:srgbClr val="00FDFF"/>
                </a:solidFill>
              </a:rPr>
              <a:t>elements that you feel are most important</a:t>
            </a:r>
            <a:r>
              <a:rPr lang="en-US" sz="3600" dirty="0">
                <a:solidFill>
                  <a:srgbClr val="FFFF00"/>
                </a:solidFill>
              </a:rPr>
              <a:t> 	</a:t>
            </a:r>
            <a:r>
              <a:rPr lang="en-US" sz="3600" dirty="0"/>
              <a:t>to explain a phenomenon.</a:t>
            </a:r>
            <a:endParaRPr lang="en-US" sz="3600" dirty="0">
              <a:solidFill>
                <a:srgbClr val="FFFF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9C18EC-C71C-A546-97F4-6563CC52A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3144" y="17439"/>
            <a:ext cx="1978856" cy="180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4618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532" y="950407"/>
            <a:ext cx="9420361" cy="4525963"/>
          </a:xfrm>
        </p:spPr>
        <p:txBody>
          <a:bodyPr>
            <a:normAutofit/>
          </a:bodyPr>
          <a:lstStyle/>
          <a:p>
            <a:r>
              <a:rPr lang="en-US" sz="3600" dirty="0"/>
              <a:t>When you make a </a:t>
            </a:r>
            <a:r>
              <a:rPr lang="en-US" sz="3600" dirty="0">
                <a:solidFill>
                  <a:srgbClr val="00FDFF"/>
                </a:solidFill>
              </a:rPr>
              <a:t>model,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FF00"/>
                </a:solidFill>
              </a:rPr>
              <a:t>	</a:t>
            </a:r>
            <a:r>
              <a:rPr lang="en-US" sz="3600" dirty="0"/>
              <a:t>you include the 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FF00"/>
                </a:solidFill>
              </a:rPr>
              <a:t>	</a:t>
            </a:r>
            <a:r>
              <a:rPr lang="en-US" sz="3600" dirty="0">
                <a:solidFill>
                  <a:srgbClr val="00FDFF"/>
                </a:solidFill>
              </a:rPr>
              <a:t>elements that you feel are most important</a:t>
            </a:r>
            <a:r>
              <a:rPr lang="en-US" sz="3600" dirty="0">
                <a:solidFill>
                  <a:srgbClr val="FFFF00"/>
                </a:solidFill>
              </a:rPr>
              <a:t> 	</a:t>
            </a:r>
            <a:r>
              <a:rPr lang="en-US" sz="3600" dirty="0"/>
              <a:t>to explain a phenomenon.</a:t>
            </a:r>
            <a:endParaRPr lang="en-US" sz="3600" dirty="0">
              <a:solidFill>
                <a:srgbClr val="FFFF00"/>
              </a:solidFill>
            </a:endParaRPr>
          </a:p>
          <a:p>
            <a:r>
              <a:rPr lang="en-US" sz="3600" dirty="0"/>
              <a:t>Generally, we try to make </a:t>
            </a:r>
            <a:r>
              <a:rPr lang="en-US" sz="3600" dirty="0">
                <a:solidFill>
                  <a:srgbClr val="00FDFF"/>
                </a:solidFill>
              </a:rPr>
              <a:t>models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FF00"/>
                </a:solidFill>
              </a:rPr>
              <a:t>	</a:t>
            </a:r>
            <a:r>
              <a:rPr lang="en-US" sz="3600" dirty="0"/>
              <a:t>that can reproduce real-world</a:t>
            </a:r>
            <a:r>
              <a:rPr lang="en-US" sz="3600" dirty="0">
                <a:solidFill>
                  <a:srgbClr val="FFFF00"/>
                </a:solidFill>
              </a:rPr>
              <a:t> </a:t>
            </a:r>
            <a:r>
              <a:rPr lang="en-US" sz="3600" dirty="0">
                <a:solidFill>
                  <a:srgbClr val="00FDFF"/>
                </a:solidFill>
              </a:rPr>
              <a:t>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9C18EC-C71C-A546-97F4-6563CC52A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3144" y="17439"/>
            <a:ext cx="1978856" cy="18081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135DFB-512F-3F4E-A614-BE486D885A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742" y="2926078"/>
            <a:ext cx="3514255" cy="378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6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C94C7-91F3-3A45-84BF-37C9CC3E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697E5-95D5-304C-BF8B-85900329A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2068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To explain what we’re doing here</a:t>
            </a:r>
          </a:p>
          <a:p>
            <a:r>
              <a:rPr lang="en-US" sz="3200" dirty="0"/>
              <a:t>To define “science” </a:t>
            </a:r>
          </a:p>
          <a:p>
            <a:r>
              <a:rPr lang="en-US" sz="3200" dirty="0"/>
              <a:t>To define “data” </a:t>
            </a:r>
          </a:p>
          <a:p>
            <a:r>
              <a:rPr lang="en-US" sz="3200" dirty="0"/>
              <a:t>To define “models”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08012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532" y="950407"/>
            <a:ext cx="9420361" cy="4818626"/>
          </a:xfrm>
        </p:spPr>
        <p:txBody>
          <a:bodyPr>
            <a:normAutofit/>
          </a:bodyPr>
          <a:lstStyle/>
          <a:p>
            <a:r>
              <a:rPr lang="en-US" sz="3600" dirty="0"/>
              <a:t>When you make a </a:t>
            </a:r>
            <a:r>
              <a:rPr lang="en-US" sz="3600" dirty="0">
                <a:solidFill>
                  <a:srgbClr val="00FDFF"/>
                </a:solidFill>
              </a:rPr>
              <a:t>model,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FF00"/>
                </a:solidFill>
              </a:rPr>
              <a:t>	</a:t>
            </a:r>
            <a:r>
              <a:rPr lang="en-US" sz="3600" dirty="0"/>
              <a:t>you include the 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FF00"/>
                </a:solidFill>
              </a:rPr>
              <a:t>	</a:t>
            </a:r>
            <a:r>
              <a:rPr lang="en-US" sz="3600" dirty="0">
                <a:solidFill>
                  <a:srgbClr val="00FDFF"/>
                </a:solidFill>
              </a:rPr>
              <a:t>elements that you feel are most important</a:t>
            </a:r>
            <a:r>
              <a:rPr lang="en-US" sz="3600" dirty="0">
                <a:solidFill>
                  <a:srgbClr val="FFFF00"/>
                </a:solidFill>
              </a:rPr>
              <a:t> 	</a:t>
            </a:r>
            <a:r>
              <a:rPr lang="en-US" sz="3600" dirty="0"/>
              <a:t>to explain a phenomenon.</a:t>
            </a:r>
            <a:endParaRPr lang="en-US" sz="3600" dirty="0">
              <a:solidFill>
                <a:srgbClr val="FFFF00"/>
              </a:solidFill>
            </a:endParaRPr>
          </a:p>
          <a:p>
            <a:r>
              <a:rPr lang="en-US" sz="3600" dirty="0"/>
              <a:t>Generally, we try to make </a:t>
            </a:r>
            <a:r>
              <a:rPr lang="en-US" sz="3600" dirty="0">
                <a:solidFill>
                  <a:srgbClr val="00FDFF"/>
                </a:solidFill>
              </a:rPr>
              <a:t>models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FF00"/>
                </a:solidFill>
              </a:rPr>
              <a:t>	</a:t>
            </a:r>
            <a:r>
              <a:rPr lang="en-US" sz="3600" dirty="0"/>
              <a:t>that can reproduce real-world</a:t>
            </a:r>
            <a:r>
              <a:rPr lang="en-US" sz="3600" dirty="0">
                <a:solidFill>
                  <a:srgbClr val="FFFF00"/>
                </a:solidFill>
              </a:rPr>
              <a:t> </a:t>
            </a:r>
            <a:r>
              <a:rPr lang="en-US" sz="3600" dirty="0">
                <a:solidFill>
                  <a:srgbClr val="00FDFF"/>
                </a:solidFill>
              </a:rPr>
              <a:t>data</a:t>
            </a:r>
          </a:p>
          <a:p>
            <a:r>
              <a:rPr lang="en-US" sz="3600" dirty="0"/>
              <a:t>In C4C, we distinguish between </a:t>
            </a:r>
            <a:r>
              <a:rPr lang="en-US" sz="3600" dirty="0">
                <a:solidFill>
                  <a:srgbClr val="FFFF00"/>
                </a:solidFill>
              </a:rPr>
              <a:t>statistical </a:t>
            </a:r>
            <a:r>
              <a:rPr lang="en-US" sz="3600" dirty="0"/>
              <a:t>and </a:t>
            </a:r>
            <a:r>
              <a:rPr lang="en-US" sz="3600" dirty="0">
                <a:solidFill>
                  <a:srgbClr val="FFFF00"/>
                </a:solidFill>
              </a:rPr>
              <a:t>	mechanistic </a:t>
            </a:r>
            <a:r>
              <a:rPr lang="en-US" sz="3600" dirty="0">
                <a:solidFill>
                  <a:srgbClr val="00FDFF"/>
                </a:solidFill>
              </a:rPr>
              <a:t>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9C18EC-C71C-A546-97F4-6563CC52A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3144" y="17439"/>
            <a:ext cx="1978856" cy="180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0763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972" y="258750"/>
            <a:ext cx="10515600" cy="1325563"/>
          </a:xfrm>
        </p:spPr>
        <p:txBody>
          <a:bodyPr/>
          <a:lstStyle/>
          <a:p>
            <a:r>
              <a:rPr lang="en-US" dirty="0"/>
              <a:t>Statistical vs. Mathematical Model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1227" y="1527486"/>
            <a:ext cx="7886700" cy="406587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The choice depends on the research question!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725EDE-70CB-194D-B2EB-54425C5D9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3144" y="17439"/>
            <a:ext cx="1978856" cy="180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4219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92" y="0"/>
            <a:ext cx="10515600" cy="1325563"/>
          </a:xfrm>
        </p:spPr>
        <p:txBody>
          <a:bodyPr/>
          <a:lstStyle/>
          <a:p>
            <a:r>
              <a:rPr lang="en-US" dirty="0"/>
              <a:t>Statistical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725EDE-70CB-194D-B2EB-54425C5D9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3144" y="17439"/>
            <a:ext cx="1978856" cy="1808186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DB584BA-480C-A645-B9B9-0F91A74FD0E1}"/>
              </a:ext>
            </a:extLst>
          </p:cNvPr>
          <p:cNvSpPr txBox="1">
            <a:spLocks/>
          </p:cNvSpPr>
          <p:nvPr/>
        </p:nvSpPr>
        <p:spPr>
          <a:xfrm>
            <a:off x="504092" y="112735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Goal: To rigorously assess the strength of relationship between x and y</a:t>
            </a:r>
          </a:p>
          <a:p>
            <a:pPr lvl="1"/>
            <a:r>
              <a:rPr lang="en-US" sz="2800" dirty="0"/>
              <a:t>Find a significant relationship using a p-value as a measure of relationship strength</a:t>
            </a:r>
          </a:p>
          <a:p>
            <a:pPr lvl="1"/>
            <a:r>
              <a:rPr lang="en-US" sz="2800" dirty="0">
                <a:solidFill>
                  <a:srgbClr val="FFFF00"/>
                </a:solidFill>
              </a:rPr>
              <a:t>Statistical models can demonstrate correlations.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093104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92" y="-156887"/>
            <a:ext cx="10515600" cy="1325563"/>
          </a:xfrm>
        </p:spPr>
        <p:txBody>
          <a:bodyPr/>
          <a:lstStyle/>
          <a:p>
            <a:r>
              <a:rPr lang="en-US" dirty="0"/>
              <a:t>Statistical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725EDE-70CB-194D-B2EB-54425C5D9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3144" y="17439"/>
            <a:ext cx="1978856" cy="1808186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DB584BA-480C-A645-B9B9-0F91A74FD0E1}"/>
              </a:ext>
            </a:extLst>
          </p:cNvPr>
          <p:cNvSpPr txBox="1">
            <a:spLocks/>
          </p:cNvSpPr>
          <p:nvPr/>
        </p:nvSpPr>
        <p:spPr>
          <a:xfrm>
            <a:off x="488852" y="92153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Goal: To rigorously assess the strength of relationship between x and y (describe </a:t>
            </a:r>
            <a:r>
              <a:rPr lang="en-US" sz="3200" dirty="0">
                <a:solidFill>
                  <a:srgbClr val="FFFF00"/>
                </a:solidFill>
              </a:rPr>
              <a:t>patterns</a:t>
            </a:r>
            <a:r>
              <a:rPr lang="en-US" sz="3200" dirty="0"/>
              <a:t>)</a:t>
            </a:r>
          </a:p>
          <a:p>
            <a:pPr lvl="1"/>
            <a:r>
              <a:rPr lang="en-US" sz="2800" dirty="0"/>
              <a:t>Find a significant relationship using a p-value as a measure of relationship strength</a:t>
            </a:r>
          </a:p>
          <a:p>
            <a:pPr lvl="1"/>
            <a:r>
              <a:rPr lang="en-US" sz="2800" dirty="0">
                <a:solidFill>
                  <a:srgbClr val="FFFF00"/>
                </a:solidFill>
              </a:rPr>
              <a:t>Statistical models can demonstrate correlations.</a:t>
            </a:r>
          </a:p>
          <a:p>
            <a:r>
              <a:rPr lang="en-US" sz="3200" dirty="0"/>
              <a:t>Steps: </a:t>
            </a:r>
          </a:p>
          <a:p>
            <a:pPr marL="971550" lvl="1" indent="-514350">
              <a:buAutoNum type="arabicPeriod"/>
            </a:pPr>
            <a:r>
              <a:rPr lang="en-US" sz="2800" dirty="0"/>
              <a:t>Formulate a research question</a:t>
            </a:r>
          </a:p>
          <a:p>
            <a:pPr marL="971550" lvl="1" indent="-514350">
              <a:buAutoNum type="arabicPeriod"/>
            </a:pPr>
            <a:r>
              <a:rPr lang="en-US" sz="2800" dirty="0"/>
              <a:t>Formulate a hypothesis 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en-US" sz="2800" dirty="0"/>
              <a:t>Develop a model to demonstrate your hypothesis.</a:t>
            </a:r>
          </a:p>
          <a:p>
            <a:pPr marL="971550" lvl="1" indent="-514350">
              <a:buAutoNum type="arabicPeriod"/>
            </a:pPr>
            <a:r>
              <a:rPr lang="en-US" sz="2800" dirty="0"/>
              <a:t>Collect </a:t>
            </a:r>
            <a:r>
              <a:rPr lang="en-US" sz="2800" b="1" dirty="0">
                <a:solidFill>
                  <a:srgbClr val="FF40FF"/>
                </a:solidFill>
              </a:rPr>
              <a:t>data (required!!!)</a:t>
            </a:r>
          </a:p>
          <a:p>
            <a:pPr marL="971550" lvl="1" indent="-514350">
              <a:buAutoNum type="arabicPeriod"/>
            </a:pPr>
            <a:r>
              <a:rPr lang="en-US" sz="2800" dirty="0"/>
              <a:t>Evaluate hypothesis with appropriate statistical tools</a:t>
            </a:r>
          </a:p>
          <a:p>
            <a:pPr lvl="2"/>
            <a:r>
              <a:rPr lang="en-US" sz="1600" dirty="0"/>
              <a:t>t-test, Chi-square, ANOVA</a:t>
            </a:r>
          </a:p>
          <a:p>
            <a:pPr lvl="2"/>
            <a:r>
              <a:rPr lang="en-US" sz="1600" dirty="0"/>
              <a:t>Ordination (PCA)</a:t>
            </a:r>
          </a:p>
          <a:p>
            <a:pPr lvl="2"/>
            <a:r>
              <a:rPr lang="en-US" sz="1600" dirty="0"/>
              <a:t>Regression (LM, GLM, GLMM, GAM)</a:t>
            </a:r>
          </a:p>
          <a:p>
            <a:pPr marL="457200" lvl="1" indent="0">
              <a:buNone/>
            </a:pPr>
            <a:endParaRPr lang="en-US" sz="2000" dirty="0"/>
          </a:p>
          <a:p>
            <a:pPr marL="1428750" lvl="2" indent="-51435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4489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007" y="365125"/>
            <a:ext cx="11087793" cy="1325563"/>
          </a:xfrm>
        </p:spPr>
        <p:txBody>
          <a:bodyPr>
            <a:normAutofit/>
          </a:bodyPr>
          <a:lstStyle/>
          <a:p>
            <a:r>
              <a:rPr lang="en-US" dirty="0"/>
              <a:t>1. Example Question: </a:t>
            </a:r>
            <a:r>
              <a:rPr lang="en-US" dirty="0">
                <a:solidFill>
                  <a:srgbClr val="FFFF00"/>
                </a:solidFill>
              </a:rPr>
              <a:t>What</a:t>
            </a:r>
            <a:r>
              <a:rPr lang="en-US" dirty="0"/>
              <a:t> is the trajectory of Malagasy population size through time?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8F1133-BEA4-F44D-A5A2-023CE7FB2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3144" y="17439"/>
            <a:ext cx="1978856" cy="18081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607797-084D-D247-8C20-334C443957B0}"/>
              </a:ext>
            </a:extLst>
          </p:cNvPr>
          <p:cNvSpPr txBox="1"/>
          <p:nvPr/>
        </p:nvSpPr>
        <p:spPr>
          <a:xfrm>
            <a:off x="10076134" y="6349061"/>
            <a:ext cx="2023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World Bank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8EC7F53-87E0-F348-A971-FF989655E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5359" y="2031061"/>
            <a:ext cx="53975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9098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8F1133-BEA4-F44D-A5A2-023CE7FB2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3144" y="17439"/>
            <a:ext cx="1978856" cy="18081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607797-084D-D247-8C20-334C443957B0}"/>
              </a:ext>
            </a:extLst>
          </p:cNvPr>
          <p:cNvSpPr txBox="1"/>
          <p:nvPr/>
        </p:nvSpPr>
        <p:spPr>
          <a:xfrm>
            <a:off x="10076134" y="6349061"/>
            <a:ext cx="2023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World Bank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8EC7F53-87E0-F348-A971-FF989655E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5885" y="1825625"/>
            <a:ext cx="5397500" cy="4318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1518DD-CE04-0E42-B1F4-FCA905BC1B43}"/>
              </a:ext>
            </a:extLst>
          </p:cNvPr>
          <p:cNvSpPr txBox="1">
            <a:spLocks/>
          </p:cNvSpPr>
          <p:nvPr/>
        </p:nvSpPr>
        <p:spPr>
          <a:xfrm>
            <a:off x="266007" y="1843088"/>
            <a:ext cx="367987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2. Hypothesis: Malagasy population size increases with time</a:t>
            </a:r>
          </a:p>
          <a:p>
            <a:pPr marL="1428750" lvl="2" indent="-514350">
              <a:buAutoNum type="arabicPeriod"/>
            </a:pPr>
            <a:endParaRPr lang="en-US" sz="24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B7FEC3A-09EF-4A4A-9E85-D5E0EBB36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07" y="365125"/>
            <a:ext cx="10158153" cy="1325563"/>
          </a:xfrm>
        </p:spPr>
        <p:txBody>
          <a:bodyPr>
            <a:normAutofit/>
          </a:bodyPr>
          <a:lstStyle/>
          <a:p>
            <a:r>
              <a:rPr lang="en-US" dirty="0"/>
              <a:t>1. Example Question: </a:t>
            </a:r>
            <a:r>
              <a:rPr lang="en-US" dirty="0">
                <a:solidFill>
                  <a:srgbClr val="FFFF00"/>
                </a:solidFill>
              </a:rPr>
              <a:t>What</a:t>
            </a:r>
            <a:r>
              <a:rPr lang="en-US" dirty="0"/>
              <a:t> is the trajectory of Malagasy population size through time?</a:t>
            </a:r>
          </a:p>
        </p:txBody>
      </p:sp>
    </p:spTree>
    <p:extLst>
      <p:ext uri="{BB962C8B-B14F-4D97-AF65-F5344CB8AC3E}">
        <p14:creationId xmlns:p14="http://schemas.microsoft.com/office/powerpoint/2010/main" val="18392280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8F1133-BEA4-F44D-A5A2-023CE7FB2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3144" y="17439"/>
            <a:ext cx="1978856" cy="18081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607797-084D-D247-8C20-334C443957B0}"/>
              </a:ext>
            </a:extLst>
          </p:cNvPr>
          <p:cNvSpPr txBox="1"/>
          <p:nvPr/>
        </p:nvSpPr>
        <p:spPr>
          <a:xfrm>
            <a:off x="10076134" y="6349061"/>
            <a:ext cx="2023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World Bank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8EC7F53-87E0-F348-A971-FF989655E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5885" y="1825625"/>
            <a:ext cx="5397500" cy="4318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1518DD-CE04-0E42-B1F4-FCA905BC1B43}"/>
              </a:ext>
            </a:extLst>
          </p:cNvPr>
          <p:cNvSpPr txBox="1">
            <a:spLocks/>
          </p:cNvSpPr>
          <p:nvPr/>
        </p:nvSpPr>
        <p:spPr>
          <a:xfrm>
            <a:off x="266007" y="1843088"/>
            <a:ext cx="367987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2. Hypothesis: Malagasy population size increases with time</a:t>
            </a:r>
          </a:p>
          <a:p>
            <a:pPr marL="0" indent="0">
              <a:buNone/>
            </a:pPr>
            <a:r>
              <a:rPr lang="en-US" dirty="0"/>
              <a:t>3. Statistical Model:</a:t>
            </a:r>
          </a:p>
          <a:p>
            <a:pPr marL="1428750" lvl="2" indent="-514350">
              <a:buAutoNum type="arabicPeriod"/>
            </a:pPr>
            <a:endParaRPr lang="en-US" sz="24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B7FEC3A-09EF-4A4A-9E85-D5E0EBB36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07" y="365125"/>
            <a:ext cx="10158153" cy="1325563"/>
          </a:xfrm>
        </p:spPr>
        <p:txBody>
          <a:bodyPr>
            <a:normAutofit/>
          </a:bodyPr>
          <a:lstStyle/>
          <a:p>
            <a:r>
              <a:rPr lang="en-US" dirty="0"/>
              <a:t>1. Example Question: </a:t>
            </a:r>
            <a:r>
              <a:rPr lang="en-US" dirty="0">
                <a:solidFill>
                  <a:srgbClr val="FFFF00"/>
                </a:solidFill>
              </a:rPr>
              <a:t>What</a:t>
            </a:r>
            <a:r>
              <a:rPr lang="en-US" dirty="0"/>
              <a:t> is the trajectory of Malagasy population size through time?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F08E684-29AB-CF42-9026-E8B9E72C151C}"/>
                  </a:ext>
                </a:extLst>
              </p:cNvPr>
              <p:cNvSpPr/>
              <p:nvPr/>
            </p:nvSpPr>
            <p:spPr>
              <a:xfrm>
                <a:off x="692727" y="3481265"/>
                <a:ext cx="2111434" cy="5386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9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9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900" i="1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US" sz="29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9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9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F08E684-29AB-CF42-9026-E8B9E72C15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27" y="3481265"/>
                <a:ext cx="2111434" cy="538609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A8F4855-1EE0-6944-A89F-9763F5AFECA4}"/>
              </a:ext>
            </a:extLst>
          </p:cNvPr>
          <p:cNvSpPr txBox="1"/>
          <p:nvPr/>
        </p:nvSpPr>
        <p:spPr>
          <a:xfrm>
            <a:off x="560362" y="3941441"/>
            <a:ext cx="2376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9723272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8F1133-BEA4-F44D-A5A2-023CE7FB2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3144" y="17439"/>
            <a:ext cx="1978856" cy="18081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607797-084D-D247-8C20-334C443957B0}"/>
              </a:ext>
            </a:extLst>
          </p:cNvPr>
          <p:cNvSpPr txBox="1"/>
          <p:nvPr/>
        </p:nvSpPr>
        <p:spPr>
          <a:xfrm>
            <a:off x="10076134" y="6349061"/>
            <a:ext cx="2023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World Bank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8EC7F53-87E0-F348-A971-FF989655E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250" y="2038374"/>
            <a:ext cx="5397500" cy="4318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1518DD-CE04-0E42-B1F4-FCA905BC1B43}"/>
              </a:ext>
            </a:extLst>
          </p:cNvPr>
          <p:cNvSpPr txBox="1">
            <a:spLocks/>
          </p:cNvSpPr>
          <p:nvPr/>
        </p:nvSpPr>
        <p:spPr>
          <a:xfrm>
            <a:off x="266007" y="1843088"/>
            <a:ext cx="367987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2. Hypothesis: Malagasy population size increases with time</a:t>
            </a:r>
          </a:p>
          <a:p>
            <a:pPr marL="0" indent="0">
              <a:buNone/>
            </a:pPr>
            <a:r>
              <a:rPr lang="en-US" dirty="0"/>
              <a:t>3. Statistical Model:</a:t>
            </a:r>
          </a:p>
          <a:p>
            <a:pPr marL="1428750" lvl="2" indent="-514350">
              <a:buAutoNum type="arabicPeriod"/>
            </a:pPr>
            <a:endParaRPr lang="en-US" sz="24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B7FEC3A-09EF-4A4A-9E85-D5E0EBB36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07" y="365125"/>
            <a:ext cx="10127673" cy="1325563"/>
          </a:xfrm>
        </p:spPr>
        <p:txBody>
          <a:bodyPr>
            <a:normAutofit/>
          </a:bodyPr>
          <a:lstStyle/>
          <a:p>
            <a:r>
              <a:rPr lang="en-US" dirty="0"/>
              <a:t>1. Example Question: </a:t>
            </a:r>
            <a:r>
              <a:rPr lang="en-US" dirty="0">
                <a:solidFill>
                  <a:srgbClr val="FFFF00"/>
                </a:solidFill>
              </a:rPr>
              <a:t>What</a:t>
            </a:r>
            <a:r>
              <a:rPr lang="en-US" dirty="0"/>
              <a:t> is the trajectory of Malagasy population size through time?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F08E684-29AB-CF42-9026-E8B9E72C151C}"/>
                  </a:ext>
                </a:extLst>
              </p:cNvPr>
              <p:cNvSpPr/>
              <p:nvPr/>
            </p:nvSpPr>
            <p:spPr>
              <a:xfrm>
                <a:off x="692727" y="3481265"/>
                <a:ext cx="2111434" cy="5386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9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9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900" i="1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US" sz="29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9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9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F08E684-29AB-CF42-9026-E8B9E72C15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27" y="3481265"/>
                <a:ext cx="2111434" cy="538609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A8F4855-1EE0-6944-A89F-9763F5AFECA4}"/>
              </a:ext>
            </a:extLst>
          </p:cNvPr>
          <p:cNvSpPr txBox="1"/>
          <p:nvPr/>
        </p:nvSpPr>
        <p:spPr>
          <a:xfrm>
            <a:off x="560362" y="3941441"/>
            <a:ext cx="2376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Linear Regression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DBF70D3-3862-AD47-B48D-FC3D40A5AB80}"/>
              </a:ext>
            </a:extLst>
          </p:cNvPr>
          <p:cNvSpPr txBox="1">
            <a:spLocks/>
          </p:cNvSpPr>
          <p:nvPr/>
        </p:nvSpPr>
        <p:spPr>
          <a:xfrm>
            <a:off x="4078250" y="1539817"/>
            <a:ext cx="3266134" cy="22107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4. Data:</a:t>
            </a:r>
          </a:p>
        </p:txBody>
      </p:sp>
    </p:spTree>
    <p:extLst>
      <p:ext uri="{BB962C8B-B14F-4D97-AF65-F5344CB8AC3E}">
        <p14:creationId xmlns:p14="http://schemas.microsoft.com/office/powerpoint/2010/main" val="4000935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8F1133-BEA4-F44D-A5A2-023CE7FB2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3144" y="17439"/>
            <a:ext cx="1978856" cy="18081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607797-084D-D247-8C20-334C443957B0}"/>
              </a:ext>
            </a:extLst>
          </p:cNvPr>
          <p:cNvSpPr txBox="1"/>
          <p:nvPr/>
        </p:nvSpPr>
        <p:spPr>
          <a:xfrm>
            <a:off x="10076134" y="6349061"/>
            <a:ext cx="2023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World Bank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0C03743-E43D-F643-8952-EC2E147CE6B9}"/>
                  </a:ext>
                </a:extLst>
              </p:cNvPr>
              <p:cNvSpPr/>
              <p:nvPr/>
            </p:nvSpPr>
            <p:spPr>
              <a:xfrm>
                <a:off x="573249" y="3492751"/>
                <a:ext cx="2111434" cy="5386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9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9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900" i="1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US" sz="29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9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9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0C03743-E43D-F643-8952-EC2E147CE6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49" y="3492751"/>
                <a:ext cx="2111434" cy="538609"/>
              </a:xfrm>
              <a:prstGeom prst="rect">
                <a:avLst/>
              </a:prstGeom>
              <a:blipFill>
                <a:blip r:embed="rId3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F4ED600-5AA7-0A4C-93F1-AD5D0FF8BABD}"/>
                  </a:ext>
                </a:extLst>
              </p:cNvPr>
              <p:cNvSpPr/>
              <p:nvPr/>
            </p:nvSpPr>
            <p:spPr>
              <a:xfrm>
                <a:off x="553157" y="4594105"/>
                <a:ext cx="3075709" cy="5386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90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900" b="0" i="1" smtClean="0">
                          <a:latin typeface="Cambria Math" panose="02040503050406030204" pitchFamily="18" charset="0"/>
                        </a:rPr>
                        <m:t>= .372 </m:t>
                      </m:r>
                      <m:r>
                        <m:rPr>
                          <m:sty m:val="p"/>
                        </m:rPr>
                        <a:rPr lang="en-US" sz="2900" b="0" i="0" smtClean="0">
                          <a:latin typeface="Cambria Math" panose="02040503050406030204" pitchFamily="18" charset="0"/>
                        </a:rPr>
                        <m:t>million</m:t>
                      </m:r>
                    </m:oMath>
                  </m:oMathPara>
                </a14:m>
                <a:endParaRPr lang="en-US" sz="29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F4ED600-5AA7-0A4C-93F1-AD5D0FF8BA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57" y="4594105"/>
                <a:ext cx="3075709" cy="538609"/>
              </a:xfrm>
              <a:prstGeom prst="rect">
                <a:avLst/>
              </a:prstGeom>
              <a:blipFill>
                <a:blip r:embed="rId4"/>
                <a:stretch>
                  <a:fillRect b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BC8913D-033C-7A42-B17E-6E7BE97162F5}"/>
                  </a:ext>
                </a:extLst>
              </p:cNvPr>
              <p:cNvSpPr/>
              <p:nvPr/>
            </p:nvSpPr>
            <p:spPr>
              <a:xfrm>
                <a:off x="0" y="5132714"/>
                <a:ext cx="2749382" cy="5386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9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900" b="0" i="1" smtClean="0">
                          <a:latin typeface="Cambria Math" panose="02040503050406030204" pitchFamily="18" charset="0"/>
                        </a:rPr>
                        <m:t>= .003</m:t>
                      </m:r>
                    </m:oMath>
                  </m:oMathPara>
                </a14:m>
                <a:endParaRPr lang="en-US" sz="29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BC8913D-033C-7A42-B17E-6E7BE97162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132714"/>
                <a:ext cx="2749382" cy="538609"/>
              </a:xfrm>
              <a:prstGeom prst="rect">
                <a:avLst/>
              </a:prstGeom>
              <a:blipFill>
                <a:blip r:embed="rId5"/>
                <a:stretch>
                  <a:fillRect b="-20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8D44E280-F4B9-F541-84B2-1D18B6CE641D}"/>
              </a:ext>
            </a:extLst>
          </p:cNvPr>
          <p:cNvGrpSpPr/>
          <p:nvPr/>
        </p:nvGrpSpPr>
        <p:grpSpPr>
          <a:xfrm>
            <a:off x="4061574" y="1932305"/>
            <a:ext cx="5454996" cy="4318000"/>
            <a:chOff x="3909174" y="1825625"/>
            <a:chExt cx="5454996" cy="431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F200967-0B8F-AC46-BD10-1DF979D8A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09174" y="1825625"/>
              <a:ext cx="5397500" cy="4318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065A7876-4F85-F045-990E-70DA22160DD7}"/>
                    </a:ext>
                  </a:extLst>
                </p:cNvPr>
                <p:cNvSpPr/>
                <p:nvPr/>
              </p:nvSpPr>
              <p:spPr>
                <a:xfrm>
                  <a:off x="7713225" y="5055527"/>
                  <a:ext cx="1650945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sz="2000" b="0" i="0" baseline="300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 .96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065A7876-4F85-F045-990E-70DA22160D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3225" y="5055527"/>
                  <a:ext cx="1650945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4CF525F-17B4-2A45-9CFB-8B0F98CB179B}"/>
                </a:ext>
              </a:extLst>
            </p:cNvPr>
            <p:cNvSpPr txBox="1"/>
            <p:nvPr/>
          </p:nvSpPr>
          <p:spPr>
            <a:xfrm>
              <a:off x="5610397" y="1894365"/>
              <a:ext cx="23761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Linear Regression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0C546C8-B3C3-174B-833D-B1A2B0B1B56C}"/>
              </a:ext>
            </a:extLst>
          </p:cNvPr>
          <p:cNvSpPr/>
          <p:nvPr/>
        </p:nvSpPr>
        <p:spPr>
          <a:xfrm>
            <a:off x="2295120" y="6264422"/>
            <a:ext cx="7286483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900" dirty="0">
                <a:solidFill>
                  <a:srgbClr val="FFC000"/>
                </a:solidFill>
              </a:rPr>
              <a:t>What can we conclude from this fitted model?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CA759F7-AC43-C54E-B395-A3B40105D76B}"/>
              </a:ext>
            </a:extLst>
          </p:cNvPr>
          <p:cNvSpPr txBox="1">
            <a:spLocks/>
          </p:cNvSpPr>
          <p:nvPr/>
        </p:nvSpPr>
        <p:spPr>
          <a:xfrm>
            <a:off x="171800" y="1801886"/>
            <a:ext cx="367987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2. Hypothesis: Malagasy population size increases with time</a:t>
            </a:r>
          </a:p>
          <a:p>
            <a:pPr marL="0" indent="0">
              <a:buNone/>
            </a:pPr>
            <a:r>
              <a:rPr lang="en-US" dirty="0"/>
              <a:t>3. Statistical Model: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5. Evaluation</a:t>
            </a:r>
          </a:p>
          <a:p>
            <a:pPr marL="1428750" lvl="2" indent="-514350">
              <a:buAutoNum type="arabicPeriod"/>
            </a:pPr>
            <a:endParaRPr lang="en-US" sz="240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67038BA-A4B4-B743-AA88-593E7CC3C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07" y="365125"/>
            <a:ext cx="10173393" cy="1325563"/>
          </a:xfrm>
        </p:spPr>
        <p:txBody>
          <a:bodyPr>
            <a:normAutofit/>
          </a:bodyPr>
          <a:lstStyle/>
          <a:p>
            <a:r>
              <a:rPr lang="en-US" dirty="0"/>
              <a:t>1. Example Question: </a:t>
            </a:r>
            <a:r>
              <a:rPr lang="en-US" dirty="0">
                <a:solidFill>
                  <a:srgbClr val="FFFF00"/>
                </a:solidFill>
              </a:rPr>
              <a:t>What</a:t>
            </a:r>
            <a:r>
              <a:rPr lang="en-US" dirty="0"/>
              <a:t> is the trajectory of Malagasy population size through time?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1838899-24FA-7543-98BC-A3CBEFE52DB4}"/>
              </a:ext>
            </a:extLst>
          </p:cNvPr>
          <p:cNvSpPr txBox="1">
            <a:spLocks/>
          </p:cNvSpPr>
          <p:nvPr/>
        </p:nvSpPr>
        <p:spPr>
          <a:xfrm>
            <a:off x="4078250" y="1539817"/>
            <a:ext cx="3266134" cy="22107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4. Data:</a:t>
            </a:r>
          </a:p>
        </p:txBody>
      </p:sp>
    </p:spTree>
    <p:extLst>
      <p:ext uri="{BB962C8B-B14F-4D97-AF65-F5344CB8AC3E}">
        <p14:creationId xmlns:p14="http://schemas.microsoft.com/office/powerpoint/2010/main" val="1028802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8F1133-BEA4-F44D-A5A2-023CE7FB2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3144" y="17439"/>
            <a:ext cx="1978856" cy="18081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607797-084D-D247-8C20-334C443957B0}"/>
              </a:ext>
            </a:extLst>
          </p:cNvPr>
          <p:cNvSpPr txBox="1"/>
          <p:nvPr/>
        </p:nvSpPr>
        <p:spPr>
          <a:xfrm>
            <a:off x="10076134" y="6349061"/>
            <a:ext cx="2023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World Bank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0C03743-E43D-F643-8952-EC2E147CE6B9}"/>
                  </a:ext>
                </a:extLst>
              </p:cNvPr>
              <p:cNvSpPr/>
              <p:nvPr/>
            </p:nvSpPr>
            <p:spPr>
              <a:xfrm>
                <a:off x="117310" y="2603701"/>
                <a:ext cx="3009634" cy="5552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9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9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𝑚𝑥</m:t>
                          </m:r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9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sz="29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0C03743-E43D-F643-8952-EC2E147CE6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10" y="2603701"/>
                <a:ext cx="3009634" cy="555217"/>
              </a:xfrm>
              <a:prstGeom prst="rect">
                <a:avLst/>
              </a:prstGeom>
              <a:blipFill>
                <a:blip r:embed="rId3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F4ED600-5AA7-0A4C-93F1-AD5D0FF8BABD}"/>
                  </a:ext>
                </a:extLst>
              </p:cNvPr>
              <p:cNvSpPr/>
              <p:nvPr/>
            </p:nvSpPr>
            <p:spPr>
              <a:xfrm>
                <a:off x="266000" y="3810138"/>
                <a:ext cx="3823856" cy="5386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90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=0.029</m:t>
                    </m:r>
                  </m:oMath>
                </a14:m>
                <a:r>
                  <a:rPr lang="en-US" sz="2900" dirty="0"/>
                  <a:t> mil.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F4ED600-5AA7-0A4C-93F1-AD5D0FF8BA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000" y="3810138"/>
                <a:ext cx="3823856" cy="538609"/>
              </a:xfrm>
              <a:prstGeom prst="rect">
                <a:avLst/>
              </a:prstGeom>
              <a:blipFill>
                <a:blip r:embed="rId4"/>
                <a:stretch>
                  <a:fillRect t="-1428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BC8913D-033C-7A42-B17E-6E7BE97162F5}"/>
                  </a:ext>
                </a:extLst>
              </p:cNvPr>
              <p:cNvSpPr/>
              <p:nvPr/>
            </p:nvSpPr>
            <p:spPr>
              <a:xfrm>
                <a:off x="-458148" y="4429368"/>
                <a:ext cx="3075709" cy="5386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9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900" b="0" i="1" smtClean="0">
                          <a:latin typeface="Cambria Math" panose="02040503050406030204" pitchFamily="18" charset="0"/>
                        </a:rPr>
                        <m:t>&lt;.001</m:t>
                      </m:r>
                    </m:oMath>
                  </m:oMathPara>
                </a14:m>
                <a:endParaRPr lang="en-US" sz="29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BC8913D-033C-7A42-B17E-6E7BE97162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58148" y="4429368"/>
                <a:ext cx="3075709" cy="538609"/>
              </a:xfrm>
              <a:prstGeom prst="rect">
                <a:avLst/>
              </a:prstGeom>
              <a:blipFill>
                <a:blip r:embed="rId5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CCEAA6AC-30B4-B940-A30C-73C4B60201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9511" y="1825625"/>
            <a:ext cx="5397500" cy="431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F816846-E8BE-514D-A071-053B13BA003E}"/>
                  </a:ext>
                </a:extLst>
              </p:cNvPr>
              <p:cNvSpPr/>
              <p:nvPr/>
            </p:nvSpPr>
            <p:spPr>
              <a:xfrm>
                <a:off x="7713225" y="5055527"/>
                <a:ext cx="165094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sz="2000" b="0" i="0" baseline="30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.99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F816846-E8BE-514D-A071-053B13BA00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225" y="5055527"/>
                <a:ext cx="1650945" cy="400110"/>
              </a:xfrm>
              <a:prstGeom prst="rect">
                <a:avLst/>
              </a:prstGeom>
              <a:blipFill>
                <a:blip r:embed="rId7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DC850A4E-3B3D-974C-80E5-ABF696281B0A}"/>
              </a:ext>
            </a:extLst>
          </p:cNvPr>
          <p:cNvSpPr txBox="1"/>
          <p:nvPr/>
        </p:nvSpPr>
        <p:spPr>
          <a:xfrm>
            <a:off x="5063628" y="1883914"/>
            <a:ext cx="3186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96FF"/>
                </a:solidFill>
              </a:rPr>
              <a:t>Exponential Regression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965BB5-C7CB-374C-BA8D-E8C51CD121EC}"/>
              </a:ext>
            </a:extLst>
          </p:cNvPr>
          <p:cNvSpPr/>
          <p:nvPr/>
        </p:nvSpPr>
        <p:spPr>
          <a:xfrm>
            <a:off x="2295120" y="6264422"/>
            <a:ext cx="7286483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900" dirty="0">
                <a:solidFill>
                  <a:srgbClr val="FFC000"/>
                </a:solidFill>
              </a:rPr>
              <a:t>What can we conclude from this fitted model?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E504740-25BB-F040-AE0C-E2B5C2545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00" y="240421"/>
            <a:ext cx="10173393" cy="1325563"/>
          </a:xfrm>
        </p:spPr>
        <p:txBody>
          <a:bodyPr>
            <a:normAutofit/>
          </a:bodyPr>
          <a:lstStyle/>
          <a:p>
            <a:r>
              <a:rPr lang="en-US" dirty="0"/>
              <a:t>1. Example Question: </a:t>
            </a:r>
            <a:r>
              <a:rPr lang="en-US" dirty="0">
                <a:solidFill>
                  <a:srgbClr val="FFFF00"/>
                </a:solidFill>
              </a:rPr>
              <a:t>What</a:t>
            </a:r>
            <a:r>
              <a:rPr lang="en-US" dirty="0"/>
              <a:t> is the trajectory of Malagasy population size through time?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9594941-35C7-7944-BB7E-600750182172}"/>
              </a:ext>
            </a:extLst>
          </p:cNvPr>
          <p:cNvSpPr txBox="1">
            <a:spLocks/>
          </p:cNvSpPr>
          <p:nvPr/>
        </p:nvSpPr>
        <p:spPr>
          <a:xfrm>
            <a:off x="171800" y="1801886"/>
            <a:ext cx="367987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7. Adapt your model and re-evaluate: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C69E27-6628-8B40-B076-3786BD6E1EB4}"/>
              </a:ext>
            </a:extLst>
          </p:cNvPr>
          <p:cNvSpPr txBox="1"/>
          <p:nvPr/>
        </p:nvSpPr>
        <p:spPr>
          <a:xfrm>
            <a:off x="266000" y="3158918"/>
            <a:ext cx="3186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Exponential Regression</a:t>
            </a:r>
          </a:p>
        </p:txBody>
      </p:sp>
    </p:spTree>
    <p:extLst>
      <p:ext uri="{BB962C8B-B14F-4D97-AF65-F5344CB8AC3E}">
        <p14:creationId xmlns:p14="http://schemas.microsoft.com/office/powerpoint/2010/main" val="3000951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C94C7-91F3-3A45-84BF-37C9CC3E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697E5-95D5-304C-BF8B-85900329A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001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To explain what we’re doing here</a:t>
            </a:r>
          </a:p>
          <a:p>
            <a:r>
              <a:rPr lang="en-US" sz="3200" dirty="0"/>
              <a:t>To define “science” </a:t>
            </a:r>
          </a:p>
          <a:p>
            <a:r>
              <a:rPr lang="en-US" sz="3200" dirty="0"/>
              <a:t>To define “data” </a:t>
            </a:r>
          </a:p>
          <a:p>
            <a:r>
              <a:rPr lang="en-US" sz="3200" dirty="0"/>
              <a:t>To define “models”</a:t>
            </a:r>
          </a:p>
          <a:p>
            <a:r>
              <a:rPr lang="en-US" sz="3200" dirty="0"/>
              <a:t>To introduce many different types of models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152371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92" y="-156887"/>
            <a:ext cx="10515600" cy="1325563"/>
          </a:xfrm>
        </p:spPr>
        <p:txBody>
          <a:bodyPr/>
          <a:lstStyle/>
          <a:p>
            <a:r>
              <a:rPr lang="en-US" dirty="0"/>
              <a:t>Statistical Models: Beware!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725EDE-70CB-194D-B2EB-54425C5D9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3144" y="17439"/>
            <a:ext cx="1978856" cy="1808186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DB584BA-480C-A645-B9B9-0F91A74FD0E1}"/>
              </a:ext>
            </a:extLst>
          </p:cNvPr>
          <p:cNvSpPr txBox="1">
            <a:spLocks/>
          </p:cNvSpPr>
          <p:nvPr/>
        </p:nvSpPr>
        <p:spPr>
          <a:xfrm>
            <a:off x="504092" y="92153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Statistical models and tests are based on specific assumptions </a:t>
            </a:r>
          </a:p>
          <a:p>
            <a:pPr lvl="1"/>
            <a:r>
              <a:rPr lang="en-US" dirty="0"/>
              <a:t>data normally distributed</a:t>
            </a:r>
          </a:p>
          <a:p>
            <a:pPr lvl="1"/>
            <a:r>
              <a:rPr lang="en-US" dirty="0"/>
              <a:t>y and y independent</a:t>
            </a:r>
          </a:p>
          <a:p>
            <a:pPr lvl="1"/>
            <a:r>
              <a:rPr lang="en-US" dirty="0"/>
              <a:t>etc.</a:t>
            </a:r>
          </a:p>
          <a:p>
            <a:pPr marL="1428750" lvl="2" indent="-51435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45457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92" y="-156887"/>
            <a:ext cx="10515600" cy="1325563"/>
          </a:xfrm>
        </p:spPr>
        <p:txBody>
          <a:bodyPr/>
          <a:lstStyle/>
          <a:p>
            <a:r>
              <a:rPr lang="en-US" dirty="0"/>
              <a:t>Statistical Models: Beware!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725EDE-70CB-194D-B2EB-54425C5D9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3144" y="17439"/>
            <a:ext cx="1978856" cy="1808186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DB584BA-480C-A645-B9B9-0F91A74FD0E1}"/>
              </a:ext>
            </a:extLst>
          </p:cNvPr>
          <p:cNvSpPr txBox="1">
            <a:spLocks/>
          </p:cNvSpPr>
          <p:nvPr/>
        </p:nvSpPr>
        <p:spPr>
          <a:xfrm>
            <a:off x="504092" y="92153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Statistical models and tests are based on specific assumptions </a:t>
            </a:r>
          </a:p>
          <a:p>
            <a:pPr lvl="1"/>
            <a:r>
              <a:rPr lang="en-US" dirty="0"/>
              <a:t>data normally distributed</a:t>
            </a:r>
          </a:p>
          <a:p>
            <a:pPr lvl="1"/>
            <a:r>
              <a:rPr lang="en-US" dirty="0"/>
              <a:t>y and y independent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Assessing a model means you need to make sure the assumptions are not violated. </a:t>
            </a:r>
          </a:p>
          <a:p>
            <a:pPr marL="1428750" lvl="2" indent="-51435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600904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92" y="-156887"/>
            <a:ext cx="10515600" cy="1325563"/>
          </a:xfrm>
        </p:spPr>
        <p:txBody>
          <a:bodyPr/>
          <a:lstStyle/>
          <a:p>
            <a:r>
              <a:rPr lang="en-US" dirty="0"/>
              <a:t>Statistical Models: Beware!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725EDE-70CB-194D-B2EB-54425C5D9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3144" y="17439"/>
            <a:ext cx="1978856" cy="1808186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DB584BA-480C-A645-B9B9-0F91A74FD0E1}"/>
              </a:ext>
            </a:extLst>
          </p:cNvPr>
          <p:cNvSpPr txBox="1">
            <a:spLocks/>
          </p:cNvSpPr>
          <p:nvPr/>
        </p:nvSpPr>
        <p:spPr>
          <a:xfrm>
            <a:off x="504092" y="92153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Statistical models and tests are based on specific assumptions </a:t>
            </a:r>
          </a:p>
          <a:p>
            <a:pPr lvl="1"/>
            <a:r>
              <a:rPr lang="en-US" dirty="0"/>
              <a:t>data normally distributed</a:t>
            </a:r>
          </a:p>
          <a:p>
            <a:pPr lvl="1"/>
            <a:r>
              <a:rPr lang="en-US" dirty="0"/>
              <a:t>y and y independent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Assessing a model means you need to make sure the assumptions are not violated. </a:t>
            </a:r>
          </a:p>
          <a:p>
            <a:r>
              <a:rPr lang="en-US" dirty="0"/>
              <a:t>There are so many statistical models</a:t>
            </a:r>
            <a:r>
              <a:rPr lang="mr-IN" dirty="0"/>
              <a:t>…</a:t>
            </a:r>
            <a:endParaRPr lang="en-US" dirty="0"/>
          </a:p>
          <a:p>
            <a:pPr marL="1428750" lvl="2" indent="-514350">
              <a:buAutoNum type="arabicPeriod"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163BBB-3170-8145-B0A6-D4A568F8D3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236" y="4001294"/>
            <a:ext cx="4437529" cy="236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5937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972" y="258750"/>
            <a:ext cx="10515600" cy="1325563"/>
          </a:xfrm>
        </p:spPr>
        <p:txBody>
          <a:bodyPr/>
          <a:lstStyle/>
          <a:p>
            <a:r>
              <a:rPr lang="en-US" dirty="0"/>
              <a:t>Statistical vs. Mathematical Model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1227" y="1527486"/>
            <a:ext cx="7886700" cy="406587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The choice depends on the research question!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725EDE-70CB-194D-B2EB-54425C5D9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3144" y="17439"/>
            <a:ext cx="1978856" cy="180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67854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92" y="0"/>
            <a:ext cx="10515600" cy="1325563"/>
          </a:xfrm>
        </p:spPr>
        <p:txBody>
          <a:bodyPr/>
          <a:lstStyle/>
          <a:p>
            <a:r>
              <a:rPr lang="en-US" dirty="0"/>
              <a:t>Mechanistic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725EDE-70CB-194D-B2EB-54425C5D9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3144" y="17439"/>
            <a:ext cx="1978856" cy="180818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65330CA-D8A8-0B49-B121-33EB6C1978CF}"/>
              </a:ext>
            </a:extLst>
          </p:cNvPr>
          <p:cNvSpPr txBox="1">
            <a:spLocks/>
          </p:cNvSpPr>
          <p:nvPr/>
        </p:nvSpPr>
        <p:spPr>
          <a:xfrm>
            <a:off x="504092" y="92153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Goal: To demonstrate the </a:t>
            </a:r>
            <a:r>
              <a:rPr lang="en-US" sz="3200" dirty="0">
                <a:solidFill>
                  <a:srgbClr val="FFFF00"/>
                </a:solidFill>
              </a:rPr>
              <a:t>processes</a:t>
            </a:r>
            <a:r>
              <a:rPr lang="en-US" sz="3200" dirty="0"/>
              <a:t> that underlie a relationship between x and y</a:t>
            </a:r>
          </a:p>
          <a:p>
            <a:pPr lvl="1"/>
            <a:r>
              <a:rPr lang="en-US" sz="2800" dirty="0"/>
              <a:t>Find a significant relationship using a p-value as a measure of relationship strength</a:t>
            </a:r>
          </a:p>
          <a:p>
            <a:pPr lvl="1"/>
            <a:r>
              <a:rPr lang="en-US" sz="2800" dirty="0">
                <a:solidFill>
                  <a:srgbClr val="FFFF00"/>
                </a:solidFill>
              </a:rPr>
              <a:t>Mechanistic models can demonstrate causation.</a:t>
            </a:r>
          </a:p>
          <a:p>
            <a:r>
              <a:rPr lang="en-US" sz="3200" dirty="0"/>
              <a:t>Steps: </a:t>
            </a:r>
          </a:p>
          <a:p>
            <a:pPr marL="971550" lvl="1" indent="-514350">
              <a:buAutoNum type="arabicPeriod"/>
            </a:pPr>
            <a:r>
              <a:rPr lang="en-US" sz="2800" dirty="0"/>
              <a:t>Formulate a research question</a:t>
            </a:r>
          </a:p>
          <a:p>
            <a:pPr marL="971550" lvl="1" indent="-514350">
              <a:buAutoNum type="arabicPeriod"/>
            </a:pPr>
            <a:r>
              <a:rPr lang="en-US" sz="2800" dirty="0"/>
              <a:t>Formulate a hypothesis 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en-US" sz="2800" dirty="0"/>
              <a:t>Develop a model to demonstrate your hypothesis.</a:t>
            </a:r>
          </a:p>
          <a:p>
            <a:pPr marL="971550" lvl="1" indent="-514350">
              <a:buAutoNum type="arabicPeriod"/>
            </a:pPr>
            <a:r>
              <a:rPr lang="en-US" sz="2800" dirty="0"/>
              <a:t>Collect </a:t>
            </a:r>
            <a:r>
              <a:rPr lang="en-US" sz="2800" b="1" dirty="0">
                <a:solidFill>
                  <a:srgbClr val="FF40FF"/>
                </a:solidFill>
              </a:rPr>
              <a:t>data</a:t>
            </a:r>
            <a:r>
              <a:rPr lang="en-US" sz="2800" dirty="0"/>
              <a:t> (for certain questions)</a:t>
            </a:r>
          </a:p>
          <a:p>
            <a:pPr marL="971550" lvl="1" indent="-514350">
              <a:buAutoNum type="arabicPeriod"/>
            </a:pPr>
            <a:r>
              <a:rPr lang="en-US" sz="2800" dirty="0"/>
              <a:t>Evaluate the extent to which your model-simulated data matches that from the real world.</a:t>
            </a:r>
          </a:p>
          <a:p>
            <a:pPr marL="971550" lvl="1" indent="-51435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866941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8F1133-BEA4-F44D-A5A2-023CE7FB2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3144" y="17439"/>
            <a:ext cx="1978856" cy="18081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607797-084D-D247-8C20-334C443957B0}"/>
              </a:ext>
            </a:extLst>
          </p:cNvPr>
          <p:cNvSpPr txBox="1"/>
          <p:nvPr/>
        </p:nvSpPr>
        <p:spPr>
          <a:xfrm>
            <a:off x="10076134" y="6349061"/>
            <a:ext cx="2023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World Bank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8EC7F53-87E0-F348-A971-FF989655E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999" y="2067282"/>
            <a:ext cx="5397500" cy="431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2EF5591-2B30-EA44-ABC1-73491C5A8015}"/>
              </a:ext>
            </a:extLst>
          </p:cNvPr>
          <p:cNvSpPr txBox="1">
            <a:spLocks/>
          </p:cNvSpPr>
          <p:nvPr/>
        </p:nvSpPr>
        <p:spPr>
          <a:xfrm>
            <a:off x="126277" y="189079"/>
            <a:ext cx="1008686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1. Example Question: </a:t>
            </a:r>
            <a:r>
              <a:rPr lang="en-US" dirty="0">
                <a:solidFill>
                  <a:srgbClr val="FFFF00"/>
                </a:solidFill>
              </a:rPr>
              <a:t>How</a:t>
            </a:r>
            <a:r>
              <a:rPr lang="en-US" dirty="0"/>
              <a:t> does Malagasy population size change with time?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DFFADC5-E57C-974B-8B8A-9F7EB054599A}"/>
              </a:ext>
            </a:extLst>
          </p:cNvPr>
          <p:cNvSpPr txBox="1">
            <a:spLocks/>
          </p:cNvSpPr>
          <p:nvPr/>
        </p:nvSpPr>
        <p:spPr>
          <a:xfrm>
            <a:off x="126277" y="1686282"/>
            <a:ext cx="367987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2. Hypothesis: Malagasy population size increases because people are having children.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C000"/>
                </a:solidFill>
              </a:rPr>
              <a:t>Can you think of an alternative hypothesis?</a:t>
            </a:r>
          </a:p>
          <a:p>
            <a:pPr marL="1428750" lvl="2" indent="-514350">
              <a:buAutoNum type="arabicPeriod"/>
            </a:pPr>
            <a:endParaRPr lang="en-US" sz="2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2292B24-B6EC-3C48-91A1-FB2DA37A003E}"/>
              </a:ext>
            </a:extLst>
          </p:cNvPr>
          <p:cNvSpPr txBox="1">
            <a:spLocks/>
          </p:cNvSpPr>
          <p:nvPr/>
        </p:nvSpPr>
        <p:spPr>
          <a:xfrm>
            <a:off x="4489730" y="1631257"/>
            <a:ext cx="3266134" cy="22107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4. Data:</a:t>
            </a:r>
          </a:p>
        </p:txBody>
      </p:sp>
    </p:spTree>
    <p:extLst>
      <p:ext uri="{BB962C8B-B14F-4D97-AF65-F5344CB8AC3E}">
        <p14:creationId xmlns:p14="http://schemas.microsoft.com/office/powerpoint/2010/main" val="256523856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8F1133-BEA4-F44D-A5A2-023CE7FB2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3144" y="17439"/>
            <a:ext cx="1978856" cy="18081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607797-084D-D247-8C20-334C443957B0}"/>
              </a:ext>
            </a:extLst>
          </p:cNvPr>
          <p:cNvSpPr txBox="1"/>
          <p:nvPr/>
        </p:nvSpPr>
        <p:spPr>
          <a:xfrm>
            <a:off x="10076134" y="6349061"/>
            <a:ext cx="2023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World Bank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2EF5591-2B30-EA44-ABC1-73491C5A8015}"/>
              </a:ext>
            </a:extLst>
          </p:cNvPr>
          <p:cNvSpPr txBox="1">
            <a:spLocks/>
          </p:cNvSpPr>
          <p:nvPr/>
        </p:nvSpPr>
        <p:spPr>
          <a:xfrm>
            <a:off x="126277" y="189079"/>
            <a:ext cx="1008686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1. Example Question: </a:t>
            </a:r>
            <a:r>
              <a:rPr lang="en-US" dirty="0">
                <a:solidFill>
                  <a:srgbClr val="FFFF00"/>
                </a:solidFill>
              </a:rPr>
              <a:t>How</a:t>
            </a:r>
            <a:r>
              <a:rPr lang="en-US" dirty="0"/>
              <a:t> does Malagasy population size change with time?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DFFADC5-E57C-974B-8B8A-9F7EB054599A}"/>
              </a:ext>
            </a:extLst>
          </p:cNvPr>
          <p:cNvSpPr txBox="1">
            <a:spLocks/>
          </p:cNvSpPr>
          <p:nvPr/>
        </p:nvSpPr>
        <p:spPr>
          <a:xfrm>
            <a:off x="126277" y="1686282"/>
            <a:ext cx="367987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2. Hypothesis: Malagasy population size increases because people are having children. </a:t>
            </a:r>
          </a:p>
          <a:p>
            <a:pPr marL="0" indent="0">
              <a:buNone/>
            </a:pPr>
            <a:r>
              <a:rPr lang="en-US" dirty="0"/>
              <a:t>3. Mechanistic Model: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E648EA-64F9-F341-A49D-7FFDEBEFC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999" y="2067282"/>
            <a:ext cx="5397500" cy="431800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BBFD008-80F3-754C-840B-1CF39E25C63C}"/>
              </a:ext>
            </a:extLst>
          </p:cNvPr>
          <p:cNvSpPr txBox="1">
            <a:spLocks/>
          </p:cNvSpPr>
          <p:nvPr/>
        </p:nvSpPr>
        <p:spPr>
          <a:xfrm>
            <a:off x="4489730" y="1631257"/>
            <a:ext cx="3266134" cy="22107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4. Data: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45F9AD-7557-504B-9EE4-9D9569DC5B0F}"/>
              </a:ext>
            </a:extLst>
          </p:cNvPr>
          <p:cNvSpPr/>
          <p:nvPr/>
        </p:nvSpPr>
        <p:spPr>
          <a:xfrm>
            <a:off x="1586402" y="4389824"/>
            <a:ext cx="1342912" cy="120014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Population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264BEB4-E517-0D41-8886-1F4F86C3BCEB}"/>
              </a:ext>
            </a:extLst>
          </p:cNvPr>
          <p:cNvCxnSpPr>
            <a:cxnSpLocks/>
          </p:cNvCxnSpPr>
          <p:nvPr/>
        </p:nvCxnSpPr>
        <p:spPr>
          <a:xfrm>
            <a:off x="467908" y="5030461"/>
            <a:ext cx="99508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CD5A157-9911-134E-8430-160B9A5972A7}"/>
              </a:ext>
            </a:extLst>
          </p:cNvPr>
          <p:cNvCxnSpPr/>
          <p:nvPr/>
        </p:nvCxnSpPr>
        <p:spPr>
          <a:xfrm>
            <a:off x="3127922" y="5050715"/>
            <a:ext cx="104887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78D96B7-3E10-994F-9DF5-38163A56D796}"/>
              </a:ext>
            </a:extLst>
          </p:cNvPr>
          <p:cNvSpPr txBox="1"/>
          <p:nvPr/>
        </p:nvSpPr>
        <p:spPr>
          <a:xfrm>
            <a:off x="709955" y="4680838"/>
            <a:ext cx="638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birth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159BD5-B9B8-CC44-AAA6-2644145FD250}"/>
              </a:ext>
            </a:extLst>
          </p:cNvPr>
          <p:cNvSpPr txBox="1"/>
          <p:nvPr/>
        </p:nvSpPr>
        <p:spPr>
          <a:xfrm>
            <a:off x="3248946" y="4677973"/>
            <a:ext cx="72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BEC52D-717D-5441-9620-8AEB123B174F}"/>
                  </a:ext>
                </a:extLst>
              </p:cNvPr>
              <p:cNvSpPr txBox="1"/>
              <p:nvPr/>
            </p:nvSpPr>
            <p:spPr>
              <a:xfrm>
                <a:off x="-383771" y="5987201"/>
                <a:ext cx="369352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+</m:t>
                      </m:r>
                      <m:r>
                        <a:rPr lang="en-US" i="1">
                          <a:latin typeface="Cambria Math" charset="0"/>
                        </a:rPr>
                        <m:t>𝑏</m:t>
                      </m:r>
                      <m:r>
                        <a:rPr lang="en-US" i="1">
                          <a:latin typeface="Cambria Math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  −</m:t>
                      </m:r>
                      <m:r>
                        <a:rPr lang="en-US" i="1">
                          <a:latin typeface="Cambria Math" charset="0"/>
                        </a:rPr>
                        <m:t>𝑑</m:t>
                      </m:r>
                      <m:r>
                        <a:rPr lang="en-US" i="1">
                          <a:latin typeface="Cambria Math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charset="0"/>
                </a:endParaRPr>
              </a:p>
              <a:p>
                <a:endParaRPr lang="en-US" i="1" dirty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BEC52D-717D-5441-9620-8AEB123B1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3771" y="5987201"/>
                <a:ext cx="3693523" cy="553998"/>
              </a:xfrm>
              <a:prstGeom prst="rect">
                <a:avLst/>
              </a:prstGeom>
              <a:blipFill>
                <a:blip r:embed="rId4"/>
                <a:stretch>
                  <a:fillRect t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C939CE6-798C-3F48-A168-892D432D8557}"/>
                  </a:ext>
                </a:extLst>
              </p:cNvPr>
              <p:cNvSpPr txBox="1"/>
              <p:nvPr/>
            </p:nvSpPr>
            <p:spPr>
              <a:xfrm>
                <a:off x="-764209" y="6390878"/>
                <a:ext cx="369352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C939CE6-798C-3F48-A168-892D432D8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4209" y="6390878"/>
                <a:ext cx="3693523" cy="276999"/>
              </a:xfrm>
              <a:prstGeom prst="rect">
                <a:avLst/>
              </a:prstGeom>
              <a:blipFill>
                <a:blip r:embed="rId5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722605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8F1133-BEA4-F44D-A5A2-023CE7FB2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3144" y="17439"/>
            <a:ext cx="1978856" cy="180818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2EF5591-2B30-EA44-ABC1-73491C5A8015}"/>
              </a:ext>
            </a:extLst>
          </p:cNvPr>
          <p:cNvSpPr txBox="1">
            <a:spLocks/>
          </p:cNvSpPr>
          <p:nvPr/>
        </p:nvSpPr>
        <p:spPr>
          <a:xfrm>
            <a:off x="126277" y="189079"/>
            <a:ext cx="1008686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1. Example Question: </a:t>
            </a:r>
            <a:r>
              <a:rPr lang="en-US" dirty="0">
                <a:solidFill>
                  <a:srgbClr val="FFFF00"/>
                </a:solidFill>
              </a:rPr>
              <a:t>How</a:t>
            </a:r>
            <a:r>
              <a:rPr lang="en-US" dirty="0"/>
              <a:t> does Malagasy population size change with time?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DFFADC5-E57C-974B-8B8A-9F7EB054599A}"/>
              </a:ext>
            </a:extLst>
          </p:cNvPr>
          <p:cNvSpPr txBox="1">
            <a:spLocks/>
          </p:cNvSpPr>
          <p:nvPr/>
        </p:nvSpPr>
        <p:spPr>
          <a:xfrm>
            <a:off x="126277" y="1686282"/>
            <a:ext cx="367987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2. Hypothesis: Malagasy population size increases because people are having children. </a:t>
            </a:r>
          </a:p>
          <a:p>
            <a:pPr marL="0" indent="0">
              <a:buNone/>
            </a:pPr>
            <a:r>
              <a:rPr lang="en-US" dirty="0"/>
              <a:t>3. Mechanistic Model: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5. Evaluation: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BBFD008-80F3-754C-840B-1CF39E25C63C}"/>
              </a:ext>
            </a:extLst>
          </p:cNvPr>
          <p:cNvSpPr txBox="1">
            <a:spLocks/>
          </p:cNvSpPr>
          <p:nvPr/>
        </p:nvSpPr>
        <p:spPr>
          <a:xfrm>
            <a:off x="4489730" y="1631257"/>
            <a:ext cx="3266134" cy="22107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4. Data: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45F9AD-7557-504B-9EE4-9D9569DC5B0F}"/>
              </a:ext>
            </a:extLst>
          </p:cNvPr>
          <p:cNvSpPr/>
          <p:nvPr/>
        </p:nvSpPr>
        <p:spPr>
          <a:xfrm>
            <a:off x="1586402" y="4389824"/>
            <a:ext cx="1342912" cy="120014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Population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264BEB4-E517-0D41-8886-1F4F86C3BCEB}"/>
              </a:ext>
            </a:extLst>
          </p:cNvPr>
          <p:cNvCxnSpPr>
            <a:cxnSpLocks/>
          </p:cNvCxnSpPr>
          <p:nvPr/>
        </p:nvCxnSpPr>
        <p:spPr>
          <a:xfrm>
            <a:off x="467908" y="5030461"/>
            <a:ext cx="99508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CD5A157-9911-134E-8430-160B9A5972A7}"/>
              </a:ext>
            </a:extLst>
          </p:cNvPr>
          <p:cNvCxnSpPr/>
          <p:nvPr/>
        </p:nvCxnSpPr>
        <p:spPr>
          <a:xfrm>
            <a:off x="3127922" y="5050715"/>
            <a:ext cx="104887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78D96B7-3E10-994F-9DF5-38163A56D796}"/>
              </a:ext>
            </a:extLst>
          </p:cNvPr>
          <p:cNvSpPr txBox="1"/>
          <p:nvPr/>
        </p:nvSpPr>
        <p:spPr>
          <a:xfrm>
            <a:off x="709955" y="4680838"/>
            <a:ext cx="638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birth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159BD5-B9B8-CC44-AAA6-2644145FD250}"/>
              </a:ext>
            </a:extLst>
          </p:cNvPr>
          <p:cNvSpPr txBox="1"/>
          <p:nvPr/>
        </p:nvSpPr>
        <p:spPr>
          <a:xfrm>
            <a:off x="3248946" y="4677973"/>
            <a:ext cx="72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death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F59909-4C59-A143-B95A-939ED0187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077" y="2031061"/>
            <a:ext cx="5397500" cy="431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4B97563-155C-174A-99DF-338D635692E6}"/>
                  </a:ext>
                </a:extLst>
              </p:cNvPr>
              <p:cNvSpPr/>
              <p:nvPr/>
            </p:nvSpPr>
            <p:spPr>
              <a:xfrm>
                <a:off x="428361" y="6261767"/>
                <a:ext cx="3549824" cy="5386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= .3</m:t>
                    </m:r>
                  </m:oMath>
                </a14:m>
                <a:r>
                  <a:rPr lang="en-US" sz="2900" dirty="0"/>
                  <a:t>49/person/</a:t>
                </a:r>
                <a:r>
                  <a:rPr lang="en-US" sz="2900" dirty="0" err="1"/>
                  <a:t>yr</a:t>
                </a:r>
                <a:endParaRPr lang="en-US" sz="29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4B97563-155C-174A-99DF-338D635692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61" y="6261767"/>
                <a:ext cx="3549824" cy="538609"/>
              </a:xfrm>
              <a:prstGeom prst="rect">
                <a:avLst/>
              </a:prstGeom>
              <a:blipFill>
                <a:blip r:embed="rId4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38F4600F-7708-784E-9C49-8EF79BD58BB8}"/>
              </a:ext>
            </a:extLst>
          </p:cNvPr>
          <p:cNvSpPr/>
          <p:nvPr/>
        </p:nvSpPr>
        <p:spPr>
          <a:xfrm>
            <a:off x="4489730" y="6313297"/>
            <a:ext cx="7286483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900" dirty="0">
                <a:solidFill>
                  <a:srgbClr val="FFC000"/>
                </a:solidFill>
              </a:rPr>
              <a:t>What can we conclude from this fitted model?</a:t>
            </a:r>
          </a:p>
        </p:txBody>
      </p:sp>
    </p:spTree>
    <p:extLst>
      <p:ext uri="{BB962C8B-B14F-4D97-AF65-F5344CB8AC3E}">
        <p14:creationId xmlns:p14="http://schemas.microsoft.com/office/powerpoint/2010/main" val="63059596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92" y="17439"/>
            <a:ext cx="10515600" cy="1325563"/>
          </a:xfrm>
        </p:spPr>
        <p:txBody>
          <a:bodyPr/>
          <a:lstStyle/>
          <a:p>
            <a:r>
              <a:rPr lang="en-US" dirty="0"/>
              <a:t>Mechanistic Models: Beware!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725EDE-70CB-194D-B2EB-54425C5D9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3144" y="17439"/>
            <a:ext cx="1978856" cy="1808186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DB584BA-480C-A645-B9B9-0F91A74FD0E1}"/>
              </a:ext>
            </a:extLst>
          </p:cNvPr>
          <p:cNvSpPr txBox="1">
            <a:spLocks/>
          </p:cNvSpPr>
          <p:nvPr/>
        </p:nvSpPr>
        <p:spPr>
          <a:xfrm>
            <a:off x="504092" y="1343002"/>
            <a:ext cx="1002674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Parameters used in the mechanistic models sometimes are not measurable!</a:t>
            </a:r>
          </a:p>
          <a:p>
            <a:pPr marL="0" indent="0">
              <a:buNone/>
            </a:pPr>
            <a:endParaRPr lang="en-US" sz="3600" dirty="0"/>
          </a:p>
          <a:p>
            <a:pPr marL="1428750" lvl="2" indent="-51435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15317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92" y="17439"/>
            <a:ext cx="10515600" cy="1325563"/>
          </a:xfrm>
        </p:spPr>
        <p:txBody>
          <a:bodyPr/>
          <a:lstStyle/>
          <a:p>
            <a:r>
              <a:rPr lang="en-US" dirty="0"/>
              <a:t>Mechanistic Models: Beware!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725EDE-70CB-194D-B2EB-54425C5D9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3144" y="17439"/>
            <a:ext cx="1978856" cy="1808186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DB584BA-480C-A645-B9B9-0F91A74FD0E1}"/>
              </a:ext>
            </a:extLst>
          </p:cNvPr>
          <p:cNvSpPr txBox="1">
            <a:spLocks/>
          </p:cNvSpPr>
          <p:nvPr/>
        </p:nvSpPr>
        <p:spPr>
          <a:xfrm>
            <a:off x="504092" y="1343002"/>
            <a:ext cx="1002674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Parameters used in the mechanistic models sometimes are not measurable!</a:t>
            </a:r>
          </a:p>
          <a:p>
            <a:r>
              <a:rPr lang="en-US" sz="3600" dirty="0"/>
              <a:t>Simulations can be computationally intensive</a:t>
            </a:r>
          </a:p>
          <a:p>
            <a:pPr marL="0" indent="0">
              <a:buNone/>
            </a:pPr>
            <a:endParaRPr lang="en-US" sz="3600" dirty="0"/>
          </a:p>
          <a:p>
            <a:pPr marL="1428750" lvl="2" indent="-51435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17815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C94C7-91F3-3A45-84BF-37C9CC3E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697E5-95D5-304C-BF8B-85900329A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730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To explain what we’re doing here</a:t>
            </a:r>
          </a:p>
          <a:p>
            <a:r>
              <a:rPr lang="en-US" sz="3200" dirty="0"/>
              <a:t>To define “science” </a:t>
            </a:r>
          </a:p>
          <a:p>
            <a:r>
              <a:rPr lang="en-US" sz="3200" dirty="0"/>
              <a:t>To define “data” </a:t>
            </a:r>
          </a:p>
          <a:p>
            <a:r>
              <a:rPr lang="en-US" sz="3200" dirty="0"/>
              <a:t>To define “models”</a:t>
            </a:r>
          </a:p>
          <a:p>
            <a:r>
              <a:rPr lang="en-US" sz="3200" dirty="0"/>
              <a:t>To introduce many different types of models </a:t>
            </a:r>
          </a:p>
          <a:p>
            <a:pPr lvl="1"/>
            <a:r>
              <a:rPr lang="en-US" sz="2600" dirty="0"/>
              <a:t>Statistical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3141100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92" y="17439"/>
            <a:ext cx="10515600" cy="1325563"/>
          </a:xfrm>
        </p:spPr>
        <p:txBody>
          <a:bodyPr/>
          <a:lstStyle/>
          <a:p>
            <a:r>
              <a:rPr lang="en-US" dirty="0"/>
              <a:t>Mechanistic Models: Beware!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725EDE-70CB-194D-B2EB-54425C5D9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3144" y="17439"/>
            <a:ext cx="1978856" cy="1808186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DB584BA-480C-A645-B9B9-0F91A74FD0E1}"/>
              </a:ext>
            </a:extLst>
          </p:cNvPr>
          <p:cNvSpPr txBox="1">
            <a:spLocks/>
          </p:cNvSpPr>
          <p:nvPr/>
        </p:nvSpPr>
        <p:spPr>
          <a:xfrm>
            <a:off x="504092" y="1343002"/>
            <a:ext cx="1002674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Parameters used in the mechanistic models sometimes are not measurable!</a:t>
            </a:r>
          </a:p>
          <a:p>
            <a:r>
              <a:rPr lang="en-US" sz="3600" dirty="0"/>
              <a:t>Simulations can be computationally intensive</a:t>
            </a:r>
          </a:p>
          <a:p>
            <a:r>
              <a:rPr lang="en-US" sz="3600" dirty="0"/>
              <a:t>Advances in computational power often inspire development of more complex models which are not necessarily better</a:t>
            </a:r>
          </a:p>
          <a:p>
            <a:pPr marL="0" indent="0">
              <a:buNone/>
            </a:pPr>
            <a:endParaRPr lang="en-US" sz="3600" dirty="0"/>
          </a:p>
          <a:p>
            <a:pPr marL="1428750" lvl="2" indent="-51435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585612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92" y="17439"/>
            <a:ext cx="10515600" cy="1325563"/>
          </a:xfrm>
        </p:spPr>
        <p:txBody>
          <a:bodyPr/>
          <a:lstStyle/>
          <a:p>
            <a:r>
              <a:rPr lang="en-US" dirty="0"/>
              <a:t>Mechanistic Models: Beware!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725EDE-70CB-194D-B2EB-54425C5D9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3144" y="17439"/>
            <a:ext cx="1978856" cy="1808186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DB584BA-480C-A645-B9B9-0F91A74FD0E1}"/>
              </a:ext>
            </a:extLst>
          </p:cNvPr>
          <p:cNvSpPr txBox="1">
            <a:spLocks/>
          </p:cNvSpPr>
          <p:nvPr/>
        </p:nvSpPr>
        <p:spPr>
          <a:xfrm>
            <a:off x="504092" y="1343002"/>
            <a:ext cx="1002674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Parameters used in the mechanistic models sometimes are not measurable!</a:t>
            </a:r>
          </a:p>
          <a:p>
            <a:r>
              <a:rPr lang="en-US" sz="3600" dirty="0"/>
              <a:t>Simulations can be computationally intensive</a:t>
            </a:r>
          </a:p>
          <a:p>
            <a:r>
              <a:rPr lang="en-US" sz="3600" dirty="0"/>
              <a:t>Advances in computational power often inspire development of more complex models which are not necessarily better</a:t>
            </a:r>
          </a:p>
          <a:p>
            <a:pPr marL="0" indent="0">
              <a:buNone/>
            </a:pPr>
            <a:endParaRPr lang="en-US" sz="3600" dirty="0"/>
          </a:p>
          <a:p>
            <a:pPr marL="1428750" lvl="2" indent="-514350">
              <a:buAutoNum type="arabicPeriod"/>
            </a:pPr>
            <a:endParaRPr lang="en-US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335E1E5-E8BB-2141-8639-5DD36179DD81}"/>
              </a:ext>
            </a:extLst>
          </p:cNvPr>
          <p:cNvSpPr txBox="1">
            <a:spLocks/>
          </p:cNvSpPr>
          <p:nvPr/>
        </p:nvSpPr>
        <p:spPr>
          <a:xfrm>
            <a:off x="504092" y="4985362"/>
            <a:ext cx="1002674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i="1" dirty="0"/>
              <a:t>“All models are wrong but some are useful…”</a:t>
            </a:r>
          </a:p>
          <a:p>
            <a:pPr marL="0" indent="0" algn="ctr">
              <a:buNone/>
            </a:pPr>
            <a:r>
              <a:rPr lang="en-US" sz="3600" dirty="0"/>
              <a:t>-George Box</a:t>
            </a:r>
          </a:p>
          <a:p>
            <a:pPr marL="0" indent="0" algn="ctr">
              <a:buNone/>
            </a:pPr>
            <a:br>
              <a:rPr lang="en-US" sz="3600" i="1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074496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92" y="17439"/>
            <a:ext cx="10515600" cy="1325563"/>
          </a:xfrm>
        </p:spPr>
        <p:txBody>
          <a:bodyPr/>
          <a:lstStyle/>
          <a:p>
            <a:r>
              <a:rPr lang="en-US" dirty="0"/>
              <a:t>Mechanistic Models: Beware!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725EDE-70CB-194D-B2EB-54425C5D9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3144" y="17439"/>
            <a:ext cx="1978856" cy="1808186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DB584BA-480C-A645-B9B9-0F91A74FD0E1}"/>
              </a:ext>
            </a:extLst>
          </p:cNvPr>
          <p:cNvSpPr txBox="1">
            <a:spLocks/>
          </p:cNvSpPr>
          <p:nvPr/>
        </p:nvSpPr>
        <p:spPr>
          <a:xfrm>
            <a:off x="504092" y="1343002"/>
            <a:ext cx="1002674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Parameters used in the mechanistic models sometimes are not measurable!</a:t>
            </a:r>
          </a:p>
          <a:p>
            <a:r>
              <a:rPr lang="en-US" sz="3600" dirty="0"/>
              <a:t>Simulations can be computationally intensive</a:t>
            </a:r>
          </a:p>
          <a:p>
            <a:r>
              <a:rPr lang="en-US" sz="3600" dirty="0"/>
              <a:t>Advances in computational power often inspire development of more complex models which are not necessarily better</a:t>
            </a:r>
          </a:p>
          <a:p>
            <a:pPr marL="0" indent="0">
              <a:buNone/>
            </a:pPr>
            <a:endParaRPr lang="en-US" sz="3600" dirty="0"/>
          </a:p>
          <a:p>
            <a:pPr marL="1428750" lvl="2" indent="-514350">
              <a:buAutoNum type="arabicPeriod"/>
            </a:pPr>
            <a:endParaRPr lang="en-US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335E1E5-E8BB-2141-8639-5DD36179DD81}"/>
              </a:ext>
            </a:extLst>
          </p:cNvPr>
          <p:cNvSpPr txBox="1">
            <a:spLocks/>
          </p:cNvSpPr>
          <p:nvPr/>
        </p:nvSpPr>
        <p:spPr>
          <a:xfrm>
            <a:off x="504092" y="4985362"/>
            <a:ext cx="1002674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i="1" dirty="0"/>
              <a:t>“All models are wrong but some are useful…”</a:t>
            </a:r>
          </a:p>
          <a:p>
            <a:pPr marL="0" indent="0" algn="ctr">
              <a:buNone/>
            </a:pPr>
            <a:r>
              <a:rPr lang="en-US" sz="3600" dirty="0"/>
              <a:t>-George Box</a:t>
            </a:r>
          </a:p>
          <a:p>
            <a:pPr marL="0" indent="0" algn="ctr">
              <a:buNone/>
            </a:pPr>
            <a:r>
              <a:rPr lang="en-US" sz="3600" dirty="0"/>
              <a:t>We use models to both </a:t>
            </a:r>
            <a:r>
              <a:rPr lang="en-US" sz="3600" dirty="0">
                <a:solidFill>
                  <a:srgbClr val="00FDFF"/>
                </a:solidFill>
              </a:rPr>
              <a:t>predict</a:t>
            </a:r>
            <a:r>
              <a:rPr lang="en-US" sz="3600" dirty="0"/>
              <a:t> and </a:t>
            </a:r>
            <a:r>
              <a:rPr lang="en-US" sz="3600" dirty="0">
                <a:solidFill>
                  <a:srgbClr val="00FDFF"/>
                </a:solidFill>
              </a:rPr>
              <a:t>explain</a:t>
            </a:r>
            <a:r>
              <a:rPr lang="en-US" sz="3600" dirty="0"/>
              <a:t>.</a:t>
            </a:r>
            <a:br>
              <a:rPr lang="en-US" sz="3600" i="1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9100933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5C869-E3B7-B546-9F0E-0C9B0013D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74944" cy="1325563"/>
          </a:xfrm>
        </p:spPr>
        <p:txBody>
          <a:bodyPr/>
          <a:lstStyle/>
          <a:p>
            <a:pPr algn="ctr"/>
            <a:r>
              <a:rPr lang="en-US" dirty="0"/>
              <a:t>It is ideal when statistical and mechanistic models meet: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B60135C-829E-EB47-B9FE-EE55158FE595}"/>
              </a:ext>
            </a:extLst>
          </p:cNvPr>
          <p:cNvSpPr/>
          <p:nvPr/>
        </p:nvSpPr>
        <p:spPr>
          <a:xfrm>
            <a:off x="2276139" y="3416449"/>
            <a:ext cx="2245659" cy="138504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418E7F-48AD-CF46-B09F-DAA18ED0F9A6}"/>
              </a:ext>
            </a:extLst>
          </p:cNvPr>
          <p:cNvSpPr/>
          <p:nvPr/>
        </p:nvSpPr>
        <p:spPr>
          <a:xfrm>
            <a:off x="6879516" y="3416449"/>
            <a:ext cx="2245659" cy="138504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Pattern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U-Turn Arrow 9">
            <a:extLst>
              <a:ext uri="{FF2B5EF4-FFF2-40B4-BE49-F238E27FC236}">
                <a16:creationId xmlns:a16="http://schemas.microsoft.com/office/drawing/2014/main" id="{7B717E97-1D95-C14C-B352-0F7C95BF8534}"/>
              </a:ext>
            </a:extLst>
          </p:cNvPr>
          <p:cNvSpPr/>
          <p:nvPr/>
        </p:nvSpPr>
        <p:spPr>
          <a:xfrm>
            <a:off x="3358627" y="2757543"/>
            <a:ext cx="4793877" cy="658906"/>
          </a:xfrm>
          <a:prstGeom prst="uturnArrow">
            <a:avLst>
              <a:gd name="adj1" fmla="val 16837"/>
              <a:gd name="adj2" fmla="val 25000"/>
              <a:gd name="adj3" fmla="val 33163"/>
              <a:gd name="adj4" fmla="val 41709"/>
              <a:gd name="adj5" fmla="val 100000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0241C8-E8EE-7646-82E9-B7847C58029D}"/>
              </a:ext>
            </a:extLst>
          </p:cNvPr>
          <p:cNvSpPr txBox="1"/>
          <p:nvPr/>
        </p:nvSpPr>
        <p:spPr>
          <a:xfrm>
            <a:off x="4683163" y="2401658"/>
            <a:ext cx="1995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Mechanistic model</a:t>
            </a:r>
          </a:p>
        </p:txBody>
      </p:sp>
      <p:sp>
        <p:nvSpPr>
          <p:cNvPr id="12" name="U-Turn Arrow 11">
            <a:extLst>
              <a:ext uri="{FF2B5EF4-FFF2-40B4-BE49-F238E27FC236}">
                <a16:creationId xmlns:a16="http://schemas.microsoft.com/office/drawing/2014/main" id="{9B82A418-1590-D848-99D3-8BEA2E6D79DE}"/>
              </a:ext>
            </a:extLst>
          </p:cNvPr>
          <p:cNvSpPr/>
          <p:nvPr/>
        </p:nvSpPr>
        <p:spPr>
          <a:xfrm flipH="1" flipV="1">
            <a:off x="3269346" y="4801496"/>
            <a:ext cx="4793877" cy="658906"/>
          </a:xfrm>
          <a:prstGeom prst="uturnArrow">
            <a:avLst>
              <a:gd name="adj1" fmla="val 16837"/>
              <a:gd name="adj2" fmla="val 25000"/>
              <a:gd name="adj3" fmla="val 33163"/>
              <a:gd name="adj4" fmla="val 41709"/>
              <a:gd name="adj5" fmla="val 100000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E3A77B-E765-DA43-B6E3-34EE14D75491}"/>
              </a:ext>
            </a:extLst>
          </p:cNvPr>
          <p:cNvSpPr txBox="1"/>
          <p:nvPr/>
        </p:nvSpPr>
        <p:spPr>
          <a:xfrm>
            <a:off x="4683163" y="5460402"/>
            <a:ext cx="1768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Statistical model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34E8C6-0866-1F4C-A2B7-9CCE15E5F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3144" y="17439"/>
            <a:ext cx="1978856" cy="180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3734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30611D-D97A-974D-8E34-31BD0272E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570" y="167006"/>
            <a:ext cx="7886700" cy="1325563"/>
          </a:xfrm>
        </p:spPr>
        <p:txBody>
          <a:bodyPr/>
          <a:lstStyle/>
          <a:p>
            <a:r>
              <a:rPr lang="en-US" dirty="0"/>
              <a:t>A Tool for C4C</a:t>
            </a:r>
            <a:endParaRPr lang="en-US" baseline="30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59621FE-E371-5E4E-BA8B-7F528F409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25880"/>
            <a:ext cx="8835390" cy="532632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Computer power keeps increasing</a:t>
            </a:r>
          </a:p>
          <a:p>
            <a:r>
              <a:rPr lang="en-US" dirty="0"/>
              <a:t>Language/software</a:t>
            </a:r>
          </a:p>
          <a:p>
            <a:pPr lvl="1"/>
            <a:r>
              <a:rPr lang="en-US" dirty="0"/>
              <a:t>Fortran, C, C++</a:t>
            </a:r>
          </a:p>
          <a:p>
            <a:pPr lvl="1"/>
            <a:r>
              <a:rPr lang="en-US" dirty="0"/>
              <a:t>Julia, Java, Python</a:t>
            </a:r>
          </a:p>
          <a:p>
            <a:pPr lvl="1"/>
            <a:r>
              <a:rPr lang="en-US" dirty="0" err="1"/>
              <a:t>Matlab</a:t>
            </a:r>
            <a:r>
              <a:rPr lang="en-US" dirty="0"/>
              <a:t>, Maple, Mathematica, </a:t>
            </a:r>
          </a:p>
          <a:p>
            <a:pPr lvl="1"/>
            <a:r>
              <a:rPr lang="en-US" dirty="0"/>
              <a:t>SAS, SPSS, Stata</a:t>
            </a:r>
          </a:p>
          <a:p>
            <a:r>
              <a:rPr lang="en-US" dirty="0"/>
              <a:t>Specific programs</a:t>
            </a:r>
          </a:p>
          <a:p>
            <a:pPr lvl="1"/>
            <a:r>
              <a:rPr lang="en-US" dirty="0"/>
              <a:t>Vortex, RAMAS, </a:t>
            </a:r>
            <a:r>
              <a:rPr lang="en-US" dirty="0" err="1"/>
              <a:t>NetLogo</a:t>
            </a:r>
            <a:r>
              <a:rPr lang="en-US" dirty="0"/>
              <a:t> for IBM</a:t>
            </a:r>
          </a:p>
          <a:p>
            <a:pPr lvl="1"/>
            <a:r>
              <a:rPr lang="en-US" dirty="0" err="1"/>
              <a:t>NicheMapper</a:t>
            </a:r>
            <a:r>
              <a:rPr lang="en-US" dirty="0"/>
              <a:t> for physiology, </a:t>
            </a:r>
            <a:r>
              <a:rPr lang="en-US" dirty="0" err="1"/>
              <a:t>iLand</a:t>
            </a:r>
            <a:r>
              <a:rPr lang="en-US" dirty="0"/>
              <a:t> for forest dynamics</a:t>
            </a:r>
          </a:p>
          <a:p>
            <a:pPr lvl="1"/>
            <a:r>
              <a:rPr lang="en-US" dirty="0" err="1"/>
              <a:t>MaxEnt</a:t>
            </a:r>
            <a:r>
              <a:rPr lang="en-US" dirty="0"/>
              <a:t> for species distribution modeling</a:t>
            </a:r>
          </a:p>
          <a:p>
            <a:pPr lvl="1"/>
            <a:r>
              <a:rPr lang="en-US" dirty="0"/>
              <a:t>Zonation for reserve selection </a:t>
            </a:r>
            <a:r>
              <a:rPr lang="en-US" dirty="0" err="1"/>
              <a:t>etc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The compromise: R---very powerful for</a:t>
            </a:r>
          </a:p>
          <a:p>
            <a:pPr lvl="1"/>
            <a:r>
              <a:rPr lang="en-US" dirty="0"/>
              <a:t>Visualization</a:t>
            </a:r>
          </a:p>
          <a:p>
            <a:pPr lvl="1"/>
            <a:r>
              <a:rPr lang="en-US" dirty="0"/>
              <a:t>Data formatting and sorting</a:t>
            </a:r>
          </a:p>
          <a:p>
            <a:pPr lvl="1"/>
            <a:r>
              <a:rPr lang="en-US" dirty="0"/>
              <a:t>Statistical analyses</a:t>
            </a:r>
          </a:p>
          <a:p>
            <a:pPr lvl="1"/>
            <a:r>
              <a:rPr lang="en-US" dirty="0"/>
              <a:t>Simulation (mechanistic model)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49F766-E4DF-324E-B946-20CAA7AD8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580" y="4342151"/>
            <a:ext cx="2684663" cy="20291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487836-A99F-1341-9C08-331F887F5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3144" y="1530158"/>
            <a:ext cx="1978856" cy="18081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0BD280-846E-0E49-8FB6-9B56732C51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3143" y="0"/>
            <a:ext cx="1978857" cy="179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66767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6517F-2993-4A42-966D-956F12338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314E7B-1C9B-A941-B01F-ABE55D724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9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C94C7-91F3-3A45-84BF-37C9CC3E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697E5-95D5-304C-BF8B-85900329A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662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To explain what we’re doing here</a:t>
            </a:r>
          </a:p>
          <a:p>
            <a:r>
              <a:rPr lang="en-US" sz="3200" dirty="0"/>
              <a:t>To define “science” </a:t>
            </a:r>
          </a:p>
          <a:p>
            <a:r>
              <a:rPr lang="en-US" sz="3200" dirty="0"/>
              <a:t>To define “data” </a:t>
            </a:r>
          </a:p>
          <a:p>
            <a:r>
              <a:rPr lang="en-US" sz="3200" dirty="0"/>
              <a:t>To define “models”</a:t>
            </a:r>
          </a:p>
          <a:p>
            <a:r>
              <a:rPr lang="en-US" sz="3200" dirty="0"/>
              <a:t>To introduce many different types of models </a:t>
            </a:r>
          </a:p>
          <a:p>
            <a:pPr lvl="1"/>
            <a:r>
              <a:rPr lang="en-US" sz="2600" dirty="0"/>
              <a:t>Statistical</a:t>
            </a:r>
          </a:p>
          <a:p>
            <a:pPr lvl="1"/>
            <a:r>
              <a:rPr lang="en-US" sz="2600" dirty="0"/>
              <a:t>Mathematical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79209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59C0F-5F31-9846-B7FD-785AAE471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5625"/>
            <a:ext cx="110871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All course materials are available at:</a:t>
            </a:r>
          </a:p>
          <a:p>
            <a:pPr marL="0" indent="0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coding4conservation.org/syllabus</a:t>
            </a:r>
          </a:p>
        </p:txBody>
      </p:sp>
    </p:spTree>
    <p:extLst>
      <p:ext uri="{BB962C8B-B14F-4D97-AF65-F5344CB8AC3E}">
        <p14:creationId xmlns:p14="http://schemas.microsoft.com/office/powerpoint/2010/main" val="2286782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2517</TotalTime>
  <Words>2437</Words>
  <Application>Microsoft Macintosh PowerPoint</Application>
  <PresentationFormat>Widescreen</PresentationFormat>
  <Paragraphs>408</Paragraphs>
  <Slides>75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0" baseType="lpstr">
      <vt:lpstr>Arial</vt:lpstr>
      <vt:lpstr>Calibri</vt:lpstr>
      <vt:lpstr>Calibri Light</vt:lpstr>
      <vt:lpstr>Cambria Math</vt:lpstr>
      <vt:lpstr>Office Theme</vt:lpstr>
      <vt:lpstr>Data and Models</vt:lpstr>
      <vt:lpstr>Goals for this lecture</vt:lpstr>
      <vt:lpstr>Goals for this lecture</vt:lpstr>
      <vt:lpstr>Goals for this lecture</vt:lpstr>
      <vt:lpstr>Goals for this lecture</vt:lpstr>
      <vt:lpstr>Goals for this lecture</vt:lpstr>
      <vt:lpstr>Goals for this lecture</vt:lpstr>
      <vt:lpstr>Goals for this lecture</vt:lpstr>
      <vt:lpstr>PowerPoint Presentation</vt:lpstr>
      <vt:lpstr>What is science?</vt:lpstr>
      <vt:lpstr>Observations and Laws and Principles</vt:lpstr>
      <vt:lpstr>Data and Models</vt:lpstr>
      <vt:lpstr>Data and Models</vt:lpstr>
      <vt:lpstr>Data and Models</vt:lpstr>
      <vt:lpstr>What is science?</vt:lpstr>
      <vt:lpstr>Data vs. Models</vt:lpstr>
      <vt:lpstr>Data or not data?</vt:lpstr>
      <vt:lpstr>Data or not data?</vt:lpstr>
      <vt:lpstr>Data or not data?</vt:lpstr>
      <vt:lpstr>Data or not data?</vt:lpstr>
      <vt:lpstr>Data or not data?</vt:lpstr>
      <vt:lpstr>Data or not data?</vt:lpstr>
      <vt:lpstr>Data or not data?</vt:lpstr>
      <vt:lpstr>Data or not data?</vt:lpstr>
      <vt:lpstr>Data or not data?</vt:lpstr>
      <vt:lpstr>What is data?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Data: Things to consider</vt:lpstr>
      <vt:lpstr>Data: Things to consider</vt:lpstr>
      <vt:lpstr>Data: Things to consider</vt:lpstr>
      <vt:lpstr>Data: Things to consider</vt:lpstr>
      <vt:lpstr>Data: Things to consider</vt:lpstr>
      <vt:lpstr>Data: Things to consider</vt:lpstr>
      <vt:lpstr>Data: Things to consider</vt:lpstr>
      <vt:lpstr>Data: Things to consider</vt:lpstr>
      <vt:lpstr>PowerPoint Presentation</vt:lpstr>
      <vt:lpstr>Data and Models</vt:lpstr>
      <vt:lpstr>Data vs. Models</vt:lpstr>
      <vt:lpstr>What is science?</vt:lpstr>
      <vt:lpstr>Laws and Principles</vt:lpstr>
      <vt:lpstr>Theory, Models, Hypotheses</vt:lpstr>
      <vt:lpstr>Models: many types</vt:lpstr>
      <vt:lpstr>PowerPoint Presentation</vt:lpstr>
      <vt:lpstr>PowerPoint Presentation</vt:lpstr>
      <vt:lpstr>PowerPoint Presentation</vt:lpstr>
      <vt:lpstr>Statistical vs. Mathematical Model </vt:lpstr>
      <vt:lpstr>Statistical Models</vt:lpstr>
      <vt:lpstr>Statistical Models</vt:lpstr>
      <vt:lpstr>1. Example Question: What is the trajectory of Malagasy population size through time?</vt:lpstr>
      <vt:lpstr>1. Example Question: What is the trajectory of Malagasy population size through time?</vt:lpstr>
      <vt:lpstr>1. Example Question: What is the trajectory of Malagasy population size through time?</vt:lpstr>
      <vt:lpstr>1. Example Question: What is the trajectory of Malagasy population size through time?</vt:lpstr>
      <vt:lpstr>1. Example Question: What is the trajectory of Malagasy population size through time?</vt:lpstr>
      <vt:lpstr>1. Example Question: What is the trajectory of Malagasy population size through time?</vt:lpstr>
      <vt:lpstr>Statistical Models: Beware!</vt:lpstr>
      <vt:lpstr>Statistical Models: Beware!</vt:lpstr>
      <vt:lpstr>Statistical Models: Beware!</vt:lpstr>
      <vt:lpstr>Statistical vs. Mathematical Model </vt:lpstr>
      <vt:lpstr>Mechanistic Models</vt:lpstr>
      <vt:lpstr>PowerPoint Presentation</vt:lpstr>
      <vt:lpstr>PowerPoint Presentation</vt:lpstr>
      <vt:lpstr>PowerPoint Presentation</vt:lpstr>
      <vt:lpstr>Mechanistic Models: Beware!</vt:lpstr>
      <vt:lpstr>Mechanistic Models: Beware!</vt:lpstr>
      <vt:lpstr>Mechanistic Models: Beware!</vt:lpstr>
      <vt:lpstr>Mechanistic Models: Beware!</vt:lpstr>
      <vt:lpstr>Mechanistic Models: Beware!</vt:lpstr>
      <vt:lpstr>It is ideal when statistical and mechanistic models meet:</vt:lpstr>
      <vt:lpstr>A Tool for C4C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Cara Brook</dc:creator>
  <cp:lastModifiedBy>Cara Brook</cp:lastModifiedBy>
  <cp:revision>78</cp:revision>
  <dcterms:created xsi:type="dcterms:W3CDTF">2018-01-14T04:11:12Z</dcterms:created>
  <dcterms:modified xsi:type="dcterms:W3CDTF">2022-06-15T01:44:45Z</dcterms:modified>
</cp:coreProperties>
</file>