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Slab-bold.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everyone, I hope you're having or had a great day and thanks for joining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name is Sophia and I'm a PhD </a:t>
            </a:r>
            <a:r>
              <a:rPr lang="en"/>
              <a:t>student in Cara's lab, and I'm very happy to be here today to talk about Linear Regression.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a810c23dc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a810c23dc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type is called univariate linear regression, and it's the example that I've been showing you so far.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you have only one independent variable to explain only one dependent variable, so one X to explain one Y. and the Y must be continuous or nearly continuous. (so something like weight, length, time,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equation that you already saw, </a:t>
            </a:r>
            <a:r>
              <a:rPr lang="en"/>
              <a:t>which demonstrates how Y depends on only one 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a810c23d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a810c23d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just mentioned, an example of this would be our opening example when we were trying to figure out how Age impacts height.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most straightforward version of linear regression, and is also called 'simple linear regression'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3a810c23d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3a810c23d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happens when we think that more than one independent variable can influence a dependent variable, or more than one X work together to impact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turns out that we can pretty easily extend the simple linear regression equation to account for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now, instead of having just one X and one coefficient beta 1 with that X, we can have as many as we want.. In this case I use …+p to indicate that we have up to p number of X variables we are interested 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3a810c23dc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3a810c23dc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multivariate linear regression would be if we decided that we </a:t>
            </a:r>
            <a:r>
              <a:rPr lang="en"/>
              <a:t>thought</a:t>
            </a:r>
            <a:r>
              <a:rPr lang="en"/>
              <a:t> that age AND sex, so whether a lemur is male or female, impacts tail length.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separate the data out into female (yellow) and male (green) such that male and female each have their own regression line, which allows us to look at the differences between them. And visually we can see that it does look like Sex impacts tail length because each regression has different intercepts and slopes.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3a810c23dc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3a810c23dc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time for another check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Broadly</a:t>
            </a:r>
            <a:r>
              <a:rPr lang="en"/>
              <a:t>, we've </a:t>
            </a:r>
            <a:r>
              <a:rPr lang="en"/>
              <a:t>discussed</a:t>
            </a:r>
            <a:r>
              <a:rPr lang="en"/>
              <a:t> two different types of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Univariate, where we assume only one independent variable is impacting a dependent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multivariate, where we can have multiple independent </a:t>
            </a:r>
            <a:r>
              <a:rPr lang="en"/>
              <a:t>variables</a:t>
            </a:r>
            <a:r>
              <a:rPr lang="en"/>
              <a:t> impacting a dependent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 for </a:t>
            </a:r>
            <a:r>
              <a:rPr lang="en"/>
              <a:t>another</a:t>
            </a:r>
            <a:r>
              <a:rPr lang="en"/>
              <a:t> emoji-- how are we doing?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3a810c23dc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3a810c23dc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So we've thought about how the number of </a:t>
            </a:r>
            <a:r>
              <a:rPr lang="en"/>
              <a:t>independent</a:t>
            </a:r>
            <a:r>
              <a:rPr lang="en"/>
              <a:t> variables we are interested in determines if we use univariate or multivariate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what if our data really isn't appropriate for linear regression at all? As you'll see when we start the tutorial, it's all too easy to just run models on your data, but we really need to spend some time making sure that your data can work for that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Linear regression has four main assumptions about your data-- if any of these assumptions isn't true, then you shouldn't be doing a linear regression and you should think about what types of models may work better for your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Luckily, there are </a:t>
            </a:r>
            <a:r>
              <a:rPr lang="en"/>
              <a:t>straightforward</a:t>
            </a:r>
            <a:r>
              <a:rPr lang="en"/>
              <a:t> ways to check and make sure that you aren't breaking any of these assumptions, and I'm going to go through the four main assumptions and how to test them with data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turns out, it's all about the residuals or error.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3a810c23dc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3a810c23dc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assumption is that your residuals are </a:t>
            </a:r>
            <a:r>
              <a:rPr lang="en"/>
              <a:t>independent</a:t>
            </a:r>
            <a:r>
              <a:rPr lang="en"/>
              <a:t>. That just means what it sounds like it means, that they don't impact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a few ways to test independence, you can make sure that when you sample the data, you are sampling as randomly as possible. You can also perform </a:t>
            </a:r>
            <a:r>
              <a:rPr lang="en"/>
              <a:t>what</a:t>
            </a:r>
            <a:r>
              <a:rPr lang="en"/>
              <a:t>'s called a Durbin-Watson test, or you can do some </a:t>
            </a:r>
            <a:r>
              <a:rPr lang="en"/>
              <a:t>exploratory</a:t>
            </a:r>
            <a:r>
              <a:rPr lang="en"/>
              <a:t> plotting to see if you can visually identify any </a:t>
            </a:r>
            <a:r>
              <a:rPr lang="en"/>
              <a:t>dependencies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if you collected your lemur data </a:t>
            </a:r>
            <a:r>
              <a:rPr lang="en"/>
              <a:t>across multiple sites, you can plot each site separately and see if they look super different from one another. If they do, that indicates that 'site location' is a variable that matters because samples from the same site are more closely linked that samples between sites.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3a810c23dc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3a810c23dc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assumption seems rather obvious, but is nonetheless </a:t>
            </a:r>
            <a:r>
              <a:rPr lang="en"/>
              <a:t>something</a:t>
            </a:r>
            <a:r>
              <a:rPr lang="en"/>
              <a:t> to check for, and that's linearity.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you can </a:t>
            </a:r>
            <a:r>
              <a:rPr lang="en"/>
              <a:t>somewhat</a:t>
            </a:r>
            <a:r>
              <a:rPr lang="en"/>
              <a:t> tell if something isn't linear just by looking at the data-- for example if your data looks like this and you try to fit a </a:t>
            </a:r>
            <a:r>
              <a:rPr lang="en"/>
              <a:t>straight</a:t>
            </a:r>
            <a:r>
              <a:rPr lang="en"/>
              <a:t> line to it, it doesn't seem to do that great.. In fact, it seems like a curve something like this (a quadratic) would do a much better job of fitting the data, and that's a nonlinearity.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if you go forth with the linear model anyways, you can check for linearity also by looking at the </a:t>
            </a:r>
            <a:r>
              <a:rPr lang="en"/>
              <a:t>residuals vs the model output (fitted)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you want is to see no pattern, just a general cloud, with a best fit line ( red) that's generally straight.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see a nonlinear pattern in this plot, something maybe like this, where the best fit line is really not straight, that indicates that your data isn't linear.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3a810c23dc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3a810c23dc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assumption is something called homoscedasticity.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it's about those errors or residuals.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assumption is that the residuals have a constant variance. You can see if they do by making what's called a scale-location plot, where you plot the square root of the residuals against the fitted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you want no pattern, which indicates that even if the model values are increasing, the variance of your residuals remains roughly the same.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if instead your plot looks something like this, were for higher values of the model you have more spread in your residuals (trumpet shape) then you are displaying heteroscedasticity, which is a violation of the assumptions.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3a810c23dc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3a810c23dc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assumption is that the residuals are normally distributed. And just as a quick reminder, a normal distribution is the one that looks like a bell curve.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test for normality, you can </a:t>
            </a:r>
            <a:r>
              <a:rPr lang="en"/>
              <a:t>generate</a:t>
            </a:r>
            <a:r>
              <a:rPr lang="en"/>
              <a:t> what's called a QQ plot, </a:t>
            </a:r>
            <a:r>
              <a:rPr lang="en"/>
              <a:t>which looks at something called theoretical quantiles vs your resdiusals. It isn't super important to go into what theoretical quantiles are-- the important thing is that you want your residuals to line up as close along the diagonal line as possible, like this. If they stray from that line above or below, your residuals are not very normally distributed.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a810c23d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a810c23d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start with a </a:t>
            </a:r>
            <a:r>
              <a:rPr lang="en"/>
              <a:t>brief</a:t>
            </a:r>
            <a:r>
              <a:rPr lang="en"/>
              <a:t> outline of our session today, which will be approximately half lecture half tutorial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start by talking about what linear regression is, how it works, what kinds there are, and when to use it (which also deals with when NOT to use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we'll take a short break where everyone can get water, stretch your legs, and make sure you're able to download and open the R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in the tutorial we'll go over how to perform linear regression in R, and how to run diagnostic tests to determine how well your linear regression worked for your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I know zoom is awkward and since I can't see your faces, I'm going to stop every once in a while for a quick summary and check in. When these happen, I'd </a:t>
            </a:r>
            <a:r>
              <a:rPr lang="en"/>
              <a:t>appreciate</a:t>
            </a:r>
            <a:r>
              <a:rPr lang="en"/>
              <a:t> if everyone can select a little emoji on their zoom screen to let me know if you're doing well, or not doing so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that all sounds good, can I get a 'doing well' emoji from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Great! Let's get started.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3a810c23dc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3a810c23dc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3a810c23dc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3a810c23dc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 I </a:t>
            </a:r>
            <a:r>
              <a:rPr lang="en"/>
              <a:t>mentioned</a:t>
            </a:r>
            <a:r>
              <a:rPr lang="en"/>
              <a:t> this way long ago, but one of the main assumptions when you use uni or multivariate regression is that your </a:t>
            </a:r>
            <a:r>
              <a:rPr lang="en"/>
              <a:t>dependent</a:t>
            </a:r>
            <a:r>
              <a:rPr lang="en"/>
              <a:t> variable is continuous or near-continuous --something like weight or height, and that your error is normally distributed.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what if those assumptions don't hold?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Say for example your data instead was counting how many parasites are in each lemurs fecal matter</a:t>
            </a:r>
            <a:r>
              <a:rPr lang="en"/>
              <a:t>, or presence absence of parasites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Count data is not </a:t>
            </a:r>
            <a:r>
              <a:rPr lang="en"/>
              <a:t>continuous</a:t>
            </a:r>
            <a:r>
              <a:rPr lang="en"/>
              <a:t> or normal -- it's discrete, zero or positive only, skewed, </a:t>
            </a:r>
            <a:r>
              <a:rPr lang="en"/>
              <a:t>variance</a:t>
            </a:r>
            <a:r>
              <a:rPr lang="en"/>
              <a:t> can increase with the mean.(poisson)</a:t>
            </a:r>
            <a:endParaRPr/>
          </a:p>
          <a:p>
            <a:pPr indent="0" lvl="0" marL="0" rtl="0" algn="l">
              <a:spcBef>
                <a:spcPts val="0"/>
              </a:spcBef>
              <a:spcAft>
                <a:spcPts val="0"/>
              </a:spcAft>
              <a:buNone/>
            </a:pPr>
            <a:r>
              <a:rPr lang="en"/>
              <a:t>Presence absence data is also discrete and can only be a 0 or a 1 (binomial)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a:t>
            </a:r>
            <a:r>
              <a:rPr lang="en"/>
              <a:t> of that, </a:t>
            </a:r>
            <a:r>
              <a:rPr lang="en"/>
              <a:t>we violate the assumption that the residuals underlying the regression is normally distributed.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3a810c23dc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3a810c23dc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Cue, general linear models.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3a810c23d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3a810c23d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we've </a:t>
            </a:r>
            <a:r>
              <a:rPr lang="en"/>
              <a:t>actually</a:t>
            </a:r>
            <a:r>
              <a:rPr lang="en"/>
              <a:t> already seen linear predictors when looking at the other forms of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again, is the formula for multiple linear regression, explain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know, the distribution of Y depends on the X's through these terms which contain betas and x's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those terms together are what are known as the linear predictor, in this case now 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 a link function when the </a:t>
            </a:r>
            <a:r>
              <a:rPr lang="en"/>
              <a:t>relationship</a:t>
            </a:r>
            <a:r>
              <a:rPr lang="en"/>
              <a:t> between this linear predictor (v) and the mean of the model (u) are not linearly related. In other words, a link function maps a </a:t>
            </a:r>
            <a:r>
              <a:rPr lang="en"/>
              <a:t>nonlinear</a:t>
            </a:r>
            <a:r>
              <a:rPr lang="en"/>
              <a:t> relationship onto a linear one, so that we can fit a linear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3a810c23dc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3a810c23dc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link </a:t>
            </a:r>
            <a:r>
              <a:rPr lang="en"/>
              <a:t>functions have to be within the family of exponential distributions, so that's poisson, binomial,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table shows common link functions that are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column shows aspects of your data, this is basically how you'd choose what link function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count data for example, the range of your variable is the positive real axis, so you can use a log link function to relate your linear predictor to the model mean.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Whereas for your binary data, the range is strictly 0 or 1, presence or absence, so you'd use a logit or probit link function.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3a810c23dc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3a810c23dc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3a810c23dc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3a810c23dc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once you've made a bunch of models with different combinations of the predictors, how do you figure out which model is the best? You could just keep generating all combinations of models and comparing their statistics, but that's extremely time inefficient, and it's difficult to compare multiple statistics.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way is by using stepwise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Stepwise regression works by one by one adding and removing each predictor (so each X) to see how that impacts the model fit. If the model still does well without that predictor, we decide that we don't need it. But if when we remove that predictor, the model does </a:t>
            </a:r>
            <a:r>
              <a:rPr lang="en"/>
              <a:t>significantly worse, we decide we do need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what we see here-- we start with all three predictors in the model, then remove number three, then remove number two. Starting with the biggest model and removing predictors is called backward, starting with the smallest and adding predictors is called forward, and doing a combination of the two is called 'both'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models are called nested models because they are simpler or more complex version of the same model.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3a810c23dc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3a810c23dc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are comparing nested models, you can use the difference in AIC scores to determine which is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Briefly</a:t>
            </a:r>
            <a:r>
              <a:rPr lang="en"/>
              <a:t>-- AIC is a statistic that tries to balance how well the model fits the data, but also how many parameters the model has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more parameters will always make the model fit better, but we want the simplest model that does the best, because too many parameters will 'overfit the data' and make the model non generalizable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this balance of model fit and number of parameters, a smaller AIC score is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each version of the model, where we added or removed a predictor, we can calculate an AIC score. Then we compare the scores across all model versions within the nested models to determine which is the best.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3a810c23dc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3a810c23dc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3a810c23dc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3a810c23dc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a810c23d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a810c23d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 to motivate this lesson by starting with a biological problem that is probably similar to one you have encountered during your time as a scientist.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say you are fascinated by lemurs, and want to understand the relationship between the age of a lemur and how tall they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you go out and collect as many lemurs as you can, and for each one, take their age and measure their height.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come back to the lab and plot your data, it might look something like this, where each point is an individual lemur, and you have age on the x axis and height on the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you realize that despite your best </a:t>
            </a:r>
            <a:r>
              <a:rPr lang="en"/>
              <a:t>efforts</a:t>
            </a:r>
            <a:r>
              <a:rPr lang="en"/>
              <a:t>, you weren't able to catch any really old or really young lemurs, only middle age lemurs.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 there a way that you can use the data that you already have to predict the height of old and young lemurs?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a810c23d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a810c23d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you probably already know, Yes! There is! You can use linear regression.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Linear regression allows us to implement a model to predict the impact of an independent variable on a dependent variable. Here's a way to look at it visually-- we always plot the independent variable on the x axis and the dependent variable on the Y axis. A linear regression uses the data we have to to draw a 'line of best fit' over our data, such that we can now PREDICT any value of Y for any value of X, even if we don't have the data for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I just said that a linear regression is simply a line, and that is reflected in the equation for a linear regression. If you dig way back deep into your algebra days, you may remember the equation y = mx + b which describes a line. M is the slope, b is the y intercept, and y and x are coordinates.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this is almost exactly the same thing, just with some different variable names and reordering. In this case, we have Y, our dependent variable, being determined by B0, which is the y intercept, B1, which is the slope, Xi, which is the independent variable, and epsilon, which is the error. We have error because no model ever fits the data 100% perfectly, and so this term accounts for that. I'll talk more in depth about error and why it's so important in a bit.</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a810c23d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a810c23d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to first get back to our lemur example, if we were to fit a linear regression model to this data, we'd be using the data to try and figure out what version of this equation best explains the data, basically, what are the values of Beta nought, beta 1, and epsilon, that make the best fit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this big Y and big X represent all the data in the world, if we knew 100% of the truth, but in reality, we only have samples of the whole picture. So to </a:t>
            </a:r>
            <a:r>
              <a:rPr lang="en"/>
              <a:t>represent</a:t>
            </a:r>
            <a:r>
              <a:rPr lang="en"/>
              <a:t> the fact that we know we only have a sample of truth, we rewrite this equation using y(hat) (that little thing is a hat) , and a lowercase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we were to fit a linear regression to this lemur data, we'd </a:t>
            </a:r>
            <a:r>
              <a:rPr lang="en"/>
              <a:t>generate a line through the data, whose equation might look something like this. (READ)</a:t>
            </a:r>
            <a:endParaRPr/>
          </a:p>
          <a:p>
            <a:pPr indent="0" lvl="0" marL="0" rtl="0" algn="l">
              <a:spcBef>
                <a:spcPts val="0"/>
              </a:spcBef>
              <a:spcAft>
                <a:spcPts val="0"/>
              </a:spcAft>
              <a:buNone/>
            </a:pPr>
            <a:r>
              <a:rPr lang="en"/>
              <a:t>In this case, the y intercept is 39, and the slope is steep and positive (positive greater than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we'd be able to predict the lemur's height at ages 1 (about 40) and 7 (about 75)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how does linear regression work? How do we figure out what line is the best-fit line?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a810c23d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a810c23d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it turns out that it's all about that little error term on the end of the equation.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said, just due to randomness and sampling error and any other number of confounding variables, our model is never going to fit the data exactly.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we want it to fit the BEST that it can.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calculate the error, also called residual, between the predicted values (which is the model, big Y) and the observed values (which is the data, y hat), for each point..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look at that visually-- here's some data points with a linear regression model (line). For every single data point, we subtract the data from the model and end up with the residual </a:t>
            </a:r>
            <a:r>
              <a:rPr lang="en"/>
              <a:t>value</a:t>
            </a:r>
            <a:r>
              <a:rPr lang="en"/>
              <a:t>, </a:t>
            </a:r>
            <a:r>
              <a:rPr lang="en"/>
              <a:t>represented</a:t>
            </a:r>
            <a:r>
              <a:rPr lang="en"/>
              <a:t> by this red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square each residual, and add them all up to get a value called the Sum of Squared Errors (SSE). This value represents how much error there was in the model compared to the data, or in other words, how well the model fits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We square the residuals for two reasons: 1) to make them all positive (point out neg), and 2) to penalize the data points farther from the model more-- i.e. if a data point is close to the model and the residual is small, say 1, then the square is just 1 (point). But if the data point is far, say residual of 5, the square is 25. Adding that to the total SSE would make a much worse score if many of the data points are far away from the model.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a810c23d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a810c23d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that we have a way to </a:t>
            </a:r>
            <a:r>
              <a:rPr lang="en"/>
              <a:t>figure out how well the model fits the data by calculating the errors, what the algorithm does is it tries to find the model that generates the least error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a diagram to help visualize that-- so we have a set of data points, and we're going to try out three different models on the data points to see which one fits best.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computer does this mathematically of course, but we can sort of do it visually.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Starting on the left, we have a model that assumes no linear relationship, it's totally flat, and the residuals (again, the red lines), are pretty long.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move into the second and third model, the linear relationship is getting stronger, i.e. you see more of a change in Y with a change in X, and importantly, the amount of red is getting smaller. So the error is being reduced, meaning it's a better model fit to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we had to pick one of these three models, we would definitely want to pick the one on the right, because it generates the least amount of error.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a810c23dc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a810c23dc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Time for our first summary and check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linear regression allows us to implement a </a:t>
            </a:r>
            <a:r>
              <a:rPr lang="en"/>
              <a:t>model to predict the impact of an independent variable on a dependent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it does that by trying to find the model that has the smallest error (or residual).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everyone can make a selection from our list of emoji options and indicate how you're doing so far, that'd be great! Feel free also to unmute, or post and questions in the chat.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a810c23d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a810c23d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now we're going to talk a bit about the </a:t>
            </a:r>
            <a:r>
              <a:rPr lang="en"/>
              <a:t>different</a:t>
            </a:r>
            <a:r>
              <a:rPr lang="en"/>
              <a:t> types of linear regressions.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three main ones that I'm going to cover,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Univariate, multivariate, and generalized.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Importantly, each type has its own assumptions and times when you use it, and </a:t>
            </a:r>
            <a:r>
              <a:rPr lang="en"/>
              <a:t>you</a:t>
            </a:r>
            <a:r>
              <a:rPr lang="en"/>
              <a:t> need to make sure you're using the right one for your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I'm going to talk a bit about each, and when you use them. I'm going to start with univariate and multivariate, talk about their assumptions, which will then lead me into a </a:t>
            </a:r>
            <a:r>
              <a:rPr lang="en"/>
              <a:t>brief</a:t>
            </a:r>
            <a:r>
              <a:rPr lang="en"/>
              <a:t> slide on why we may want to generalize linear models.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6AA7"/>
            </a:gs>
            <a:gs pos="100000">
              <a:srgbClr val="021723"/>
            </a:gs>
          </a:gsLst>
          <a:lin ang="5400012" scaled="0"/>
        </a:gra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Linear regression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en"/>
              <a:t>Coding 4 Conservation</a:t>
            </a:r>
            <a:endParaRPr/>
          </a:p>
          <a:p>
            <a:pPr indent="0" lvl="0" marL="0" rtl="0" algn="ctr">
              <a:spcBef>
                <a:spcPts val="0"/>
              </a:spcBef>
              <a:spcAft>
                <a:spcPts val="0"/>
              </a:spcAft>
              <a:buNone/>
            </a:pPr>
            <a:r>
              <a:rPr lang="en"/>
              <a:t>June 29, 2022</a:t>
            </a:r>
            <a:endParaRPr/>
          </a:p>
          <a:p>
            <a:pPr indent="0" lvl="0" marL="0" rtl="0" algn="ctr">
              <a:spcBef>
                <a:spcPts val="0"/>
              </a:spcBef>
              <a:spcAft>
                <a:spcPts val="0"/>
              </a:spcAft>
              <a:buNone/>
            </a:pPr>
            <a:r>
              <a:rPr lang="en"/>
              <a:t>Sophia Horigan</a:t>
            </a:r>
            <a:endParaRPr/>
          </a:p>
          <a:p>
            <a:pPr indent="0" lvl="0" marL="0" rtl="0" algn="ctr">
              <a:spcBef>
                <a:spcPts val="0"/>
              </a:spcBef>
              <a:spcAft>
                <a:spcPts val="0"/>
              </a:spcAft>
              <a:buNone/>
            </a:pPr>
            <a:r>
              <a:rPr lang="en"/>
              <a:t>Using resources from: Rajaonarifara Elinambinia, Andres Garchitorena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231850" y="3800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Univariate Linear Regression</a:t>
            </a:r>
            <a:endParaRPr/>
          </a:p>
        </p:txBody>
      </p:sp>
      <p:grpSp>
        <p:nvGrpSpPr>
          <p:cNvPr id="354" name="Google Shape;354;p22"/>
          <p:cNvGrpSpPr/>
          <p:nvPr/>
        </p:nvGrpSpPr>
        <p:grpSpPr>
          <a:xfrm>
            <a:off x="838200" y="3192000"/>
            <a:ext cx="7977850" cy="1518575"/>
            <a:chOff x="304800" y="3420600"/>
            <a:chExt cx="7977850" cy="1518575"/>
          </a:xfrm>
        </p:grpSpPr>
        <p:sp>
          <p:nvSpPr>
            <p:cNvPr id="355" name="Google Shape;355;p22"/>
            <p:cNvSpPr txBox="1"/>
            <p:nvPr/>
          </p:nvSpPr>
          <p:spPr>
            <a:xfrm>
              <a:off x="2073575" y="3420600"/>
              <a:ext cx="412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Y</a:t>
              </a:r>
              <a:r>
                <a:rPr lang="en" sz="2000">
                  <a:solidFill>
                    <a:schemeClr val="dk1"/>
                  </a:solidFill>
                  <a:latin typeface="Roboto"/>
                  <a:ea typeface="Roboto"/>
                  <a:cs typeface="Roboto"/>
                  <a:sym typeface="Roboto"/>
                </a:rPr>
                <a:t>i</a:t>
              </a:r>
              <a:r>
                <a:rPr lang="en" sz="3200">
                  <a:solidFill>
                    <a:schemeClr val="dk1"/>
                  </a:solidFill>
                  <a:latin typeface="Roboto"/>
                  <a:ea typeface="Roboto"/>
                  <a:cs typeface="Roboto"/>
                  <a:sym typeface="Roboto"/>
                </a:rPr>
                <a:t> = β</a:t>
              </a:r>
              <a:r>
                <a:rPr lang="en" sz="2100">
                  <a:solidFill>
                    <a:schemeClr val="dk1"/>
                  </a:solidFill>
                  <a:latin typeface="Roboto"/>
                  <a:ea typeface="Roboto"/>
                  <a:cs typeface="Roboto"/>
                  <a:sym typeface="Roboto"/>
                </a:rPr>
                <a:t>0</a:t>
              </a:r>
              <a:r>
                <a:rPr lang="en" sz="3200">
                  <a:solidFill>
                    <a:schemeClr val="dk1"/>
                  </a:solidFill>
                  <a:latin typeface="Roboto"/>
                  <a:ea typeface="Roboto"/>
                  <a:cs typeface="Roboto"/>
                  <a:sym typeface="Roboto"/>
                </a:rPr>
                <a:t> + β</a:t>
              </a:r>
              <a:r>
                <a:rPr lang="en" sz="2100">
                  <a:solidFill>
                    <a:schemeClr val="dk1"/>
                  </a:solidFill>
                  <a:latin typeface="Roboto"/>
                  <a:ea typeface="Roboto"/>
                  <a:cs typeface="Roboto"/>
                  <a:sym typeface="Roboto"/>
                </a:rPr>
                <a:t>1</a:t>
              </a:r>
              <a:r>
                <a:rPr lang="en" sz="3200">
                  <a:solidFill>
                    <a:schemeClr val="dk1"/>
                  </a:solidFill>
                  <a:latin typeface="Roboto"/>
                  <a:ea typeface="Roboto"/>
                  <a:cs typeface="Roboto"/>
                  <a:sym typeface="Roboto"/>
                </a:rPr>
                <a:t>X</a:t>
              </a:r>
              <a:r>
                <a:rPr lang="en" sz="2200">
                  <a:solidFill>
                    <a:schemeClr val="dk1"/>
                  </a:solidFill>
                  <a:latin typeface="Roboto"/>
                  <a:ea typeface="Roboto"/>
                  <a:cs typeface="Roboto"/>
                  <a:sym typeface="Roboto"/>
                </a:rPr>
                <a:t>i </a:t>
              </a:r>
              <a:r>
                <a:rPr lang="en" sz="3200">
                  <a:solidFill>
                    <a:schemeClr val="dk1"/>
                  </a:solidFill>
                  <a:latin typeface="Roboto"/>
                  <a:ea typeface="Roboto"/>
                  <a:cs typeface="Roboto"/>
                  <a:sym typeface="Roboto"/>
                </a:rPr>
                <a:t>+ ε</a:t>
              </a:r>
              <a:r>
                <a:rPr lang="en" sz="2200">
                  <a:solidFill>
                    <a:schemeClr val="dk1"/>
                  </a:solidFill>
                  <a:latin typeface="Roboto"/>
                  <a:ea typeface="Roboto"/>
                  <a:cs typeface="Roboto"/>
                  <a:sym typeface="Roboto"/>
                </a:rPr>
                <a:t>i</a:t>
              </a:r>
              <a:endParaRPr sz="2200">
                <a:solidFill>
                  <a:schemeClr val="dk1"/>
                </a:solidFill>
                <a:latin typeface="Roboto"/>
                <a:ea typeface="Roboto"/>
                <a:cs typeface="Roboto"/>
                <a:sym typeface="Roboto"/>
              </a:endParaRPr>
            </a:p>
          </p:txBody>
        </p:sp>
        <p:sp>
          <p:nvSpPr>
            <p:cNvPr id="356" name="Google Shape;356;p22"/>
            <p:cNvSpPr txBox="1"/>
            <p:nvPr/>
          </p:nvSpPr>
          <p:spPr>
            <a:xfrm>
              <a:off x="304800" y="4138775"/>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Dependent variable</a:t>
              </a:r>
              <a:endParaRPr>
                <a:solidFill>
                  <a:schemeClr val="dk1"/>
                </a:solidFill>
                <a:latin typeface="Roboto"/>
                <a:ea typeface="Roboto"/>
                <a:cs typeface="Roboto"/>
                <a:sym typeface="Roboto"/>
              </a:endParaRPr>
            </a:p>
          </p:txBody>
        </p:sp>
        <p:sp>
          <p:nvSpPr>
            <p:cNvPr id="357" name="Google Shape;357;p22"/>
            <p:cNvSpPr/>
            <p:nvPr/>
          </p:nvSpPr>
          <p:spPr>
            <a:xfrm rot="-3009630">
              <a:off x="1765852" y="3976425"/>
              <a:ext cx="389143" cy="117576"/>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txBox="1"/>
            <p:nvPr/>
          </p:nvSpPr>
          <p:spPr>
            <a:xfrm>
              <a:off x="2073575" y="44917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Y-intercept</a:t>
              </a:r>
              <a:endParaRPr>
                <a:solidFill>
                  <a:schemeClr val="dk1"/>
                </a:solidFill>
                <a:latin typeface="Roboto"/>
                <a:ea typeface="Roboto"/>
                <a:cs typeface="Roboto"/>
                <a:sym typeface="Roboto"/>
              </a:endParaRPr>
            </a:p>
          </p:txBody>
        </p:sp>
        <p:sp>
          <p:nvSpPr>
            <p:cNvPr id="359" name="Google Shape;359;p22"/>
            <p:cNvSpPr/>
            <p:nvPr/>
          </p:nvSpPr>
          <p:spPr>
            <a:xfrm rot="-4589328">
              <a:off x="2698116" y="4238356"/>
              <a:ext cx="389068" cy="117585"/>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rot="-5519226">
              <a:off x="3595949" y="4238368"/>
              <a:ext cx="389334" cy="117375"/>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txBox="1"/>
            <p:nvPr/>
          </p:nvSpPr>
          <p:spPr>
            <a:xfrm>
              <a:off x="3544475" y="4538975"/>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slope</a:t>
              </a:r>
              <a:endParaRPr>
                <a:solidFill>
                  <a:schemeClr val="dk1"/>
                </a:solidFill>
                <a:latin typeface="Roboto"/>
                <a:ea typeface="Roboto"/>
                <a:cs typeface="Roboto"/>
                <a:sym typeface="Roboto"/>
              </a:endParaRPr>
            </a:p>
          </p:txBody>
        </p:sp>
        <p:sp>
          <p:nvSpPr>
            <p:cNvPr id="362" name="Google Shape;362;p22"/>
            <p:cNvSpPr/>
            <p:nvPr/>
          </p:nvSpPr>
          <p:spPr>
            <a:xfrm rot="-8101873">
              <a:off x="4264746" y="4108248"/>
              <a:ext cx="389262" cy="117521"/>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txBox="1"/>
            <p:nvPr/>
          </p:nvSpPr>
          <p:spPr>
            <a:xfrm>
              <a:off x="4170000" y="43671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Independent variable</a:t>
              </a:r>
              <a:endParaRPr>
                <a:solidFill>
                  <a:schemeClr val="dk1"/>
                </a:solidFill>
                <a:latin typeface="Roboto"/>
                <a:ea typeface="Roboto"/>
                <a:cs typeface="Roboto"/>
                <a:sym typeface="Roboto"/>
              </a:endParaRPr>
            </a:p>
          </p:txBody>
        </p:sp>
        <p:sp>
          <p:nvSpPr>
            <p:cNvPr id="364" name="Google Shape;364;p22"/>
            <p:cNvSpPr/>
            <p:nvPr/>
          </p:nvSpPr>
          <p:spPr>
            <a:xfrm rot="-9221502">
              <a:off x="5230403" y="3862610"/>
              <a:ext cx="389214" cy="117528"/>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txBox="1"/>
            <p:nvPr/>
          </p:nvSpPr>
          <p:spPr>
            <a:xfrm>
              <a:off x="5625550" y="38776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error</a:t>
              </a:r>
              <a:endParaRPr>
                <a:solidFill>
                  <a:schemeClr val="dk1"/>
                </a:solidFill>
                <a:latin typeface="Roboto"/>
                <a:ea typeface="Roboto"/>
                <a:cs typeface="Roboto"/>
                <a:sym typeface="Roboto"/>
              </a:endParaRPr>
            </a:p>
          </p:txBody>
        </p:sp>
      </p:grpSp>
      <p:grpSp>
        <p:nvGrpSpPr>
          <p:cNvPr id="366" name="Google Shape;366;p22"/>
          <p:cNvGrpSpPr/>
          <p:nvPr/>
        </p:nvGrpSpPr>
        <p:grpSpPr>
          <a:xfrm>
            <a:off x="2682600" y="1784675"/>
            <a:ext cx="3870600" cy="721025"/>
            <a:chOff x="701400" y="1860875"/>
            <a:chExt cx="3870600" cy="721025"/>
          </a:xfrm>
        </p:grpSpPr>
        <p:sp>
          <p:nvSpPr>
            <p:cNvPr id="367" name="Google Shape;367;p22"/>
            <p:cNvSpPr txBox="1"/>
            <p:nvPr/>
          </p:nvSpPr>
          <p:spPr>
            <a:xfrm>
              <a:off x="701400" y="1860875"/>
              <a:ext cx="387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cxnSp>
          <p:nvCxnSpPr>
            <p:cNvPr id="368" name="Google Shape;368;p22"/>
            <p:cNvCxnSpPr/>
            <p:nvPr/>
          </p:nvCxnSpPr>
          <p:spPr>
            <a:xfrm>
              <a:off x="1208575" y="2188550"/>
              <a:ext cx="1896000" cy="15600"/>
            </a:xfrm>
            <a:prstGeom prst="straightConnector1">
              <a:avLst/>
            </a:prstGeom>
            <a:noFill/>
            <a:ln cap="flat" cmpd="sng" w="28575">
              <a:solidFill>
                <a:schemeClr val="dk1"/>
              </a:solidFill>
              <a:prstDash val="solid"/>
              <a:round/>
              <a:headEnd len="med" w="med" type="none"/>
              <a:tailEnd len="med" w="med" type="triangle"/>
            </a:ln>
          </p:spPr>
        </p:cxnSp>
        <p:sp>
          <p:nvSpPr>
            <p:cNvPr id="369" name="Google Shape;369;p22"/>
            <p:cNvSpPr txBox="1"/>
            <p:nvPr/>
          </p:nvSpPr>
          <p:spPr>
            <a:xfrm>
              <a:off x="3151275" y="1904800"/>
              <a:ext cx="764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Y</a:t>
              </a:r>
              <a:endParaRPr>
                <a:latin typeface="Roboto"/>
                <a:ea typeface="Roboto"/>
                <a:cs typeface="Roboto"/>
                <a:sym typeface="Roboto"/>
              </a:endParaRPr>
            </a:p>
          </p:txBody>
        </p:sp>
      </p:grpSp>
      <p:sp>
        <p:nvSpPr>
          <p:cNvPr id="370" name="Google Shape;370;p22"/>
          <p:cNvSpPr txBox="1"/>
          <p:nvPr/>
        </p:nvSpPr>
        <p:spPr>
          <a:xfrm>
            <a:off x="5538850" y="1890100"/>
            <a:ext cx="186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Continuous or near continuous</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Univariate Linear Regression</a:t>
            </a:r>
            <a:endParaRPr/>
          </a:p>
        </p:txBody>
      </p:sp>
      <p:grpSp>
        <p:nvGrpSpPr>
          <p:cNvPr id="376" name="Google Shape;376;p23"/>
          <p:cNvGrpSpPr/>
          <p:nvPr/>
        </p:nvGrpSpPr>
        <p:grpSpPr>
          <a:xfrm>
            <a:off x="2587755" y="1085936"/>
            <a:ext cx="3970174" cy="4029917"/>
            <a:chOff x="5178555" y="95336"/>
            <a:chExt cx="3970174" cy="4029917"/>
          </a:xfrm>
        </p:grpSpPr>
        <p:grpSp>
          <p:nvGrpSpPr>
            <p:cNvPr id="377" name="Google Shape;377;p23"/>
            <p:cNvGrpSpPr/>
            <p:nvPr/>
          </p:nvGrpSpPr>
          <p:grpSpPr>
            <a:xfrm>
              <a:off x="5178555" y="95336"/>
              <a:ext cx="3970174" cy="4029917"/>
              <a:chOff x="4447200" y="672600"/>
              <a:chExt cx="4625625" cy="4447050"/>
            </a:xfrm>
          </p:grpSpPr>
          <p:grpSp>
            <p:nvGrpSpPr>
              <p:cNvPr id="378" name="Google Shape;378;p23"/>
              <p:cNvGrpSpPr/>
              <p:nvPr/>
            </p:nvGrpSpPr>
            <p:grpSpPr>
              <a:xfrm>
                <a:off x="4847388" y="672600"/>
                <a:ext cx="4225438" cy="4137600"/>
                <a:chOff x="4847388" y="672600"/>
                <a:chExt cx="4225438" cy="4137600"/>
              </a:xfrm>
            </p:grpSpPr>
            <p:grpSp>
              <p:nvGrpSpPr>
                <p:cNvPr id="379" name="Google Shape;379;p23"/>
                <p:cNvGrpSpPr/>
                <p:nvPr/>
              </p:nvGrpSpPr>
              <p:grpSpPr>
                <a:xfrm>
                  <a:off x="5351703" y="1217079"/>
                  <a:ext cx="3293952" cy="3078833"/>
                  <a:chOff x="3226025" y="1705700"/>
                  <a:chExt cx="3057600" cy="2841300"/>
                </a:xfrm>
              </p:grpSpPr>
              <p:cxnSp>
                <p:nvCxnSpPr>
                  <p:cNvPr id="380" name="Google Shape;380;p23"/>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381" name="Google Shape;381;p23"/>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382" name="Google Shape;382;p23"/>
                <p:cNvSpPr txBox="1"/>
                <p:nvPr/>
              </p:nvSpPr>
              <p:spPr>
                <a:xfrm>
                  <a:off x="5449425" y="4368600"/>
                  <a:ext cx="3623400" cy="44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	2	3	4	5	6	7</a:t>
                  </a:r>
                  <a:endParaRPr>
                    <a:solidFill>
                      <a:schemeClr val="dk1"/>
                    </a:solidFill>
                    <a:latin typeface="Roboto"/>
                    <a:ea typeface="Roboto"/>
                    <a:cs typeface="Roboto"/>
                    <a:sym typeface="Roboto"/>
                  </a:endParaRPr>
                </a:p>
              </p:txBody>
            </p:sp>
            <p:sp>
              <p:nvSpPr>
                <p:cNvPr id="383" name="Google Shape;383;p23"/>
                <p:cNvSpPr txBox="1"/>
                <p:nvPr/>
              </p:nvSpPr>
              <p:spPr>
                <a:xfrm rot="-5400000">
                  <a:off x="3268788" y="2251200"/>
                  <a:ext cx="3623400" cy="4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40	45	50	55	60	65	70</a:t>
                  </a:r>
                  <a:endParaRPr>
                    <a:solidFill>
                      <a:schemeClr val="dk1"/>
                    </a:solidFill>
                    <a:latin typeface="Roboto"/>
                    <a:ea typeface="Roboto"/>
                    <a:cs typeface="Roboto"/>
                    <a:sym typeface="Roboto"/>
                  </a:endParaRPr>
                </a:p>
              </p:txBody>
            </p:sp>
            <p:sp>
              <p:nvSpPr>
                <p:cNvPr id="384" name="Google Shape;384;p23"/>
                <p:cNvSpPr/>
                <p:nvPr/>
              </p:nvSpPr>
              <p:spPr>
                <a:xfrm>
                  <a:off x="5796675" y="29274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6771450" y="26157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6407200" y="33299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7292425" y="23901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6736425" y="22680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6351425" y="29985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6736425" y="24418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3"/>
              <p:cNvSpPr txBox="1"/>
              <p:nvPr/>
            </p:nvSpPr>
            <p:spPr>
              <a:xfrm>
                <a:off x="6545800" y="4678050"/>
                <a:ext cx="2247300" cy="44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Age (years)</a:t>
                </a:r>
                <a:endParaRPr>
                  <a:solidFill>
                    <a:schemeClr val="dk1"/>
                  </a:solidFill>
                  <a:latin typeface="Roboto"/>
                  <a:ea typeface="Roboto"/>
                  <a:cs typeface="Roboto"/>
                  <a:sym typeface="Roboto"/>
                </a:endParaRPr>
              </a:p>
            </p:txBody>
          </p:sp>
          <p:sp>
            <p:nvSpPr>
              <p:cNvPr id="396" name="Google Shape;396;p23"/>
              <p:cNvSpPr txBox="1"/>
              <p:nvPr/>
            </p:nvSpPr>
            <p:spPr>
              <a:xfrm rot="-5400000">
                <a:off x="3556650" y="2194475"/>
                <a:ext cx="2247300" cy="4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Height</a:t>
                </a:r>
                <a:r>
                  <a:rPr lang="en">
                    <a:solidFill>
                      <a:schemeClr val="dk1"/>
                    </a:solidFill>
                    <a:latin typeface="Roboto"/>
                    <a:ea typeface="Roboto"/>
                    <a:cs typeface="Roboto"/>
                    <a:sym typeface="Roboto"/>
                  </a:rPr>
                  <a:t> (cm)</a:t>
                </a:r>
                <a:endParaRPr>
                  <a:solidFill>
                    <a:schemeClr val="dk1"/>
                  </a:solidFill>
                  <a:latin typeface="Roboto"/>
                  <a:ea typeface="Roboto"/>
                  <a:cs typeface="Roboto"/>
                  <a:sym typeface="Roboto"/>
                </a:endParaRPr>
              </a:p>
            </p:txBody>
          </p:sp>
        </p:grpSp>
        <p:cxnSp>
          <p:nvCxnSpPr>
            <p:cNvPr id="397" name="Google Shape;397;p23"/>
            <p:cNvCxnSpPr/>
            <p:nvPr/>
          </p:nvCxnSpPr>
          <p:spPr>
            <a:xfrm flipH="1" rot="10800000">
              <a:off x="5948325" y="562475"/>
              <a:ext cx="2453700" cy="2640600"/>
            </a:xfrm>
            <a:prstGeom prst="straightConnector1">
              <a:avLst/>
            </a:prstGeom>
            <a:noFill/>
            <a:ln cap="flat" cmpd="sng" w="38100">
              <a:solidFill>
                <a:schemeClr val="dk1"/>
              </a:solidFill>
              <a:prstDash val="solid"/>
              <a:round/>
              <a:headEnd len="med" w="med" type="none"/>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4"/>
          <p:cNvSpPr txBox="1"/>
          <p:nvPr>
            <p:ph type="title"/>
          </p:nvPr>
        </p:nvSpPr>
        <p:spPr>
          <a:xfrm>
            <a:off x="294275" y="504850"/>
            <a:ext cx="45189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Multivariate</a:t>
            </a:r>
            <a:r>
              <a:rPr lang="en"/>
              <a:t> Linear Regression</a:t>
            </a:r>
            <a:endParaRPr/>
          </a:p>
        </p:txBody>
      </p:sp>
      <p:grpSp>
        <p:nvGrpSpPr>
          <p:cNvPr id="403" name="Google Shape;403;p24"/>
          <p:cNvGrpSpPr/>
          <p:nvPr/>
        </p:nvGrpSpPr>
        <p:grpSpPr>
          <a:xfrm>
            <a:off x="1023075" y="3276700"/>
            <a:ext cx="8935975" cy="1953850"/>
            <a:chOff x="-958125" y="3200500"/>
            <a:chExt cx="8935975" cy="1953850"/>
          </a:xfrm>
        </p:grpSpPr>
        <p:grpSp>
          <p:nvGrpSpPr>
            <p:cNvPr id="404" name="Google Shape;404;p24"/>
            <p:cNvGrpSpPr/>
            <p:nvPr/>
          </p:nvGrpSpPr>
          <p:grpSpPr>
            <a:xfrm>
              <a:off x="-958125" y="3200500"/>
              <a:ext cx="8935975" cy="1953850"/>
              <a:chOff x="-653325" y="3200500"/>
              <a:chExt cx="8935975" cy="1953850"/>
            </a:xfrm>
          </p:grpSpPr>
          <p:sp>
            <p:nvSpPr>
              <p:cNvPr id="405" name="Google Shape;405;p24"/>
              <p:cNvSpPr txBox="1"/>
              <p:nvPr/>
            </p:nvSpPr>
            <p:spPr>
              <a:xfrm>
                <a:off x="392325" y="3200500"/>
                <a:ext cx="5365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Y</a:t>
                </a:r>
                <a:r>
                  <a:rPr lang="en" sz="2000">
                    <a:solidFill>
                      <a:schemeClr val="dk1"/>
                    </a:solidFill>
                    <a:latin typeface="Roboto"/>
                    <a:ea typeface="Roboto"/>
                    <a:cs typeface="Roboto"/>
                    <a:sym typeface="Roboto"/>
                  </a:rPr>
                  <a:t>i</a:t>
                </a:r>
                <a:r>
                  <a:rPr lang="en" sz="3200">
                    <a:solidFill>
                      <a:schemeClr val="dk1"/>
                    </a:solidFill>
                    <a:latin typeface="Roboto"/>
                    <a:ea typeface="Roboto"/>
                    <a:cs typeface="Roboto"/>
                    <a:sym typeface="Roboto"/>
                  </a:rPr>
                  <a:t> = β</a:t>
                </a:r>
                <a:r>
                  <a:rPr lang="en" sz="2100">
                    <a:solidFill>
                      <a:schemeClr val="dk1"/>
                    </a:solidFill>
                    <a:latin typeface="Roboto"/>
                    <a:ea typeface="Roboto"/>
                    <a:cs typeface="Roboto"/>
                    <a:sym typeface="Roboto"/>
                  </a:rPr>
                  <a:t>0</a:t>
                </a:r>
                <a:r>
                  <a:rPr lang="en" sz="3200">
                    <a:solidFill>
                      <a:schemeClr val="dk1"/>
                    </a:solidFill>
                    <a:latin typeface="Roboto"/>
                    <a:ea typeface="Roboto"/>
                    <a:cs typeface="Roboto"/>
                    <a:sym typeface="Roboto"/>
                  </a:rPr>
                  <a:t> + β</a:t>
                </a:r>
                <a:r>
                  <a:rPr lang="en" sz="2100">
                    <a:solidFill>
                      <a:schemeClr val="dk1"/>
                    </a:solidFill>
                    <a:latin typeface="Roboto"/>
                    <a:ea typeface="Roboto"/>
                    <a:cs typeface="Roboto"/>
                    <a:sym typeface="Roboto"/>
                  </a:rPr>
                  <a:t>1</a:t>
                </a:r>
                <a:r>
                  <a:rPr lang="en" sz="3200">
                    <a:solidFill>
                      <a:schemeClr val="dk1"/>
                    </a:solidFill>
                    <a:latin typeface="Roboto"/>
                    <a:ea typeface="Roboto"/>
                    <a:cs typeface="Roboto"/>
                    <a:sym typeface="Roboto"/>
                  </a:rPr>
                  <a:t>X</a:t>
                </a:r>
                <a:r>
                  <a:rPr lang="en" sz="2200">
                    <a:solidFill>
                      <a:schemeClr val="dk1"/>
                    </a:solidFill>
                    <a:latin typeface="Roboto"/>
                    <a:ea typeface="Roboto"/>
                    <a:cs typeface="Roboto"/>
                    <a:sym typeface="Roboto"/>
                  </a:rPr>
                  <a:t>1</a:t>
                </a:r>
                <a:r>
                  <a:rPr lang="en" sz="2200">
                    <a:solidFill>
                      <a:schemeClr val="dk1"/>
                    </a:solidFill>
                    <a:latin typeface="Roboto"/>
                    <a:ea typeface="Roboto"/>
                    <a:cs typeface="Roboto"/>
                    <a:sym typeface="Roboto"/>
                  </a:rPr>
                  <a:t> </a:t>
                </a:r>
                <a:r>
                  <a:rPr lang="en" sz="3200">
                    <a:solidFill>
                      <a:schemeClr val="dk1"/>
                    </a:solidFill>
                    <a:latin typeface="Roboto"/>
                    <a:ea typeface="Roboto"/>
                    <a:cs typeface="Roboto"/>
                    <a:sym typeface="Roboto"/>
                  </a:rPr>
                  <a:t>+...+ β</a:t>
                </a:r>
                <a:r>
                  <a:rPr lang="en" sz="2100">
                    <a:solidFill>
                      <a:schemeClr val="dk1"/>
                    </a:solidFill>
                    <a:latin typeface="Roboto"/>
                    <a:ea typeface="Roboto"/>
                    <a:cs typeface="Roboto"/>
                    <a:sym typeface="Roboto"/>
                  </a:rPr>
                  <a:t>p</a:t>
                </a:r>
                <a:r>
                  <a:rPr lang="en" sz="3200">
                    <a:solidFill>
                      <a:schemeClr val="dk1"/>
                    </a:solidFill>
                    <a:latin typeface="Roboto"/>
                    <a:ea typeface="Roboto"/>
                    <a:cs typeface="Roboto"/>
                    <a:sym typeface="Roboto"/>
                  </a:rPr>
                  <a:t>X</a:t>
                </a:r>
                <a:r>
                  <a:rPr lang="en" sz="2200">
                    <a:solidFill>
                      <a:schemeClr val="dk1"/>
                    </a:solidFill>
                    <a:latin typeface="Roboto"/>
                    <a:ea typeface="Roboto"/>
                    <a:cs typeface="Roboto"/>
                    <a:sym typeface="Roboto"/>
                  </a:rPr>
                  <a:t>p </a:t>
                </a:r>
                <a:r>
                  <a:rPr lang="en" sz="3200">
                    <a:solidFill>
                      <a:schemeClr val="dk1"/>
                    </a:solidFill>
                    <a:latin typeface="Roboto"/>
                    <a:ea typeface="Roboto"/>
                    <a:cs typeface="Roboto"/>
                    <a:sym typeface="Roboto"/>
                  </a:rPr>
                  <a:t>+</a:t>
                </a:r>
                <a:r>
                  <a:rPr lang="en" sz="3200">
                    <a:solidFill>
                      <a:schemeClr val="dk1"/>
                    </a:solidFill>
                    <a:latin typeface="Roboto"/>
                    <a:ea typeface="Roboto"/>
                    <a:cs typeface="Roboto"/>
                    <a:sym typeface="Roboto"/>
                  </a:rPr>
                  <a:t> ε</a:t>
                </a:r>
                <a:endParaRPr sz="2200">
                  <a:solidFill>
                    <a:schemeClr val="dk1"/>
                  </a:solidFill>
                  <a:latin typeface="Roboto"/>
                  <a:ea typeface="Roboto"/>
                  <a:cs typeface="Roboto"/>
                  <a:sym typeface="Roboto"/>
                </a:endParaRPr>
              </a:p>
            </p:txBody>
          </p:sp>
          <p:sp>
            <p:nvSpPr>
              <p:cNvPr id="406" name="Google Shape;406;p24"/>
              <p:cNvSpPr txBox="1"/>
              <p:nvPr/>
            </p:nvSpPr>
            <p:spPr>
              <a:xfrm>
                <a:off x="-653325" y="4138550"/>
                <a:ext cx="19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Dependent variable</a:t>
                </a:r>
                <a:endParaRPr>
                  <a:solidFill>
                    <a:schemeClr val="dk1"/>
                  </a:solidFill>
                  <a:latin typeface="Roboto"/>
                  <a:ea typeface="Roboto"/>
                  <a:cs typeface="Roboto"/>
                  <a:sym typeface="Roboto"/>
                </a:endParaRPr>
              </a:p>
            </p:txBody>
          </p:sp>
          <p:sp>
            <p:nvSpPr>
              <p:cNvPr id="407" name="Google Shape;407;p24"/>
              <p:cNvSpPr/>
              <p:nvPr/>
            </p:nvSpPr>
            <p:spPr>
              <a:xfrm rot="-4316536">
                <a:off x="205865" y="3799222"/>
                <a:ext cx="389063" cy="117733"/>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txBox="1"/>
              <p:nvPr/>
            </p:nvSpPr>
            <p:spPr>
              <a:xfrm>
                <a:off x="995275" y="44748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Y-intercept</a:t>
                </a:r>
                <a:endParaRPr>
                  <a:solidFill>
                    <a:schemeClr val="dk1"/>
                  </a:solidFill>
                  <a:latin typeface="Roboto"/>
                  <a:ea typeface="Roboto"/>
                  <a:cs typeface="Roboto"/>
                  <a:sym typeface="Roboto"/>
                </a:endParaRPr>
              </a:p>
            </p:txBody>
          </p:sp>
          <p:sp>
            <p:nvSpPr>
              <p:cNvPr id="409" name="Google Shape;409;p24"/>
              <p:cNvSpPr/>
              <p:nvPr/>
            </p:nvSpPr>
            <p:spPr>
              <a:xfrm rot="-5405301">
                <a:off x="1255078" y="4117405"/>
                <a:ext cx="389100" cy="117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rot="-5519226">
                <a:off x="2031074" y="4019018"/>
                <a:ext cx="389334" cy="117375"/>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txBox="1"/>
              <p:nvPr/>
            </p:nvSpPr>
            <p:spPr>
              <a:xfrm>
                <a:off x="2179125" y="42113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a:t>
                </a:r>
                <a:r>
                  <a:rPr lang="en">
                    <a:solidFill>
                      <a:schemeClr val="dk1"/>
                    </a:solidFill>
                    <a:latin typeface="Roboto"/>
                    <a:ea typeface="Roboto"/>
                    <a:cs typeface="Roboto"/>
                    <a:sym typeface="Roboto"/>
                  </a:rPr>
                  <a:t>lope 1</a:t>
                </a:r>
                <a:endParaRPr>
                  <a:solidFill>
                    <a:schemeClr val="dk1"/>
                  </a:solidFill>
                  <a:latin typeface="Roboto"/>
                  <a:ea typeface="Roboto"/>
                  <a:cs typeface="Roboto"/>
                  <a:sym typeface="Roboto"/>
                </a:endParaRPr>
              </a:p>
            </p:txBody>
          </p:sp>
          <p:sp>
            <p:nvSpPr>
              <p:cNvPr id="412" name="Google Shape;412;p24"/>
              <p:cNvSpPr/>
              <p:nvPr/>
            </p:nvSpPr>
            <p:spPr>
              <a:xfrm rot="-6723921">
                <a:off x="2575043" y="4195563"/>
                <a:ext cx="677201" cy="119775"/>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txBox="1"/>
              <p:nvPr/>
            </p:nvSpPr>
            <p:spPr>
              <a:xfrm>
                <a:off x="2567350" y="4538750"/>
                <a:ext cx="128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Independent variable 1</a:t>
                </a:r>
                <a:endParaRPr>
                  <a:solidFill>
                    <a:schemeClr val="dk1"/>
                  </a:solidFill>
                  <a:latin typeface="Roboto"/>
                  <a:ea typeface="Roboto"/>
                  <a:cs typeface="Roboto"/>
                  <a:sym typeface="Roboto"/>
                </a:endParaRPr>
              </a:p>
            </p:txBody>
          </p:sp>
          <p:sp>
            <p:nvSpPr>
              <p:cNvPr id="414" name="Google Shape;414;p24"/>
              <p:cNvSpPr/>
              <p:nvPr/>
            </p:nvSpPr>
            <p:spPr>
              <a:xfrm rot="-9221502">
                <a:off x="5230403" y="3862610"/>
                <a:ext cx="389214" cy="117528"/>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txBox="1"/>
              <p:nvPr/>
            </p:nvSpPr>
            <p:spPr>
              <a:xfrm>
                <a:off x="5625550" y="38776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error</a:t>
                </a:r>
                <a:endParaRPr>
                  <a:solidFill>
                    <a:schemeClr val="dk1"/>
                  </a:solidFill>
                  <a:latin typeface="Roboto"/>
                  <a:ea typeface="Roboto"/>
                  <a:cs typeface="Roboto"/>
                  <a:sym typeface="Roboto"/>
                </a:endParaRPr>
              </a:p>
            </p:txBody>
          </p:sp>
        </p:grpSp>
        <p:grpSp>
          <p:nvGrpSpPr>
            <p:cNvPr id="416" name="Google Shape;416;p24"/>
            <p:cNvGrpSpPr/>
            <p:nvPr/>
          </p:nvGrpSpPr>
          <p:grpSpPr>
            <a:xfrm>
              <a:off x="3550725" y="3818006"/>
              <a:ext cx="3045325" cy="1120944"/>
              <a:chOff x="2179125" y="3818006"/>
              <a:chExt cx="3045325" cy="1120944"/>
            </a:xfrm>
          </p:grpSpPr>
          <p:sp>
            <p:nvSpPr>
              <p:cNvPr id="417" name="Google Shape;417;p24"/>
              <p:cNvSpPr/>
              <p:nvPr/>
            </p:nvSpPr>
            <p:spPr>
              <a:xfrm rot="-5519226">
                <a:off x="2129149" y="3955968"/>
                <a:ext cx="389334" cy="117375"/>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txBox="1"/>
              <p:nvPr/>
            </p:nvSpPr>
            <p:spPr>
              <a:xfrm>
                <a:off x="2179125" y="42113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slope p</a:t>
                </a:r>
                <a:endParaRPr>
                  <a:solidFill>
                    <a:schemeClr val="dk1"/>
                  </a:solidFill>
                  <a:latin typeface="Roboto"/>
                  <a:ea typeface="Roboto"/>
                  <a:cs typeface="Roboto"/>
                  <a:sym typeface="Roboto"/>
                </a:endParaRPr>
              </a:p>
            </p:txBody>
          </p:sp>
          <p:sp>
            <p:nvSpPr>
              <p:cNvPr id="419" name="Google Shape;419;p24"/>
              <p:cNvSpPr/>
              <p:nvPr/>
            </p:nvSpPr>
            <p:spPr>
              <a:xfrm rot="-6723921">
                <a:off x="2575043" y="4195563"/>
                <a:ext cx="677201" cy="119775"/>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txBox="1"/>
              <p:nvPr/>
            </p:nvSpPr>
            <p:spPr>
              <a:xfrm>
                <a:off x="2567350" y="453875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Independent variable p</a:t>
                </a:r>
                <a:endParaRPr>
                  <a:solidFill>
                    <a:schemeClr val="dk1"/>
                  </a:solidFill>
                  <a:latin typeface="Roboto"/>
                  <a:ea typeface="Roboto"/>
                  <a:cs typeface="Roboto"/>
                  <a:sym typeface="Roboto"/>
                </a:endParaRPr>
              </a:p>
            </p:txBody>
          </p:sp>
        </p:grpSp>
      </p:grpSp>
      <p:grpSp>
        <p:nvGrpSpPr>
          <p:cNvPr id="421" name="Google Shape;421;p24"/>
          <p:cNvGrpSpPr/>
          <p:nvPr/>
        </p:nvGrpSpPr>
        <p:grpSpPr>
          <a:xfrm>
            <a:off x="2682600" y="1175075"/>
            <a:ext cx="3949150" cy="1860550"/>
            <a:chOff x="2682600" y="1327475"/>
            <a:chExt cx="3949150" cy="1860550"/>
          </a:xfrm>
        </p:grpSpPr>
        <p:grpSp>
          <p:nvGrpSpPr>
            <p:cNvPr id="422" name="Google Shape;422;p24"/>
            <p:cNvGrpSpPr/>
            <p:nvPr/>
          </p:nvGrpSpPr>
          <p:grpSpPr>
            <a:xfrm>
              <a:off x="2682600" y="1327475"/>
              <a:ext cx="3870600" cy="1298375"/>
              <a:chOff x="701400" y="1860875"/>
              <a:chExt cx="3870600" cy="1298375"/>
            </a:xfrm>
          </p:grpSpPr>
          <p:sp>
            <p:nvSpPr>
              <p:cNvPr id="423" name="Google Shape;423;p24"/>
              <p:cNvSpPr txBox="1"/>
              <p:nvPr/>
            </p:nvSpPr>
            <p:spPr>
              <a:xfrm>
                <a:off x="701400" y="1860875"/>
                <a:ext cx="387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cxnSp>
            <p:nvCxnSpPr>
              <p:cNvPr id="424" name="Google Shape;424;p24"/>
              <p:cNvCxnSpPr/>
              <p:nvPr/>
            </p:nvCxnSpPr>
            <p:spPr>
              <a:xfrm>
                <a:off x="1208575" y="2188550"/>
                <a:ext cx="1927500" cy="486600"/>
              </a:xfrm>
              <a:prstGeom prst="straightConnector1">
                <a:avLst/>
              </a:prstGeom>
              <a:noFill/>
              <a:ln cap="flat" cmpd="sng" w="28575">
                <a:solidFill>
                  <a:schemeClr val="dk1"/>
                </a:solidFill>
                <a:prstDash val="solid"/>
                <a:round/>
                <a:headEnd len="med" w="med" type="none"/>
                <a:tailEnd len="med" w="med" type="triangle"/>
              </a:ln>
            </p:spPr>
          </p:cxnSp>
          <p:sp>
            <p:nvSpPr>
              <p:cNvPr id="425" name="Google Shape;425;p24"/>
              <p:cNvSpPr txBox="1"/>
              <p:nvPr/>
            </p:nvSpPr>
            <p:spPr>
              <a:xfrm>
                <a:off x="3127513" y="2482150"/>
                <a:ext cx="764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Y</a:t>
                </a:r>
                <a:endParaRPr>
                  <a:latin typeface="Roboto"/>
                  <a:ea typeface="Roboto"/>
                  <a:cs typeface="Roboto"/>
                  <a:sym typeface="Roboto"/>
                </a:endParaRPr>
              </a:p>
            </p:txBody>
          </p:sp>
        </p:grpSp>
        <p:sp>
          <p:nvSpPr>
            <p:cNvPr id="426" name="Google Shape;426;p24"/>
            <p:cNvSpPr txBox="1"/>
            <p:nvPr/>
          </p:nvSpPr>
          <p:spPr>
            <a:xfrm>
              <a:off x="2725775" y="1745150"/>
              <a:ext cx="3686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sp>
          <p:nvSpPr>
            <p:cNvPr id="427" name="Google Shape;427;p24"/>
            <p:cNvSpPr txBox="1"/>
            <p:nvPr/>
          </p:nvSpPr>
          <p:spPr>
            <a:xfrm>
              <a:off x="2725775" y="2147225"/>
              <a:ext cx="387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sp>
          <p:nvSpPr>
            <p:cNvPr id="428" name="Google Shape;428;p24"/>
            <p:cNvSpPr txBox="1"/>
            <p:nvPr/>
          </p:nvSpPr>
          <p:spPr>
            <a:xfrm>
              <a:off x="2761150" y="2510925"/>
              <a:ext cx="387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cxnSp>
          <p:nvCxnSpPr>
            <p:cNvPr id="429" name="Google Shape;429;p24"/>
            <p:cNvCxnSpPr/>
            <p:nvPr/>
          </p:nvCxnSpPr>
          <p:spPr>
            <a:xfrm>
              <a:off x="3237125" y="2133950"/>
              <a:ext cx="1786800" cy="179400"/>
            </a:xfrm>
            <a:prstGeom prst="straightConnector1">
              <a:avLst/>
            </a:prstGeom>
            <a:noFill/>
            <a:ln cap="flat" cmpd="sng" w="28575">
              <a:solidFill>
                <a:schemeClr val="dk1"/>
              </a:solidFill>
              <a:prstDash val="solid"/>
              <a:round/>
              <a:headEnd len="med" w="med" type="none"/>
              <a:tailEnd len="med" w="med" type="triangle"/>
            </a:ln>
          </p:spPr>
        </p:cxnSp>
        <p:cxnSp>
          <p:nvCxnSpPr>
            <p:cNvPr id="430" name="Google Shape;430;p24"/>
            <p:cNvCxnSpPr/>
            <p:nvPr/>
          </p:nvCxnSpPr>
          <p:spPr>
            <a:xfrm flipH="1" rot="10800000">
              <a:off x="3299525" y="2461650"/>
              <a:ext cx="1771200" cy="39000"/>
            </a:xfrm>
            <a:prstGeom prst="straightConnector1">
              <a:avLst/>
            </a:prstGeom>
            <a:noFill/>
            <a:ln cap="flat" cmpd="sng" w="28575">
              <a:solidFill>
                <a:schemeClr val="dk1"/>
              </a:solidFill>
              <a:prstDash val="solid"/>
              <a:round/>
              <a:headEnd len="med" w="med" type="none"/>
              <a:tailEnd len="med" w="med" type="triangle"/>
            </a:ln>
          </p:spPr>
        </p:cxnSp>
        <p:cxnSp>
          <p:nvCxnSpPr>
            <p:cNvPr id="431" name="Google Shape;431;p24"/>
            <p:cNvCxnSpPr/>
            <p:nvPr/>
          </p:nvCxnSpPr>
          <p:spPr>
            <a:xfrm flipH="1" rot="10800000">
              <a:off x="3299525" y="2609775"/>
              <a:ext cx="1864800" cy="259200"/>
            </a:xfrm>
            <a:prstGeom prst="straightConnector1">
              <a:avLst/>
            </a:prstGeom>
            <a:noFill/>
            <a:ln cap="flat" cmpd="sng" w="28575">
              <a:solidFill>
                <a:schemeClr val="dk1"/>
              </a:solidFill>
              <a:prstDash val="solid"/>
              <a:round/>
              <a:headEnd len="med" w="med" type="none"/>
              <a:tailEnd len="med" w="med" type="triangle"/>
            </a:ln>
          </p:spPr>
        </p:cxnSp>
      </p:grpSp>
      <p:sp>
        <p:nvSpPr>
          <p:cNvPr id="432" name="Google Shape;432;p24"/>
          <p:cNvSpPr txBox="1"/>
          <p:nvPr/>
        </p:nvSpPr>
        <p:spPr>
          <a:xfrm>
            <a:off x="5538850" y="1890100"/>
            <a:ext cx="186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Continuous or near- continuous</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Multivariate Linear Regression</a:t>
            </a:r>
            <a:endParaRPr/>
          </a:p>
        </p:txBody>
      </p:sp>
      <p:grpSp>
        <p:nvGrpSpPr>
          <p:cNvPr id="438" name="Google Shape;438;p25"/>
          <p:cNvGrpSpPr/>
          <p:nvPr/>
        </p:nvGrpSpPr>
        <p:grpSpPr>
          <a:xfrm>
            <a:off x="2663955" y="1009736"/>
            <a:ext cx="4257545" cy="4029917"/>
            <a:chOff x="5178555" y="95336"/>
            <a:chExt cx="4257545" cy="4029917"/>
          </a:xfrm>
        </p:grpSpPr>
        <p:grpSp>
          <p:nvGrpSpPr>
            <p:cNvPr id="439" name="Google Shape;439;p25"/>
            <p:cNvGrpSpPr/>
            <p:nvPr/>
          </p:nvGrpSpPr>
          <p:grpSpPr>
            <a:xfrm>
              <a:off x="5178555" y="95336"/>
              <a:ext cx="3970174" cy="4029917"/>
              <a:chOff x="4447200" y="672600"/>
              <a:chExt cx="4625625" cy="4447050"/>
            </a:xfrm>
          </p:grpSpPr>
          <p:grpSp>
            <p:nvGrpSpPr>
              <p:cNvPr id="440" name="Google Shape;440;p25"/>
              <p:cNvGrpSpPr/>
              <p:nvPr/>
            </p:nvGrpSpPr>
            <p:grpSpPr>
              <a:xfrm>
                <a:off x="4847388" y="672600"/>
                <a:ext cx="4225438" cy="4137600"/>
                <a:chOff x="4847388" y="672600"/>
                <a:chExt cx="4225438" cy="4137600"/>
              </a:xfrm>
            </p:grpSpPr>
            <p:grpSp>
              <p:nvGrpSpPr>
                <p:cNvPr id="441" name="Google Shape;441;p25"/>
                <p:cNvGrpSpPr/>
                <p:nvPr/>
              </p:nvGrpSpPr>
              <p:grpSpPr>
                <a:xfrm>
                  <a:off x="5351703" y="1217079"/>
                  <a:ext cx="3293952" cy="3078833"/>
                  <a:chOff x="3226025" y="1705700"/>
                  <a:chExt cx="3057600" cy="2841300"/>
                </a:xfrm>
              </p:grpSpPr>
              <p:cxnSp>
                <p:nvCxnSpPr>
                  <p:cNvPr id="442" name="Google Shape;442;p25"/>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443" name="Google Shape;443;p25"/>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444" name="Google Shape;444;p25"/>
                <p:cNvSpPr txBox="1"/>
                <p:nvPr/>
              </p:nvSpPr>
              <p:spPr>
                <a:xfrm>
                  <a:off x="5449425" y="4368600"/>
                  <a:ext cx="3623400" cy="44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	2	3	4	5	6	7</a:t>
                  </a:r>
                  <a:endParaRPr>
                    <a:solidFill>
                      <a:schemeClr val="dk1"/>
                    </a:solidFill>
                    <a:latin typeface="Roboto"/>
                    <a:ea typeface="Roboto"/>
                    <a:cs typeface="Roboto"/>
                    <a:sym typeface="Roboto"/>
                  </a:endParaRPr>
                </a:p>
              </p:txBody>
            </p:sp>
            <p:sp>
              <p:nvSpPr>
                <p:cNvPr id="445" name="Google Shape;445;p25"/>
                <p:cNvSpPr txBox="1"/>
                <p:nvPr/>
              </p:nvSpPr>
              <p:spPr>
                <a:xfrm rot="-5400000">
                  <a:off x="3268788" y="2251200"/>
                  <a:ext cx="3623400" cy="4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40	45	50	55	60	65	70</a:t>
                  </a:r>
                  <a:endParaRPr>
                    <a:solidFill>
                      <a:schemeClr val="dk1"/>
                    </a:solidFill>
                    <a:latin typeface="Roboto"/>
                    <a:ea typeface="Roboto"/>
                    <a:cs typeface="Roboto"/>
                    <a:sym typeface="Roboto"/>
                  </a:endParaRPr>
                </a:p>
              </p:txBody>
            </p:sp>
            <p:sp>
              <p:nvSpPr>
                <p:cNvPr id="446" name="Google Shape;446;p25"/>
                <p:cNvSpPr/>
                <p:nvPr/>
              </p:nvSpPr>
              <p:spPr>
                <a:xfrm>
                  <a:off x="5796675" y="2927425"/>
                  <a:ext cx="114000" cy="122100"/>
                </a:xfrm>
                <a:prstGeom prst="flowChartConnector">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447" name="Google Shape;447;p25"/>
                <p:cNvSpPr/>
                <p:nvPr/>
              </p:nvSpPr>
              <p:spPr>
                <a:xfrm>
                  <a:off x="6771450" y="2615700"/>
                  <a:ext cx="114000" cy="122100"/>
                </a:xfrm>
                <a:prstGeom prst="flowChartConnector">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6407200" y="3329925"/>
                  <a:ext cx="114000" cy="122100"/>
                </a:xfrm>
                <a:prstGeom prst="flowChartConnector">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7292425" y="1985325"/>
                  <a:ext cx="114000" cy="122100"/>
                </a:xfrm>
                <a:prstGeom prst="flowChartConnector">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7803100" y="1985325"/>
                  <a:ext cx="114000" cy="122100"/>
                </a:xfrm>
                <a:prstGeom prst="flowChartConnector">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7292425" y="2390150"/>
                  <a:ext cx="114000" cy="122100"/>
                </a:xfrm>
                <a:prstGeom prst="flowChartConnector">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6736425" y="2268050"/>
                  <a:ext cx="114000" cy="122100"/>
                </a:xfrm>
                <a:prstGeom prst="flowChartConnector">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6351425" y="2998550"/>
                  <a:ext cx="114000" cy="122100"/>
                </a:xfrm>
                <a:prstGeom prst="flowChartConnector">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6941675" y="1863225"/>
                  <a:ext cx="114000" cy="122100"/>
                </a:xfrm>
                <a:prstGeom prst="flowChartConnector">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6736425" y="2441875"/>
                  <a:ext cx="114000" cy="122100"/>
                </a:xfrm>
                <a:prstGeom prst="flowChartConnector">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7292425" y="1503675"/>
                  <a:ext cx="114000" cy="122100"/>
                </a:xfrm>
                <a:prstGeom prst="flowChartConnector">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5"/>
              <p:cNvSpPr txBox="1"/>
              <p:nvPr/>
            </p:nvSpPr>
            <p:spPr>
              <a:xfrm>
                <a:off x="6545800" y="4678050"/>
                <a:ext cx="2247300" cy="44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Age (years)</a:t>
                </a:r>
                <a:endParaRPr>
                  <a:solidFill>
                    <a:schemeClr val="dk1"/>
                  </a:solidFill>
                  <a:latin typeface="Roboto"/>
                  <a:ea typeface="Roboto"/>
                  <a:cs typeface="Roboto"/>
                  <a:sym typeface="Roboto"/>
                </a:endParaRPr>
              </a:p>
            </p:txBody>
          </p:sp>
          <p:sp>
            <p:nvSpPr>
              <p:cNvPr id="458" name="Google Shape;458;p25"/>
              <p:cNvSpPr txBox="1"/>
              <p:nvPr/>
            </p:nvSpPr>
            <p:spPr>
              <a:xfrm rot="-5400000">
                <a:off x="3556650" y="2194475"/>
                <a:ext cx="2247300" cy="4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Tail length (cm)</a:t>
                </a:r>
                <a:endParaRPr>
                  <a:solidFill>
                    <a:schemeClr val="dk1"/>
                  </a:solidFill>
                  <a:latin typeface="Roboto"/>
                  <a:ea typeface="Roboto"/>
                  <a:cs typeface="Roboto"/>
                  <a:sym typeface="Roboto"/>
                </a:endParaRPr>
              </a:p>
            </p:txBody>
          </p:sp>
        </p:grpSp>
        <p:cxnSp>
          <p:nvCxnSpPr>
            <p:cNvPr id="459" name="Google Shape;459;p25"/>
            <p:cNvCxnSpPr/>
            <p:nvPr/>
          </p:nvCxnSpPr>
          <p:spPr>
            <a:xfrm flipH="1" rot="10800000">
              <a:off x="5967800" y="1088450"/>
              <a:ext cx="2738400" cy="1205700"/>
            </a:xfrm>
            <a:prstGeom prst="straightConnector1">
              <a:avLst/>
            </a:prstGeom>
            <a:noFill/>
            <a:ln cap="flat" cmpd="sng" w="38100">
              <a:solidFill>
                <a:schemeClr val="accent6"/>
              </a:solidFill>
              <a:prstDash val="solid"/>
              <a:round/>
              <a:headEnd len="med" w="med" type="none"/>
              <a:tailEnd len="med" w="med" type="none"/>
            </a:ln>
          </p:spPr>
        </p:cxnSp>
        <p:cxnSp>
          <p:nvCxnSpPr>
            <p:cNvPr id="460" name="Google Shape;460;p25"/>
            <p:cNvCxnSpPr/>
            <p:nvPr/>
          </p:nvCxnSpPr>
          <p:spPr>
            <a:xfrm flipH="1" rot="10800000">
              <a:off x="5942825" y="557925"/>
              <a:ext cx="2186400" cy="2784900"/>
            </a:xfrm>
            <a:prstGeom prst="straightConnector1">
              <a:avLst/>
            </a:prstGeom>
            <a:noFill/>
            <a:ln cap="flat" cmpd="sng" w="38100">
              <a:solidFill>
                <a:schemeClr val="accent2"/>
              </a:solidFill>
              <a:prstDash val="solid"/>
              <a:round/>
              <a:headEnd len="med" w="med" type="none"/>
              <a:tailEnd len="med" w="med" type="none"/>
            </a:ln>
          </p:spPr>
        </p:cxnSp>
        <p:sp>
          <p:nvSpPr>
            <p:cNvPr id="461" name="Google Shape;461;p25"/>
            <p:cNvSpPr txBox="1"/>
            <p:nvPr/>
          </p:nvSpPr>
          <p:spPr>
            <a:xfrm>
              <a:off x="7465825" y="238050"/>
              <a:ext cx="1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male</a:t>
              </a:r>
              <a:endParaRPr>
                <a:solidFill>
                  <a:schemeClr val="accent2"/>
                </a:solidFill>
                <a:latin typeface="Roboto"/>
                <a:ea typeface="Roboto"/>
                <a:cs typeface="Roboto"/>
                <a:sym typeface="Roboto"/>
              </a:endParaRPr>
            </a:p>
          </p:txBody>
        </p:sp>
        <p:sp>
          <p:nvSpPr>
            <p:cNvPr id="462" name="Google Shape;462;p25"/>
            <p:cNvSpPr txBox="1"/>
            <p:nvPr/>
          </p:nvSpPr>
          <p:spPr>
            <a:xfrm>
              <a:off x="8281400" y="1357900"/>
              <a:ext cx="1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Roboto"/>
                  <a:ea typeface="Roboto"/>
                  <a:cs typeface="Roboto"/>
                  <a:sym typeface="Roboto"/>
                </a:rPr>
                <a:t>female</a:t>
              </a:r>
              <a:endParaRPr>
                <a:solidFill>
                  <a:schemeClr val="accent6"/>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and Check In</a:t>
            </a:r>
            <a:endParaRPr/>
          </a:p>
        </p:txBody>
      </p:sp>
      <p:sp>
        <p:nvSpPr>
          <p:cNvPr id="468" name="Google Shape;468;p26"/>
          <p:cNvSpPr txBox="1"/>
          <p:nvPr>
            <p:ph idx="1" type="body"/>
          </p:nvPr>
        </p:nvSpPr>
        <p:spPr>
          <a:xfrm>
            <a:off x="4708275" y="1105425"/>
            <a:ext cx="4184100" cy="4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Univariate linear regression</a:t>
            </a:r>
            <a:endParaRPr/>
          </a:p>
        </p:txBody>
      </p:sp>
      <p:grpSp>
        <p:nvGrpSpPr>
          <p:cNvPr id="469" name="Google Shape;469;p26"/>
          <p:cNvGrpSpPr/>
          <p:nvPr/>
        </p:nvGrpSpPr>
        <p:grpSpPr>
          <a:xfrm>
            <a:off x="4657775" y="1601325"/>
            <a:ext cx="3870600" cy="721025"/>
            <a:chOff x="701400" y="1860875"/>
            <a:chExt cx="3870600" cy="721025"/>
          </a:xfrm>
        </p:grpSpPr>
        <p:sp>
          <p:nvSpPr>
            <p:cNvPr id="470" name="Google Shape;470;p26"/>
            <p:cNvSpPr txBox="1"/>
            <p:nvPr/>
          </p:nvSpPr>
          <p:spPr>
            <a:xfrm>
              <a:off x="701400" y="1860875"/>
              <a:ext cx="387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cxnSp>
          <p:nvCxnSpPr>
            <p:cNvPr id="471" name="Google Shape;471;p26"/>
            <p:cNvCxnSpPr/>
            <p:nvPr/>
          </p:nvCxnSpPr>
          <p:spPr>
            <a:xfrm>
              <a:off x="1208575" y="2188550"/>
              <a:ext cx="1896000" cy="15600"/>
            </a:xfrm>
            <a:prstGeom prst="straightConnector1">
              <a:avLst/>
            </a:prstGeom>
            <a:noFill/>
            <a:ln cap="flat" cmpd="sng" w="28575">
              <a:solidFill>
                <a:schemeClr val="dk1"/>
              </a:solidFill>
              <a:prstDash val="solid"/>
              <a:round/>
              <a:headEnd len="med" w="med" type="none"/>
              <a:tailEnd len="med" w="med" type="triangle"/>
            </a:ln>
          </p:spPr>
        </p:cxnSp>
        <p:sp>
          <p:nvSpPr>
            <p:cNvPr id="472" name="Google Shape;472;p26"/>
            <p:cNvSpPr txBox="1"/>
            <p:nvPr/>
          </p:nvSpPr>
          <p:spPr>
            <a:xfrm>
              <a:off x="3151275" y="1904800"/>
              <a:ext cx="764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Y</a:t>
              </a:r>
              <a:endParaRPr>
                <a:latin typeface="Roboto"/>
                <a:ea typeface="Roboto"/>
                <a:cs typeface="Roboto"/>
                <a:sym typeface="Roboto"/>
              </a:endParaRPr>
            </a:p>
          </p:txBody>
        </p:sp>
      </p:grpSp>
      <p:grpSp>
        <p:nvGrpSpPr>
          <p:cNvPr id="473" name="Google Shape;473;p26"/>
          <p:cNvGrpSpPr/>
          <p:nvPr/>
        </p:nvGrpSpPr>
        <p:grpSpPr>
          <a:xfrm>
            <a:off x="4435200" y="3003875"/>
            <a:ext cx="3949150" cy="1860550"/>
            <a:chOff x="2682600" y="1327475"/>
            <a:chExt cx="3949150" cy="1860550"/>
          </a:xfrm>
        </p:grpSpPr>
        <p:grpSp>
          <p:nvGrpSpPr>
            <p:cNvPr id="474" name="Google Shape;474;p26"/>
            <p:cNvGrpSpPr/>
            <p:nvPr/>
          </p:nvGrpSpPr>
          <p:grpSpPr>
            <a:xfrm>
              <a:off x="2682600" y="1327475"/>
              <a:ext cx="3870600" cy="1298375"/>
              <a:chOff x="701400" y="1860875"/>
              <a:chExt cx="3870600" cy="1298375"/>
            </a:xfrm>
          </p:grpSpPr>
          <p:sp>
            <p:nvSpPr>
              <p:cNvPr id="475" name="Google Shape;475;p26"/>
              <p:cNvSpPr txBox="1"/>
              <p:nvPr/>
            </p:nvSpPr>
            <p:spPr>
              <a:xfrm>
                <a:off x="701400" y="1860875"/>
                <a:ext cx="387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cxnSp>
            <p:nvCxnSpPr>
              <p:cNvPr id="476" name="Google Shape;476;p26"/>
              <p:cNvCxnSpPr/>
              <p:nvPr/>
            </p:nvCxnSpPr>
            <p:spPr>
              <a:xfrm>
                <a:off x="1208575" y="2188550"/>
                <a:ext cx="1927500" cy="486600"/>
              </a:xfrm>
              <a:prstGeom prst="straightConnector1">
                <a:avLst/>
              </a:prstGeom>
              <a:noFill/>
              <a:ln cap="flat" cmpd="sng" w="28575">
                <a:solidFill>
                  <a:schemeClr val="dk1"/>
                </a:solidFill>
                <a:prstDash val="solid"/>
                <a:round/>
                <a:headEnd len="med" w="med" type="none"/>
                <a:tailEnd len="med" w="med" type="triangle"/>
              </a:ln>
            </p:spPr>
          </p:cxnSp>
          <p:sp>
            <p:nvSpPr>
              <p:cNvPr id="477" name="Google Shape;477;p26"/>
              <p:cNvSpPr txBox="1"/>
              <p:nvPr/>
            </p:nvSpPr>
            <p:spPr>
              <a:xfrm>
                <a:off x="3127513" y="2482150"/>
                <a:ext cx="764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Y</a:t>
                </a:r>
                <a:endParaRPr>
                  <a:latin typeface="Roboto"/>
                  <a:ea typeface="Roboto"/>
                  <a:cs typeface="Roboto"/>
                  <a:sym typeface="Roboto"/>
                </a:endParaRPr>
              </a:p>
            </p:txBody>
          </p:sp>
        </p:grpSp>
        <p:sp>
          <p:nvSpPr>
            <p:cNvPr id="478" name="Google Shape;478;p26"/>
            <p:cNvSpPr txBox="1"/>
            <p:nvPr/>
          </p:nvSpPr>
          <p:spPr>
            <a:xfrm>
              <a:off x="2725775" y="1745150"/>
              <a:ext cx="3686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sp>
          <p:nvSpPr>
            <p:cNvPr id="479" name="Google Shape;479;p26"/>
            <p:cNvSpPr txBox="1"/>
            <p:nvPr/>
          </p:nvSpPr>
          <p:spPr>
            <a:xfrm>
              <a:off x="2725775" y="2147225"/>
              <a:ext cx="387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sp>
          <p:nvSpPr>
            <p:cNvPr id="480" name="Google Shape;480;p26"/>
            <p:cNvSpPr txBox="1"/>
            <p:nvPr/>
          </p:nvSpPr>
          <p:spPr>
            <a:xfrm>
              <a:off x="2761150" y="2510925"/>
              <a:ext cx="387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X</a:t>
              </a:r>
              <a:endParaRPr sz="3200">
                <a:solidFill>
                  <a:schemeClr val="dk1"/>
                </a:solidFill>
                <a:latin typeface="Roboto"/>
                <a:ea typeface="Roboto"/>
                <a:cs typeface="Roboto"/>
                <a:sym typeface="Roboto"/>
              </a:endParaRPr>
            </a:p>
          </p:txBody>
        </p:sp>
        <p:cxnSp>
          <p:nvCxnSpPr>
            <p:cNvPr id="481" name="Google Shape;481;p26"/>
            <p:cNvCxnSpPr/>
            <p:nvPr/>
          </p:nvCxnSpPr>
          <p:spPr>
            <a:xfrm>
              <a:off x="3237125" y="2133950"/>
              <a:ext cx="1786800" cy="179400"/>
            </a:xfrm>
            <a:prstGeom prst="straightConnector1">
              <a:avLst/>
            </a:prstGeom>
            <a:noFill/>
            <a:ln cap="flat" cmpd="sng" w="28575">
              <a:solidFill>
                <a:schemeClr val="dk1"/>
              </a:solidFill>
              <a:prstDash val="solid"/>
              <a:round/>
              <a:headEnd len="med" w="med" type="none"/>
              <a:tailEnd len="med" w="med" type="triangle"/>
            </a:ln>
          </p:spPr>
        </p:cxnSp>
        <p:cxnSp>
          <p:nvCxnSpPr>
            <p:cNvPr id="482" name="Google Shape;482;p26"/>
            <p:cNvCxnSpPr/>
            <p:nvPr/>
          </p:nvCxnSpPr>
          <p:spPr>
            <a:xfrm flipH="1" rot="10800000">
              <a:off x="3299525" y="2461650"/>
              <a:ext cx="1771200" cy="39000"/>
            </a:xfrm>
            <a:prstGeom prst="straightConnector1">
              <a:avLst/>
            </a:prstGeom>
            <a:noFill/>
            <a:ln cap="flat" cmpd="sng" w="28575">
              <a:solidFill>
                <a:schemeClr val="dk1"/>
              </a:solidFill>
              <a:prstDash val="solid"/>
              <a:round/>
              <a:headEnd len="med" w="med" type="none"/>
              <a:tailEnd len="med" w="med" type="triangle"/>
            </a:ln>
          </p:spPr>
        </p:cxnSp>
        <p:cxnSp>
          <p:nvCxnSpPr>
            <p:cNvPr id="483" name="Google Shape;483;p26"/>
            <p:cNvCxnSpPr/>
            <p:nvPr/>
          </p:nvCxnSpPr>
          <p:spPr>
            <a:xfrm flipH="1" rot="10800000">
              <a:off x="3299525" y="2609775"/>
              <a:ext cx="1864800" cy="259200"/>
            </a:xfrm>
            <a:prstGeom prst="straightConnector1">
              <a:avLst/>
            </a:prstGeom>
            <a:noFill/>
            <a:ln cap="flat" cmpd="sng" w="28575">
              <a:solidFill>
                <a:schemeClr val="dk1"/>
              </a:solidFill>
              <a:prstDash val="solid"/>
              <a:round/>
              <a:headEnd len="med" w="med" type="none"/>
              <a:tailEnd len="med" w="med" type="triangle"/>
            </a:ln>
          </p:spPr>
        </p:cxnSp>
      </p:grpSp>
      <p:sp>
        <p:nvSpPr>
          <p:cNvPr id="484" name="Google Shape;484;p26"/>
          <p:cNvSpPr txBox="1"/>
          <p:nvPr>
            <p:ph idx="1" type="body"/>
          </p:nvPr>
        </p:nvSpPr>
        <p:spPr>
          <a:xfrm>
            <a:off x="4657775" y="2633900"/>
            <a:ext cx="4184100" cy="4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Multivariate linear regression</a:t>
            </a:r>
            <a:endParaRPr/>
          </a:p>
        </p:txBody>
      </p:sp>
      <p:grpSp>
        <p:nvGrpSpPr>
          <p:cNvPr id="485" name="Google Shape;485;p26"/>
          <p:cNvGrpSpPr/>
          <p:nvPr/>
        </p:nvGrpSpPr>
        <p:grpSpPr>
          <a:xfrm>
            <a:off x="515663" y="1258575"/>
            <a:ext cx="3522938" cy="1300763"/>
            <a:chOff x="5621063" y="953775"/>
            <a:chExt cx="3522938" cy="1300763"/>
          </a:xfrm>
        </p:grpSpPr>
        <p:sp>
          <p:nvSpPr>
            <p:cNvPr id="486" name="Google Shape;486;p26"/>
            <p:cNvSpPr txBox="1"/>
            <p:nvPr/>
          </p:nvSpPr>
          <p:spPr>
            <a:xfrm>
              <a:off x="6196500" y="9537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Going well?</a:t>
              </a:r>
              <a:endParaRPr>
                <a:solidFill>
                  <a:schemeClr val="dk1"/>
                </a:solidFill>
                <a:latin typeface="Roboto"/>
                <a:ea typeface="Roboto"/>
                <a:cs typeface="Roboto"/>
                <a:sym typeface="Roboto"/>
              </a:endParaRPr>
            </a:p>
          </p:txBody>
        </p:sp>
        <p:pic>
          <p:nvPicPr>
            <p:cNvPr id="487" name="Google Shape;487;p26"/>
            <p:cNvPicPr preferRelativeResize="0"/>
            <p:nvPr/>
          </p:nvPicPr>
          <p:blipFill>
            <a:blip r:embed="rId3">
              <a:alphaModFix/>
            </a:blip>
            <a:stretch>
              <a:fillRect/>
            </a:stretch>
          </p:blipFill>
          <p:spPr>
            <a:xfrm>
              <a:off x="5621063" y="1425863"/>
              <a:ext cx="2428875" cy="828675"/>
            </a:xfrm>
            <a:prstGeom prst="rect">
              <a:avLst/>
            </a:prstGeom>
            <a:noFill/>
            <a:ln>
              <a:noFill/>
            </a:ln>
          </p:spPr>
        </p:pic>
        <p:pic>
          <p:nvPicPr>
            <p:cNvPr id="488" name="Google Shape;488;p26"/>
            <p:cNvPicPr preferRelativeResize="0"/>
            <p:nvPr/>
          </p:nvPicPr>
          <p:blipFill>
            <a:blip r:embed="rId4">
              <a:alphaModFix/>
            </a:blip>
            <a:stretch>
              <a:fillRect/>
            </a:stretch>
          </p:blipFill>
          <p:spPr>
            <a:xfrm>
              <a:off x="8049950" y="1430638"/>
              <a:ext cx="914400" cy="819150"/>
            </a:xfrm>
            <a:prstGeom prst="rect">
              <a:avLst/>
            </a:prstGeom>
            <a:noFill/>
            <a:ln>
              <a:noFill/>
            </a:ln>
          </p:spPr>
        </p:pic>
      </p:grpSp>
      <p:grpSp>
        <p:nvGrpSpPr>
          <p:cNvPr id="489" name="Google Shape;489;p26"/>
          <p:cNvGrpSpPr/>
          <p:nvPr/>
        </p:nvGrpSpPr>
        <p:grpSpPr>
          <a:xfrm>
            <a:off x="1147575" y="3313475"/>
            <a:ext cx="2947500" cy="1646425"/>
            <a:chOff x="6252975" y="3008675"/>
            <a:chExt cx="2947500" cy="1646425"/>
          </a:xfrm>
        </p:grpSpPr>
        <p:sp>
          <p:nvSpPr>
            <p:cNvPr id="490" name="Google Shape;490;p26"/>
            <p:cNvSpPr txBox="1"/>
            <p:nvPr/>
          </p:nvSpPr>
          <p:spPr>
            <a:xfrm>
              <a:off x="6252975" y="30086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Not going so well?</a:t>
              </a:r>
              <a:endParaRPr>
                <a:solidFill>
                  <a:schemeClr val="dk1"/>
                </a:solidFill>
                <a:latin typeface="Roboto"/>
                <a:ea typeface="Roboto"/>
                <a:cs typeface="Roboto"/>
                <a:sym typeface="Roboto"/>
              </a:endParaRPr>
            </a:p>
          </p:txBody>
        </p:sp>
        <p:pic>
          <p:nvPicPr>
            <p:cNvPr id="491" name="Google Shape;491;p26"/>
            <p:cNvPicPr preferRelativeResize="0"/>
            <p:nvPr/>
          </p:nvPicPr>
          <p:blipFill>
            <a:blip r:embed="rId5">
              <a:alphaModFix/>
            </a:blip>
            <a:stretch>
              <a:fillRect/>
            </a:stretch>
          </p:blipFill>
          <p:spPr>
            <a:xfrm>
              <a:off x="6565730" y="3494725"/>
              <a:ext cx="1092900" cy="1160375"/>
            </a:xfrm>
            <a:prstGeom prst="rect">
              <a:avLst/>
            </a:prstGeom>
            <a:noFill/>
            <a:ln>
              <a:noFill/>
            </a:ln>
          </p:spPr>
        </p:pic>
        <p:pic>
          <p:nvPicPr>
            <p:cNvPr id="492" name="Google Shape;492;p26"/>
            <p:cNvPicPr preferRelativeResize="0"/>
            <p:nvPr/>
          </p:nvPicPr>
          <p:blipFill>
            <a:blip r:embed="rId6">
              <a:alphaModFix/>
            </a:blip>
            <a:stretch>
              <a:fillRect/>
            </a:stretch>
          </p:blipFill>
          <p:spPr>
            <a:xfrm>
              <a:off x="7563300" y="3568900"/>
              <a:ext cx="838200" cy="533400"/>
            </a:xfrm>
            <a:prstGeom prst="rect">
              <a:avLst/>
            </a:prstGeom>
            <a:noFill/>
            <a:ln>
              <a:noFill/>
            </a:ln>
          </p:spPr>
        </p:pic>
        <p:pic>
          <p:nvPicPr>
            <p:cNvPr id="493" name="Google Shape;493;p26"/>
            <p:cNvPicPr preferRelativeResize="0"/>
            <p:nvPr/>
          </p:nvPicPr>
          <p:blipFill>
            <a:blip r:embed="rId7">
              <a:alphaModFix/>
            </a:blip>
            <a:stretch>
              <a:fillRect/>
            </a:stretch>
          </p:blipFill>
          <p:spPr>
            <a:xfrm>
              <a:off x="7424175" y="4102300"/>
              <a:ext cx="1540164" cy="4002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When can we use a linear model, and how do we make sure we are using it appropriately?</a:t>
            </a:r>
            <a:endParaRPr/>
          </a:p>
        </p:txBody>
      </p:sp>
      <p:sp>
        <p:nvSpPr>
          <p:cNvPr id="499" name="Google Shape;499;p27"/>
          <p:cNvSpPr txBox="1"/>
          <p:nvPr/>
        </p:nvSpPr>
        <p:spPr>
          <a:xfrm>
            <a:off x="1411450" y="1617800"/>
            <a:ext cx="341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Assumptions</a:t>
            </a:r>
            <a:endParaRPr sz="2200">
              <a:solidFill>
                <a:schemeClr val="dk1"/>
              </a:solidFill>
              <a:latin typeface="Roboto"/>
              <a:ea typeface="Roboto"/>
              <a:cs typeface="Roboto"/>
              <a:sym typeface="Roboto"/>
            </a:endParaRPr>
          </a:p>
        </p:txBody>
      </p:sp>
      <p:cxnSp>
        <p:nvCxnSpPr>
          <p:cNvPr id="500" name="Google Shape;500;p27"/>
          <p:cNvCxnSpPr>
            <a:endCxn id="501" idx="1"/>
          </p:cNvCxnSpPr>
          <p:nvPr/>
        </p:nvCxnSpPr>
        <p:spPr>
          <a:xfrm flipH="1" rot="10800000">
            <a:off x="3294275" y="1879400"/>
            <a:ext cx="1935300" cy="19500"/>
          </a:xfrm>
          <a:prstGeom prst="straightConnector1">
            <a:avLst/>
          </a:prstGeom>
          <a:noFill/>
          <a:ln cap="flat" cmpd="sng" w="28575">
            <a:solidFill>
              <a:schemeClr val="dk1"/>
            </a:solidFill>
            <a:prstDash val="solid"/>
            <a:round/>
            <a:headEnd len="med" w="med" type="none"/>
            <a:tailEnd len="med" w="med" type="triangle"/>
          </a:ln>
        </p:spPr>
      </p:cxnSp>
      <p:sp>
        <p:nvSpPr>
          <p:cNvPr id="501" name="Google Shape;501;p27"/>
          <p:cNvSpPr txBox="1"/>
          <p:nvPr/>
        </p:nvSpPr>
        <p:spPr>
          <a:xfrm>
            <a:off x="5229575" y="1617800"/>
            <a:ext cx="341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Tests</a:t>
            </a:r>
            <a:endParaRPr sz="2200">
              <a:solidFill>
                <a:schemeClr val="dk1"/>
              </a:solidFill>
              <a:latin typeface="Roboto"/>
              <a:ea typeface="Roboto"/>
              <a:cs typeface="Roboto"/>
              <a:sym typeface="Roboto"/>
            </a:endParaRPr>
          </a:p>
        </p:txBody>
      </p:sp>
      <p:sp>
        <p:nvSpPr>
          <p:cNvPr id="502" name="Google Shape;502;p27"/>
          <p:cNvSpPr txBox="1"/>
          <p:nvPr/>
        </p:nvSpPr>
        <p:spPr>
          <a:xfrm>
            <a:off x="842625" y="2797350"/>
            <a:ext cx="3417300" cy="15393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Font typeface="Roboto"/>
              <a:buAutoNum type="arabicPeriod"/>
            </a:pPr>
            <a:r>
              <a:rPr lang="en" sz="2200">
                <a:solidFill>
                  <a:schemeClr val="dk1"/>
                </a:solidFill>
                <a:latin typeface="Roboto"/>
                <a:ea typeface="Roboto"/>
                <a:cs typeface="Roboto"/>
                <a:sym typeface="Roboto"/>
              </a:rPr>
              <a:t>Independence</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AutoNum type="arabicPeriod"/>
            </a:pPr>
            <a:r>
              <a:rPr lang="en" sz="2200">
                <a:solidFill>
                  <a:schemeClr val="dk1"/>
                </a:solidFill>
                <a:latin typeface="Roboto"/>
                <a:ea typeface="Roboto"/>
                <a:cs typeface="Roboto"/>
                <a:sym typeface="Roboto"/>
              </a:rPr>
              <a:t>Linearity</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AutoNum type="arabicPeriod"/>
            </a:pPr>
            <a:r>
              <a:rPr lang="en" sz="2200">
                <a:solidFill>
                  <a:schemeClr val="dk1"/>
                </a:solidFill>
                <a:latin typeface="Roboto"/>
                <a:ea typeface="Roboto"/>
                <a:cs typeface="Roboto"/>
                <a:sym typeface="Roboto"/>
              </a:rPr>
              <a:t>Homoscedasticity</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AutoNum type="arabicPeriod"/>
            </a:pPr>
            <a:r>
              <a:rPr lang="en" sz="2200">
                <a:solidFill>
                  <a:schemeClr val="dk1"/>
                </a:solidFill>
                <a:latin typeface="Roboto"/>
                <a:ea typeface="Roboto"/>
                <a:cs typeface="Roboto"/>
                <a:sym typeface="Roboto"/>
              </a:rPr>
              <a:t>Normality</a:t>
            </a:r>
            <a:endParaRPr sz="2200">
              <a:solidFill>
                <a:schemeClr val="dk1"/>
              </a:solidFill>
              <a:latin typeface="Roboto"/>
              <a:ea typeface="Roboto"/>
              <a:cs typeface="Roboto"/>
              <a:sym typeface="Roboto"/>
            </a:endParaRPr>
          </a:p>
        </p:txBody>
      </p:sp>
      <p:sp>
        <p:nvSpPr>
          <p:cNvPr id="503" name="Google Shape;503;p27"/>
          <p:cNvSpPr txBox="1"/>
          <p:nvPr/>
        </p:nvSpPr>
        <p:spPr>
          <a:xfrm>
            <a:off x="4938700" y="2797350"/>
            <a:ext cx="3417300" cy="15393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Font typeface="Roboto"/>
              <a:buAutoNum type="arabicPeriod"/>
            </a:pPr>
            <a:r>
              <a:rPr lang="en" sz="2200">
                <a:solidFill>
                  <a:schemeClr val="dk1"/>
                </a:solidFill>
                <a:latin typeface="Roboto"/>
                <a:ea typeface="Roboto"/>
                <a:cs typeface="Roboto"/>
                <a:sym typeface="Roboto"/>
              </a:rPr>
              <a:t>Durbin-Watson Test</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AutoNum type="arabicPeriod"/>
            </a:pPr>
            <a:r>
              <a:rPr lang="en" sz="2200">
                <a:solidFill>
                  <a:schemeClr val="dk1"/>
                </a:solidFill>
                <a:latin typeface="Roboto"/>
                <a:ea typeface="Roboto"/>
                <a:cs typeface="Roboto"/>
                <a:sym typeface="Roboto"/>
              </a:rPr>
              <a:t>Plot residuals vs fitted</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AutoNum type="arabicPeriod"/>
            </a:pPr>
            <a:r>
              <a:rPr lang="en" sz="2200">
                <a:solidFill>
                  <a:schemeClr val="dk1"/>
                </a:solidFill>
                <a:latin typeface="Roboto"/>
                <a:ea typeface="Roboto"/>
                <a:cs typeface="Roboto"/>
                <a:sym typeface="Roboto"/>
              </a:rPr>
              <a:t>Scale-location plot</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AutoNum type="arabicPeriod"/>
            </a:pPr>
            <a:r>
              <a:rPr lang="en" sz="2200">
                <a:solidFill>
                  <a:schemeClr val="dk1"/>
                </a:solidFill>
                <a:latin typeface="Roboto"/>
                <a:ea typeface="Roboto"/>
                <a:cs typeface="Roboto"/>
                <a:sym typeface="Roboto"/>
              </a:rPr>
              <a:t>QQ Plot</a:t>
            </a:r>
            <a:endParaRPr sz="2200">
              <a:solidFill>
                <a:schemeClr val="dk1"/>
              </a:solidFill>
              <a:latin typeface="Roboto"/>
              <a:ea typeface="Roboto"/>
              <a:cs typeface="Roboto"/>
              <a:sym typeface="Roboto"/>
            </a:endParaRPr>
          </a:p>
        </p:txBody>
      </p:sp>
      <p:sp>
        <p:nvSpPr>
          <p:cNvPr id="504" name="Google Shape;504;p27"/>
          <p:cNvSpPr txBox="1"/>
          <p:nvPr/>
        </p:nvSpPr>
        <p:spPr>
          <a:xfrm>
            <a:off x="2788975" y="4531175"/>
            <a:ext cx="341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All about residuals (error)</a:t>
            </a:r>
            <a:endParaRPr sz="22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1. </a:t>
            </a:r>
            <a:r>
              <a:rPr lang="en"/>
              <a:t> Independence</a:t>
            </a:r>
            <a:endParaRPr/>
          </a:p>
        </p:txBody>
      </p:sp>
      <p:sp>
        <p:nvSpPr>
          <p:cNvPr id="510" name="Google Shape;510;p28"/>
          <p:cNvSpPr txBox="1"/>
          <p:nvPr/>
        </p:nvSpPr>
        <p:spPr>
          <a:xfrm>
            <a:off x="41675" y="2295850"/>
            <a:ext cx="4030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Residual (errors) are assumed to be independent.</a:t>
            </a:r>
            <a:endParaRPr sz="1800">
              <a:solidFill>
                <a:schemeClr val="dk1"/>
              </a:solidFill>
              <a:latin typeface="Roboto"/>
              <a:ea typeface="Roboto"/>
              <a:cs typeface="Roboto"/>
              <a:sym typeface="Roboto"/>
            </a:endParaRPr>
          </a:p>
        </p:txBody>
      </p:sp>
      <p:sp>
        <p:nvSpPr>
          <p:cNvPr id="511" name="Google Shape;511;p28"/>
          <p:cNvSpPr txBox="1"/>
          <p:nvPr/>
        </p:nvSpPr>
        <p:spPr>
          <a:xfrm>
            <a:off x="4819350" y="1341550"/>
            <a:ext cx="40305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a:buAutoNum type="arabicPeriod"/>
            </a:pPr>
            <a:r>
              <a:rPr lang="en" sz="2000">
                <a:solidFill>
                  <a:schemeClr val="dk1"/>
                </a:solidFill>
                <a:latin typeface="Roboto"/>
                <a:ea typeface="Roboto"/>
                <a:cs typeface="Roboto"/>
                <a:sym typeface="Roboto"/>
              </a:rPr>
              <a:t>Durbin-Watson Test</a:t>
            </a:r>
            <a:endParaRPr sz="2000">
              <a:solidFill>
                <a:schemeClr val="dk1"/>
              </a:solidFill>
              <a:latin typeface="Roboto"/>
              <a:ea typeface="Roboto"/>
              <a:cs typeface="Roboto"/>
              <a:sym typeface="Roboto"/>
            </a:endParaRPr>
          </a:p>
          <a:p>
            <a:pPr indent="-355600" lvl="1" marL="914400" rtl="0" algn="l">
              <a:spcBef>
                <a:spcPts val="0"/>
              </a:spcBef>
              <a:spcAft>
                <a:spcPts val="0"/>
              </a:spcAft>
              <a:buClr>
                <a:schemeClr val="dk1"/>
              </a:buClr>
              <a:buSzPts val="2000"/>
              <a:buFont typeface="Roboto"/>
              <a:buAutoNum type="alphaLcPeriod"/>
            </a:pPr>
            <a:r>
              <a:rPr lang="en" sz="2000">
                <a:solidFill>
                  <a:schemeClr val="dk1"/>
                </a:solidFill>
                <a:latin typeface="Roboto"/>
                <a:ea typeface="Roboto"/>
                <a:cs typeface="Roboto"/>
                <a:sym typeface="Roboto"/>
              </a:rPr>
              <a:t>Examines whether errors are autocorrelated with themselves, returns p-value</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AutoNum type="arabicPeriod"/>
            </a:pPr>
            <a:r>
              <a:rPr lang="en" sz="2000">
                <a:solidFill>
                  <a:schemeClr val="dk1"/>
                </a:solidFill>
                <a:latin typeface="Roboto"/>
                <a:ea typeface="Roboto"/>
                <a:cs typeface="Roboto"/>
                <a:sym typeface="Roboto"/>
              </a:rPr>
              <a:t>Plot your data against other variables </a:t>
            </a:r>
            <a:endParaRPr sz="2000">
              <a:solidFill>
                <a:schemeClr val="dk1"/>
              </a:solidFill>
              <a:latin typeface="Roboto"/>
              <a:ea typeface="Roboto"/>
              <a:cs typeface="Roboto"/>
              <a:sym typeface="Roboto"/>
            </a:endParaRPr>
          </a:p>
          <a:p>
            <a:pPr indent="-355600" lvl="1" marL="914400" rtl="0" algn="l">
              <a:spcBef>
                <a:spcPts val="0"/>
              </a:spcBef>
              <a:spcAft>
                <a:spcPts val="0"/>
              </a:spcAft>
              <a:buClr>
                <a:schemeClr val="dk1"/>
              </a:buClr>
              <a:buSzPts val="2000"/>
              <a:buFont typeface="Roboto"/>
              <a:buAutoNum type="alphaLcPeriod"/>
            </a:pPr>
            <a:r>
              <a:rPr lang="en" sz="2000">
                <a:solidFill>
                  <a:schemeClr val="dk1"/>
                </a:solidFill>
                <a:latin typeface="Roboto"/>
                <a:ea typeface="Roboto"/>
                <a:cs typeface="Roboto"/>
                <a:sym typeface="Roboto"/>
              </a:rPr>
              <a:t>i.e. sample date/time</a:t>
            </a:r>
            <a:endParaRPr sz="2000">
              <a:solidFill>
                <a:schemeClr val="dk1"/>
              </a:solidFill>
              <a:latin typeface="Roboto"/>
              <a:ea typeface="Roboto"/>
              <a:cs typeface="Roboto"/>
              <a:sym typeface="Roboto"/>
            </a:endParaRPr>
          </a:p>
        </p:txBody>
      </p:sp>
      <p:sp>
        <p:nvSpPr>
          <p:cNvPr id="512" name="Google Shape;512;p28"/>
          <p:cNvSpPr txBox="1"/>
          <p:nvPr/>
        </p:nvSpPr>
        <p:spPr>
          <a:xfrm>
            <a:off x="475200" y="89800"/>
            <a:ext cx="33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ASSUMPTION</a:t>
            </a:r>
            <a:endParaRPr>
              <a:solidFill>
                <a:schemeClr val="dk1"/>
              </a:solidFill>
              <a:latin typeface="Roboto"/>
              <a:ea typeface="Roboto"/>
              <a:cs typeface="Roboto"/>
              <a:sym typeface="Roboto"/>
            </a:endParaRPr>
          </a:p>
        </p:txBody>
      </p:sp>
      <p:sp>
        <p:nvSpPr>
          <p:cNvPr id="513" name="Google Shape;513;p28"/>
          <p:cNvSpPr txBox="1"/>
          <p:nvPr/>
        </p:nvSpPr>
        <p:spPr>
          <a:xfrm>
            <a:off x="6354300" y="57825"/>
            <a:ext cx="33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TEST</a:t>
            </a:r>
            <a:endParaRPr>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9"/>
          <p:cNvSpPr txBox="1"/>
          <p:nvPr>
            <p:ph type="title"/>
          </p:nvPr>
        </p:nvSpPr>
        <p:spPr>
          <a:xfrm>
            <a:off x="387900" y="3783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 Linearity						Plot residuals vs fitted</a:t>
            </a:r>
            <a:endParaRPr/>
          </a:p>
        </p:txBody>
      </p:sp>
      <p:sp>
        <p:nvSpPr>
          <p:cNvPr id="519" name="Google Shape;519;p29"/>
          <p:cNvSpPr/>
          <p:nvPr/>
        </p:nvSpPr>
        <p:spPr>
          <a:xfrm>
            <a:off x="3188011" y="2299907"/>
            <a:ext cx="97800" cy="1107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3340411" y="2452307"/>
            <a:ext cx="97800" cy="1107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3090211" y="2721732"/>
            <a:ext cx="97800" cy="1107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3448111" y="2796107"/>
            <a:ext cx="97800" cy="1107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29"/>
          <p:cNvGrpSpPr/>
          <p:nvPr/>
        </p:nvGrpSpPr>
        <p:grpSpPr>
          <a:xfrm>
            <a:off x="697089" y="1731744"/>
            <a:ext cx="2827199" cy="2790038"/>
            <a:chOff x="5351703" y="1217079"/>
            <a:chExt cx="3293952" cy="3078833"/>
          </a:xfrm>
        </p:grpSpPr>
        <p:grpSp>
          <p:nvGrpSpPr>
            <p:cNvPr id="524" name="Google Shape;524;p29"/>
            <p:cNvGrpSpPr/>
            <p:nvPr/>
          </p:nvGrpSpPr>
          <p:grpSpPr>
            <a:xfrm>
              <a:off x="5351703" y="1217079"/>
              <a:ext cx="3293952" cy="3078833"/>
              <a:chOff x="3226025" y="1705700"/>
              <a:chExt cx="3057600" cy="2841300"/>
            </a:xfrm>
          </p:grpSpPr>
          <p:cxnSp>
            <p:nvCxnSpPr>
              <p:cNvPr id="525" name="Google Shape;525;p29"/>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526" name="Google Shape;526;p29"/>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527" name="Google Shape;527;p29"/>
            <p:cNvSpPr/>
            <p:nvPr/>
          </p:nvSpPr>
          <p:spPr>
            <a:xfrm>
              <a:off x="6163738" y="269545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8025877" y="162577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6351421" y="251225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7628758" y="1451698"/>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6163723" y="2144043"/>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5842396" y="2695471"/>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6536437" y="2218001"/>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38" name="Google Shape;538;p29"/>
          <p:cNvCxnSpPr/>
          <p:nvPr/>
        </p:nvCxnSpPr>
        <p:spPr>
          <a:xfrm flipH="1" rot="10800000">
            <a:off x="690525" y="1705475"/>
            <a:ext cx="2453700" cy="2640600"/>
          </a:xfrm>
          <a:prstGeom prst="straightConnector1">
            <a:avLst/>
          </a:prstGeom>
          <a:noFill/>
          <a:ln cap="flat" cmpd="sng" w="38100">
            <a:solidFill>
              <a:schemeClr val="dk1"/>
            </a:solidFill>
            <a:prstDash val="solid"/>
            <a:round/>
            <a:headEnd len="med" w="med" type="none"/>
            <a:tailEnd len="med" w="med" type="none"/>
          </a:ln>
        </p:spPr>
      </p:cxnSp>
      <p:sp>
        <p:nvSpPr>
          <p:cNvPr id="539" name="Google Shape;539;p29"/>
          <p:cNvSpPr/>
          <p:nvPr/>
        </p:nvSpPr>
        <p:spPr>
          <a:xfrm>
            <a:off x="736300" y="2307820"/>
            <a:ext cx="3113025" cy="1417725"/>
          </a:xfrm>
          <a:custGeom>
            <a:rect b="b" l="l" r="r" t="t"/>
            <a:pathLst>
              <a:path extrusionOk="0" h="56709" w="124521">
                <a:moveTo>
                  <a:pt x="0" y="56709"/>
                </a:moveTo>
                <a:cubicBezTo>
                  <a:pt x="4608" y="42886"/>
                  <a:pt x="19657" y="35180"/>
                  <a:pt x="29960" y="24877"/>
                </a:cubicBezTo>
                <a:cubicBezTo>
                  <a:pt x="40223" y="14614"/>
                  <a:pt x="51395" y="1537"/>
                  <a:pt x="65849" y="223"/>
                </a:cubicBezTo>
                <a:cubicBezTo>
                  <a:pt x="81378" y="-1188"/>
                  <a:pt x="97805" y="5696"/>
                  <a:pt x="110165" y="15202"/>
                </a:cubicBezTo>
                <a:cubicBezTo>
                  <a:pt x="115529" y="19328"/>
                  <a:pt x="122381" y="23138"/>
                  <a:pt x="124521" y="29558"/>
                </a:cubicBezTo>
              </a:path>
            </a:pathLst>
          </a:custGeom>
          <a:noFill/>
          <a:ln cap="flat" cmpd="sng" w="28575">
            <a:solidFill>
              <a:schemeClr val="dk1"/>
            </a:solidFill>
            <a:prstDash val="solid"/>
            <a:round/>
            <a:headEnd len="med" w="med" type="none"/>
            <a:tailEnd len="med" w="med" type="none"/>
          </a:ln>
        </p:spPr>
      </p:sp>
      <p:sp>
        <p:nvSpPr>
          <p:cNvPr id="540" name="Google Shape;540;p29"/>
          <p:cNvSpPr txBox="1"/>
          <p:nvPr/>
        </p:nvSpPr>
        <p:spPr>
          <a:xfrm>
            <a:off x="475200" y="89800"/>
            <a:ext cx="33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ASSUMPTION</a:t>
            </a:r>
            <a:endParaRPr>
              <a:solidFill>
                <a:schemeClr val="dk1"/>
              </a:solidFill>
              <a:latin typeface="Roboto"/>
              <a:ea typeface="Roboto"/>
              <a:cs typeface="Roboto"/>
              <a:sym typeface="Roboto"/>
            </a:endParaRPr>
          </a:p>
        </p:txBody>
      </p:sp>
      <p:sp>
        <p:nvSpPr>
          <p:cNvPr id="541" name="Google Shape;541;p29"/>
          <p:cNvSpPr txBox="1"/>
          <p:nvPr/>
        </p:nvSpPr>
        <p:spPr>
          <a:xfrm>
            <a:off x="6354300" y="57825"/>
            <a:ext cx="33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TEST</a:t>
            </a:r>
            <a:endParaRPr>
              <a:solidFill>
                <a:schemeClr val="dk1"/>
              </a:solidFill>
              <a:latin typeface="Roboto"/>
              <a:ea typeface="Roboto"/>
              <a:cs typeface="Roboto"/>
              <a:sym typeface="Roboto"/>
            </a:endParaRPr>
          </a:p>
        </p:txBody>
      </p:sp>
      <p:grpSp>
        <p:nvGrpSpPr>
          <p:cNvPr id="542" name="Google Shape;542;p29"/>
          <p:cNvGrpSpPr/>
          <p:nvPr/>
        </p:nvGrpSpPr>
        <p:grpSpPr>
          <a:xfrm>
            <a:off x="6709955" y="3121813"/>
            <a:ext cx="1941126" cy="1802964"/>
            <a:chOff x="5351703" y="1217079"/>
            <a:chExt cx="3293952" cy="3078833"/>
          </a:xfrm>
        </p:grpSpPr>
        <p:grpSp>
          <p:nvGrpSpPr>
            <p:cNvPr id="543" name="Google Shape;543;p29"/>
            <p:cNvGrpSpPr/>
            <p:nvPr/>
          </p:nvGrpSpPr>
          <p:grpSpPr>
            <a:xfrm>
              <a:off x="5351703" y="1217079"/>
              <a:ext cx="3293952" cy="3078833"/>
              <a:chOff x="3226025" y="1705700"/>
              <a:chExt cx="3057600" cy="2841300"/>
            </a:xfrm>
          </p:grpSpPr>
          <p:cxnSp>
            <p:nvCxnSpPr>
              <p:cNvPr id="544" name="Google Shape;544;p29"/>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545" name="Google Shape;545;p29"/>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546" name="Google Shape;546;p29"/>
            <p:cNvSpPr/>
            <p:nvPr/>
          </p:nvSpPr>
          <p:spPr>
            <a:xfrm>
              <a:off x="6163738" y="269545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8025877" y="162577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6351421" y="251225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8145982" y="249268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6163723" y="2144043"/>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5842396" y="2695471"/>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6536437" y="2218001"/>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7" name="Google Shape;557;p29"/>
          <p:cNvCxnSpPr/>
          <p:nvPr/>
        </p:nvCxnSpPr>
        <p:spPr>
          <a:xfrm flipH="1" rot="10800000">
            <a:off x="6709950" y="1946688"/>
            <a:ext cx="1904700" cy="14400"/>
          </a:xfrm>
          <a:prstGeom prst="straightConnector1">
            <a:avLst/>
          </a:prstGeom>
          <a:noFill/>
          <a:ln cap="flat" cmpd="sng" w="38100">
            <a:solidFill>
              <a:srgbClr val="FF0000"/>
            </a:solidFill>
            <a:prstDash val="solid"/>
            <a:round/>
            <a:headEnd len="med" w="med" type="none"/>
            <a:tailEnd len="med" w="med" type="none"/>
          </a:ln>
        </p:spPr>
      </p:cxnSp>
      <p:sp>
        <p:nvSpPr>
          <p:cNvPr id="558" name="Google Shape;558;p29"/>
          <p:cNvSpPr/>
          <p:nvPr/>
        </p:nvSpPr>
        <p:spPr>
          <a:xfrm>
            <a:off x="8509024" y="3792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8432824" y="4173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8585224" y="44784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8432824" y="46308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8356624" y="44022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7366024" y="34878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7061224" y="4173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7289824" y="4554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6832624" y="47070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6985024" y="44022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6756424" y="42498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6908824" y="44022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txBox="1"/>
          <p:nvPr/>
        </p:nvSpPr>
        <p:spPr>
          <a:xfrm>
            <a:off x="5442300" y="1705475"/>
            <a:ext cx="84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 pattern</a:t>
            </a:r>
            <a:endParaRPr>
              <a:solidFill>
                <a:schemeClr val="dk1"/>
              </a:solidFill>
              <a:latin typeface="Roboto"/>
              <a:ea typeface="Roboto"/>
              <a:cs typeface="Roboto"/>
              <a:sym typeface="Roboto"/>
            </a:endParaRPr>
          </a:p>
        </p:txBody>
      </p:sp>
      <p:sp>
        <p:nvSpPr>
          <p:cNvPr id="571" name="Google Shape;571;p29"/>
          <p:cNvSpPr txBox="1"/>
          <p:nvPr/>
        </p:nvSpPr>
        <p:spPr>
          <a:xfrm>
            <a:off x="5442300" y="3715500"/>
            <a:ext cx="1010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Nonlinear pattern</a:t>
            </a:r>
            <a:endParaRPr>
              <a:solidFill>
                <a:schemeClr val="dk1"/>
              </a:solidFill>
              <a:latin typeface="Roboto"/>
              <a:ea typeface="Roboto"/>
              <a:cs typeface="Roboto"/>
              <a:sym typeface="Roboto"/>
            </a:endParaRPr>
          </a:p>
        </p:txBody>
      </p:sp>
      <p:sp>
        <p:nvSpPr>
          <p:cNvPr id="572" name="Google Shape;572;p29"/>
          <p:cNvSpPr/>
          <p:nvPr/>
        </p:nvSpPr>
        <p:spPr>
          <a:xfrm>
            <a:off x="6851673" y="3450708"/>
            <a:ext cx="1856475" cy="1347775"/>
          </a:xfrm>
          <a:custGeom>
            <a:rect b="b" l="l" r="r" t="t"/>
            <a:pathLst>
              <a:path extrusionOk="0" h="53911" w="74259">
                <a:moveTo>
                  <a:pt x="42" y="53911"/>
                </a:moveTo>
                <a:cubicBezTo>
                  <a:pt x="42" y="44852"/>
                  <a:pt x="-126" y="35334"/>
                  <a:pt x="3238" y="26923"/>
                </a:cubicBezTo>
                <a:cubicBezTo>
                  <a:pt x="8188" y="14547"/>
                  <a:pt x="19919" y="2481"/>
                  <a:pt x="33067" y="290"/>
                </a:cubicBezTo>
                <a:cubicBezTo>
                  <a:pt x="52892" y="-3014"/>
                  <a:pt x="67903" y="25256"/>
                  <a:pt x="74259" y="44323"/>
                </a:cubicBezTo>
              </a:path>
            </a:pathLst>
          </a:custGeom>
          <a:noFill/>
          <a:ln cap="flat" cmpd="sng" w="38100">
            <a:solidFill>
              <a:srgbClr val="FF0000"/>
            </a:solidFill>
            <a:prstDash val="solid"/>
            <a:round/>
            <a:headEnd len="med" w="med" type="none"/>
            <a:tailEnd len="med" w="med" type="none"/>
          </a:ln>
        </p:spPr>
      </p:sp>
      <p:grpSp>
        <p:nvGrpSpPr>
          <p:cNvPr id="573" name="Google Shape;573;p29"/>
          <p:cNvGrpSpPr/>
          <p:nvPr/>
        </p:nvGrpSpPr>
        <p:grpSpPr>
          <a:xfrm>
            <a:off x="6289788" y="1064413"/>
            <a:ext cx="2661950" cy="4187512"/>
            <a:chOff x="6289788" y="1064413"/>
            <a:chExt cx="2661950" cy="4187512"/>
          </a:xfrm>
        </p:grpSpPr>
        <p:grpSp>
          <p:nvGrpSpPr>
            <p:cNvPr id="574" name="Google Shape;574;p29"/>
            <p:cNvGrpSpPr/>
            <p:nvPr/>
          </p:nvGrpSpPr>
          <p:grpSpPr>
            <a:xfrm>
              <a:off x="6709955" y="1064413"/>
              <a:ext cx="1941126" cy="1802964"/>
              <a:chOff x="6024155" y="1064413"/>
              <a:chExt cx="1941126" cy="1802964"/>
            </a:xfrm>
          </p:grpSpPr>
          <p:grpSp>
            <p:nvGrpSpPr>
              <p:cNvPr id="575" name="Google Shape;575;p29"/>
              <p:cNvGrpSpPr/>
              <p:nvPr/>
            </p:nvGrpSpPr>
            <p:grpSpPr>
              <a:xfrm>
                <a:off x="6024155" y="1064413"/>
                <a:ext cx="1941126" cy="1802964"/>
                <a:chOff x="5351703" y="1217079"/>
                <a:chExt cx="3293952" cy="3078833"/>
              </a:xfrm>
            </p:grpSpPr>
            <p:grpSp>
              <p:nvGrpSpPr>
                <p:cNvPr id="576" name="Google Shape;576;p29"/>
                <p:cNvGrpSpPr/>
                <p:nvPr/>
              </p:nvGrpSpPr>
              <p:grpSpPr>
                <a:xfrm>
                  <a:off x="5351703" y="1217079"/>
                  <a:ext cx="3293952" cy="3078833"/>
                  <a:chOff x="3226025" y="1705700"/>
                  <a:chExt cx="3057600" cy="2841300"/>
                </a:xfrm>
              </p:grpSpPr>
              <p:cxnSp>
                <p:nvCxnSpPr>
                  <p:cNvPr id="577" name="Google Shape;577;p29"/>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578" name="Google Shape;578;p29"/>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579" name="Google Shape;579;p29"/>
                <p:cNvSpPr/>
                <p:nvPr/>
              </p:nvSpPr>
              <p:spPr>
                <a:xfrm>
                  <a:off x="6163738" y="269545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8025877" y="305712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6351421" y="251225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7292425" y="3026309"/>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7803100" y="237569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7628758" y="1451698"/>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6163723" y="2144043"/>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5842396" y="2695471"/>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6941675" y="2383717"/>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6536437" y="3389107"/>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7292425" y="189404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29"/>
              <p:cNvSpPr/>
              <p:nvPr/>
            </p:nvSpPr>
            <p:spPr>
              <a:xfrm>
                <a:off x="6874719" y="24887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6874719" y="21077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6722319" y="14219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6188919" y="15743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6341319" y="22601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6493719" y="24887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7255719" y="24125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7560519" y="14219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7712919" y="15743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29"/>
            <p:cNvSpPr txBox="1"/>
            <p:nvPr/>
          </p:nvSpPr>
          <p:spPr>
            <a:xfrm>
              <a:off x="6498038" y="4851725"/>
              <a:ext cx="24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Fitted values</a:t>
              </a:r>
              <a:endParaRPr>
                <a:solidFill>
                  <a:schemeClr val="dk1"/>
                </a:solidFill>
                <a:latin typeface="Roboto"/>
                <a:ea typeface="Roboto"/>
                <a:cs typeface="Roboto"/>
                <a:sym typeface="Roboto"/>
              </a:endParaRPr>
            </a:p>
          </p:txBody>
        </p:sp>
        <p:sp>
          <p:nvSpPr>
            <p:cNvPr id="600" name="Google Shape;600;p29"/>
            <p:cNvSpPr txBox="1"/>
            <p:nvPr/>
          </p:nvSpPr>
          <p:spPr>
            <a:xfrm rot="-5400000">
              <a:off x="5263038" y="2816575"/>
              <a:ext cx="24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residuals</a:t>
              </a:r>
              <a:endParaRPr>
                <a:solidFill>
                  <a:schemeClr val="dk1"/>
                </a:solidFill>
                <a:latin typeface="Roboto"/>
                <a:ea typeface="Roboto"/>
                <a:cs typeface="Roboto"/>
                <a:sym typeface="Roboto"/>
              </a:endParaRPr>
            </a:p>
          </p:txBody>
        </p:sp>
      </p:grpSp>
      <p:pic>
        <p:nvPicPr>
          <p:cNvPr id="601" name="Google Shape;601;p29"/>
          <p:cNvPicPr preferRelativeResize="0"/>
          <p:nvPr/>
        </p:nvPicPr>
        <p:blipFill>
          <a:blip r:embed="rId3">
            <a:alphaModFix/>
          </a:blip>
          <a:stretch>
            <a:fillRect/>
          </a:stretch>
        </p:blipFill>
        <p:spPr>
          <a:xfrm>
            <a:off x="4663363" y="1607075"/>
            <a:ext cx="812399" cy="812399"/>
          </a:xfrm>
          <a:prstGeom prst="rect">
            <a:avLst/>
          </a:prstGeom>
          <a:noFill/>
          <a:ln>
            <a:noFill/>
          </a:ln>
        </p:spPr>
      </p:pic>
      <p:pic>
        <p:nvPicPr>
          <p:cNvPr id="602" name="Google Shape;602;p29"/>
          <p:cNvPicPr preferRelativeResize="0"/>
          <p:nvPr/>
        </p:nvPicPr>
        <p:blipFill>
          <a:blip r:embed="rId4">
            <a:alphaModFix/>
          </a:blip>
          <a:stretch>
            <a:fillRect/>
          </a:stretch>
        </p:blipFill>
        <p:spPr>
          <a:xfrm>
            <a:off x="4592825" y="3601113"/>
            <a:ext cx="953475" cy="95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0"/>
          <p:cNvSpPr txBox="1"/>
          <p:nvPr>
            <p:ph type="title"/>
          </p:nvPr>
        </p:nvSpPr>
        <p:spPr>
          <a:xfrm>
            <a:off x="387900" y="3783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Homoscedasticity</a:t>
            </a:r>
            <a:r>
              <a:rPr lang="en"/>
              <a:t>			 Scale-Location Plot</a:t>
            </a:r>
            <a:endParaRPr/>
          </a:p>
        </p:txBody>
      </p:sp>
      <p:sp>
        <p:nvSpPr>
          <p:cNvPr id="608" name="Google Shape;608;p30"/>
          <p:cNvSpPr txBox="1"/>
          <p:nvPr/>
        </p:nvSpPr>
        <p:spPr>
          <a:xfrm>
            <a:off x="475200" y="89800"/>
            <a:ext cx="33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ASSUMPTION</a:t>
            </a:r>
            <a:endParaRPr>
              <a:solidFill>
                <a:schemeClr val="dk1"/>
              </a:solidFill>
              <a:latin typeface="Roboto"/>
              <a:ea typeface="Roboto"/>
              <a:cs typeface="Roboto"/>
              <a:sym typeface="Roboto"/>
            </a:endParaRPr>
          </a:p>
        </p:txBody>
      </p:sp>
      <p:sp>
        <p:nvSpPr>
          <p:cNvPr id="609" name="Google Shape;609;p30"/>
          <p:cNvSpPr txBox="1"/>
          <p:nvPr/>
        </p:nvSpPr>
        <p:spPr>
          <a:xfrm>
            <a:off x="6354300" y="57825"/>
            <a:ext cx="33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TEST</a:t>
            </a:r>
            <a:endParaRPr>
              <a:solidFill>
                <a:schemeClr val="dk1"/>
              </a:solidFill>
              <a:latin typeface="Roboto"/>
              <a:ea typeface="Roboto"/>
              <a:cs typeface="Roboto"/>
              <a:sym typeface="Roboto"/>
            </a:endParaRPr>
          </a:p>
        </p:txBody>
      </p:sp>
      <p:grpSp>
        <p:nvGrpSpPr>
          <p:cNvPr id="610" name="Google Shape;610;p30"/>
          <p:cNvGrpSpPr/>
          <p:nvPr/>
        </p:nvGrpSpPr>
        <p:grpSpPr>
          <a:xfrm>
            <a:off x="6709955" y="3121813"/>
            <a:ext cx="1941126" cy="1802964"/>
            <a:chOff x="5351703" y="1217079"/>
            <a:chExt cx="3293952" cy="3078833"/>
          </a:xfrm>
        </p:grpSpPr>
        <p:grpSp>
          <p:nvGrpSpPr>
            <p:cNvPr id="611" name="Google Shape;611;p30"/>
            <p:cNvGrpSpPr/>
            <p:nvPr/>
          </p:nvGrpSpPr>
          <p:grpSpPr>
            <a:xfrm>
              <a:off x="5351703" y="1217079"/>
              <a:ext cx="3293952" cy="3078833"/>
              <a:chOff x="3226025" y="1705700"/>
              <a:chExt cx="3057600" cy="2841300"/>
            </a:xfrm>
          </p:grpSpPr>
          <p:cxnSp>
            <p:nvCxnSpPr>
              <p:cNvPr id="612" name="Google Shape;612;p30"/>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613" name="Google Shape;613;p30"/>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614" name="Google Shape;614;p30"/>
            <p:cNvSpPr/>
            <p:nvPr/>
          </p:nvSpPr>
          <p:spPr>
            <a:xfrm>
              <a:off x="6163738" y="269545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8025877" y="162577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6351421" y="251225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8145982" y="249268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6163723" y="3185027"/>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5842396" y="2695471"/>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6536437" y="2218001"/>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25" name="Google Shape;625;p30"/>
          <p:cNvCxnSpPr/>
          <p:nvPr/>
        </p:nvCxnSpPr>
        <p:spPr>
          <a:xfrm flipH="1" rot="10800000">
            <a:off x="6709950" y="1946688"/>
            <a:ext cx="1904700" cy="14400"/>
          </a:xfrm>
          <a:prstGeom prst="straightConnector1">
            <a:avLst/>
          </a:prstGeom>
          <a:noFill/>
          <a:ln cap="flat" cmpd="sng" w="38100">
            <a:solidFill>
              <a:srgbClr val="FF0000"/>
            </a:solidFill>
            <a:prstDash val="solid"/>
            <a:round/>
            <a:headEnd len="med" w="med" type="none"/>
            <a:tailEnd len="med" w="med" type="none"/>
          </a:ln>
        </p:spPr>
      </p:cxnSp>
      <p:grpSp>
        <p:nvGrpSpPr>
          <p:cNvPr id="626" name="Google Shape;626;p30"/>
          <p:cNvGrpSpPr/>
          <p:nvPr/>
        </p:nvGrpSpPr>
        <p:grpSpPr>
          <a:xfrm>
            <a:off x="6709955" y="1064413"/>
            <a:ext cx="1941126" cy="1802964"/>
            <a:chOff x="6024155" y="1064413"/>
            <a:chExt cx="1941126" cy="1802964"/>
          </a:xfrm>
        </p:grpSpPr>
        <p:grpSp>
          <p:nvGrpSpPr>
            <p:cNvPr id="627" name="Google Shape;627;p30"/>
            <p:cNvGrpSpPr/>
            <p:nvPr/>
          </p:nvGrpSpPr>
          <p:grpSpPr>
            <a:xfrm>
              <a:off x="6024155" y="1064413"/>
              <a:ext cx="1941126" cy="1802964"/>
              <a:chOff x="5351703" y="1217079"/>
              <a:chExt cx="3293952" cy="3078833"/>
            </a:xfrm>
          </p:grpSpPr>
          <p:grpSp>
            <p:nvGrpSpPr>
              <p:cNvPr id="628" name="Google Shape;628;p30"/>
              <p:cNvGrpSpPr/>
              <p:nvPr/>
            </p:nvGrpSpPr>
            <p:grpSpPr>
              <a:xfrm>
                <a:off x="5351703" y="1217079"/>
                <a:ext cx="3293952" cy="3078833"/>
                <a:chOff x="3226025" y="1705700"/>
                <a:chExt cx="3057600" cy="2841300"/>
              </a:xfrm>
            </p:grpSpPr>
            <p:cxnSp>
              <p:nvCxnSpPr>
                <p:cNvPr id="629" name="Google Shape;629;p30"/>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630" name="Google Shape;630;p30"/>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631" name="Google Shape;631;p30"/>
              <p:cNvSpPr/>
              <p:nvPr/>
            </p:nvSpPr>
            <p:spPr>
              <a:xfrm>
                <a:off x="6163738" y="269545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8025877" y="305712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6351421" y="2512252"/>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7292425" y="3026309"/>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7803100" y="237569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7628758" y="1451698"/>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6163723" y="2144043"/>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5842396" y="2695471"/>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6941675" y="2383717"/>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6536437" y="3389107"/>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7292425" y="189404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0"/>
            <p:cNvSpPr/>
            <p:nvPr/>
          </p:nvSpPr>
          <p:spPr>
            <a:xfrm>
              <a:off x="6874719" y="24887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6874719" y="21077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6722319" y="14219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6188919" y="15743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6341319" y="22601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6493719" y="24887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7255719" y="24125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7560519" y="14219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7712919" y="157435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30"/>
          <p:cNvSpPr/>
          <p:nvPr/>
        </p:nvSpPr>
        <p:spPr>
          <a:xfrm>
            <a:off x="8509024" y="3792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8432824" y="4173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8585224" y="44784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8432824" y="46308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8356624" y="44022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7366024" y="42498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7061224" y="4173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7137424" y="43260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6832624" y="40974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6985024" y="44022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6756424" y="42498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6908824" y="44022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txBox="1"/>
          <p:nvPr/>
        </p:nvSpPr>
        <p:spPr>
          <a:xfrm>
            <a:off x="4951625" y="1721775"/>
            <a:ext cx="180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 pattern = homoscedasticity</a:t>
            </a:r>
            <a:endParaRPr>
              <a:solidFill>
                <a:schemeClr val="dk1"/>
              </a:solidFill>
              <a:latin typeface="Roboto"/>
              <a:ea typeface="Roboto"/>
              <a:cs typeface="Roboto"/>
              <a:sym typeface="Roboto"/>
            </a:endParaRPr>
          </a:p>
        </p:txBody>
      </p:sp>
      <p:sp>
        <p:nvSpPr>
          <p:cNvPr id="664" name="Google Shape;664;p30"/>
          <p:cNvSpPr txBox="1"/>
          <p:nvPr/>
        </p:nvSpPr>
        <p:spPr>
          <a:xfrm>
            <a:off x="4895363" y="3825300"/>
            <a:ext cx="172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Widening pattern = heteroscedasticity</a:t>
            </a:r>
            <a:endParaRPr>
              <a:solidFill>
                <a:schemeClr val="dk1"/>
              </a:solidFill>
              <a:latin typeface="Roboto"/>
              <a:ea typeface="Roboto"/>
              <a:cs typeface="Roboto"/>
              <a:sym typeface="Roboto"/>
            </a:endParaRPr>
          </a:p>
        </p:txBody>
      </p:sp>
      <p:sp>
        <p:nvSpPr>
          <p:cNvPr id="665" name="Google Shape;665;p30"/>
          <p:cNvSpPr txBox="1"/>
          <p:nvPr/>
        </p:nvSpPr>
        <p:spPr>
          <a:xfrm>
            <a:off x="6498038" y="4851725"/>
            <a:ext cx="24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Fitted values</a:t>
            </a:r>
            <a:endParaRPr>
              <a:solidFill>
                <a:schemeClr val="dk1"/>
              </a:solidFill>
              <a:latin typeface="Roboto"/>
              <a:ea typeface="Roboto"/>
              <a:cs typeface="Roboto"/>
              <a:sym typeface="Roboto"/>
            </a:endParaRPr>
          </a:p>
        </p:txBody>
      </p:sp>
      <p:sp>
        <p:nvSpPr>
          <p:cNvPr id="666" name="Google Shape;666;p30"/>
          <p:cNvSpPr txBox="1"/>
          <p:nvPr/>
        </p:nvSpPr>
        <p:spPr>
          <a:xfrm rot="-5400000">
            <a:off x="5324738" y="2894250"/>
            <a:ext cx="24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Sqrt </a:t>
            </a:r>
            <a:r>
              <a:rPr lang="en">
                <a:solidFill>
                  <a:schemeClr val="dk1"/>
                </a:solidFill>
                <a:latin typeface="Roboto"/>
                <a:ea typeface="Roboto"/>
                <a:cs typeface="Roboto"/>
                <a:sym typeface="Roboto"/>
              </a:rPr>
              <a:t>residuals</a:t>
            </a:r>
            <a:endParaRPr>
              <a:solidFill>
                <a:schemeClr val="dk1"/>
              </a:solidFill>
              <a:latin typeface="Roboto"/>
              <a:ea typeface="Roboto"/>
              <a:cs typeface="Roboto"/>
              <a:sym typeface="Roboto"/>
            </a:endParaRPr>
          </a:p>
        </p:txBody>
      </p:sp>
      <p:pic>
        <p:nvPicPr>
          <p:cNvPr id="667" name="Google Shape;667;p30"/>
          <p:cNvPicPr preferRelativeResize="0"/>
          <p:nvPr/>
        </p:nvPicPr>
        <p:blipFill>
          <a:blip r:embed="rId3">
            <a:alphaModFix/>
          </a:blip>
          <a:stretch>
            <a:fillRect/>
          </a:stretch>
        </p:blipFill>
        <p:spPr>
          <a:xfrm>
            <a:off x="4246113" y="1623375"/>
            <a:ext cx="812399" cy="812399"/>
          </a:xfrm>
          <a:prstGeom prst="rect">
            <a:avLst/>
          </a:prstGeom>
          <a:noFill/>
          <a:ln>
            <a:noFill/>
          </a:ln>
        </p:spPr>
      </p:pic>
      <p:pic>
        <p:nvPicPr>
          <p:cNvPr id="668" name="Google Shape;668;p30"/>
          <p:cNvPicPr preferRelativeResize="0"/>
          <p:nvPr/>
        </p:nvPicPr>
        <p:blipFill>
          <a:blip r:embed="rId4">
            <a:alphaModFix/>
          </a:blip>
          <a:stretch>
            <a:fillRect/>
          </a:stretch>
        </p:blipFill>
        <p:spPr>
          <a:xfrm>
            <a:off x="3998150" y="3656363"/>
            <a:ext cx="953475" cy="953475"/>
          </a:xfrm>
          <a:prstGeom prst="rect">
            <a:avLst/>
          </a:prstGeom>
          <a:noFill/>
          <a:ln>
            <a:noFill/>
          </a:ln>
        </p:spPr>
      </p:pic>
      <p:sp>
        <p:nvSpPr>
          <p:cNvPr id="669" name="Google Shape;669;p30"/>
          <p:cNvSpPr txBox="1"/>
          <p:nvPr/>
        </p:nvSpPr>
        <p:spPr>
          <a:xfrm>
            <a:off x="41675" y="2295850"/>
            <a:ext cx="40305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Residual (errors) are assumed to have constant variance (homoscedasticity).</a:t>
            </a:r>
            <a:endParaRPr sz="1800">
              <a:solidFill>
                <a:schemeClr val="dk1"/>
              </a:solidFill>
              <a:latin typeface="Roboto"/>
              <a:ea typeface="Roboto"/>
              <a:cs typeface="Roboto"/>
              <a:sym typeface="Roboto"/>
            </a:endParaRPr>
          </a:p>
        </p:txBody>
      </p:sp>
      <p:sp>
        <p:nvSpPr>
          <p:cNvPr id="670" name="Google Shape;670;p30"/>
          <p:cNvSpPr/>
          <p:nvPr/>
        </p:nvSpPr>
        <p:spPr>
          <a:xfrm>
            <a:off x="8204224" y="42498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8051824" y="44022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8204224" y="4554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8051824" y="39450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7899424" y="40974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7823224" y="38688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7975624" y="45546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7899424" y="43260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7594624" y="40974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7518424" y="4402206"/>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0" name="Google Shape;680;p30"/>
          <p:cNvCxnSpPr/>
          <p:nvPr/>
        </p:nvCxnSpPr>
        <p:spPr>
          <a:xfrm>
            <a:off x="6772550" y="4254588"/>
            <a:ext cx="985800" cy="2400"/>
          </a:xfrm>
          <a:prstGeom prst="straightConnector1">
            <a:avLst/>
          </a:prstGeom>
          <a:noFill/>
          <a:ln cap="flat" cmpd="sng" w="38100">
            <a:solidFill>
              <a:srgbClr val="FF0000"/>
            </a:solidFill>
            <a:prstDash val="solid"/>
            <a:round/>
            <a:headEnd len="med" w="med" type="none"/>
            <a:tailEnd len="med" w="med" type="none"/>
          </a:ln>
        </p:spPr>
      </p:cxnSp>
      <p:cxnSp>
        <p:nvCxnSpPr>
          <p:cNvPr id="681" name="Google Shape;681;p30"/>
          <p:cNvCxnSpPr>
            <a:endCxn id="651" idx="5"/>
          </p:cNvCxnSpPr>
          <p:nvPr/>
        </p:nvCxnSpPr>
        <p:spPr>
          <a:xfrm flipH="1" rot="10800000">
            <a:off x="7744983" y="3853550"/>
            <a:ext cx="821400" cy="392700"/>
          </a:xfrm>
          <a:prstGeom prst="straightConnector1">
            <a:avLst/>
          </a:prstGeom>
          <a:noFill/>
          <a:ln cap="flat" cmpd="sng" w="38100">
            <a:solidFill>
              <a:srgbClr val="FF0000"/>
            </a:solidFill>
            <a:prstDash val="solid"/>
            <a:round/>
            <a:headEnd len="med" w="med" type="none"/>
            <a:tailEnd len="med" w="med" type="none"/>
          </a:ln>
        </p:spPr>
      </p:cxnSp>
      <p:sp>
        <p:nvSpPr>
          <p:cNvPr id="682" name="Google Shape;682;p30"/>
          <p:cNvSpPr txBox="1"/>
          <p:nvPr/>
        </p:nvSpPr>
        <p:spPr>
          <a:xfrm>
            <a:off x="3647903" y="4851725"/>
            <a:ext cx="305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*can also use residual vs fitted</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31"/>
          <p:cNvSpPr txBox="1"/>
          <p:nvPr>
            <p:ph type="title"/>
          </p:nvPr>
        </p:nvSpPr>
        <p:spPr>
          <a:xfrm>
            <a:off x="387900" y="3783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4. Normality</a:t>
            </a:r>
            <a:r>
              <a:rPr lang="en"/>
              <a:t>								Normal QQ Plot</a:t>
            </a:r>
            <a:endParaRPr/>
          </a:p>
        </p:txBody>
      </p:sp>
      <p:sp>
        <p:nvSpPr>
          <p:cNvPr id="688" name="Google Shape;688;p31"/>
          <p:cNvSpPr txBox="1"/>
          <p:nvPr/>
        </p:nvSpPr>
        <p:spPr>
          <a:xfrm>
            <a:off x="475200" y="89800"/>
            <a:ext cx="33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ASSUMPTION</a:t>
            </a:r>
            <a:endParaRPr>
              <a:solidFill>
                <a:schemeClr val="dk1"/>
              </a:solidFill>
              <a:latin typeface="Roboto"/>
              <a:ea typeface="Roboto"/>
              <a:cs typeface="Roboto"/>
              <a:sym typeface="Roboto"/>
            </a:endParaRPr>
          </a:p>
        </p:txBody>
      </p:sp>
      <p:sp>
        <p:nvSpPr>
          <p:cNvPr id="689" name="Google Shape;689;p31"/>
          <p:cNvSpPr txBox="1"/>
          <p:nvPr/>
        </p:nvSpPr>
        <p:spPr>
          <a:xfrm>
            <a:off x="6354300" y="57825"/>
            <a:ext cx="33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TEST</a:t>
            </a:r>
            <a:endParaRPr>
              <a:solidFill>
                <a:schemeClr val="dk1"/>
              </a:solidFill>
              <a:latin typeface="Roboto"/>
              <a:ea typeface="Roboto"/>
              <a:cs typeface="Roboto"/>
              <a:sym typeface="Roboto"/>
            </a:endParaRPr>
          </a:p>
        </p:txBody>
      </p:sp>
      <p:sp>
        <p:nvSpPr>
          <p:cNvPr id="690" name="Google Shape;690;p31"/>
          <p:cNvSpPr txBox="1"/>
          <p:nvPr/>
        </p:nvSpPr>
        <p:spPr>
          <a:xfrm>
            <a:off x="5442300" y="1442550"/>
            <a:ext cx="1010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Residuals follow straight line</a:t>
            </a:r>
            <a:endParaRPr>
              <a:solidFill>
                <a:schemeClr val="dk1"/>
              </a:solidFill>
              <a:latin typeface="Roboto"/>
              <a:ea typeface="Roboto"/>
              <a:cs typeface="Roboto"/>
              <a:sym typeface="Roboto"/>
            </a:endParaRPr>
          </a:p>
        </p:txBody>
      </p:sp>
      <p:sp>
        <p:nvSpPr>
          <p:cNvPr id="691" name="Google Shape;691;p31"/>
          <p:cNvSpPr txBox="1"/>
          <p:nvPr/>
        </p:nvSpPr>
        <p:spPr>
          <a:xfrm>
            <a:off x="5475750" y="3601125"/>
            <a:ext cx="1010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Residuals do not follow straight line</a:t>
            </a:r>
            <a:endParaRPr>
              <a:solidFill>
                <a:schemeClr val="dk1"/>
              </a:solidFill>
              <a:latin typeface="Roboto"/>
              <a:ea typeface="Roboto"/>
              <a:cs typeface="Roboto"/>
              <a:sym typeface="Roboto"/>
            </a:endParaRPr>
          </a:p>
        </p:txBody>
      </p:sp>
      <p:sp>
        <p:nvSpPr>
          <p:cNvPr id="692" name="Google Shape;692;p31"/>
          <p:cNvSpPr txBox="1"/>
          <p:nvPr/>
        </p:nvSpPr>
        <p:spPr>
          <a:xfrm>
            <a:off x="6498038" y="4851725"/>
            <a:ext cx="24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Theoretical quantiles</a:t>
            </a:r>
            <a:endParaRPr>
              <a:solidFill>
                <a:schemeClr val="dk1"/>
              </a:solidFill>
              <a:latin typeface="Roboto"/>
              <a:ea typeface="Roboto"/>
              <a:cs typeface="Roboto"/>
              <a:sym typeface="Roboto"/>
            </a:endParaRPr>
          </a:p>
        </p:txBody>
      </p:sp>
      <p:pic>
        <p:nvPicPr>
          <p:cNvPr id="693" name="Google Shape;693;p31"/>
          <p:cNvPicPr preferRelativeResize="0"/>
          <p:nvPr/>
        </p:nvPicPr>
        <p:blipFill>
          <a:blip r:embed="rId3">
            <a:alphaModFix/>
          </a:blip>
          <a:stretch>
            <a:fillRect/>
          </a:stretch>
        </p:blipFill>
        <p:spPr>
          <a:xfrm>
            <a:off x="4663363" y="1607075"/>
            <a:ext cx="812399" cy="812399"/>
          </a:xfrm>
          <a:prstGeom prst="rect">
            <a:avLst/>
          </a:prstGeom>
          <a:noFill/>
          <a:ln>
            <a:noFill/>
          </a:ln>
        </p:spPr>
      </p:pic>
      <p:pic>
        <p:nvPicPr>
          <p:cNvPr id="694" name="Google Shape;694;p31"/>
          <p:cNvPicPr preferRelativeResize="0"/>
          <p:nvPr/>
        </p:nvPicPr>
        <p:blipFill>
          <a:blip r:embed="rId4">
            <a:alphaModFix/>
          </a:blip>
          <a:stretch>
            <a:fillRect/>
          </a:stretch>
        </p:blipFill>
        <p:spPr>
          <a:xfrm>
            <a:off x="4663375" y="3601113"/>
            <a:ext cx="953475" cy="953475"/>
          </a:xfrm>
          <a:prstGeom prst="rect">
            <a:avLst/>
          </a:prstGeom>
          <a:noFill/>
          <a:ln>
            <a:noFill/>
          </a:ln>
        </p:spPr>
      </p:pic>
      <p:sp>
        <p:nvSpPr>
          <p:cNvPr id="695" name="Google Shape;695;p31"/>
          <p:cNvSpPr txBox="1"/>
          <p:nvPr/>
        </p:nvSpPr>
        <p:spPr>
          <a:xfrm rot="-5400000">
            <a:off x="5263038" y="2816575"/>
            <a:ext cx="24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residuals</a:t>
            </a:r>
            <a:endParaRPr>
              <a:solidFill>
                <a:schemeClr val="dk1"/>
              </a:solidFill>
              <a:latin typeface="Roboto"/>
              <a:ea typeface="Roboto"/>
              <a:cs typeface="Roboto"/>
              <a:sym typeface="Roboto"/>
            </a:endParaRPr>
          </a:p>
        </p:txBody>
      </p:sp>
      <p:grpSp>
        <p:nvGrpSpPr>
          <p:cNvPr id="696" name="Google Shape;696;p31"/>
          <p:cNvGrpSpPr/>
          <p:nvPr/>
        </p:nvGrpSpPr>
        <p:grpSpPr>
          <a:xfrm>
            <a:off x="6709955" y="1064413"/>
            <a:ext cx="1941126" cy="1802964"/>
            <a:chOff x="6709955" y="1064413"/>
            <a:chExt cx="1941126" cy="1802964"/>
          </a:xfrm>
        </p:grpSpPr>
        <p:cxnSp>
          <p:nvCxnSpPr>
            <p:cNvPr id="697" name="Google Shape;697;p31"/>
            <p:cNvCxnSpPr/>
            <p:nvPr/>
          </p:nvCxnSpPr>
          <p:spPr>
            <a:xfrm flipH="1" rot="10800000">
              <a:off x="6737325" y="1176300"/>
              <a:ext cx="1713300" cy="1660200"/>
            </a:xfrm>
            <a:prstGeom prst="straightConnector1">
              <a:avLst/>
            </a:prstGeom>
            <a:noFill/>
            <a:ln cap="flat" cmpd="sng" w="38100">
              <a:solidFill>
                <a:srgbClr val="FF0000"/>
              </a:solidFill>
              <a:prstDash val="solid"/>
              <a:round/>
              <a:headEnd len="med" w="med" type="none"/>
              <a:tailEnd len="med" w="med" type="none"/>
            </a:ln>
          </p:spPr>
        </p:cxnSp>
        <p:grpSp>
          <p:nvGrpSpPr>
            <p:cNvPr id="698" name="Google Shape;698;p31"/>
            <p:cNvGrpSpPr/>
            <p:nvPr/>
          </p:nvGrpSpPr>
          <p:grpSpPr>
            <a:xfrm>
              <a:off x="6709955" y="1064413"/>
              <a:ext cx="1941126" cy="1802964"/>
              <a:chOff x="5351703" y="1217079"/>
              <a:chExt cx="3293952" cy="3078833"/>
            </a:xfrm>
          </p:grpSpPr>
          <p:grpSp>
            <p:nvGrpSpPr>
              <p:cNvPr id="699" name="Google Shape;699;p31"/>
              <p:cNvGrpSpPr/>
              <p:nvPr/>
            </p:nvGrpSpPr>
            <p:grpSpPr>
              <a:xfrm>
                <a:off x="5351703" y="1217079"/>
                <a:ext cx="3293952" cy="3078833"/>
                <a:chOff x="3226025" y="1705700"/>
                <a:chExt cx="3057600" cy="2841300"/>
              </a:xfrm>
            </p:grpSpPr>
            <p:cxnSp>
              <p:nvCxnSpPr>
                <p:cNvPr id="700" name="Google Shape;700;p31"/>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701" name="Google Shape;701;p31"/>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702" name="Google Shape;702;p31"/>
              <p:cNvSpPr/>
              <p:nvPr/>
            </p:nvSpPr>
            <p:spPr>
              <a:xfrm>
                <a:off x="5517193" y="3965764"/>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31"/>
            <p:cNvSpPr/>
            <p:nvPr/>
          </p:nvSpPr>
          <p:spPr>
            <a:xfrm>
              <a:off x="6883679" y="2597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6959879" y="2521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7112279" y="2445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7264679" y="2216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7188479" y="2369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7340879" y="2216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75694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7493279" y="2064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7417079" y="2140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7645679" y="1835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7798079" y="1759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7950479" y="1683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8102879" y="1454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8255279" y="1302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8407679" y="1226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8179079" y="1378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7950479" y="1607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8026679" y="15310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7874279" y="1683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7721879" y="1835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7645679" y="19120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7340879" y="2140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7188479" y="22930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7036079" y="2445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7264679" y="22930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75694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8331479" y="11500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a:off x="8331479" y="1226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1"/>
            <p:cNvSpPr/>
            <p:nvPr/>
          </p:nvSpPr>
          <p:spPr>
            <a:xfrm>
              <a:off x="74932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1"/>
            <p:cNvSpPr/>
            <p:nvPr/>
          </p:nvSpPr>
          <p:spPr>
            <a:xfrm>
              <a:off x="7112279" y="2369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a:off x="6883679" y="2597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a:off x="6883679" y="26740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a:off x="7036079" y="2521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31"/>
          <p:cNvGrpSpPr/>
          <p:nvPr/>
        </p:nvGrpSpPr>
        <p:grpSpPr>
          <a:xfrm>
            <a:off x="6709955" y="3045613"/>
            <a:ext cx="1941126" cy="1802964"/>
            <a:chOff x="6709955" y="1064413"/>
            <a:chExt cx="1941126" cy="1802964"/>
          </a:xfrm>
        </p:grpSpPr>
        <p:cxnSp>
          <p:nvCxnSpPr>
            <p:cNvPr id="737" name="Google Shape;737;p31"/>
            <p:cNvCxnSpPr/>
            <p:nvPr/>
          </p:nvCxnSpPr>
          <p:spPr>
            <a:xfrm flipH="1" rot="10800000">
              <a:off x="6737325" y="1176300"/>
              <a:ext cx="1713300" cy="1660200"/>
            </a:xfrm>
            <a:prstGeom prst="straightConnector1">
              <a:avLst/>
            </a:prstGeom>
            <a:noFill/>
            <a:ln cap="flat" cmpd="sng" w="38100">
              <a:solidFill>
                <a:srgbClr val="FF0000"/>
              </a:solidFill>
              <a:prstDash val="solid"/>
              <a:round/>
              <a:headEnd len="med" w="med" type="none"/>
              <a:tailEnd len="med" w="med" type="none"/>
            </a:ln>
          </p:spPr>
        </p:cxnSp>
        <p:grpSp>
          <p:nvGrpSpPr>
            <p:cNvPr id="738" name="Google Shape;738;p31"/>
            <p:cNvGrpSpPr/>
            <p:nvPr/>
          </p:nvGrpSpPr>
          <p:grpSpPr>
            <a:xfrm>
              <a:off x="6709955" y="1064413"/>
              <a:ext cx="1941126" cy="1802964"/>
              <a:chOff x="5351703" y="1217079"/>
              <a:chExt cx="3293952" cy="3078833"/>
            </a:xfrm>
          </p:grpSpPr>
          <p:grpSp>
            <p:nvGrpSpPr>
              <p:cNvPr id="739" name="Google Shape;739;p31"/>
              <p:cNvGrpSpPr/>
              <p:nvPr/>
            </p:nvGrpSpPr>
            <p:grpSpPr>
              <a:xfrm>
                <a:off x="5351703" y="1217079"/>
                <a:ext cx="3293952" cy="3078833"/>
                <a:chOff x="3226025" y="1705700"/>
                <a:chExt cx="3057600" cy="2841300"/>
              </a:xfrm>
            </p:grpSpPr>
            <p:cxnSp>
              <p:nvCxnSpPr>
                <p:cNvPr id="740" name="Google Shape;740;p31"/>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741" name="Google Shape;741;p31"/>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742" name="Google Shape;742;p31"/>
              <p:cNvSpPr/>
              <p:nvPr/>
            </p:nvSpPr>
            <p:spPr>
              <a:xfrm>
                <a:off x="5517193" y="3445273"/>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31"/>
            <p:cNvSpPr/>
            <p:nvPr/>
          </p:nvSpPr>
          <p:spPr>
            <a:xfrm>
              <a:off x="6883679" y="22930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a:off x="6959879" y="2140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7112279" y="2064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72646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a:off x="71884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a:off x="7340879" y="2064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75694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p:nvPr/>
          </p:nvSpPr>
          <p:spPr>
            <a:xfrm>
              <a:off x="7493279" y="2064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a:off x="74170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7645679" y="1835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a:off x="7798079" y="1835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a:off x="7950479" y="1835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8102879" y="1759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8255279" y="1683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8407679" y="1683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8179079" y="1759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7950479" y="1759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8026679" y="1835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7874279" y="1835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7721879" y="1835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7645679" y="19120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73408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7188479" y="2064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7036079" y="2140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72646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75694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8331479" y="1683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8331479" y="1759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74932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7188479" y="19882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6883679" y="22168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6883679" y="21406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7036079" y="2064443"/>
              <a:ext cx="67200" cy="714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31"/>
          <p:cNvSpPr txBox="1"/>
          <p:nvPr/>
        </p:nvSpPr>
        <p:spPr>
          <a:xfrm>
            <a:off x="228100" y="1789825"/>
            <a:ext cx="4030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Residual (errors) are assumed to be normally distributed.</a:t>
            </a:r>
            <a:endParaRPr sz="1800">
              <a:solidFill>
                <a:schemeClr val="dk1"/>
              </a:solidFill>
              <a:latin typeface="Roboto"/>
              <a:ea typeface="Roboto"/>
              <a:cs typeface="Roboto"/>
              <a:sym typeface="Roboto"/>
            </a:endParaRPr>
          </a:p>
        </p:txBody>
      </p:sp>
      <p:cxnSp>
        <p:nvCxnSpPr>
          <p:cNvPr id="777" name="Google Shape;777;p31"/>
          <p:cNvCxnSpPr/>
          <p:nvPr/>
        </p:nvCxnSpPr>
        <p:spPr>
          <a:xfrm flipH="1">
            <a:off x="346325" y="4146150"/>
            <a:ext cx="3692400" cy="31500"/>
          </a:xfrm>
          <a:prstGeom prst="straightConnector1">
            <a:avLst/>
          </a:prstGeom>
          <a:noFill/>
          <a:ln cap="flat" cmpd="sng" w="38100">
            <a:solidFill>
              <a:schemeClr val="dk1"/>
            </a:solidFill>
            <a:prstDash val="solid"/>
            <a:round/>
            <a:headEnd len="med" w="med" type="none"/>
            <a:tailEnd len="med" w="med" type="none"/>
          </a:ln>
        </p:spPr>
      </p:cxnSp>
      <p:sp>
        <p:nvSpPr>
          <p:cNvPr id="778" name="Google Shape;778;p31"/>
          <p:cNvSpPr/>
          <p:nvPr/>
        </p:nvSpPr>
        <p:spPr>
          <a:xfrm>
            <a:off x="693550" y="2946962"/>
            <a:ext cx="2848125" cy="1088773"/>
          </a:xfrm>
          <a:custGeom>
            <a:rect b="b" l="l" r="r" t="t"/>
            <a:pathLst>
              <a:path extrusionOk="0" h="21033" w="113925">
                <a:moveTo>
                  <a:pt x="0" y="21033"/>
                </a:moveTo>
                <a:cubicBezTo>
                  <a:pt x="9138" y="19508"/>
                  <a:pt x="18625" y="18688"/>
                  <a:pt x="27140" y="15037"/>
                </a:cubicBezTo>
                <a:cubicBezTo>
                  <a:pt x="37042" y="10792"/>
                  <a:pt x="45192" y="1726"/>
                  <a:pt x="55858" y="205"/>
                </a:cubicBezTo>
                <a:cubicBezTo>
                  <a:pt x="66128" y="-1259"/>
                  <a:pt x="75296" y="7560"/>
                  <a:pt x="84576" y="12197"/>
                </a:cubicBezTo>
                <a:cubicBezTo>
                  <a:pt x="93688" y="16751"/>
                  <a:pt x="104259" y="17502"/>
                  <a:pt x="113925" y="20717"/>
                </a:cubicBezTo>
              </a:path>
            </a:pathLst>
          </a:custGeom>
          <a:noFill/>
          <a:ln cap="flat" cmpd="sng" w="38100">
            <a:solidFill>
              <a:schemeClr val="dk1"/>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0" name="Google Shape;70;p14"/>
          <p:cNvSpPr txBox="1"/>
          <p:nvPr>
            <p:ph idx="1" type="body"/>
          </p:nvPr>
        </p:nvSpPr>
        <p:spPr>
          <a:xfrm>
            <a:off x="387900" y="1353975"/>
            <a:ext cx="8368200" cy="3471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Lecture</a:t>
            </a:r>
            <a:endParaRPr sz="2000"/>
          </a:p>
          <a:p>
            <a:pPr indent="-330200" lvl="1" marL="914400" rtl="0" algn="l">
              <a:spcBef>
                <a:spcPts val="0"/>
              </a:spcBef>
              <a:spcAft>
                <a:spcPts val="0"/>
              </a:spcAft>
              <a:buSzPts val="1600"/>
              <a:buAutoNum type="alphaLcPeriod"/>
            </a:pPr>
            <a:r>
              <a:rPr lang="en" sz="1600"/>
              <a:t>What is linear regression?</a:t>
            </a:r>
            <a:endParaRPr sz="1600"/>
          </a:p>
          <a:p>
            <a:pPr indent="-330200" lvl="1" marL="914400" rtl="0" algn="l">
              <a:spcBef>
                <a:spcPts val="0"/>
              </a:spcBef>
              <a:spcAft>
                <a:spcPts val="0"/>
              </a:spcAft>
              <a:buSzPts val="1600"/>
              <a:buAutoNum type="alphaLcPeriod"/>
            </a:pPr>
            <a:r>
              <a:rPr lang="en" sz="1600"/>
              <a:t>How does linear regression work?</a:t>
            </a:r>
            <a:endParaRPr sz="1600"/>
          </a:p>
          <a:p>
            <a:pPr indent="-330200" lvl="1" marL="914400" rtl="0" algn="l">
              <a:spcBef>
                <a:spcPts val="0"/>
              </a:spcBef>
              <a:spcAft>
                <a:spcPts val="0"/>
              </a:spcAft>
              <a:buSzPts val="1600"/>
              <a:buAutoNum type="alphaLcPeriod"/>
            </a:pPr>
            <a:r>
              <a:rPr lang="en" sz="1600"/>
              <a:t>What kinds of </a:t>
            </a:r>
            <a:r>
              <a:rPr lang="en" sz="1600"/>
              <a:t>linear</a:t>
            </a:r>
            <a:r>
              <a:rPr lang="en" sz="1600"/>
              <a:t> regression are there?</a:t>
            </a:r>
            <a:endParaRPr sz="1600"/>
          </a:p>
          <a:p>
            <a:pPr indent="-330200" lvl="1" marL="914400" rtl="0" algn="l">
              <a:spcBef>
                <a:spcPts val="0"/>
              </a:spcBef>
              <a:spcAft>
                <a:spcPts val="0"/>
              </a:spcAft>
              <a:buSzPts val="1600"/>
              <a:buAutoNum type="alphaLcPeriod"/>
            </a:pPr>
            <a:r>
              <a:rPr lang="en" sz="1600"/>
              <a:t>When do I use linear regression?</a:t>
            </a:r>
            <a:endParaRPr sz="1600"/>
          </a:p>
          <a:p>
            <a:pPr indent="0" lvl="0" marL="914400" rtl="0" algn="l">
              <a:spcBef>
                <a:spcPts val="1200"/>
              </a:spcBef>
              <a:spcAft>
                <a:spcPts val="0"/>
              </a:spcAft>
              <a:buNone/>
            </a:pPr>
            <a:r>
              <a:rPr lang="en" sz="1400"/>
              <a:t>~ break ~</a:t>
            </a:r>
            <a:endParaRPr sz="1400"/>
          </a:p>
          <a:p>
            <a:pPr indent="-355600" lvl="0" marL="457200" rtl="0" algn="l">
              <a:spcBef>
                <a:spcPts val="1200"/>
              </a:spcBef>
              <a:spcAft>
                <a:spcPts val="0"/>
              </a:spcAft>
              <a:buSzPts val="2000"/>
              <a:buAutoNum type="arabicPeriod"/>
            </a:pPr>
            <a:r>
              <a:rPr lang="en" sz="2000"/>
              <a:t>Tutorial</a:t>
            </a:r>
            <a:endParaRPr sz="2000"/>
          </a:p>
          <a:p>
            <a:pPr indent="-330200" lvl="1" marL="914400" rtl="0" algn="l">
              <a:spcBef>
                <a:spcPts val="0"/>
              </a:spcBef>
              <a:spcAft>
                <a:spcPts val="0"/>
              </a:spcAft>
              <a:buSzPts val="1600"/>
              <a:buAutoNum type="alphaLcPeriod"/>
            </a:pPr>
            <a:r>
              <a:rPr lang="en" sz="1600"/>
              <a:t>How do I perform linear regression in R?</a:t>
            </a:r>
            <a:endParaRPr sz="1600"/>
          </a:p>
          <a:p>
            <a:pPr indent="-330200" lvl="1" marL="914400" rtl="0" algn="l">
              <a:spcBef>
                <a:spcPts val="0"/>
              </a:spcBef>
              <a:spcAft>
                <a:spcPts val="0"/>
              </a:spcAft>
              <a:buSzPts val="1600"/>
              <a:buAutoNum type="alphaLcPeriod"/>
            </a:pPr>
            <a:r>
              <a:rPr lang="en" sz="1600"/>
              <a:t>How do I tell how well my linear regression worked?</a:t>
            </a:r>
            <a:endParaRPr sz="1600"/>
          </a:p>
        </p:txBody>
      </p:sp>
      <p:grpSp>
        <p:nvGrpSpPr>
          <p:cNvPr id="71" name="Google Shape;71;p14"/>
          <p:cNvGrpSpPr/>
          <p:nvPr/>
        </p:nvGrpSpPr>
        <p:grpSpPr>
          <a:xfrm>
            <a:off x="5621063" y="953775"/>
            <a:ext cx="3522938" cy="1300763"/>
            <a:chOff x="5621063" y="953775"/>
            <a:chExt cx="3522938" cy="1300763"/>
          </a:xfrm>
        </p:grpSpPr>
        <p:sp>
          <p:nvSpPr>
            <p:cNvPr id="72" name="Google Shape;72;p14"/>
            <p:cNvSpPr txBox="1"/>
            <p:nvPr/>
          </p:nvSpPr>
          <p:spPr>
            <a:xfrm>
              <a:off x="6196500" y="9537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Going well?</a:t>
              </a:r>
              <a:endParaRPr>
                <a:solidFill>
                  <a:schemeClr val="dk1"/>
                </a:solidFill>
                <a:latin typeface="Roboto"/>
                <a:ea typeface="Roboto"/>
                <a:cs typeface="Roboto"/>
                <a:sym typeface="Roboto"/>
              </a:endParaRPr>
            </a:p>
          </p:txBody>
        </p:sp>
        <p:pic>
          <p:nvPicPr>
            <p:cNvPr id="73" name="Google Shape;73;p14"/>
            <p:cNvPicPr preferRelativeResize="0"/>
            <p:nvPr/>
          </p:nvPicPr>
          <p:blipFill>
            <a:blip r:embed="rId3">
              <a:alphaModFix/>
            </a:blip>
            <a:stretch>
              <a:fillRect/>
            </a:stretch>
          </p:blipFill>
          <p:spPr>
            <a:xfrm>
              <a:off x="5621063" y="1425863"/>
              <a:ext cx="2428875" cy="828675"/>
            </a:xfrm>
            <a:prstGeom prst="rect">
              <a:avLst/>
            </a:prstGeom>
            <a:noFill/>
            <a:ln>
              <a:noFill/>
            </a:ln>
          </p:spPr>
        </p:pic>
        <p:pic>
          <p:nvPicPr>
            <p:cNvPr id="74" name="Google Shape;74;p14"/>
            <p:cNvPicPr preferRelativeResize="0"/>
            <p:nvPr/>
          </p:nvPicPr>
          <p:blipFill>
            <a:blip r:embed="rId4">
              <a:alphaModFix/>
            </a:blip>
            <a:stretch>
              <a:fillRect/>
            </a:stretch>
          </p:blipFill>
          <p:spPr>
            <a:xfrm>
              <a:off x="8049950" y="1430638"/>
              <a:ext cx="914400" cy="819150"/>
            </a:xfrm>
            <a:prstGeom prst="rect">
              <a:avLst/>
            </a:prstGeom>
            <a:noFill/>
            <a:ln>
              <a:noFill/>
            </a:ln>
          </p:spPr>
        </p:pic>
      </p:grpSp>
      <p:grpSp>
        <p:nvGrpSpPr>
          <p:cNvPr id="75" name="Google Shape;75;p14"/>
          <p:cNvGrpSpPr/>
          <p:nvPr/>
        </p:nvGrpSpPr>
        <p:grpSpPr>
          <a:xfrm>
            <a:off x="6252975" y="3008675"/>
            <a:ext cx="2947500" cy="1646425"/>
            <a:chOff x="6252975" y="3008675"/>
            <a:chExt cx="2947500" cy="1646425"/>
          </a:xfrm>
        </p:grpSpPr>
        <p:sp>
          <p:nvSpPr>
            <p:cNvPr id="76" name="Google Shape;76;p14"/>
            <p:cNvSpPr txBox="1"/>
            <p:nvPr/>
          </p:nvSpPr>
          <p:spPr>
            <a:xfrm>
              <a:off x="6252975" y="30086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Not going so well?</a:t>
              </a:r>
              <a:endParaRPr>
                <a:solidFill>
                  <a:schemeClr val="dk1"/>
                </a:solidFill>
                <a:latin typeface="Roboto"/>
                <a:ea typeface="Roboto"/>
                <a:cs typeface="Roboto"/>
                <a:sym typeface="Roboto"/>
              </a:endParaRPr>
            </a:p>
          </p:txBody>
        </p:sp>
        <p:pic>
          <p:nvPicPr>
            <p:cNvPr id="77" name="Google Shape;77;p14"/>
            <p:cNvPicPr preferRelativeResize="0"/>
            <p:nvPr/>
          </p:nvPicPr>
          <p:blipFill>
            <a:blip r:embed="rId5">
              <a:alphaModFix/>
            </a:blip>
            <a:stretch>
              <a:fillRect/>
            </a:stretch>
          </p:blipFill>
          <p:spPr>
            <a:xfrm>
              <a:off x="6565730" y="3494725"/>
              <a:ext cx="1092900" cy="1160375"/>
            </a:xfrm>
            <a:prstGeom prst="rect">
              <a:avLst/>
            </a:prstGeom>
            <a:noFill/>
            <a:ln>
              <a:noFill/>
            </a:ln>
          </p:spPr>
        </p:pic>
        <p:pic>
          <p:nvPicPr>
            <p:cNvPr id="78" name="Google Shape;78;p14"/>
            <p:cNvPicPr preferRelativeResize="0"/>
            <p:nvPr/>
          </p:nvPicPr>
          <p:blipFill>
            <a:blip r:embed="rId6">
              <a:alphaModFix/>
            </a:blip>
            <a:stretch>
              <a:fillRect/>
            </a:stretch>
          </p:blipFill>
          <p:spPr>
            <a:xfrm>
              <a:off x="7563300" y="3568900"/>
              <a:ext cx="838200" cy="533400"/>
            </a:xfrm>
            <a:prstGeom prst="rect">
              <a:avLst/>
            </a:prstGeom>
            <a:noFill/>
            <a:ln>
              <a:noFill/>
            </a:ln>
          </p:spPr>
        </p:pic>
        <p:pic>
          <p:nvPicPr>
            <p:cNvPr id="79" name="Google Shape;79;p14"/>
            <p:cNvPicPr preferRelativeResize="0"/>
            <p:nvPr/>
          </p:nvPicPr>
          <p:blipFill>
            <a:blip r:embed="rId7">
              <a:alphaModFix/>
            </a:blip>
            <a:stretch>
              <a:fillRect/>
            </a:stretch>
          </p:blipFill>
          <p:spPr>
            <a:xfrm>
              <a:off x="7424175" y="4102300"/>
              <a:ext cx="1540164" cy="4002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and Check In</a:t>
            </a:r>
            <a:endParaRPr/>
          </a:p>
        </p:txBody>
      </p:sp>
      <p:grpSp>
        <p:nvGrpSpPr>
          <p:cNvPr id="784" name="Google Shape;784;p32"/>
          <p:cNvGrpSpPr/>
          <p:nvPr/>
        </p:nvGrpSpPr>
        <p:grpSpPr>
          <a:xfrm>
            <a:off x="4444663" y="3530775"/>
            <a:ext cx="3522938" cy="1300763"/>
            <a:chOff x="5621063" y="953775"/>
            <a:chExt cx="3522938" cy="1300763"/>
          </a:xfrm>
        </p:grpSpPr>
        <p:sp>
          <p:nvSpPr>
            <p:cNvPr id="785" name="Google Shape;785;p32"/>
            <p:cNvSpPr txBox="1"/>
            <p:nvPr/>
          </p:nvSpPr>
          <p:spPr>
            <a:xfrm>
              <a:off x="6196500" y="9537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Going well?</a:t>
              </a:r>
              <a:endParaRPr>
                <a:solidFill>
                  <a:schemeClr val="dk1"/>
                </a:solidFill>
                <a:latin typeface="Roboto"/>
                <a:ea typeface="Roboto"/>
                <a:cs typeface="Roboto"/>
                <a:sym typeface="Roboto"/>
              </a:endParaRPr>
            </a:p>
          </p:txBody>
        </p:sp>
        <p:pic>
          <p:nvPicPr>
            <p:cNvPr id="786" name="Google Shape;786;p32"/>
            <p:cNvPicPr preferRelativeResize="0"/>
            <p:nvPr/>
          </p:nvPicPr>
          <p:blipFill>
            <a:blip r:embed="rId3">
              <a:alphaModFix/>
            </a:blip>
            <a:stretch>
              <a:fillRect/>
            </a:stretch>
          </p:blipFill>
          <p:spPr>
            <a:xfrm>
              <a:off x="5621063" y="1425863"/>
              <a:ext cx="2428875" cy="828675"/>
            </a:xfrm>
            <a:prstGeom prst="rect">
              <a:avLst/>
            </a:prstGeom>
            <a:noFill/>
            <a:ln>
              <a:noFill/>
            </a:ln>
          </p:spPr>
        </p:pic>
        <p:pic>
          <p:nvPicPr>
            <p:cNvPr id="787" name="Google Shape;787;p32"/>
            <p:cNvPicPr preferRelativeResize="0"/>
            <p:nvPr/>
          </p:nvPicPr>
          <p:blipFill>
            <a:blip r:embed="rId4">
              <a:alphaModFix/>
            </a:blip>
            <a:stretch>
              <a:fillRect/>
            </a:stretch>
          </p:blipFill>
          <p:spPr>
            <a:xfrm>
              <a:off x="8049950" y="1430638"/>
              <a:ext cx="914400" cy="819150"/>
            </a:xfrm>
            <a:prstGeom prst="rect">
              <a:avLst/>
            </a:prstGeom>
            <a:noFill/>
            <a:ln>
              <a:noFill/>
            </a:ln>
          </p:spPr>
        </p:pic>
      </p:grpSp>
      <p:grpSp>
        <p:nvGrpSpPr>
          <p:cNvPr id="788" name="Google Shape;788;p32"/>
          <p:cNvGrpSpPr/>
          <p:nvPr/>
        </p:nvGrpSpPr>
        <p:grpSpPr>
          <a:xfrm>
            <a:off x="1147575" y="3313475"/>
            <a:ext cx="2947500" cy="1646425"/>
            <a:chOff x="6252975" y="3008675"/>
            <a:chExt cx="2947500" cy="1646425"/>
          </a:xfrm>
        </p:grpSpPr>
        <p:sp>
          <p:nvSpPr>
            <p:cNvPr id="789" name="Google Shape;789;p32"/>
            <p:cNvSpPr txBox="1"/>
            <p:nvPr/>
          </p:nvSpPr>
          <p:spPr>
            <a:xfrm>
              <a:off x="6252975" y="30086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Not going so well?</a:t>
              </a:r>
              <a:endParaRPr>
                <a:solidFill>
                  <a:schemeClr val="dk1"/>
                </a:solidFill>
                <a:latin typeface="Roboto"/>
                <a:ea typeface="Roboto"/>
                <a:cs typeface="Roboto"/>
                <a:sym typeface="Roboto"/>
              </a:endParaRPr>
            </a:p>
          </p:txBody>
        </p:sp>
        <p:pic>
          <p:nvPicPr>
            <p:cNvPr id="790" name="Google Shape;790;p32"/>
            <p:cNvPicPr preferRelativeResize="0"/>
            <p:nvPr/>
          </p:nvPicPr>
          <p:blipFill>
            <a:blip r:embed="rId5">
              <a:alphaModFix/>
            </a:blip>
            <a:stretch>
              <a:fillRect/>
            </a:stretch>
          </p:blipFill>
          <p:spPr>
            <a:xfrm>
              <a:off x="6565730" y="3494725"/>
              <a:ext cx="1092900" cy="1160375"/>
            </a:xfrm>
            <a:prstGeom prst="rect">
              <a:avLst/>
            </a:prstGeom>
            <a:noFill/>
            <a:ln>
              <a:noFill/>
            </a:ln>
          </p:spPr>
        </p:pic>
        <p:pic>
          <p:nvPicPr>
            <p:cNvPr id="791" name="Google Shape;791;p32"/>
            <p:cNvPicPr preferRelativeResize="0"/>
            <p:nvPr/>
          </p:nvPicPr>
          <p:blipFill>
            <a:blip r:embed="rId6">
              <a:alphaModFix/>
            </a:blip>
            <a:stretch>
              <a:fillRect/>
            </a:stretch>
          </p:blipFill>
          <p:spPr>
            <a:xfrm>
              <a:off x="7563300" y="3568900"/>
              <a:ext cx="838200" cy="533400"/>
            </a:xfrm>
            <a:prstGeom prst="rect">
              <a:avLst/>
            </a:prstGeom>
            <a:noFill/>
            <a:ln>
              <a:noFill/>
            </a:ln>
          </p:spPr>
        </p:pic>
        <p:pic>
          <p:nvPicPr>
            <p:cNvPr id="792" name="Google Shape;792;p32"/>
            <p:cNvPicPr preferRelativeResize="0"/>
            <p:nvPr/>
          </p:nvPicPr>
          <p:blipFill>
            <a:blip r:embed="rId7">
              <a:alphaModFix/>
            </a:blip>
            <a:stretch>
              <a:fillRect/>
            </a:stretch>
          </p:blipFill>
          <p:spPr>
            <a:xfrm>
              <a:off x="7424175" y="4102300"/>
              <a:ext cx="1540164" cy="400200"/>
            </a:xfrm>
            <a:prstGeom prst="rect">
              <a:avLst/>
            </a:prstGeom>
            <a:noFill/>
            <a:ln>
              <a:noFill/>
            </a:ln>
          </p:spPr>
        </p:pic>
      </p:grpSp>
      <p:sp>
        <p:nvSpPr>
          <p:cNvPr id="793" name="Google Shape;793;p32"/>
          <p:cNvSpPr txBox="1"/>
          <p:nvPr/>
        </p:nvSpPr>
        <p:spPr>
          <a:xfrm>
            <a:off x="714165" y="1377250"/>
            <a:ext cx="76245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To use linear regression, you have to abide by four main assumptions. There are plots you can </a:t>
            </a:r>
            <a:r>
              <a:rPr lang="en" sz="2200">
                <a:solidFill>
                  <a:schemeClr val="dk1"/>
                </a:solidFill>
                <a:latin typeface="Roboto"/>
                <a:ea typeface="Roboto"/>
                <a:cs typeface="Roboto"/>
                <a:sym typeface="Roboto"/>
              </a:rPr>
              <a:t>generate</a:t>
            </a:r>
            <a:r>
              <a:rPr lang="en" sz="2200">
                <a:solidFill>
                  <a:schemeClr val="dk1"/>
                </a:solidFill>
                <a:latin typeface="Roboto"/>
                <a:ea typeface="Roboto"/>
                <a:cs typeface="Roboto"/>
                <a:sym typeface="Roboto"/>
              </a:rPr>
              <a:t> (based on residuals) that help you determine how well you are </a:t>
            </a:r>
            <a:r>
              <a:rPr lang="en" sz="2200">
                <a:solidFill>
                  <a:schemeClr val="dk1"/>
                </a:solidFill>
                <a:latin typeface="Roboto"/>
                <a:ea typeface="Roboto"/>
                <a:cs typeface="Roboto"/>
                <a:sym typeface="Roboto"/>
              </a:rPr>
              <a:t>meeting</a:t>
            </a:r>
            <a:r>
              <a:rPr lang="en" sz="2200">
                <a:solidFill>
                  <a:schemeClr val="dk1"/>
                </a:solidFill>
                <a:latin typeface="Roboto"/>
                <a:ea typeface="Roboto"/>
                <a:cs typeface="Roboto"/>
                <a:sym typeface="Roboto"/>
              </a:rPr>
              <a:t> the assumptions.</a:t>
            </a:r>
            <a:endParaRPr sz="22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3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about when your data isn't normally </a:t>
            </a:r>
            <a:r>
              <a:rPr lang="en"/>
              <a:t>distributed</a:t>
            </a:r>
            <a:r>
              <a:rPr lang="en"/>
              <a:t>?</a:t>
            </a:r>
            <a:endParaRPr/>
          </a:p>
        </p:txBody>
      </p:sp>
      <p:grpSp>
        <p:nvGrpSpPr>
          <p:cNvPr id="799" name="Google Shape;799;p33"/>
          <p:cNvGrpSpPr/>
          <p:nvPr/>
        </p:nvGrpSpPr>
        <p:grpSpPr>
          <a:xfrm>
            <a:off x="788332" y="1027243"/>
            <a:ext cx="4064281" cy="4023616"/>
            <a:chOff x="559732" y="1027243"/>
            <a:chExt cx="4064281" cy="4023616"/>
          </a:xfrm>
        </p:grpSpPr>
        <p:grpSp>
          <p:nvGrpSpPr>
            <p:cNvPr id="800" name="Google Shape;800;p33"/>
            <p:cNvGrpSpPr/>
            <p:nvPr/>
          </p:nvGrpSpPr>
          <p:grpSpPr>
            <a:xfrm>
              <a:off x="559732" y="1027243"/>
              <a:ext cx="4064281" cy="4023616"/>
              <a:chOff x="4501081" y="672600"/>
              <a:chExt cx="4571744" cy="4447950"/>
            </a:xfrm>
          </p:grpSpPr>
          <p:grpSp>
            <p:nvGrpSpPr>
              <p:cNvPr id="801" name="Google Shape;801;p33"/>
              <p:cNvGrpSpPr/>
              <p:nvPr/>
            </p:nvGrpSpPr>
            <p:grpSpPr>
              <a:xfrm>
                <a:off x="4847388" y="672600"/>
                <a:ext cx="4225438" cy="4138500"/>
                <a:chOff x="4847388" y="672600"/>
                <a:chExt cx="4225438" cy="4138500"/>
              </a:xfrm>
            </p:grpSpPr>
            <p:grpSp>
              <p:nvGrpSpPr>
                <p:cNvPr id="802" name="Google Shape;802;p33"/>
                <p:cNvGrpSpPr/>
                <p:nvPr/>
              </p:nvGrpSpPr>
              <p:grpSpPr>
                <a:xfrm>
                  <a:off x="5351703" y="1217079"/>
                  <a:ext cx="3293952" cy="3078833"/>
                  <a:chOff x="3226025" y="1705700"/>
                  <a:chExt cx="3057600" cy="2841300"/>
                </a:xfrm>
              </p:grpSpPr>
              <p:cxnSp>
                <p:nvCxnSpPr>
                  <p:cNvPr id="803" name="Google Shape;803;p33"/>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804" name="Google Shape;804;p33"/>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805" name="Google Shape;805;p33"/>
                <p:cNvSpPr txBox="1"/>
                <p:nvPr/>
              </p:nvSpPr>
              <p:spPr>
                <a:xfrm>
                  <a:off x="5449425" y="4368600"/>
                  <a:ext cx="3623400" cy="44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0	</a:t>
                  </a:r>
                  <a:r>
                    <a:rPr lang="en">
                      <a:solidFill>
                        <a:schemeClr val="dk1"/>
                      </a:solidFill>
                      <a:latin typeface="Roboto"/>
                      <a:ea typeface="Roboto"/>
                      <a:cs typeface="Roboto"/>
                      <a:sym typeface="Roboto"/>
                    </a:rPr>
                    <a:t>1	2	3	4	5	6</a:t>
                  </a:r>
                  <a:endParaRPr>
                    <a:solidFill>
                      <a:schemeClr val="dk1"/>
                    </a:solidFill>
                    <a:latin typeface="Roboto"/>
                    <a:ea typeface="Roboto"/>
                    <a:cs typeface="Roboto"/>
                    <a:sym typeface="Roboto"/>
                  </a:endParaRPr>
                </a:p>
              </p:txBody>
            </p:sp>
            <p:sp>
              <p:nvSpPr>
                <p:cNvPr id="806" name="Google Shape;806;p33"/>
                <p:cNvSpPr txBox="1"/>
                <p:nvPr/>
              </p:nvSpPr>
              <p:spPr>
                <a:xfrm rot="-5400000">
                  <a:off x="3260688" y="2259300"/>
                  <a:ext cx="3623400" cy="45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	2	3	4	5	6</a:t>
                  </a:r>
                  <a:endParaRPr>
                    <a:solidFill>
                      <a:schemeClr val="dk1"/>
                    </a:solidFill>
                    <a:latin typeface="Roboto"/>
                    <a:ea typeface="Roboto"/>
                    <a:cs typeface="Roboto"/>
                    <a:sym typeface="Roboto"/>
                  </a:endParaRPr>
                </a:p>
              </p:txBody>
            </p:sp>
          </p:grpSp>
          <p:sp>
            <p:nvSpPr>
              <p:cNvPr id="807" name="Google Shape;807;p33"/>
              <p:cNvSpPr txBox="1"/>
              <p:nvPr/>
            </p:nvSpPr>
            <p:spPr>
              <a:xfrm>
                <a:off x="5875018" y="4678050"/>
                <a:ext cx="2247300" cy="44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Number of parasites</a:t>
                </a:r>
                <a:endParaRPr>
                  <a:solidFill>
                    <a:schemeClr val="dk1"/>
                  </a:solidFill>
                  <a:latin typeface="Roboto"/>
                  <a:ea typeface="Roboto"/>
                  <a:cs typeface="Roboto"/>
                  <a:sym typeface="Roboto"/>
                </a:endParaRPr>
              </a:p>
            </p:txBody>
          </p:sp>
          <p:sp>
            <p:nvSpPr>
              <p:cNvPr id="808" name="Google Shape;808;p33"/>
              <p:cNvSpPr txBox="1"/>
              <p:nvPr/>
            </p:nvSpPr>
            <p:spPr>
              <a:xfrm rot="-5400000">
                <a:off x="3602431" y="1783453"/>
                <a:ext cx="2247300" cy="45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count</a:t>
                </a:r>
                <a:endParaRPr>
                  <a:solidFill>
                    <a:schemeClr val="dk1"/>
                  </a:solidFill>
                  <a:latin typeface="Roboto"/>
                  <a:ea typeface="Roboto"/>
                  <a:cs typeface="Roboto"/>
                  <a:sym typeface="Roboto"/>
                </a:endParaRPr>
              </a:p>
            </p:txBody>
          </p:sp>
        </p:grpSp>
        <p:sp>
          <p:nvSpPr>
            <p:cNvPr id="809" name="Google Shape;809;p33"/>
            <p:cNvSpPr/>
            <p:nvPr/>
          </p:nvSpPr>
          <p:spPr>
            <a:xfrm>
              <a:off x="1444625" y="3252100"/>
              <a:ext cx="228900" cy="103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1873150" y="1832000"/>
              <a:ext cx="228900" cy="2453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2341125" y="3962175"/>
              <a:ext cx="228900" cy="323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3700650" y="3962175"/>
              <a:ext cx="228900" cy="323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33"/>
          <p:cNvGrpSpPr/>
          <p:nvPr/>
        </p:nvGrpSpPr>
        <p:grpSpPr>
          <a:xfrm>
            <a:off x="4852632" y="967068"/>
            <a:ext cx="4106106" cy="4143966"/>
            <a:chOff x="559732" y="1027243"/>
            <a:chExt cx="4106106" cy="4143966"/>
          </a:xfrm>
        </p:grpSpPr>
        <p:grpSp>
          <p:nvGrpSpPr>
            <p:cNvPr id="814" name="Google Shape;814;p33"/>
            <p:cNvGrpSpPr/>
            <p:nvPr/>
          </p:nvGrpSpPr>
          <p:grpSpPr>
            <a:xfrm>
              <a:off x="559732" y="1027243"/>
              <a:ext cx="4106106" cy="4143966"/>
              <a:chOff x="4501081" y="672600"/>
              <a:chExt cx="4618791" cy="4580992"/>
            </a:xfrm>
          </p:grpSpPr>
          <p:grpSp>
            <p:nvGrpSpPr>
              <p:cNvPr id="815" name="Google Shape;815;p33"/>
              <p:cNvGrpSpPr/>
              <p:nvPr/>
            </p:nvGrpSpPr>
            <p:grpSpPr>
              <a:xfrm>
                <a:off x="4847388" y="672600"/>
                <a:ext cx="4272485" cy="4091490"/>
                <a:chOff x="4847388" y="672600"/>
                <a:chExt cx="4272485" cy="4091490"/>
              </a:xfrm>
            </p:grpSpPr>
            <p:grpSp>
              <p:nvGrpSpPr>
                <p:cNvPr id="816" name="Google Shape;816;p33"/>
                <p:cNvGrpSpPr/>
                <p:nvPr/>
              </p:nvGrpSpPr>
              <p:grpSpPr>
                <a:xfrm>
                  <a:off x="5351703" y="1217079"/>
                  <a:ext cx="1965343" cy="3113461"/>
                  <a:chOff x="3226025" y="1705700"/>
                  <a:chExt cx="1824323" cy="2873257"/>
                </a:xfrm>
              </p:grpSpPr>
              <p:cxnSp>
                <p:nvCxnSpPr>
                  <p:cNvPr id="817" name="Google Shape;817;p33"/>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818" name="Google Shape;818;p33"/>
                  <p:cNvCxnSpPr/>
                  <p:nvPr/>
                </p:nvCxnSpPr>
                <p:spPr>
                  <a:xfrm flipH="1">
                    <a:off x="3226048" y="4558257"/>
                    <a:ext cx="1824300" cy="20700"/>
                  </a:xfrm>
                  <a:prstGeom prst="straightConnector1">
                    <a:avLst/>
                  </a:prstGeom>
                  <a:noFill/>
                  <a:ln cap="flat" cmpd="sng" w="38100">
                    <a:solidFill>
                      <a:schemeClr val="dk1"/>
                    </a:solidFill>
                    <a:prstDash val="solid"/>
                    <a:round/>
                    <a:headEnd len="med" w="med" type="none"/>
                    <a:tailEnd len="med" w="med" type="none"/>
                  </a:ln>
                </p:spPr>
              </p:cxnSp>
            </p:grpSp>
            <p:sp>
              <p:nvSpPr>
                <p:cNvPr id="819" name="Google Shape;819;p33"/>
                <p:cNvSpPr txBox="1"/>
                <p:nvPr/>
              </p:nvSpPr>
              <p:spPr>
                <a:xfrm>
                  <a:off x="5496472" y="4321590"/>
                  <a:ext cx="3623400" cy="44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0	1</a:t>
                  </a:r>
                  <a:endParaRPr>
                    <a:solidFill>
                      <a:schemeClr val="dk1"/>
                    </a:solidFill>
                    <a:latin typeface="Roboto"/>
                    <a:ea typeface="Roboto"/>
                    <a:cs typeface="Roboto"/>
                    <a:sym typeface="Roboto"/>
                  </a:endParaRPr>
                </a:p>
              </p:txBody>
            </p:sp>
            <p:sp>
              <p:nvSpPr>
                <p:cNvPr id="820" name="Google Shape;820;p33"/>
                <p:cNvSpPr txBox="1"/>
                <p:nvPr/>
              </p:nvSpPr>
              <p:spPr>
                <a:xfrm rot="-5400000">
                  <a:off x="3260688" y="2259300"/>
                  <a:ext cx="3623400" cy="45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	2	3	4	5	6</a:t>
                  </a:r>
                  <a:endParaRPr>
                    <a:solidFill>
                      <a:schemeClr val="dk1"/>
                    </a:solidFill>
                    <a:latin typeface="Roboto"/>
                    <a:ea typeface="Roboto"/>
                    <a:cs typeface="Roboto"/>
                    <a:sym typeface="Roboto"/>
                  </a:endParaRPr>
                </a:p>
              </p:txBody>
            </p:sp>
          </p:grpSp>
          <p:sp>
            <p:nvSpPr>
              <p:cNvPr id="821" name="Google Shape;821;p33"/>
              <p:cNvSpPr txBox="1"/>
              <p:nvPr/>
            </p:nvSpPr>
            <p:spPr>
              <a:xfrm>
                <a:off x="5978477" y="4811092"/>
                <a:ext cx="2247300" cy="44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Parasite infection</a:t>
                </a:r>
                <a:endParaRPr>
                  <a:solidFill>
                    <a:schemeClr val="dk1"/>
                  </a:solidFill>
                  <a:latin typeface="Roboto"/>
                  <a:ea typeface="Roboto"/>
                  <a:cs typeface="Roboto"/>
                  <a:sym typeface="Roboto"/>
                </a:endParaRPr>
              </a:p>
            </p:txBody>
          </p:sp>
          <p:sp>
            <p:nvSpPr>
              <p:cNvPr id="822" name="Google Shape;822;p33"/>
              <p:cNvSpPr txBox="1"/>
              <p:nvPr/>
            </p:nvSpPr>
            <p:spPr>
              <a:xfrm rot="-5400000">
                <a:off x="3602431" y="1783453"/>
                <a:ext cx="2247300" cy="45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count</a:t>
                </a:r>
                <a:endParaRPr>
                  <a:solidFill>
                    <a:schemeClr val="dk1"/>
                  </a:solidFill>
                  <a:latin typeface="Roboto"/>
                  <a:ea typeface="Roboto"/>
                  <a:cs typeface="Roboto"/>
                  <a:sym typeface="Roboto"/>
                </a:endParaRPr>
              </a:p>
            </p:txBody>
          </p:sp>
        </p:grpSp>
        <p:sp>
          <p:nvSpPr>
            <p:cNvPr id="823" name="Google Shape;823;p33"/>
            <p:cNvSpPr/>
            <p:nvPr/>
          </p:nvSpPr>
          <p:spPr>
            <a:xfrm>
              <a:off x="1455950" y="3302725"/>
              <a:ext cx="228900" cy="103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a:off x="1864738" y="1882525"/>
              <a:ext cx="228900" cy="2453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5" name="Google Shape;825;p33"/>
          <p:cNvSpPr txBox="1"/>
          <p:nvPr/>
        </p:nvSpPr>
        <p:spPr>
          <a:xfrm>
            <a:off x="2720588" y="2284448"/>
            <a:ext cx="19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~poisson</a:t>
            </a:r>
            <a:endParaRPr>
              <a:solidFill>
                <a:schemeClr val="dk1"/>
              </a:solidFill>
              <a:latin typeface="Roboto"/>
              <a:ea typeface="Roboto"/>
              <a:cs typeface="Roboto"/>
              <a:sym typeface="Roboto"/>
            </a:endParaRPr>
          </a:p>
        </p:txBody>
      </p:sp>
      <p:sp>
        <p:nvSpPr>
          <p:cNvPr id="826" name="Google Shape;826;p33"/>
          <p:cNvSpPr txBox="1"/>
          <p:nvPr/>
        </p:nvSpPr>
        <p:spPr>
          <a:xfrm>
            <a:off x="6935338" y="2284448"/>
            <a:ext cx="19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~binomial</a:t>
            </a:r>
            <a:endParaRPr>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General Linear Model (GLMs)</a:t>
            </a:r>
            <a:endParaRPr/>
          </a:p>
        </p:txBody>
      </p:sp>
      <p:sp>
        <p:nvSpPr>
          <p:cNvPr id="832" name="Google Shape;832;p34"/>
          <p:cNvSpPr txBox="1"/>
          <p:nvPr/>
        </p:nvSpPr>
        <p:spPr>
          <a:xfrm>
            <a:off x="2609150" y="1910000"/>
            <a:ext cx="37953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GLM's extend the linear model framework to allow for non-normal data/residuals by using a </a:t>
            </a:r>
            <a:r>
              <a:rPr b="1" lang="en" sz="2000" u="sng">
                <a:solidFill>
                  <a:schemeClr val="dk1"/>
                </a:solidFill>
                <a:latin typeface="Roboto"/>
                <a:ea typeface="Roboto"/>
                <a:cs typeface="Roboto"/>
                <a:sym typeface="Roboto"/>
              </a:rPr>
              <a:t>linear predictor</a:t>
            </a:r>
            <a:r>
              <a:rPr lang="en" sz="2000">
                <a:solidFill>
                  <a:schemeClr val="dk1"/>
                </a:solidFill>
                <a:latin typeface="Roboto"/>
                <a:ea typeface="Roboto"/>
                <a:cs typeface="Roboto"/>
                <a:sym typeface="Roboto"/>
              </a:rPr>
              <a:t> and a </a:t>
            </a:r>
            <a:r>
              <a:rPr b="1" lang="en" sz="2000" u="sng">
                <a:solidFill>
                  <a:schemeClr val="dk1"/>
                </a:solidFill>
                <a:latin typeface="Roboto"/>
                <a:ea typeface="Roboto"/>
                <a:cs typeface="Roboto"/>
                <a:sym typeface="Roboto"/>
              </a:rPr>
              <a:t>link function.</a:t>
            </a:r>
            <a:endParaRPr b="1" sz="2000" u="sng">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5"/>
          <p:cNvSpPr txBox="1"/>
          <p:nvPr>
            <p:ph type="title"/>
          </p:nvPr>
        </p:nvSpPr>
        <p:spPr>
          <a:xfrm>
            <a:off x="53500" y="4431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predictors</a:t>
            </a:r>
            <a:endParaRPr/>
          </a:p>
        </p:txBody>
      </p:sp>
      <p:sp>
        <p:nvSpPr>
          <p:cNvPr id="838" name="Google Shape;838;p35"/>
          <p:cNvSpPr txBox="1"/>
          <p:nvPr/>
        </p:nvSpPr>
        <p:spPr>
          <a:xfrm>
            <a:off x="170525" y="2225200"/>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Y</a:t>
            </a:r>
            <a:r>
              <a:rPr lang="en" sz="1500">
                <a:solidFill>
                  <a:schemeClr val="dk1"/>
                </a:solidFill>
                <a:latin typeface="Roboto"/>
                <a:ea typeface="Roboto"/>
                <a:cs typeface="Roboto"/>
                <a:sym typeface="Roboto"/>
              </a:rPr>
              <a:t>i</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0</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1</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1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p</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p </a:t>
            </a:r>
            <a:r>
              <a:rPr lang="en" sz="2700">
                <a:solidFill>
                  <a:schemeClr val="dk1"/>
                </a:solidFill>
                <a:latin typeface="Roboto"/>
                <a:ea typeface="Roboto"/>
                <a:cs typeface="Roboto"/>
                <a:sym typeface="Roboto"/>
              </a:rPr>
              <a:t>+ ε</a:t>
            </a:r>
            <a:endParaRPr sz="1700">
              <a:solidFill>
                <a:schemeClr val="dk1"/>
              </a:solidFill>
              <a:latin typeface="Roboto"/>
              <a:ea typeface="Roboto"/>
              <a:cs typeface="Roboto"/>
              <a:sym typeface="Roboto"/>
            </a:endParaRPr>
          </a:p>
        </p:txBody>
      </p:sp>
      <p:sp>
        <p:nvSpPr>
          <p:cNvPr id="839" name="Google Shape;839;p35"/>
          <p:cNvSpPr txBox="1"/>
          <p:nvPr/>
        </p:nvSpPr>
        <p:spPr>
          <a:xfrm>
            <a:off x="826725" y="3921500"/>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𝜈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1</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1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p</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p</a:t>
            </a:r>
            <a:endParaRPr sz="1700">
              <a:solidFill>
                <a:schemeClr val="dk1"/>
              </a:solidFill>
              <a:latin typeface="Roboto"/>
              <a:ea typeface="Roboto"/>
              <a:cs typeface="Roboto"/>
              <a:sym typeface="Roboto"/>
            </a:endParaRPr>
          </a:p>
        </p:txBody>
      </p:sp>
      <p:sp>
        <p:nvSpPr>
          <p:cNvPr id="840" name="Google Shape;840;p35"/>
          <p:cNvSpPr txBox="1"/>
          <p:nvPr/>
        </p:nvSpPr>
        <p:spPr>
          <a:xfrm>
            <a:off x="794725" y="1662150"/>
            <a:ext cx="358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Multivariate regression model</a:t>
            </a:r>
            <a:endParaRPr sz="1800">
              <a:solidFill>
                <a:schemeClr val="dk1"/>
              </a:solidFill>
              <a:latin typeface="Roboto"/>
              <a:ea typeface="Roboto"/>
              <a:cs typeface="Roboto"/>
              <a:sym typeface="Roboto"/>
            </a:endParaRPr>
          </a:p>
        </p:txBody>
      </p:sp>
      <p:sp>
        <p:nvSpPr>
          <p:cNvPr id="841" name="Google Shape;841;p35"/>
          <p:cNvSpPr txBox="1"/>
          <p:nvPr/>
        </p:nvSpPr>
        <p:spPr>
          <a:xfrm>
            <a:off x="1607700" y="3041413"/>
            <a:ext cx="358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Linear predictor</a:t>
            </a:r>
            <a:endParaRPr sz="1800">
              <a:solidFill>
                <a:schemeClr val="dk1"/>
              </a:solidFill>
              <a:latin typeface="Roboto"/>
              <a:ea typeface="Roboto"/>
              <a:cs typeface="Roboto"/>
              <a:sym typeface="Roboto"/>
            </a:endParaRPr>
          </a:p>
        </p:txBody>
      </p:sp>
      <p:sp>
        <p:nvSpPr>
          <p:cNvPr id="842" name="Google Shape;842;p35"/>
          <p:cNvSpPr/>
          <p:nvPr/>
        </p:nvSpPr>
        <p:spPr>
          <a:xfrm rot="-5400000">
            <a:off x="2483575" y="1785725"/>
            <a:ext cx="204000" cy="2134800"/>
          </a:xfrm>
          <a:prstGeom prst="leftBrace">
            <a:avLst>
              <a:gd fmla="val 50000" name="adj1"/>
              <a:gd fmla="val 50000" name="adj2"/>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txBox="1"/>
          <p:nvPr/>
        </p:nvSpPr>
        <p:spPr>
          <a:xfrm>
            <a:off x="5189400" y="1619725"/>
            <a:ext cx="3581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Describes how the model's mean prediction, μ, depends on the linear predictor, </a:t>
            </a:r>
            <a:r>
              <a:rPr lang="en" sz="2000">
                <a:solidFill>
                  <a:schemeClr val="dk1"/>
                </a:solidFill>
                <a:latin typeface="Roboto"/>
                <a:ea typeface="Roboto"/>
                <a:cs typeface="Roboto"/>
                <a:sym typeface="Roboto"/>
              </a:rPr>
              <a:t>𝜈</a:t>
            </a:r>
            <a:endParaRPr sz="2000">
              <a:solidFill>
                <a:schemeClr val="dk1"/>
              </a:solidFill>
              <a:latin typeface="Roboto"/>
              <a:ea typeface="Roboto"/>
              <a:cs typeface="Roboto"/>
              <a:sym typeface="Roboto"/>
            </a:endParaRPr>
          </a:p>
        </p:txBody>
      </p:sp>
      <p:sp>
        <p:nvSpPr>
          <p:cNvPr id="844" name="Google Shape;844;p35"/>
          <p:cNvSpPr txBox="1"/>
          <p:nvPr/>
        </p:nvSpPr>
        <p:spPr>
          <a:xfrm>
            <a:off x="6192225" y="3041425"/>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μ = ƒ(𝜈) </a:t>
            </a:r>
            <a:endParaRPr sz="1700">
              <a:solidFill>
                <a:schemeClr val="dk1"/>
              </a:solidFill>
              <a:latin typeface="Roboto"/>
              <a:ea typeface="Roboto"/>
              <a:cs typeface="Roboto"/>
              <a:sym typeface="Roboto"/>
            </a:endParaRPr>
          </a:p>
        </p:txBody>
      </p:sp>
      <p:sp>
        <p:nvSpPr>
          <p:cNvPr id="845" name="Google Shape;845;p35"/>
          <p:cNvSpPr txBox="1"/>
          <p:nvPr>
            <p:ph type="title"/>
          </p:nvPr>
        </p:nvSpPr>
        <p:spPr>
          <a:xfrm>
            <a:off x="5410150" y="4959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Link functions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Common </a:t>
            </a:r>
            <a:r>
              <a:rPr lang="en"/>
              <a:t>Link Functions</a:t>
            </a:r>
            <a:endParaRPr/>
          </a:p>
        </p:txBody>
      </p:sp>
      <p:sp>
        <p:nvSpPr>
          <p:cNvPr id="851" name="Google Shape;851;p36"/>
          <p:cNvSpPr txBox="1"/>
          <p:nvPr>
            <p:ph idx="1" type="body"/>
          </p:nvPr>
        </p:nvSpPr>
        <p:spPr>
          <a:xfrm>
            <a:off x="387900" y="1489825"/>
            <a:ext cx="4534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Link functions must be within the family of exponential distributions</a:t>
            </a:r>
            <a:endParaRPr/>
          </a:p>
        </p:txBody>
      </p:sp>
      <p:pic>
        <p:nvPicPr>
          <p:cNvPr id="852" name="Google Shape;852;p36"/>
          <p:cNvPicPr preferRelativeResize="0"/>
          <p:nvPr/>
        </p:nvPicPr>
        <p:blipFill rotWithShape="1">
          <a:blip r:embed="rId3">
            <a:alphaModFix/>
          </a:blip>
          <a:srcRect b="0" l="0" r="39474" t="0"/>
          <a:stretch/>
        </p:blipFill>
        <p:spPr>
          <a:xfrm>
            <a:off x="5494250" y="317738"/>
            <a:ext cx="3261850" cy="4508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and Check In</a:t>
            </a:r>
            <a:endParaRPr/>
          </a:p>
        </p:txBody>
      </p:sp>
      <p:grpSp>
        <p:nvGrpSpPr>
          <p:cNvPr id="858" name="Google Shape;858;p37"/>
          <p:cNvGrpSpPr/>
          <p:nvPr/>
        </p:nvGrpSpPr>
        <p:grpSpPr>
          <a:xfrm>
            <a:off x="4444663" y="3530775"/>
            <a:ext cx="3522938" cy="1300763"/>
            <a:chOff x="5621063" y="953775"/>
            <a:chExt cx="3522938" cy="1300763"/>
          </a:xfrm>
        </p:grpSpPr>
        <p:sp>
          <p:nvSpPr>
            <p:cNvPr id="859" name="Google Shape;859;p37"/>
            <p:cNvSpPr txBox="1"/>
            <p:nvPr/>
          </p:nvSpPr>
          <p:spPr>
            <a:xfrm>
              <a:off x="6196500" y="9537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Going well?</a:t>
              </a:r>
              <a:endParaRPr>
                <a:solidFill>
                  <a:schemeClr val="dk1"/>
                </a:solidFill>
                <a:latin typeface="Roboto"/>
                <a:ea typeface="Roboto"/>
                <a:cs typeface="Roboto"/>
                <a:sym typeface="Roboto"/>
              </a:endParaRPr>
            </a:p>
          </p:txBody>
        </p:sp>
        <p:pic>
          <p:nvPicPr>
            <p:cNvPr id="860" name="Google Shape;860;p37"/>
            <p:cNvPicPr preferRelativeResize="0"/>
            <p:nvPr/>
          </p:nvPicPr>
          <p:blipFill>
            <a:blip r:embed="rId3">
              <a:alphaModFix/>
            </a:blip>
            <a:stretch>
              <a:fillRect/>
            </a:stretch>
          </p:blipFill>
          <p:spPr>
            <a:xfrm>
              <a:off x="5621063" y="1425863"/>
              <a:ext cx="2428875" cy="828675"/>
            </a:xfrm>
            <a:prstGeom prst="rect">
              <a:avLst/>
            </a:prstGeom>
            <a:noFill/>
            <a:ln>
              <a:noFill/>
            </a:ln>
          </p:spPr>
        </p:pic>
        <p:pic>
          <p:nvPicPr>
            <p:cNvPr id="861" name="Google Shape;861;p37"/>
            <p:cNvPicPr preferRelativeResize="0"/>
            <p:nvPr/>
          </p:nvPicPr>
          <p:blipFill>
            <a:blip r:embed="rId4">
              <a:alphaModFix/>
            </a:blip>
            <a:stretch>
              <a:fillRect/>
            </a:stretch>
          </p:blipFill>
          <p:spPr>
            <a:xfrm>
              <a:off x="8049950" y="1430638"/>
              <a:ext cx="914400" cy="819150"/>
            </a:xfrm>
            <a:prstGeom prst="rect">
              <a:avLst/>
            </a:prstGeom>
            <a:noFill/>
            <a:ln>
              <a:noFill/>
            </a:ln>
          </p:spPr>
        </p:pic>
      </p:grpSp>
      <p:grpSp>
        <p:nvGrpSpPr>
          <p:cNvPr id="862" name="Google Shape;862;p37"/>
          <p:cNvGrpSpPr/>
          <p:nvPr/>
        </p:nvGrpSpPr>
        <p:grpSpPr>
          <a:xfrm>
            <a:off x="1147575" y="3313475"/>
            <a:ext cx="2947500" cy="1646425"/>
            <a:chOff x="6252975" y="3008675"/>
            <a:chExt cx="2947500" cy="1646425"/>
          </a:xfrm>
        </p:grpSpPr>
        <p:sp>
          <p:nvSpPr>
            <p:cNvPr id="863" name="Google Shape;863;p37"/>
            <p:cNvSpPr txBox="1"/>
            <p:nvPr/>
          </p:nvSpPr>
          <p:spPr>
            <a:xfrm>
              <a:off x="6252975" y="30086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Not going so well?</a:t>
              </a:r>
              <a:endParaRPr>
                <a:solidFill>
                  <a:schemeClr val="dk1"/>
                </a:solidFill>
                <a:latin typeface="Roboto"/>
                <a:ea typeface="Roboto"/>
                <a:cs typeface="Roboto"/>
                <a:sym typeface="Roboto"/>
              </a:endParaRPr>
            </a:p>
          </p:txBody>
        </p:sp>
        <p:pic>
          <p:nvPicPr>
            <p:cNvPr id="864" name="Google Shape;864;p37"/>
            <p:cNvPicPr preferRelativeResize="0"/>
            <p:nvPr/>
          </p:nvPicPr>
          <p:blipFill>
            <a:blip r:embed="rId5">
              <a:alphaModFix/>
            </a:blip>
            <a:stretch>
              <a:fillRect/>
            </a:stretch>
          </p:blipFill>
          <p:spPr>
            <a:xfrm>
              <a:off x="6565730" y="3494725"/>
              <a:ext cx="1092900" cy="1160375"/>
            </a:xfrm>
            <a:prstGeom prst="rect">
              <a:avLst/>
            </a:prstGeom>
            <a:noFill/>
            <a:ln>
              <a:noFill/>
            </a:ln>
          </p:spPr>
        </p:pic>
        <p:pic>
          <p:nvPicPr>
            <p:cNvPr id="865" name="Google Shape;865;p37"/>
            <p:cNvPicPr preferRelativeResize="0"/>
            <p:nvPr/>
          </p:nvPicPr>
          <p:blipFill>
            <a:blip r:embed="rId6">
              <a:alphaModFix/>
            </a:blip>
            <a:stretch>
              <a:fillRect/>
            </a:stretch>
          </p:blipFill>
          <p:spPr>
            <a:xfrm>
              <a:off x="7563300" y="3568900"/>
              <a:ext cx="838200" cy="533400"/>
            </a:xfrm>
            <a:prstGeom prst="rect">
              <a:avLst/>
            </a:prstGeom>
            <a:noFill/>
            <a:ln>
              <a:noFill/>
            </a:ln>
          </p:spPr>
        </p:pic>
        <p:pic>
          <p:nvPicPr>
            <p:cNvPr id="866" name="Google Shape;866;p37"/>
            <p:cNvPicPr preferRelativeResize="0"/>
            <p:nvPr/>
          </p:nvPicPr>
          <p:blipFill>
            <a:blip r:embed="rId7">
              <a:alphaModFix/>
            </a:blip>
            <a:stretch>
              <a:fillRect/>
            </a:stretch>
          </p:blipFill>
          <p:spPr>
            <a:xfrm>
              <a:off x="7424175" y="4102300"/>
              <a:ext cx="1540164" cy="400200"/>
            </a:xfrm>
            <a:prstGeom prst="rect">
              <a:avLst/>
            </a:prstGeom>
            <a:noFill/>
            <a:ln>
              <a:noFill/>
            </a:ln>
          </p:spPr>
        </p:pic>
      </p:grpSp>
      <p:sp>
        <p:nvSpPr>
          <p:cNvPr id="867" name="Google Shape;867;p37"/>
          <p:cNvSpPr txBox="1"/>
          <p:nvPr/>
        </p:nvSpPr>
        <p:spPr>
          <a:xfrm>
            <a:off x="714165" y="1487375"/>
            <a:ext cx="7624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Generalized linear models (GLMs) allow us to perform linear regression on non-normal data, using a </a:t>
            </a:r>
            <a:r>
              <a:rPr b="1" lang="en" sz="2200" u="sng">
                <a:solidFill>
                  <a:schemeClr val="dk1"/>
                </a:solidFill>
                <a:latin typeface="Roboto"/>
                <a:ea typeface="Roboto"/>
                <a:cs typeface="Roboto"/>
                <a:sym typeface="Roboto"/>
              </a:rPr>
              <a:t>link</a:t>
            </a:r>
            <a:r>
              <a:rPr lang="en" sz="2200">
                <a:solidFill>
                  <a:schemeClr val="dk1"/>
                </a:solidFill>
                <a:latin typeface="Roboto"/>
                <a:ea typeface="Roboto"/>
                <a:cs typeface="Roboto"/>
                <a:sym typeface="Roboto"/>
              </a:rPr>
              <a:t> </a:t>
            </a:r>
            <a:r>
              <a:rPr b="1" lang="en" sz="2200" u="sng">
                <a:solidFill>
                  <a:schemeClr val="dk1"/>
                </a:solidFill>
                <a:latin typeface="Roboto"/>
                <a:ea typeface="Roboto"/>
                <a:cs typeface="Roboto"/>
                <a:sym typeface="Roboto"/>
              </a:rPr>
              <a:t>function</a:t>
            </a:r>
            <a:r>
              <a:rPr lang="en" sz="2200">
                <a:solidFill>
                  <a:schemeClr val="dk1"/>
                </a:solidFill>
                <a:latin typeface="Roboto"/>
                <a:ea typeface="Roboto"/>
                <a:cs typeface="Roboto"/>
                <a:sym typeface="Roboto"/>
              </a:rPr>
              <a:t>.</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a:p>
            <a:pPr indent="0" lvl="0" marL="0" rtl="0" algn="l">
              <a:spcBef>
                <a:spcPts val="0"/>
              </a:spcBef>
              <a:spcAft>
                <a:spcPts val="0"/>
              </a:spcAft>
              <a:buNone/>
            </a:pPr>
            <a:r>
              <a:rPr lang="en" sz="2200">
                <a:solidFill>
                  <a:schemeClr val="dk1"/>
                </a:solidFill>
                <a:latin typeface="Roboto"/>
                <a:ea typeface="Roboto"/>
                <a:cs typeface="Roboto"/>
                <a:sym typeface="Roboto"/>
              </a:rPr>
              <a:t>We choose a link function by looking at characteristics of our data.</a:t>
            </a:r>
            <a:endParaRPr sz="22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1000"/>
                                        <p:tgtEl>
                                          <p:spTgt spid="862"/>
                                        </p:tgtEl>
                                      </p:cBhvr>
                                    </p:animEffect>
                                  </p:childTnLst>
                                </p:cTn>
                              </p:par>
                              <p:par>
                                <p:cTn fill="hold" nodeType="with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1000"/>
                                        <p:tgtEl>
                                          <p:spTgt spid="8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873" name="Google Shape;873;p38"/>
          <p:cNvSpPr txBox="1"/>
          <p:nvPr>
            <p:ph idx="1" type="body"/>
          </p:nvPr>
        </p:nvSpPr>
        <p:spPr>
          <a:xfrm>
            <a:off x="193950" y="1489825"/>
            <a:ext cx="8756100" cy="33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Stepwise regression </a:t>
            </a:r>
            <a:r>
              <a:rPr lang="en"/>
              <a:t>: one by one add and remove predictors (X's) in order to find the best-fit model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a:t>Nested model</a:t>
            </a:r>
            <a:endParaRPr/>
          </a:p>
        </p:txBody>
      </p:sp>
      <p:sp>
        <p:nvSpPr>
          <p:cNvPr id="874" name="Google Shape;874;p38"/>
          <p:cNvSpPr txBox="1"/>
          <p:nvPr/>
        </p:nvSpPr>
        <p:spPr>
          <a:xfrm>
            <a:off x="2386000" y="3146275"/>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Y</a:t>
            </a:r>
            <a:r>
              <a:rPr lang="en" sz="1500">
                <a:solidFill>
                  <a:schemeClr val="dk1"/>
                </a:solidFill>
                <a:latin typeface="Roboto"/>
                <a:ea typeface="Roboto"/>
                <a:cs typeface="Roboto"/>
                <a:sym typeface="Roboto"/>
              </a:rPr>
              <a:t>i</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0</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1</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1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2</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2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3</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3 </a:t>
            </a:r>
            <a:r>
              <a:rPr lang="en" sz="2700">
                <a:solidFill>
                  <a:schemeClr val="dk1"/>
                </a:solidFill>
                <a:latin typeface="Roboto"/>
                <a:ea typeface="Roboto"/>
                <a:cs typeface="Roboto"/>
                <a:sym typeface="Roboto"/>
              </a:rPr>
              <a:t>+ </a:t>
            </a:r>
            <a:r>
              <a:rPr lang="en" sz="2700">
                <a:solidFill>
                  <a:schemeClr val="dk1"/>
                </a:solidFill>
                <a:latin typeface="Roboto"/>
                <a:ea typeface="Roboto"/>
                <a:cs typeface="Roboto"/>
                <a:sym typeface="Roboto"/>
              </a:rPr>
              <a:t>ε</a:t>
            </a:r>
            <a:endParaRPr sz="1700">
              <a:solidFill>
                <a:schemeClr val="dk1"/>
              </a:solidFill>
              <a:latin typeface="Roboto"/>
              <a:ea typeface="Roboto"/>
              <a:cs typeface="Roboto"/>
              <a:sym typeface="Roboto"/>
            </a:endParaRPr>
          </a:p>
        </p:txBody>
      </p:sp>
      <p:sp>
        <p:nvSpPr>
          <p:cNvPr id="875" name="Google Shape;875;p38"/>
          <p:cNvSpPr txBox="1"/>
          <p:nvPr/>
        </p:nvSpPr>
        <p:spPr>
          <a:xfrm>
            <a:off x="2851725" y="3681575"/>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Y</a:t>
            </a:r>
            <a:r>
              <a:rPr lang="en" sz="1500">
                <a:solidFill>
                  <a:schemeClr val="dk1"/>
                </a:solidFill>
                <a:latin typeface="Roboto"/>
                <a:ea typeface="Roboto"/>
                <a:cs typeface="Roboto"/>
                <a:sym typeface="Roboto"/>
              </a:rPr>
              <a:t>i</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0</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1</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1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2</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2 </a:t>
            </a:r>
            <a:r>
              <a:rPr lang="en" sz="2700">
                <a:solidFill>
                  <a:schemeClr val="dk1"/>
                </a:solidFill>
                <a:latin typeface="Roboto"/>
                <a:ea typeface="Roboto"/>
                <a:cs typeface="Roboto"/>
                <a:sym typeface="Roboto"/>
              </a:rPr>
              <a:t>+ ε</a:t>
            </a:r>
            <a:endParaRPr sz="1700">
              <a:solidFill>
                <a:schemeClr val="dk1"/>
              </a:solidFill>
              <a:latin typeface="Roboto"/>
              <a:ea typeface="Roboto"/>
              <a:cs typeface="Roboto"/>
              <a:sym typeface="Roboto"/>
            </a:endParaRPr>
          </a:p>
        </p:txBody>
      </p:sp>
      <p:sp>
        <p:nvSpPr>
          <p:cNvPr id="876" name="Google Shape;876;p38"/>
          <p:cNvSpPr txBox="1"/>
          <p:nvPr/>
        </p:nvSpPr>
        <p:spPr>
          <a:xfrm>
            <a:off x="3252500" y="4216900"/>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Y</a:t>
            </a:r>
            <a:r>
              <a:rPr lang="en" sz="1500">
                <a:solidFill>
                  <a:schemeClr val="dk1"/>
                </a:solidFill>
                <a:latin typeface="Roboto"/>
                <a:ea typeface="Roboto"/>
                <a:cs typeface="Roboto"/>
                <a:sym typeface="Roboto"/>
              </a:rPr>
              <a:t>i</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0</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1</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1 </a:t>
            </a:r>
            <a:r>
              <a:rPr lang="en" sz="2700">
                <a:solidFill>
                  <a:schemeClr val="dk1"/>
                </a:solidFill>
                <a:latin typeface="Roboto"/>
                <a:ea typeface="Roboto"/>
                <a:cs typeface="Roboto"/>
                <a:sym typeface="Roboto"/>
              </a:rPr>
              <a:t>+ ε</a:t>
            </a:r>
            <a:endParaRPr sz="1700">
              <a:solidFill>
                <a:schemeClr val="dk1"/>
              </a:solidFill>
              <a:latin typeface="Roboto"/>
              <a:ea typeface="Roboto"/>
              <a:cs typeface="Roboto"/>
              <a:sym typeface="Roboto"/>
            </a:endParaRPr>
          </a:p>
        </p:txBody>
      </p:sp>
      <p:sp>
        <p:nvSpPr>
          <p:cNvPr id="877" name="Google Shape;877;p38"/>
          <p:cNvSpPr/>
          <p:nvPr/>
        </p:nvSpPr>
        <p:spPr>
          <a:xfrm>
            <a:off x="2039825" y="3331525"/>
            <a:ext cx="289800" cy="1542000"/>
          </a:xfrm>
          <a:prstGeom prst="up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txBox="1"/>
          <p:nvPr/>
        </p:nvSpPr>
        <p:spPr>
          <a:xfrm>
            <a:off x="1207575" y="3886975"/>
            <a:ext cx="220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forward</a:t>
            </a:r>
            <a:endParaRPr sz="1600">
              <a:solidFill>
                <a:schemeClr val="dk1"/>
              </a:solidFill>
              <a:latin typeface="Roboto"/>
              <a:ea typeface="Roboto"/>
              <a:cs typeface="Roboto"/>
              <a:sym typeface="Roboto"/>
            </a:endParaRPr>
          </a:p>
        </p:txBody>
      </p:sp>
      <p:sp>
        <p:nvSpPr>
          <p:cNvPr id="879" name="Google Shape;879;p38"/>
          <p:cNvSpPr/>
          <p:nvPr/>
        </p:nvSpPr>
        <p:spPr>
          <a:xfrm rot="10800000">
            <a:off x="7158875" y="3275200"/>
            <a:ext cx="289800" cy="1542000"/>
          </a:xfrm>
          <a:prstGeom prst="up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txBox="1"/>
          <p:nvPr/>
        </p:nvSpPr>
        <p:spPr>
          <a:xfrm>
            <a:off x="7524500" y="3886975"/>
            <a:ext cx="220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backward</a:t>
            </a:r>
            <a:endParaRPr sz="1600">
              <a:solidFill>
                <a:schemeClr val="dk1"/>
              </a:solidFill>
              <a:latin typeface="Roboto"/>
              <a:ea typeface="Roboto"/>
              <a:cs typeface="Roboto"/>
              <a:sym typeface="Roboto"/>
            </a:endParaRPr>
          </a:p>
        </p:txBody>
      </p:sp>
      <p:sp>
        <p:nvSpPr>
          <p:cNvPr id="881" name="Google Shape;881;p38"/>
          <p:cNvSpPr txBox="1"/>
          <p:nvPr/>
        </p:nvSpPr>
        <p:spPr>
          <a:xfrm>
            <a:off x="57500" y="3886975"/>
            <a:ext cx="849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both</a:t>
            </a:r>
            <a:endParaRPr sz="1600">
              <a:solidFill>
                <a:schemeClr val="dk1"/>
              </a:solidFill>
              <a:latin typeface="Roboto"/>
              <a:ea typeface="Roboto"/>
              <a:cs typeface="Roboto"/>
              <a:sym typeface="Roboto"/>
            </a:endParaRPr>
          </a:p>
        </p:txBody>
      </p:sp>
      <p:sp>
        <p:nvSpPr>
          <p:cNvPr id="882" name="Google Shape;882;p38"/>
          <p:cNvSpPr/>
          <p:nvPr/>
        </p:nvSpPr>
        <p:spPr>
          <a:xfrm>
            <a:off x="593650" y="3274525"/>
            <a:ext cx="313800" cy="1656000"/>
          </a:xfrm>
          <a:prstGeom prst="up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AIC : Akaike Information Criterion</a:t>
            </a:r>
            <a:endParaRPr/>
          </a:p>
        </p:txBody>
      </p:sp>
      <p:sp>
        <p:nvSpPr>
          <p:cNvPr id="888" name="Google Shape;888;p39"/>
          <p:cNvSpPr txBox="1"/>
          <p:nvPr>
            <p:ph idx="1" type="body"/>
          </p:nvPr>
        </p:nvSpPr>
        <p:spPr>
          <a:xfrm>
            <a:off x="1179425" y="1418649"/>
            <a:ext cx="8368200" cy="686100"/>
          </a:xfrm>
          <a:prstGeom prst="rect">
            <a:avLst/>
          </a:prstGeom>
        </p:spPr>
        <p:txBody>
          <a:bodyPr anchorCtr="0" anchor="t" bIns="91425" lIns="91425" spcFirstLastPara="1" rIns="91425" wrap="square" tIns="91425">
            <a:noAutofit/>
          </a:bodyPr>
          <a:lstStyle/>
          <a:p>
            <a:pPr indent="-366077" lvl="0" marL="457200" rtl="0" algn="l">
              <a:lnSpc>
                <a:spcPct val="95000"/>
              </a:lnSpc>
              <a:spcBef>
                <a:spcPts val="0"/>
              </a:spcBef>
              <a:spcAft>
                <a:spcPts val="0"/>
              </a:spcAft>
              <a:buSzPts val="2165"/>
              <a:buChar char="+"/>
            </a:pPr>
            <a:r>
              <a:rPr lang="en" sz="2165"/>
              <a:t>how well does a model fit the data </a:t>
            </a:r>
            <a:endParaRPr sz="2165"/>
          </a:p>
          <a:p>
            <a:pPr indent="-366077" lvl="0" marL="457200" rtl="0" algn="l">
              <a:lnSpc>
                <a:spcPct val="95000"/>
              </a:lnSpc>
              <a:spcBef>
                <a:spcPts val="0"/>
              </a:spcBef>
              <a:spcAft>
                <a:spcPts val="0"/>
              </a:spcAft>
              <a:buSzPts val="2165"/>
              <a:buChar char="-"/>
            </a:pPr>
            <a:r>
              <a:rPr lang="en" sz="2165"/>
              <a:t> number of parameters</a:t>
            </a:r>
            <a:endParaRPr sz="2165"/>
          </a:p>
        </p:txBody>
      </p:sp>
      <p:sp>
        <p:nvSpPr>
          <p:cNvPr id="889" name="Google Shape;889;p39"/>
          <p:cNvSpPr txBox="1"/>
          <p:nvPr>
            <p:ph idx="1" type="body"/>
          </p:nvPr>
        </p:nvSpPr>
        <p:spPr>
          <a:xfrm>
            <a:off x="654050" y="4407849"/>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Smaller AIC score is better</a:t>
            </a:r>
            <a:endParaRPr/>
          </a:p>
        </p:txBody>
      </p:sp>
      <p:sp>
        <p:nvSpPr>
          <p:cNvPr id="890" name="Google Shape;890;p39"/>
          <p:cNvSpPr txBox="1"/>
          <p:nvPr/>
        </p:nvSpPr>
        <p:spPr>
          <a:xfrm>
            <a:off x="2122375" y="2420838"/>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Y</a:t>
            </a:r>
            <a:r>
              <a:rPr lang="en" sz="1500">
                <a:solidFill>
                  <a:schemeClr val="dk1"/>
                </a:solidFill>
                <a:latin typeface="Roboto"/>
                <a:ea typeface="Roboto"/>
                <a:cs typeface="Roboto"/>
                <a:sym typeface="Roboto"/>
              </a:rPr>
              <a:t>i</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0</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1</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1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2</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2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3</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3 </a:t>
            </a:r>
            <a:r>
              <a:rPr lang="en" sz="2700">
                <a:solidFill>
                  <a:schemeClr val="dk1"/>
                </a:solidFill>
                <a:latin typeface="Roboto"/>
                <a:ea typeface="Roboto"/>
                <a:cs typeface="Roboto"/>
                <a:sym typeface="Roboto"/>
              </a:rPr>
              <a:t>+ ε</a:t>
            </a:r>
            <a:endParaRPr sz="1700">
              <a:solidFill>
                <a:schemeClr val="dk1"/>
              </a:solidFill>
              <a:latin typeface="Roboto"/>
              <a:ea typeface="Roboto"/>
              <a:cs typeface="Roboto"/>
              <a:sym typeface="Roboto"/>
            </a:endParaRPr>
          </a:p>
        </p:txBody>
      </p:sp>
      <p:sp>
        <p:nvSpPr>
          <p:cNvPr id="891" name="Google Shape;891;p39"/>
          <p:cNvSpPr txBox="1"/>
          <p:nvPr/>
        </p:nvSpPr>
        <p:spPr>
          <a:xfrm>
            <a:off x="2588100" y="2956138"/>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Y</a:t>
            </a:r>
            <a:r>
              <a:rPr lang="en" sz="1500">
                <a:solidFill>
                  <a:schemeClr val="dk1"/>
                </a:solidFill>
                <a:latin typeface="Roboto"/>
                <a:ea typeface="Roboto"/>
                <a:cs typeface="Roboto"/>
                <a:sym typeface="Roboto"/>
              </a:rPr>
              <a:t>i</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0</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1</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1 </a:t>
            </a:r>
            <a:r>
              <a:rPr lang="en" sz="2700">
                <a:solidFill>
                  <a:schemeClr val="dk1"/>
                </a:solidFill>
                <a:latin typeface="Roboto"/>
                <a:ea typeface="Roboto"/>
                <a:cs typeface="Roboto"/>
                <a:sym typeface="Roboto"/>
              </a:rPr>
              <a:t>+ β</a:t>
            </a:r>
            <a:r>
              <a:rPr lang="en" sz="1600">
                <a:solidFill>
                  <a:schemeClr val="dk1"/>
                </a:solidFill>
                <a:latin typeface="Roboto"/>
                <a:ea typeface="Roboto"/>
                <a:cs typeface="Roboto"/>
                <a:sym typeface="Roboto"/>
              </a:rPr>
              <a:t>2</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2 </a:t>
            </a:r>
            <a:r>
              <a:rPr lang="en" sz="2700">
                <a:solidFill>
                  <a:schemeClr val="dk1"/>
                </a:solidFill>
                <a:latin typeface="Roboto"/>
                <a:ea typeface="Roboto"/>
                <a:cs typeface="Roboto"/>
                <a:sym typeface="Roboto"/>
              </a:rPr>
              <a:t>+ ε</a:t>
            </a:r>
            <a:endParaRPr sz="1700">
              <a:solidFill>
                <a:schemeClr val="dk1"/>
              </a:solidFill>
              <a:latin typeface="Roboto"/>
              <a:ea typeface="Roboto"/>
              <a:cs typeface="Roboto"/>
              <a:sym typeface="Roboto"/>
            </a:endParaRPr>
          </a:p>
        </p:txBody>
      </p:sp>
      <p:sp>
        <p:nvSpPr>
          <p:cNvPr id="892" name="Google Shape;892;p39"/>
          <p:cNvSpPr txBox="1"/>
          <p:nvPr/>
        </p:nvSpPr>
        <p:spPr>
          <a:xfrm>
            <a:off x="2988875" y="3491463"/>
            <a:ext cx="5365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Y</a:t>
            </a:r>
            <a:r>
              <a:rPr lang="en" sz="1500">
                <a:solidFill>
                  <a:schemeClr val="dk1"/>
                </a:solidFill>
                <a:latin typeface="Roboto"/>
                <a:ea typeface="Roboto"/>
                <a:cs typeface="Roboto"/>
                <a:sym typeface="Roboto"/>
              </a:rPr>
              <a:t>i</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0</a:t>
            </a:r>
            <a:r>
              <a:rPr lang="en" sz="2700">
                <a:solidFill>
                  <a:schemeClr val="dk1"/>
                </a:solidFill>
                <a:latin typeface="Roboto"/>
                <a:ea typeface="Roboto"/>
                <a:cs typeface="Roboto"/>
                <a:sym typeface="Roboto"/>
              </a:rPr>
              <a:t> + β</a:t>
            </a:r>
            <a:r>
              <a:rPr lang="en" sz="1600">
                <a:solidFill>
                  <a:schemeClr val="dk1"/>
                </a:solidFill>
                <a:latin typeface="Roboto"/>
                <a:ea typeface="Roboto"/>
                <a:cs typeface="Roboto"/>
                <a:sym typeface="Roboto"/>
              </a:rPr>
              <a:t>1</a:t>
            </a:r>
            <a:r>
              <a:rPr lang="en" sz="2700">
                <a:solidFill>
                  <a:schemeClr val="dk1"/>
                </a:solidFill>
                <a:latin typeface="Roboto"/>
                <a:ea typeface="Roboto"/>
                <a:cs typeface="Roboto"/>
                <a:sym typeface="Roboto"/>
              </a:rPr>
              <a:t>X</a:t>
            </a:r>
            <a:r>
              <a:rPr lang="en" sz="1700">
                <a:solidFill>
                  <a:schemeClr val="dk1"/>
                </a:solidFill>
                <a:latin typeface="Roboto"/>
                <a:ea typeface="Roboto"/>
                <a:cs typeface="Roboto"/>
                <a:sym typeface="Roboto"/>
              </a:rPr>
              <a:t>1 </a:t>
            </a:r>
            <a:r>
              <a:rPr lang="en" sz="2700">
                <a:solidFill>
                  <a:schemeClr val="dk1"/>
                </a:solidFill>
                <a:latin typeface="Roboto"/>
                <a:ea typeface="Roboto"/>
                <a:cs typeface="Roboto"/>
                <a:sym typeface="Roboto"/>
              </a:rPr>
              <a:t>+ ε</a:t>
            </a:r>
            <a:endParaRPr sz="1700">
              <a:solidFill>
                <a:schemeClr val="dk1"/>
              </a:solidFill>
              <a:latin typeface="Roboto"/>
              <a:ea typeface="Roboto"/>
              <a:cs typeface="Roboto"/>
              <a:sym typeface="Roboto"/>
            </a:endParaRPr>
          </a:p>
        </p:txBody>
      </p:sp>
      <p:sp>
        <p:nvSpPr>
          <p:cNvPr id="893" name="Google Shape;893;p39"/>
          <p:cNvSpPr txBox="1"/>
          <p:nvPr>
            <p:ph idx="1" type="body"/>
          </p:nvPr>
        </p:nvSpPr>
        <p:spPr>
          <a:xfrm>
            <a:off x="7583600" y="2455050"/>
            <a:ext cx="13071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AIC = 350</a:t>
            </a:r>
            <a:endParaRPr/>
          </a:p>
        </p:txBody>
      </p:sp>
      <p:sp>
        <p:nvSpPr>
          <p:cNvPr id="894" name="Google Shape;894;p39"/>
          <p:cNvSpPr txBox="1"/>
          <p:nvPr>
            <p:ph idx="1" type="body"/>
          </p:nvPr>
        </p:nvSpPr>
        <p:spPr>
          <a:xfrm>
            <a:off x="7633425" y="3021150"/>
            <a:ext cx="13071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AIC = 200</a:t>
            </a:r>
            <a:endParaRPr/>
          </a:p>
        </p:txBody>
      </p:sp>
      <p:sp>
        <p:nvSpPr>
          <p:cNvPr id="895" name="Google Shape;895;p39"/>
          <p:cNvSpPr txBox="1"/>
          <p:nvPr>
            <p:ph idx="1" type="body"/>
          </p:nvPr>
        </p:nvSpPr>
        <p:spPr>
          <a:xfrm>
            <a:off x="7715150" y="3556450"/>
            <a:ext cx="13071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AIC = 325</a:t>
            </a:r>
            <a:endParaRPr/>
          </a:p>
        </p:txBody>
      </p:sp>
      <p:sp>
        <p:nvSpPr>
          <p:cNvPr id="896" name="Google Shape;896;p39"/>
          <p:cNvSpPr/>
          <p:nvPr/>
        </p:nvSpPr>
        <p:spPr>
          <a:xfrm>
            <a:off x="6808700" y="2630250"/>
            <a:ext cx="774900" cy="1815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6808700" y="3165563"/>
            <a:ext cx="774900" cy="1815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a:off x="6940250" y="3707238"/>
            <a:ext cx="774900" cy="1815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2588100" y="2959338"/>
            <a:ext cx="6272100" cy="60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9"/>
          <p:cNvSpPr txBox="1"/>
          <p:nvPr>
            <p:ph idx="1" type="body"/>
          </p:nvPr>
        </p:nvSpPr>
        <p:spPr>
          <a:xfrm>
            <a:off x="1350775" y="3071050"/>
            <a:ext cx="1307100" cy="686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0000"/>
                </a:solidFill>
              </a:rPr>
              <a:t>best fit</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par>
                                <p:cTn fill="hold" nodeType="with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par>
                                <p:cTn fill="hold" nodeType="with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1000"/>
                                        <p:tgtEl>
                                          <p:spTgt spid="899"/>
                                        </p:tgtEl>
                                      </p:cBhvr>
                                    </p:animEffect>
                                  </p:childTnLst>
                                </p:cTn>
                              </p:par>
                              <p:par>
                                <p:cTn fill="hold" nodeType="with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and Check In</a:t>
            </a:r>
            <a:endParaRPr/>
          </a:p>
        </p:txBody>
      </p:sp>
      <p:grpSp>
        <p:nvGrpSpPr>
          <p:cNvPr id="906" name="Google Shape;906;p40"/>
          <p:cNvGrpSpPr/>
          <p:nvPr/>
        </p:nvGrpSpPr>
        <p:grpSpPr>
          <a:xfrm>
            <a:off x="4444663" y="3530775"/>
            <a:ext cx="3522938" cy="1300763"/>
            <a:chOff x="5621063" y="953775"/>
            <a:chExt cx="3522938" cy="1300763"/>
          </a:xfrm>
        </p:grpSpPr>
        <p:sp>
          <p:nvSpPr>
            <p:cNvPr id="907" name="Google Shape;907;p40"/>
            <p:cNvSpPr txBox="1"/>
            <p:nvPr/>
          </p:nvSpPr>
          <p:spPr>
            <a:xfrm>
              <a:off x="6196500" y="9537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Going well?</a:t>
              </a:r>
              <a:endParaRPr>
                <a:solidFill>
                  <a:schemeClr val="dk1"/>
                </a:solidFill>
                <a:latin typeface="Roboto"/>
                <a:ea typeface="Roboto"/>
                <a:cs typeface="Roboto"/>
                <a:sym typeface="Roboto"/>
              </a:endParaRPr>
            </a:p>
          </p:txBody>
        </p:sp>
        <p:pic>
          <p:nvPicPr>
            <p:cNvPr id="908" name="Google Shape;908;p40"/>
            <p:cNvPicPr preferRelativeResize="0"/>
            <p:nvPr/>
          </p:nvPicPr>
          <p:blipFill>
            <a:blip r:embed="rId3">
              <a:alphaModFix/>
            </a:blip>
            <a:stretch>
              <a:fillRect/>
            </a:stretch>
          </p:blipFill>
          <p:spPr>
            <a:xfrm>
              <a:off x="5621063" y="1425863"/>
              <a:ext cx="2428875" cy="828675"/>
            </a:xfrm>
            <a:prstGeom prst="rect">
              <a:avLst/>
            </a:prstGeom>
            <a:noFill/>
            <a:ln>
              <a:noFill/>
            </a:ln>
          </p:spPr>
        </p:pic>
        <p:pic>
          <p:nvPicPr>
            <p:cNvPr id="909" name="Google Shape;909;p40"/>
            <p:cNvPicPr preferRelativeResize="0"/>
            <p:nvPr/>
          </p:nvPicPr>
          <p:blipFill>
            <a:blip r:embed="rId4">
              <a:alphaModFix/>
            </a:blip>
            <a:stretch>
              <a:fillRect/>
            </a:stretch>
          </p:blipFill>
          <p:spPr>
            <a:xfrm>
              <a:off x="8049950" y="1430638"/>
              <a:ext cx="914400" cy="819150"/>
            </a:xfrm>
            <a:prstGeom prst="rect">
              <a:avLst/>
            </a:prstGeom>
            <a:noFill/>
            <a:ln>
              <a:noFill/>
            </a:ln>
          </p:spPr>
        </p:pic>
      </p:grpSp>
      <p:grpSp>
        <p:nvGrpSpPr>
          <p:cNvPr id="910" name="Google Shape;910;p40"/>
          <p:cNvGrpSpPr/>
          <p:nvPr/>
        </p:nvGrpSpPr>
        <p:grpSpPr>
          <a:xfrm>
            <a:off x="1147575" y="3313475"/>
            <a:ext cx="2947500" cy="1646425"/>
            <a:chOff x="6252975" y="3008675"/>
            <a:chExt cx="2947500" cy="1646425"/>
          </a:xfrm>
        </p:grpSpPr>
        <p:sp>
          <p:nvSpPr>
            <p:cNvPr id="911" name="Google Shape;911;p40"/>
            <p:cNvSpPr txBox="1"/>
            <p:nvPr/>
          </p:nvSpPr>
          <p:spPr>
            <a:xfrm>
              <a:off x="6252975" y="30086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Not going so well?</a:t>
              </a:r>
              <a:endParaRPr>
                <a:solidFill>
                  <a:schemeClr val="dk1"/>
                </a:solidFill>
                <a:latin typeface="Roboto"/>
                <a:ea typeface="Roboto"/>
                <a:cs typeface="Roboto"/>
                <a:sym typeface="Roboto"/>
              </a:endParaRPr>
            </a:p>
          </p:txBody>
        </p:sp>
        <p:pic>
          <p:nvPicPr>
            <p:cNvPr id="912" name="Google Shape;912;p40"/>
            <p:cNvPicPr preferRelativeResize="0"/>
            <p:nvPr/>
          </p:nvPicPr>
          <p:blipFill>
            <a:blip r:embed="rId5">
              <a:alphaModFix/>
            </a:blip>
            <a:stretch>
              <a:fillRect/>
            </a:stretch>
          </p:blipFill>
          <p:spPr>
            <a:xfrm>
              <a:off x="6565730" y="3494725"/>
              <a:ext cx="1092900" cy="1160375"/>
            </a:xfrm>
            <a:prstGeom prst="rect">
              <a:avLst/>
            </a:prstGeom>
            <a:noFill/>
            <a:ln>
              <a:noFill/>
            </a:ln>
          </p:spPr>
        </p:pic>
        <p:pic>
          <p:nvPicPr>
            <p:cNvPr id="913" name="Google Shape;913;p40"/>
            <p:cNvPicPr preferRelativeResize="0"/>
            <p:nvPr/>
          </p:nvPicPr>
          <p:blipFill>
            <a:blip r:embed="rId6">
              <a:alphaModFix/>
            </a:blip>
            <a:stretch>
              <a:fillRect/>
            </a:stretch>
          </p:blipFill>
          <p:spPr>
            <a:xfrm>
              <a:off x="7563300" y="3568900"/>
              <a:ext cx="838200" cy="533400"/>
            </a:xfrm>
            <a:prstGeom prst="rect">
              <a:avLst/>
            </a:prstGeom>
            <a:noFill/>
            <a:ln>
              <a:noFill/>
            </a:ln>
          </p:spPr>
        </p:pic>
        <p:pic>
          <p:nvPicPr>
            <p:cNvPr id="914" name="Google Shape;914;p40"/>
            <p:cNvPicPr preferRelativeResize="0"/>
            <p:nvPr/>
          </p:nvPicPr>
          <p:blipFill>
            <a:blip r:embed="rId7">
              <a:alphaModFix/>
            </a:blip>
            <a:stretch>
              <a:fillRect/>
            </a:stretch>
          </p:blipFill>
          <p:spPr>
            <a:xfrm>
              <a:off x="7424175" y="4102300"/>
              <a:ext cx="1540164" cy="400200"/>
            </a:xfrm>
            <a:prstGeom prst="rect">
              <a:avLst/>
            </a:prstGeom>
            <a:noFill/>
            <a:ln>
              <a:noFill/>
            </a:ln>
          </p:spPr>
        </p:pic>
      </p:grpSp>
      <p:sp>
        <p:nvSpPr>
          <p:cNvPr id="915" name="Google Shape;915;p40"/>
          <p:cNvSpPr txBox="1"/>
          <p:nvPr/>
        </p:nvSpPr>
        <p:spPr>
          <a:xfrm>
            <a:off x="811490" y="1556950"/>
            <a:ext cx="7624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dk1"/>
                </a:solidFill>
                <a:latin typeface="Roboto"/>
                <a:ea typeface="Roboto"/>
                <a:cs typeface="Roboto"/>
                <a:sym typeface="Roboto"/>
              </a:rPr>
              <a:t>Stepwise regression</a:t>
            </a:r>
            <a:r>
              <a:rPr lang="en" sz="2200">
                <a:solidFill>
                  <a:schemeClr val="dk1"/>
                </a:solidFill>
                <a:latin typeface="Roboto"/>
                <a:ea typeface="Roboto"/>
                <a:cs typeface="Roboto"/>
                <a:sym typeface="Roboto"/>
              </a:rPr>
              <a:t> allows us to test nested models using an AIC score, in order to select the best-fit model.</a:t>
            </a:r>
            <a:endParaRPr sz="2200">
              <a:solidFill>
                <a:schemeClr val="dk1"/>
              </a:solidFill>
              <a:latin typeface="Roboto"/>
              <a:ea typeface="Roboto"/>
              <a:cs typeface="Roboto"/>
              <a:sym typeface="Roboto"/>
            </a:endParaRPr>
          </a:p>
        </p:txBody>
      </p:sp>
      <p:sp>
        <p:nvSpPr>
          <p:cNvPr id="916" name="Google Shape;916;p40"/>
          <p:cNvSpPr txBox="1"/>
          <p:nvPr/>
        </p:nvSpPr>
        <p:spPr>
          <a:xfrm>
            <a:off x="943190" y="2495875"/>
            <a:ext cx="7624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There are three types of </a:t>
            </a:r>
            <a:r>
              <a:rPr lang="en" sz="2200">
                <a:solidFill>
                  <a:schemeClr val="dk1"/>
                </a:solidFill>
                <a:latin typeface="Roboto"/>
                <a:ea typeface="Roboto"/>
                <a:cs typeface="Roboto"/>
                <a:sym typeface="Roboto"/>
              </a:rPr>
              <a:t>stepwise regression: forward, backward, and both.</a:t>
            </a:r>
            <a:endParaRPr sz="22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000"/>
                                        <p:tgtEl>
                                          <p:spTgt spid="910"/>
                                        </p:tgtEl>
                                      </p:cBhvr>
                                    </p:animEffect>
                                  </p:childTnLst>
                                </p:cTn>
                              </p:par>
                              <p:par>
                                <p:cTn fill="hold" nodeType="with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Starting with a problem</a:t>
            </a:r>
            <a:endParaRPr/>
          </a:p>
        </p:txBody>
      </p:sp>
      <p:sp>
        <p:nvSpPr>
          <p:cNvPr id="85" name="Google Shape;85;p15"/>
          <p:cNvSpPr txBox="1"/>
          <p:nvPr/>
        </p:nvSpPr>
        <p:spPr>
          <a:xfrm>
            <a:off x="672200" y="1630713"/>
            <a:ext cx="370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Lemur measurements: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Age (years)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Height (cm)</a:t>
            </a:r>
            <a:endParaRPr>
              <a:solidFill>
                <a:schemeClr val="dk1"/>
              </a:solidFill>
              <a:latin typeface="Roboto"/>
              <a:ea typeface="Roboto"/>
              <a:cs typeface="Roboto"/>
              <a:sym typeface="Roboto"/>
            </a:endParaRPr>
          </a:p>
        </p:txBody>
      </p:sp>
      <p:pic>
        <p:nvPicPr>
          <p:cNvPr id="86" name="Google Shape;86;p15"/>
          <p:cNvPicPr preferRelativeResize="0"/>
          <p:nvPr/>
        </p:nvPicPr>
        <p:blipFill>
          <a:blip r:embed="rId3">
            <a:alphaModFix/>
          </a:blip>
          <a:stretch>
            <a:fillRect/>
          </a:stretch>
        </p:blipFill>
        <p:spPr>
          <a:xfrm>
            <a:off x="710675" y="2826450"/>
            <a:ext cx="2977125" cy="1989725"/>
          </a:xfrm>
          <a:prstGeom prst="rect">
            <a:avLst/>
          </a:prstGeom>
          <a:noFill/>
          <a:ln cap="flat" cmpd="sng" w="38100">
            <a:solidFill>
              <a:schemeClr val="dk2"/>
            </a:solidFill>
            <a:prstDash val="solid"/>
            <a:round/>
            <a:headEnd len="sm" w="sm" type="none"/>
            <a:tailEnd len="sm" w="sm" type="none"/>
          </a:ln>
        </p:spPr>
      </p:pic>
      <p:grpSp>
        <p:nvGrpSpPr>
          <p:cNvPr id="87" name="Google Shape;87;p15"/>
          <p:cNvGrpSpPr/>
          <p:nvPr/>
        </p:nvGrpSpPr>
        <p:grpSpPr>
          <a:xfrm>
            <a:off x="4447200" y="672600"/>
            <a:ext cx="4625625" cy="4405650"/>
            <a:chOff x="4447200" y="672600"/>
            <a:chExt cx="4625625" cy="4405650"/>
          </a:xfrm>
        </p:grpSpPr>
        <p:grpSp>
          <p:nvGrpSpPr>
            <p:cNvPr id="88" name="Google Shape;88;p15"/>
            <p:cNvGrpSpPr/>
            <p:nvPr/>
          </p:nvGrpSpPr>
          <p:grpSpPr>
            <a:xfrm>
              <a:off x="4847388" y="672600"/>
              <a:ext cx="4225438" cy="4096200"/>
              <a:chOff x="4847388" y="672600"/>
              <a:chExt cx="4225438" cy="4096200"/>
            </a:xfrm>
          </p:grpSpPr>
          <p:grpSp>
            <p:nvGrpSpPr>
              <p:cNvPr id="89" name="Google Shape;89;p15"/>
              <p:cNvGrpSpPr/>
              <p:nvPr/>
            </p:nvGrpSpPr>
            <p:grpSpPr>
              <a:xfrm>
                <a:off x="5351703" y="1217079"/>
                <a:ext cx="3293952" cy="3078833"/>
                <a:chOff x="3226025" y="1705700"/>
                <a:chExt cx="3057600" cy="2841300"/>
              </a:xfrm>
            </p:grpSpPr>
            <p:cxnSp>
              <p:nvCxnSpPr>
                <p:cNvPr id="90" name="Google Shape;90;p15"/>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91" name="Google Shape;91;p15"/>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92" name="Google Shape;92;p15"/>
              <p:cNvSpPr txBox="1"/>
              <p:nvPr/>
            </p:nvSpPr>
            <p:spPr>
              <a:xfrm>
                <a:off x="5449425" y="4368600"/>
                <a:ext cx="36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	2	3	4	5	6	7</a:t>
                </a:r>
                <a:endParaRPr>
                  <a:solidFill>
                    <a:schemeClr val="dk1"/>
                  </a:solidFill>
                  <a:latin typeface="Roboto"/>
                  <a:ea typeface="Roboto"/>
                  <a:cs typeface="Roboto"/>
                  <a:sym typeface="Roboto"/>
                </a:endParaRPr>
              </a:p>
            </p:txBody>
          </p:sp>
          <p:sp>
            <p:nvSpPr>
              <p:cNvPr id="93" name="Google Shape;93;p15"/>
              <p:cNvSpPr txBox="1"/>
              <p:nvPr/>
            </p:nvSpPr>
            <p:spPr>
              <a:xfrm rot="-5400000">
                <a:off x="3235788" y="2284200"/>
                <a:ext cx="36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40	45	50	55	60	65	70</a:t>
                </a:r>
                <a:endParaRPr>
                  <a:solidFill>
                    <a:schemeClr val="dk1"/>
                  </a:solidFill>
                  <a:latin typeface="Roboto"/>
                  <a:ea typeface="Roboto"/>
                  <a:cs typeface="Roboto"/>
                  <a:sym typeface="Roboto"/>
                </a:endParaRPr>
              </a:p>
            </p:txBody>
          </p:sp>
          <p:sp>
            <p:nvSpPr>
              <p:cNvPr id="94" name="Google Shape;94;p15"/>
              <p:cNvSpPr/>
              <p:nvPr/>
            </p:nvSpPr>
            <p:spPr>
              <a:xfrm>
                <a:off x="5796675" y="29274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6771450" y="26157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6407200" y="33299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7292425" y="23901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6736425" y="22680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6351425" y="29985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6736425" y="24418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nvSpPr>
          <p:spPr>
            <a:xfrm>
              <a:off x="6545800" y="4678050"/>
              <a:ext cx="22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Age (years)</a:t>
              </a:r>
              <a:endParaRPr>
                <a:solidFill>
                  <a:schemeClr val="dk1"/>
                </a:solidFill>
                <a:latin typeface="Roboto"/>
                <a:ea typeface="Roboto"/>
                <a:cs typeface="Roboto"/>
                <a:sym typeface="Roboto"/>
              </a:endParaRPr>
            </a:p>
          </p:txBody>
        </p:sp>
        <p:sp>
          <p:nvSpPr>
            <p:cNvPr id="106" name="Google Shape;106;p15"/>
            <p:cNvSpPr txBox="1"/>
            <p:nvPr/>
          </p:nvSpPr>
          <p:spPr>
            <a:xfrm rot="-5400000">
              <a:off x="3523650" y="2006175"/>
              <a:ext cx="22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Height (cm)</a:t>
              </a:r>
              <a:endParaRPr>
                <a:solidFill>
                  <a:schemeClr val="dk1"/>
                </a:solidFill>
                <a:latin typeface="Roboto"/>
                <a:ea typeface="Roboto"/>
                <a:cs typeface="Roboto"/>
                <a:sym typeface="Roboto"/>
              </a:endParaRPr>
            </a:p>
          </p:txBody>
        </p:sp>
      </p:grpSp>
      <p:sp>
        <p:nvSpPr>
          <p:cNvPr id="107" name="Google Shape;107;p15"/>
          <p:cNvSpPr txBox="1"/>
          <p:nvPr/>
        </p:nvSpPr>
        <p:spPr>
          <a:xfrm>
            <a:off x="6636000" y="3070925"/>
            <a:ext cx="250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How tall would we expect a 1 year old lemur to be? A 7 year old?</a:t>
            </a:r>
            <a:endParaRPr>
              <a:solidFill>
                <a:schemeClr val="dk1"/>
              </a:solidFill>
              <a:latin typeface="Roboto"/>
              <a:ea typeface="Roboto"/>
              <a:cs typeface="Roboto"/>
              <a:sym typeface="Roboto"/>
            </a:endParaRPr>
          </a:p>
        </p:txBody>
      </p:sp>
      <p:sp>
        <p:nvSpPr>
          <p:cNvPr id="108" name="Google Shape;108;p15"/>
          <p:cNvSpPr/>
          <p:nvPr/>
        </p:nvSpPr>
        <p:spPr>
          <a:xfrm>
            <a:off x="7962575" y="1290725"/>
            <a:ext cx="863100" cy="63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5509375" y="3372900"/>
            <a:ext cx="863100" cy="63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5753575" y="3382650"/>
            <a:ext cx="61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FF0000"/>
                </a:solidFill>
                <a:latin typeface="Roboto"/>
                <a:ea typeface="Roboto"/>
                <a:cs typeface="Roboto"/>
                <a:sym typeface="Roboto"/>
              </a:rPr>
              <a:t>?</a:t>
            </a:r>
            <a:endParaRPr sz="2800">
              <a:solidFill>
                <a:srgbClr val="FF0000"/>
              </a:solidFill>
              <a:latin typeface="Roboto"/>
              <a:ea typeface="Roboto"/>
              <a:cs typeface="Roboto"/>
              <a:sym typeface="Roboto"/>
            </a:endParaRPr>
          </a:p>
        </p:txBody>
      </p:sp>
      <p:sp>
        <p:nvSpPr>
          <p:cNvPr id="111" name="Google Shape;111;p15"/>
          <p:cNvSpPr txBox="1"/>
          <p:nvPr/>
        </p:nvSpPr>
        <p:spPr>
          <a:xfrm>
            <a:off x="8206775" y="1300475"/>
            <a:ext cx="61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FF0000"/>
                </a:solidFill>
                <a:latin typeface="Roboto"/>
                <a:ea typeface="Roboto"/>
                <a:cs typeface="Roboto"/>
                <a:sym typeface="Roboto"/>
              </a:rPr>
              <a:t>?</a:t>
            </a:r>
            <a:endParaRPr sz="2800">
              <a:solidFill>
                <a:srgbClr val="FF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p:nvPr/>
        </p:nvSpPr>
        <p:spPr>
          <a:xfrm>
            <a:off x="6788550" y="2766125"/>
            <a:ext cx="2108376" cy="1327752"/>
          </a:xfrm>
          <a:prstGeom prst="irregularSeal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 basics</a:t>
            </a:r>
            <a:endParaRPr/>
          </a:p>
        </p:txBody>
      </p:sp>
      <p:sp>
        <p:nvSpPr>
          <p:cNvPr id="118" name="Google Shape;118;p16"/>
          <p:cNvSpPr txBox="1"/>
          <p:nvPr/>
        </p:nvSpPr>
        <p:spPr>
          <a:xfrm>
            <a:off x="443425" y="1506350"/>
            <a:ext cx="38721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Roboto"/>
                <a:ea typeface="Roboto"/>
                <a:cs typeface="Roboto"/>
                <a:sym typeface="Roboto"/>
              </a:rPr>
              <a:t>Linear regression allows us to </a:t>
            </a:r>
            <a:r>
              <a:rPr lang="en" sz="1500">
                <a:solidFill>
                  <a:schemeClr val="dk1"/>
                </a:solidFill>
                <a:latin typeface="Roboto"/>
                <a:ea typeface="Roboto"/>
                <a:cs typeface="Roboto"/>
                <a:sym typeface="Roboto"/>
              </a:rPr>
              <a:t>implement</a:t>
            </a:r>
            <a:r>
              <a:rPr lang="en" sz="1500">
                <a:solidFill>
                  <a:schemeClr val="dk1"/>
                </a:solidFill>
                <a:latin typeface="Roboto"/>
                <a:ea typeface="Roboto"/>
                <a:cs typeface="Roboto"/>
                <a:sym typeface="Roboto"/>
              </a:rPr>
              <a:t> a model to </a:t>
            </a:r>
            <a:r>
              <a:rPr b="1" lang="en" sz="1700" u="sng">
                <a:solidFill>
                  <a:schemeClr val="dk1"/>
                </a:solidFill>
                <a:latin typeface="Roboto"/>
                <a:ea typeface="Roboto"/>
                <a:cs typeface="Roboto"/>
                <a:sym typeface="Roboto"/>
              </a:rPr>
              <a:t>predict</a:t>
            </a:r>
            <a:r>
              <a:rPr lang="en" sz="1500">
                <a:solidFill>
                  <a:schemeClr val="dk1"/>
                </a:solidFill>
                <a:latin typeface="Roboto"/>
                <a:ea typeface="Roboto"/>
                <a:cs typeface="Roboto"/>
                <a:sym typeface="Roboto"/>
              </a:rPr>
              <a:t> the impact of an </a:t>
            </a:r>
            <a:r>
              <a:rPr b="1" lang="en" sz="1700" u="sng">
                <a:solidFill>
                  <a:schemeClr val="dk1"/>
                </a:solidFill>
                <a:latin typeface="Roboto"/>
                <a:ea typeface="Roboto"/>
                <a:cs typeface="Roboto"/>
                <a:sym typeface="Roboto"/>
              </a:rPr>
              <a:t>independent</a:t>
            </a:r>
            <a:r>
              <a:rPr lang="en" sz="1500">
                <a:solidFill>
                  <a:schemeClr val="dk1"/>
                </a:solidFill>
                <a:latin typeface="Roboto"/>
                <a:ea typeface="Roboto"/>
                <a:cs typeface="Roboto"/>
                <a:sym typeface="Roboto"/>
              </a:rPr>
              <a:t> variable on a </a:t>
            </a:r>
            <a:r>
              <a:rPr b="1" lang="en" sz="1700" u="sng">
                <a:solidFill>
                  <a:schemeClr val="dk1"/>
                </a:solidFill>
                <a:latin typeface="Roboto"/>
                <a:ea typeface="Roboto"/>
                <a:cs typeface="Roboto"/>
                <a:sym typeface="Roboto"/>
              </a:rPr>
              <a:t>dependent</a:t>
            </a:r>
            <a:r>
              <a:rPr lang="en" sz="1500">
                <a:solidFill>
                  <a:schemeClr val="dk1"/>
                </a:solidFill>
                <a:latin typeface="Roboto"/>
                <a:ea typeface="Roboto"/>
                <a:cs typeface="Roboto"/>
                <a:sym typeface="Roboto"/>
              </a:rPr>
              <a:t> variable.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grpSp>
        <p:nvGrpSpPr>
          <p:cNvPr id="119" name="Google Shape;119;p16"/>
          <p:cNvGrpSpPr/>
          <p:nvPr/>
        </p:nvGrpSpPr>
        <p:grpSpPr>
          <a:xfrm>
            <a:off x="5702125" y="-707700"/>
            <a:ext cx="3565850" cy="3406925"/>
            <a:chOff x="5702125" y="54300"/>
            <a:chExt cx="3565850" cy="3406925"/>
          </a:xfrm>
        </p:grpSpPr>
        <p:grpSp>
          <p:nvGrpSpPr>
            <p:cNvPr id="120" name="Google Shape;120;p16"/>
            <p:cNvGrpSpPr/>
            <p:nvPr/>
          </p:nvGrpSpPr>
          <p:grpSpPr>
            <a:xfrm>
              <a:off x="6211618" y="1234789"/>
              <a:ext cx="2231742" cy="1746831"/>
              <a:chOff x="3226025" y="1705700"/>
              <a:chExt cx="3057600" cy="2841300"/>
            </a:xfrm>
          </p:grpSpPr>
          <p:cxnSp>
            <p:nvCxnSpPr>
              <p:cNvPr id="121" name="Google Shape;121;p16"/>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122" name="Google Shape;122;p16"/>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123" name="Google Shape;123;p16"/>
            <p:cNvSpPr txBox="1"/>
            <p:nvPr/>
          </p:nvSpPr>
          <p:spPr>
            <a:xfrm>
              <a:off x="6504075" y="3061025"/>
              <a:ext cx="27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Independent variable</a:t>
              </a:r>
              <a:endParaRPr>
                <a:solidFill>
                  <a:schemeClr val="dk1"/>
                </a:solidFill>
                <a:latin typeface="Roboto"/>
                <a:ea typeface="Roboto"/>
                <a:cs typeface="Roboto"/>
                <a:sym typeface="Roboto"/>
              </a:endParaRPr>
            </a:p>
          </p:txBody>
        </p:sp>
        <p:sp>
          <p:nvSpPr>
            <p:cNvPr id="124" name="Google Shape;124;p16"/>
            <p:cNvSpPr txBox="1"/>
            <p:nvPr/>
          </p:nvSpPr>
          <p:spPr>
            <a:xfrm rot="-5400000">
              <a:off x="4520275" y="1236150"/>
              <a:ext cx="27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Dependent</a:t>
              </a:r>
              <a:r>
                <a:rPr lang="en">
                  <a:solidFill>
                    <a:schemeClr val="dk1"/>
                  </a:solidFill>
                  <a:latin typeface="Roboto"/>
                  <a:ea typeface="Roboto"/>
                  <a:cs typeface="Roboto"/>
                  <a:sym typeface="Roboto"/>
                </a:rPr>
                <a:t> variable</a:t>
              </a:r>
              <a:endParaRPr>
                <a:solidFill>
                  <a:schemeClr val="dk1"/>
                </a:solidFill>
                <a:latin typeface="Roboto"/>
                <a:ea typeface="Roboto"/>
                <a:cs typeface="Roboto"/>
                <a:sym typeface="Roboto"/>
              </a:endParaRPr>
            </a:p>
          </p:txBody>
        </p:sp>
        <p:cxnSp>
          <p:nvCxnSpPr>
            <p:cNvPr id="125" name="Google Shape;125;p16"/>
            <p:cNvCxnSpPr/>
            <p:nvPr/>
          </p:nvCxnSpPr>
          <p:spPr>
            <a:xfrm flipH="1" rot="10800000">
              <a:off x="6233100" y="1382425"/>
              <a:ext cx="1810200" cy="1427700"/>
            </a:xfrm>
            <a:prstGeom prst="straightConnector1">
              <a:avLst/>
            </a:prstGeom>
            <a:noFill/>
            <a:ln cap="flat" cmpd="sng" w="38100">
              <a:solidFill>
                <a:schemeClr val="dk1"/>
              </a:solidFill>
              <a:prstDash val="solid"/>
              <a:round/>
              <a:headEnd len="med" w="med" type="none"/>
              <a:tailEnd len="med" w="med" type="none"/>
            </a:ln>
          </p:spPr>
        </p:cxnSp>
      </p:grpSp>
      <p:sp>
        <p:nvSpPr>
          <p:cNvPr id="126" name="Google Shape;126;p16"/>
          <p:cNvSpPr txBox="1"/>
          <p:nvPr/>
        </p:nvSpPr>
        <p:spPr>
          <a:xfrm>
            <a:off x="6827100" y="3172725"/>
            <a:ext cx="192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The same as </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Y = mx + b</a:t>
            </a:r>
            <a:endParaRPr>
              <a:solidFill>
                <a:schemeClr val="dk1"/>
              </a:solidFill>
              <a:latin typeface="Roboto"/>
              <a:ea typeface="Roboto"/>
              <a:cs typeface="Roboto"/>
              <a:sym typeface="Roboto"/>
            </a:endParaRPr>
          </a:p>
        </p:txBody>
      </p:sp>
      <p:grpSp>
        <p:nvGrpSpPr>
          <p:cNvPr id="127" name="Google Shape;127;p16"/>
          <p:cNvGrpSpPr/>
          <p:nvPr/>
        </p:nvGrpSpPr>
        <p:grpSpPr>
          <a:xfrm>
            <a:off x="93750" y="3420600"/>
            <a:ext cx="8188900" cy="1518575"/>
            <a:chOff x="93750" y="3420600"/>
            <a:chExt cx="8188900" cy="1518575"/>
          </a:xfrm>
        </p:grpSpPr>
        <p:sp>
          <p:nvSpPr>
            <p:cNvPr id="128" name="Google Shape;128;p16"/>
            <p:cNvSpPr txBox="1"/>
            <p:nvPr/>
          </p:nvSpPr>
          <p:spPr>
            <a:xfrm>
              <a:off x="2073575" y="3420600"/>
              <a:ext cx="412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Y = β</a:t>
              </a:r>
              <a:r>
                <a:rPr lang="en" sz="2100">
                  <a:solidFill>
                    <a:schemeClr val="dk1"/>
                  </a:solidFill>
                  <a:latin typeface="Roboto"/>
                  <a:ea typeface="Roboto"/>
                  <a:cs typeface="Roboto"/>
                  <a:sym typeface="Roboto"/>
                </a:rPr>
                <a:t>0</a:t>
              </a:r>
              <a:r>
                <a:rPr lang="en" sz="3200">
                  <a:solidFill>
                    <a:schemeClr val="dk1"/>
                  </a:solidFill>
                  <a:latin typeface="Roboto"/>
                  <a:ea typeface="Roboto"/>
                  <a:cs typeface="Roboto"/>
                  <a:sym typeface="Roboto"/>
                </a:rPr>
                <a:t> + β</a:t>
              </a:r>
              <a:r>
                <a:rPr lang="en" sz="2100">
                  <a:solidFill>
                    <a:schemeClr val="dk1"/>
                  </a:solidFill>
                  <a:latin typeface="Roboto"/>
                  <a:ea typeface="Roboto"/>
                  <a:cs typeface="Roboto"/>
                  <a:sym typeface="Roboto"/>
                </a:rPr>
                <a:t>1</a:t>
              </a:r>
              <a:r>
                <a:rPr lang="en" sz="3200">
                  <a:solidFill>
                    <a:schemeClr val="dk1"/>
                  </a:solidFill>
                  <a:latin typeface="Roboto"/>
                  <a:ea typeface="Roboto"/>
                  <a:cs typeface="Roboto"/>
                  <a:sym typeface="Roboto"/>
                </a:rPr>
                <a:t>X</a:t>
              </a:r>
              <a:r>
                <a:rPr lang="en" sz="2200">
                  <a:solidFill>
                    <a:schemeClr val="dk1"/>
                  </a:solidFill>
                  <a:latin typeface="Roboto"/>
                  <a:ea typeface="Roboto"/>
                  <a:cs typeface="Roboto"/>
                  <a:sym typeface="Roboto"/>
                </a:rPr>
                <a:t>1 </a:t>
              </a:r>
              <a:r>
                <a:rPr lang="en" sz="3200">
                  <a:solidFill>
                    <a:schemeClr val="dk1"/>
                  </a:solidFill>
                  <a:latin typeface="Roboto"/>
                  <a:ea typeface="Roboto"/>
                  <a:cs typeface="Roboto"/>
                  <a:sym typeface="Roboto"/>
                </a:rPr>
                <a:t>+ ε</a:t>
              </a:r>
              <a:endParaRPr sz="2200">
                <a:solidFill>
                  <a:schemeClr val="dk1"/>
                </a:solidFill>
                <a:latin typeface="Roboto"/>
                <a:ea typeface="Roboto"/>
                <a:cs typeface="Roboto"/>
                <a:sym typeface="Roboto"/>
              </a:endParaRPr>
            </a:p>
          </p:txBody>
        </p:sp>
        <p:sp>
          <p:nvSpPr>
            <p:cNvPr id="129" name="Google Shape;129;p16"/>
            <p:cNvSpPr txBox="1"/>
            <p:nvPr/>
          </p:nvSpPr>
          <p:spPr>
            <a:xfrm>
              <a:off x="93750" y="39669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Dependent variable</a:t>
              </a:r>
              <a:endParaRPr>
                <a:solidFill>
                  <a:schemeClr val="dk1"/>
                </a:solidFill>
                <a:latin typeface="Roboto"/>
                <a:ea typeface="Roboto"/>
                <a:cs typeface="Roboto"/>
                <a:sym typeface="Roboto"/>
              </a:endParaRPr>
            </a:p>
          </p:txBody>
        </p:sp>
        <p:sp>
          <p:nvSpPr>
            <p:cNvPr id="130" name="Google Shape;130;p16"/>
            <p:cNvSpPr/>
            <p:nvPr/>
          </p:nvSpPr>
          <p:spPr>
            <a:xfrm rot="-3009630">
              <a:off x="1765852" y="3976425"/>
              <a:ext cx="389143" cy="117576"/>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2073575" y="44917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Y-intercept</a:t>
              </a:r>
              <a:endParaRPr>
                <a:solidFill>
                  <a:schemeClr val="dk1"/>
                </a:solidFill>
                <a:latin typeface="Roboto"/>
                <a:ea typeface="Roboto"/>
                <a:cs typeface="Roboto"/>
                <a:sym typeface="Roboto"/>
              </a:endParaRPr>
            </a:p>
          </p:txBody>
        </p:sp>
        <p:sp>
          <p:nvSpPr>
            <p:cNvPr id="132" name="Google Shape;132;p16"/>
            <p:cNvSpPr/>
            <p:nvPr/>
          </p:nvSpPr>
          <p:spPr>
            <a:xfrm rot="-4589328">
              <a:off x="2698116" y="4238356"/>
              <a:ext cx="389068" cy="117585"/>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5519226">
              <a:off x="3595949" y="4238368"/>
              <a:ext cx="389334" cy="117375"/>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txBox="1"/>
            <p:nvPr/>
          </p:nvSpPr>
          <p:spPr>
            <a:xfrm>
              <a:off x="3544475" y="4538975"/>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slope</a:t>
              </a:r>
              <a:endParaRPr>
                <a:solidFill>
                  <a:schemeClr val="dk1"/>
                </a:solidFill>
                <a:latin typeface="Roboto"/>
                <a:ea typeface="Roboto"/>
                <a:cs typeface="Roboto"/>
                <a:sym typeface="Roboto"/>
              </a:endParaRPr>
            </a:p>
          </p:txBody>
        </p:sp>
        <p:sp>
          <p:nvSpPr>
            <p:cNvPr id="135" name="Google Shape;135;p16"/>
            <p:cNvSpPr/>
            <p:nvPr/>
          </p:nvSpPr>
          <p:spPr>
            <a:xfrm rot="-8101873">
              <a:off x="4264746" y="4108248"/>
              <a:ext cx="389262" cy="117521"/>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4170000" y="43671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Independent variable</a:t>
              </a:r>
              <a:endParaRPr>
                <a:solidFill>
                  <a:schemeClr val="dk1"/>
                </a:solidFill>
                <a:latin typeface="Roboto"/>
                <a:ea typeface="Roboto"/>
                <a:cs typeface="Roboto"/>
                <a:sym typeface="Roboto"/>
              </a:endParaRPr>
            </a:p>
          </p:txBody>
        </p:sp>
        <p:sp>
          <p:nvSpPr>
            <p:cNvPr id="137" name="Google Shape;137;p16"/>
            <p:cNvSpPr/>
            <p:nvPr/>
          </p:nvSpPr>
          <p:spPr>
            <a:xfrm rot="-9221502">
              <a:off x="5230403" y="3862610"/>
              <a:ext cx="389214" cy="117528"/>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5625550" y="3877600"/>
              <a:ext cx="26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error</a:t>
              </a:r>
              <a:endParaRPr>
                <a:solidFill>
                  <a:schemeClr val="dk1"/>
                </a:solidFill>
                <a:latin typeface="Roboto"/>
                <a:ea typeface="Roboto"/>
                <a:cs typeface="Roboto"/>
                <a:sym typeface="Roboto"/>
              </a:endParaRPr>
            </a:p>
          </p:txBody>
        </p:sp>
      </p:grpSp>
      <p:sp>
        <p:nvSpPr>
          <p:cNvPr id="139" name="Google Shape;139;p16"/>
          <p:cNvSpPr txBox="1"/>
          <p:nvPr/>
        </p:nvSpPr>
        <p:spPr>
          <a:xfrm>
            <a:off x="7299725" y="1506350"/>
            <a:ext cx="27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regression line</a:t>
            </a:r>
            <a:endParaRPr>
              <a:solidFill>
                <a:schemeClr val="dk1"/>
              </a:solidFill>
              <a:latin typeface="Roboto"/>
              <a:ea typeface="Roboto"/>
              <a:cs typeface="Roboto"/>
              <a:sym typeface="Roboto"/>
            </a:endParaRPr>
          </a:p>
        </p:txBody>
      </p:sp>
      <p:grpSp>
        <p:nvGrpSpPr>
          <p:cNvPr id="140" name="Google Shape;140;p16"/>
          <p:cNvGrpSpPr/>
          <p:nvPr/>
        </p:nvGrpSpPr>
        <p:grpSpPr>
          <a:xfrm>
            <a:off x="6482388" y="600314"/>
            <a:ext cx="1382093" cy="1327801"/>
            <a:chOff x="5796675" y="1503675"/>
            <a:chExt cx="2120425" cy="1948350"/>
          </a:xfrm>
        </p:grpSpPr>
        <p:sp>
          <p:nvSpPr>
            <p:cNvPr id="141" name="Google Shape;141;p16"/>
            <p:cNvSpPr/>
            <p:nvPr/>
          </p:nvSpPr>
          <p:spPr>
            <a:xfrm>
              <a:off x="5796675" y="29274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6771450" y="26157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407200" y="33299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7292425" y="23901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6736425" y="22680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6351425" y="29985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6736425" y="24418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6"/>
          <p:cNvSpPr txBox="1"/>
          <p:nvPr/>
        </p:nvSpPr>
        <p:spPr>
          <a:xfrm>
            <a:off x="6876700" y="144900"/>
            <a:ext cx="27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data</a:t>
            </a:r>
            <a:endParaRPr>
              <a:solidFill>
                <a:schemeClr val="dk1"/>
              </a:solidFill>
              <a:latin typeface="Roboto"/>
              <a:ea typeface="Roboto"/>
              <a:cs typeface="Roboto"/>
              <a:sym typeface="Roboto"/>
            </a:endParaRPr>
          </a:p>
        </p:txBody>
      </p:sp>
      <p:sp>
        <p:nvSpPr>
          <p:cNvPr id="153" name="Google Shape;153;p16"/>
          <p:cNvSpPr/>
          <p:nvPr/>
        </p:nvSpPr>
        <p:spPr>
          <a:xfrm rot="-7505227">
            <a:off x="7773973" y="1120608"/>
            <a:ext cx="873663" cy="144734"/>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rot="4294741">
            <a:off x="6943414" y="602462"/>
            <a:ext cx="389245" cy="117637"/>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 allows us to </a:t>
            </a:r>
            <a:r>
              <a:rPr b="1" lang="en" u="sng"/>
              <a:t>predict</a:t>
            </a:r>
            <a:endParaRPr b="1" u="sng"/>
          </a:p>
        </p:txBody>
      </p:sp>
      <p:grpSp>
        <p:nvGrpSpPr>
          <p:cNvPr id="160" name="Google Shape;160;p17"/>
          <p:cNvGrpSpPr/>
          <p:nvPr/>
        </p:nvGrpSpPr>
        <p:grpSpPr>
          <a:xfrm>
            <a:off x="4447200" y="672600"/>
            <a:ext cx="4625625" cy="4405650"/>
            <a:chOff x="4447200" y="672600"/>
            <a:chExt cx="4625625" cy="4405650"/>
          </a:xfrm>
        </p:grpSpPr>
        <p:grpSp>
          <p:nvGrpSpPr>
            <p:cNvPr id="161" name="Google Shape;161;p17"/>
            <p:cNvGrpSpPr/>
            <p:nvPr/>
          </p:nvGrpSpPr>
          <p:grpSpPr>
            <a:xfrm>
              <a:off x="4847388" y="672600"/>
              <a:ext cx="4225438" cy="4096200"/>
              <a:chOff x="4847388" y="672600"/>
              <a:chExt cx="4225438" cy="4096200"/>
            </a:xfrm>
          </p:grpSpPr>
          <p:grpSp>
            <p:nvGrpSpPr>
              <p:cNvPr id="162" name="Google Shape;162;p17"/>
              <p:cNvGrpSpPr/>
              <p:nvPr/>
            </p:nvGrpSpPr>
            <p:grpSpPr>
              <a:xfrm>
                <a:off x="5351703" y="1217079"/>
                <a:ext cx="3293952" cy="3078833"/>
                <a:chOff x="3226025" y="1705700"/>
                <a:chExt cx="3057600" cy="2841300"/>
              </a:xfrm>
            </p:grpSpPr>
            <p:cxnSp>
              <p:nvCxnSpPr>
                <p:cNvPr id="163" name="Google Shape;163;p17"/>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164" name="Google Shape;164;p17"/>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165" name="Google Shape;165;p17"/>
              <p:cNvSpPr txBox="1"/>
              <p:nvPr/>
            </p:nvSpPr>
            <p:spPr>
              <a:xfrm>
                <a:off x="5449425" y="4368600"/>
                <a:ext cx="36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	2	3	4	5	6	7</a:t>
                </a:r>
                <a:endParaRPr>
                  <a:solidFill>
                    <a:schemeClr val="dk1"/>
                  </a:solidFill>
                  <a:latin typeface="Roboto"/>
                  <a:ea typeface="Roboto"/>
                  <a:cs typeface="Roboto"/>
                  <a:sym typeface="Roboto"/>
                </a:endParaRPr>
              </a:p>
            </p:txBody>
          </p:sp>
          <p:sp>
            <p:nvSpPr>
              <p:cNvPr id="166" name="Google Shape;166;p17"/>
              <p:cNvSpPr txBox="1"/>
              <p:nvPr/>
            </p:nvSpPr>
            <p:spPr>
              <a:xfrm rot="-5400000">
                <a:off x="3235788" y="2284200"/>
                <a:ext cx="36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40	45	50	55	60	65	70</a:t>
                </a:r>
                <a:endParaRPr>
                  <a:solidFill>
                    <a:schemeClr val="dk1"/>
                  </a:solidFill>
                  <a:latin typeface="Roboto"/>
                  <a:ea typeface="Roboto"/>
                  <a:cs typeface="Roboto"/>
                  <a:sym typeface="Roboto"/>
                </a:endParaRPr>
              </a:p>
            </p:txBody>
          </p:sp>
          <p:sp>
            <p:nvSpPr>
              <p:cNvPr id="167" name="Google Shape;167;p17"/>
              <p:cNvSpPr/>
              <p:nvPr/>
            </p:nvSpPr>
            <p:spPr>
              <a:xfrm>
                <a:off x="5796675" y="29274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6771450" y="26157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6407200" y="33299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7292425" y="23901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6736425" y="22680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6351425" y="29985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6736425" y="24418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7"/>
            <p:cNvSpPr txBox="1"/>
            <p:nvPr/>
          </p:nvSpPr>
          <p:spPr>
            <a:xfrm>
              <a:off x="6545800" y="4678050"/>
              <a:ext cx="22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Age (years)</a:t>
              </a:r>
              <a:endParaRPr>
                <a:solidFill>
                  <a:schemeClr val="dk1"/>
                </a:solidFill>
                <a:latin typeface="Roboto"/>
                <a:ea typeface="Roboto"/>
                <a:cs typeface="Roboto"/>
                <a:sym typeface="Roboto"/>
              </a:endParaRPr>
            </a:p>
          </p:txBody>
        </p:sp>
        <p:sp>
          <p:nvSpPr>
            <p:cNvPr id="179" name="Google Shape;179;p17"/>
            <p:cNvSpPr txBox="1"/>
            <p:nvPr/>
          </p:nvSpPr>
          <p:spPr>
            <a:xfrm rot="-5400000">
              <a:off x="3523650" y="2227475"/>
              <a:ext cx="22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Height</a:t>
              </a:r>
              <a:r>
                <a:rPr lang="en">
                  <a:solidFill>
                    <a:schemeClr val="dk1"/>
                  </a:solidFill>
                  <a:latin typeface="Roboto"/>
                  <a:ea typeface="Roboto"/>
                  <a:cs typeface="Roboto"/>
                  <a:sym typeface="Roboto"/>
                </a:rPr>
                <a:t> (cm)</a:t>
              </a:r>
              <a:endParaRPr>
                <a:solidFill>
                  <a:schemeClr val="dk1"/>
                </a:solidFill>
                <a:latin typeface="Roboto"/>
                <a:ea typeface="Roboto"/>
                <a:cs typeface="Roboto"/>
                <a:sym typeface="Roboto"/>
              </a:endParaRPr>
            </a:p>
          </p:txBody>
        </p:sp>
      </p:grpSp>
      <p:sp>
        <p:nvSpPr>
          <p:cNvPr id="180" name="Google Shape;180;p17"/>
          <p:cNvSpPr txBox="1"/>
          <p:nvPr/>
        </p:nvSpPr>
        <p:spPr>
          <a:xfrm>
            <a:off x="6636000" y="3108775"/>
            <a:ext cx="250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How tall would we expect a 1 year old lemur to be? A 7 year old?</a:t>
            </a:r>
            <a:endParaRPr>
              <a:solidFill>
                <a:schemeClr val="dk1"/>
              </a:solidFill>
              <a:latin typeface="Roboto"/>
              <a:ea typeface="Roboto"/>
              <a:cs typeface="Roboto"/>
              <a:sym typeface="Roboto"/>
            </a:endParaRPr>
          </a:p>
        </p:txBody>
      </p:sp>
      <p:sp>
        <p:nvSpPr>
          <p:cNvPr id="181" name="Google Shape;181;p17"/>
          <p:cNvSpPr/>
          <p:nvPr/>
        </p:nvSpPr>
        <p:spPr>
          <a:xfrm>
            <a:off x="7962575" y="1290725"/>
            <a:ext cx="863100" cy="63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5509375" y="3372900"/>
            <a:ext cx="863100" cy="63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txBox="1"/>
          <p:nvPr/>
        </p:nvSpPr>
        <p:spPr>
          <a:xfrm>
            <a:off x="5753575" y="3382650"/>
            <a:ext cx="61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FF0000"/>
                </a:solidFill>
                <a:latin typeface="Roboto"/>
                <a:ea typeface="Roboto"/>
                <a:cs typeface="Roboto"/>
                <a:sym typeface="Roboto"/>
              </a:rPr>
              <a:t>?</a:t>
            </a:r>
            <a:endParaRPr sz="2800">
              <a:solidFill>
                <a:srgbClr val="FF0000"/>
              </a:solidFill>
              <a:latin typeface="Roboto"/>
              <a:ea typeface="Roboto"/>
              <a:cs typeface="Roboto"/>
              <a:sym typeface="Roboto"/>
            </a:endParaRPr>
          </a:p>
        </p:txBody>
      </p:sp>
      <p:sp>
        <p:nvSpPr>
          <p:cNvPr id="184" name="Google Shape;184;p17"/>
          <p:cNvSpPr txBox="1"/>
          <p:nvPr/>
        </p:nvSpPr>
        <p:spPr>
          <a:xfrm>
            <a:off x="8206775" y="1300475"/>
            <a:ext cx="61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FF0000"/>
                </a:solidFill>
                <a:latin typeface="Roboto"/>
                <a:ea typeface="Roboto"/>
                <a:cs typeface="Roboto"/>
                <a:sym typeface="Roboto"/>
              </a:rPr>
              <a:t>?</a:t>
            </a:r>
            <a:endParaRPr sz="2800">
              <a:solidFill>
                <a:srgbClr val="FF0000"/>
              </a:solidFill>
              <a:latin typeface="Roboto"/>
              <a:ea typeface="Roboto"/>
              <a:cs typeface="Roboto"/>
              <a:sym typeface="Roboto"/>
            </a:endParaRPr>
          </a:p>
        </p:txBody>
      </p:sp>
      <p:cxnSp>
        <p:nvCxnSpPr>
          <p:cNvPr id="185" name="Google Shape;185;p17"/>
          <p:cNvCxnSpPr/>
          <p:nvPr/>
        </p:nvCxnSpPr>
        <p:spPr>
          <a:xfrm flipH="1" rot="10800000">
            <a:off x="5367075" y="1209300"/>
            <a:ext cx="2872500" cy="3015600"/>
          </a:xfrm>
          <a:prstGeom prst="straightConnector1">
            <a:avLst/>
          </a:prstGeom>
          <a:noFill/>
          <a:ln cap="flat" cmpd="sng" w="38100">
            <a:solidFill>
              <a:schemeClr val="dk1"/>
            </a:solidFill>
            <a:prstDash val="solid"/>
            <a:round/>
            <a:headEnd len="med" w="med" type="none"/>
            <a:tailEnd len="med" w="med" type="none"/>
          </a:ln>
        </p:spPr>
      </p:cxnSp>
      <p:grpSp>
        <p:nvGrpSpPr>
          <p:cNvPr id="186" name="Google Shape;186;p17"/>
          <p:cNvGrpSpPr/>
          <p:nvPr/>
        </p:nvGrpSpPr>
        <p:grpSpPr>
          <a:xfrm>
            <a:off x="319200" y="1398575"/>
            <a:ext cx="4128000" cy="1914900"/>
            <a:chOff x="319200" y="1398575"/>
            <a:chExt cx="4128000" cy="1914900"/>
          </a:xfrm>
        </p:grpSpPr>
        <p:sp>
          <p:nvSpPr>
            <p:cNvPr id="187" name="Google Shape;187;p17"/>
            <p:cNvSpPr/>
            <p:nvPr/>
          </p:nvSpPr>
          <p:spPr>
            <a:xfrm>
              <a:off x="319200" y="1398575"/>
              <a:ext cx="3048000" cy="191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txBox="1"/>
            <p:nvPr/>
          </p:nvSpPr>
          <p:spPr>
            <a:xfrm>
              <a:off x="319200" y="1592675"/>
              <a:ext cx="412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Y = β</a:t>
              </a:r>
              <a:r>
                <a:rPr lang="en" sz="2100">
                  <a:solidFill>
                    <a:schemeClr val="dk1"/>
                  </a:solidFill>
                  <a:latin typeface="Roboto"/>
                  <a:ea typeface="Roboto"/>
                  <a:cs typeface="Roboto"/>
                  <a:sym typeface="Roboto"/>
                </a:rPr>
                <a:t>0</a:t>
              </a:r>
              <a:r>
                <a:rPr lang="en" sz="3200">
                  <a:solidFill>
                    <a:schemeClr val="dk1"/>
                  </a:solidFill>
                  <a:latin typeface="Roboto"/>
                  <a:ea typeface="Roboto"/>
                  <a:cs typeface="Roboto"/>
                  <a:sym typeface="Roboto"/>
                </a:rPr>
                <a:t> + β</a:t>
              </a:r>
              <a:r>
                <a:rPr lang="en" sz="2100">
                  <a:solidFill>
                    <a:schemeClr val="dk1"/>
                  </a:solidFill>
                  <a:latin typeface="Roboto"/>
                  <a:ea typeface="Roboto"/>
                  <a:cs typeface="Roboto"/>
                  <a:sym typeface="Roboto"/>
                </a:rPr>
                <a:t>1</a:t>
              </a:r>
              <a:r>
                <a:rPr lang="en" sz="3200">
                  <a:solidFill>
                    <a:schemeClr val="dk1"/>
                  </a:solidFill>
                  <a:latin typeface="Roboto"/>
                  <a:ea typeface="Roboto"/>
                  <a:cs typeface="Roboto"/>
                  <a:sym typeface="Roboto"/>
                </a:rPr>
                <a:t>X</a:t>
              </a:r>
              <a:r>
                <a:rPr lang="en" sz="2200">
                  <a:solidFill>
                    <a:schemeClr val="dk1"/>
                  </a:solidFill>
                  <a:latin typeface="Roboto"/>
                  <a:ea typeface="Roboto"/>
                  <a:cs typeface="Roboto"/>
                  <a:sym typeface="Roboto"/>
                </a:rPr>
                <a:t>1 </a:t>
              </a:r>
              <a:r>
                <a:rPr lang="en" sz="3200">
                  <a:solidFill>
                    <a:schemeClr val="dk1"/>
                  </a:solidFill>
                  <a:latin typeface="Roboto"/>
                  <a:ea typeface="Roboto"/>
                  <a:cs typeface="Roboto"/>
                  <a:sym typeface="Roboto"/>
                </a:rPr>
                <a:t>+ ε</a:t>
              </a:r>
              <a:endParaRPr sz="2200">
                <a:solidFill>
                  <a:schemeClr val="dk1"/>
                </a:solidFill>
                <a:latin typeface="Roboto"/>
                <a:ea typeface="Roboto"/>
                <a:cs typeface="Roboto"/>
                <a:sym typeface="Roboto"/>
              </a:endParaRPr>
            </a:p>
          </p:txBody>
        </p:sp>
        <p:sp>
          <p:nvSpPr>
            <p:cNvPr id="189" name="Google Shape;189;p17"/>
            <p:cNvSpPr txBox="1"/>
            <p:nvPr/>
          </p:nvSpPr>
          <p:spPr>
            <a:xfrm>
              <a:off x="319200" y="2615850"/>
              <a:ext cx="412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ŷ</a:t>
              </a:r>
              <a:r>
                <a:rPr lang="en" sz="3200">
                  <a:solidFill>
                    <a:schemeClr val="dk1"/>
                  </a:solidFill>
                  <a:latin typeface="Roboto"/>
                  <a:ea typeface="Roboto"/>
                  <a:cs typeface="Roboto"/>
                  <a:sym typeface="Roboto"/>
                </a:rPr>
                <a:t> = β</a:t>
              </a:r>
              <a:r>
                <a:rPr lang="en" sz="2100">
                  <a:solidFill>
                    <a:schemeClr val="dk1"/>
                  </a:solidFill>
                  <a:latin typeface="Roboto"/>
                  <a:ea typeface="Roboto"/>
                  <a:cs typeface="Roboto"/>
                  <a:sym typeface="Roboto"/>
                </a:rPr>
                <a:t>0</a:t>
              </a:r>
              <a:r>
                <a:rPr lang="en" sz="3200">
                  <a:solidFill>
                    <a:schemeClr val="dk1"/>
                  </a:solidFill>
                  <a:latin typeface="Roboto"/>
                  <a:ea typeface="Roboto"/>
                  <a:cs typeface="Roboto"/>
                  <a:sym typeface="Roboto"/>
                </a:rPr>
                <a:t> + β</a:t>
              </a:r>
              <a:r>
                <a:rPr lang="en" sz="2100">
                  <a:solidFill>
                    <a:schemeClr val="dk1"/>
                  </a:solidFill>
                  <a:latin typeface="Roboto"/>
                  <a:ea typeface="Roboto"/>
                  <a:cs typeface="Roboto"/>
                  <a:sym typeface="Roboto"/>
                </a:rPr>
                <a:t>1</a:t>
              </a:r>
              <a:r>
                <a:rPr lang="en" sz="3200">
                  <a:solidFill>
                    <a:schemeClr val="dk1"/>
                  </a:solidFill>
                  <a:latin typeface="Roboto"/>
                  <a:ea typeface="Roboto"/>
                  <a:cs typeface="Roboto"/>
                  <a:sym typeface="Roboto"/>
                </a:rPr>
                <a:t>x</a:t>
              </a:r>
              <a:r>
                <a:rPr lang="en" sz="2200">
                  <a:solidFill>
                    <a:schemeClr val="dk1"/>
                  </a:solidFill>
                  <a:latin typeface="Roboto"/>
                  <a:ea typeface="Roboto"/>
                  <a:cs typeface="Roboto"/>
                  <a:sym typeface="Roboto"/>
                </a:rPr>
                <a:t>1 </a:t>
              </a:r>
              <a:r>
                <a:rPr lang="en" sz="3200">
                  <a:solidFill>
                    <a:schemeClr val="dk1"/>
                  </a:solidFill>
                  <a:latin typeface="Roboto"/>
                  <a:ea typeface="Roboto"/>
                  <a:cs typeface="Roboto"/>
                  <a:sym typeface="Roboto"/>
                </a:rPr>
                <a:t>+ ε</a:t>
              </a:r>
              <a:endParaRPr sz="2200">
                <a:solidFill>
                  <a:schemeClr val="dk1"/>
                </a:solidFill>
                <a:latin typeface="Roboto"/>
                <a:ea typeface="Roboto"/>
                <a:cs typeface="Roboto"/>
                <a:sym typeface="Roboto"/>
              </a:endParaRPr>
            </a:p>
          </p:txBody>
        </p:sp>
        <p:sp>
          <p:nvSpPr>
            <p:cNvPr id="190" name="Google Shape;190;p17"/>
            <p:cNvSpPr txBox="1"/>
            <p:nvPr/>
          </p:nvSpPr>
          <p:spPr>
            <a:xfrm>
              <a:off x="354300" y="1398575"/>
              <a:ext cx="32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"truth"</a:t>
              </a:r>
              <a:endParaRPr>
                <a:solidFill>
                  <a:schemeClr val="dk1"/>
                </a:solidFill>
                <a:latin typeface="Roboto"/>
                <a:ea typeface="Roboto"/>
                <a:cs typeface="Roboto"/>
                <a:sym typeface="Roboto"/>
              </a:endParaRPr>
            </a:p>
          </p:txBody>
        </p:sp>
        <p:sp>
          <p:nvSpPr>
            <p:cNvPr id="191" name="Google Shape;191;p17"/>
            <p:cNvSpPr txBox="1"/>
            <p:nvPr/>
          </p:nvSpPr>
          <p:spPr>
            <a:xfrm>
              <a:off x="354300" y="2311988"/>
              <a:ext cx="32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Our data - a sample of the "truth"</a:t>
              </a:r>
              <a:endParaRPr>
                <a:solidFill>
                  <a:schemeClr val="dk1"/>
                </a:solidFill>
                <a:latin typeface="Roboto"/>
                <a:ea typeface="Roboto"/>
                <a:cs typeface="Roboto"/>
                <a:sym typeface="Roboto"/>
              </a:endParaRPr>
            </a:p>
          </p:txBody>
        </p:sp>
      </p:grpSp>
      <p:sp>
        <p:nvSpPr>
          <p:cNvPr id="192" name="Google Shape;192;p17"/>
          <p:cNvSpPr txBox="1"/>
          <p:nvPr/>
        </p:nvSpPr>
        <p:spPr>
          <a:xfrm>
            <a:off x="354300" y="4110025"/>
            <a:ext cx="4128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Roboto"/>
                <a:ea typeface="Roboto"/>
                <a:cs typeface="Roboto"/>
                <a:sym typeface="Roboto"/>
              </a:rPr>
              <a:t>Height</a:t>
            </a:r>
            <a:r>
              <a:rPr lang="en" sz="2300">
                <a:solidFill>
                  <a:schemeClr val="dk1"/>
                </a:solidFill>
                <a:latin typeface="Roboto"/>
                <a:ea typeface="Roboto"/>
                <a:cs typeface="Roboto"/>
                <a:sym typeface="Roboto"/>
              </a:rPr>
              <a:t> = 39 + 2.5*Age</a:t>
            </a:r>
            <a:r>
              <a:rPr lang="en" sz="1300">
                <a:solidFill>
                  <a:schemeClr val="dk1"/>
                </a:solidFill>
                <a:latin typeface="Roboto"/>
                <a:ea typeface="Roboto"/>
                <a:cs typeface="Roboto"/>
                <a:sym typeface="Roboto"/>
              </a:rPr>
              <a:t> </a:t>
            </a:r>
            <a:r>
              <a:rPr lang="en" sz="2300">
                <a:solidFill>
                  <a:schemeClr val="dk1"/>
                </a:solidFill>
                <a:latin typeface="Roboto"/>
                <a:ea typeface="Roboto"/>
                <a:cs typeface="Roboto"/>
                <a:sym typeface="Roboto"/>
              </a:rPr>
              <a:t>+ ε</a:t>
            </a:r>
            <a:endParaRPr sz="13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It's all about </a:t>
            </a:r>
            <a:r>
              <a:rPr b="1" lang="en" u="sng"/>
              <a:t>residuals (error)</a:t>
            </a:r>
            <a:endParaRPr b="1" u="sng"/>
          </a:p>
        </p:txBody>
      </p:sp>
      <p:sp>
        <p:nvSpPr>
          <p:cNvPr id="198" name="Google Shape;198;p18"/>
          <p:cNvSpPr txBox="1"/>
          <p:nvPr/>
        </p:nvSpPr>
        <p:spPr>
          <a:xfrm>
            <a:off x="684350" y="1863750"/>
            <a:ext cx="2964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Residual</a:t>
            </a:r>
            <a:r>
              <a:rPr lang="en" sz="1600">
                <a:solidFill>
                  <a:schemeClr val="dk1"/>
                </a:solidFill>
                <a:latin typeface="Roboto"/>
                <a:ea typeface="Roboto"/>
                <a:cs typeface="Roboto"/>
                <a:sym typeface="Roboto"/>
              </a:rPr>
              <a:t> = difference between </a:t>
            </a:r>
            <a:r>
              <a:rPr b="1" lang="en" sz="1800" u="sng">
                <a:solidFill>
                  <a:schemeClr val="dk1"/>
                </a:solidFill>
                <a:latin typeface="Roboto"/>
                <a:ea typeface="Roboto"/>
                <a:cs typeface="Roboto"/>
                <a:sym typeface="Roboto"/>
              </a:rPr>
              <a:t>predicted</a:t>
            </a:r>
            <a:r>
              <a:rPr lang="en" sz="1600">
                <a:solidFill>
                  <a:schemeClr val="dk1"/>
                </a:solidFill>
                <a:latin typeface="Roboto"/>
                <a:ea typeface="Roboto"/>
                <a:cs typeface="Roboto"/>
                <a:sym typeface="Roboto"/>
              </a:rPr>
              <a:t> and </a:t>
            </a:r>
            <a:r>
              <a:rPr b="1" lang="en" sz="1800" u="sng">
                <a:solidFill>
                  <a:schemeClr val="dk1"/>
                </a:solidFill>
                <a:latin typeface="Roboto"/>
                <a:ea typeface="Roboto"/>
                <a:cs typeface="Roboto"/>
                <a:sym typeface="Roboto"/>
              </a:rPr>
              <a:t>observed</a:t>
            </a:r>
            <a:endParaRPr b="1" sz="1800" u="sng">
              <a:solidFill>
                <a:schemeClr val="dk1"/>
              </a:solidFill>
              <a:latin typeface="Roboto"/>
              <a:ea typeface="Roboto"/>
              <a:cs typeface="Roboto"/>
              <a:sym typeface="Roboto"/>
            </a:endParaRPr>
          </a:p>
        </p:txBody>
      </p:sp>
      <p:grpSp>
        <p:nvGrpSpPr>
          <p:cNvPr id="199" name="Google Shape;199;p18"/>
          <p:cNvGrpSpPr/>
          <p:nvPr/>
        </p:nvGrpSpPr>
        <p:grpSpPr>
          <a:xfrm>
            <a:off x="4863203" y="1225229"/>
            <a:ext cx="3293952" cy="3078833"/>
            <a:chOff x="3226025" y="1705700"/>
            <a:chExt cx="3057600" cy="2841300"/>
          </a:xfrm>
        </p:grpSpPr>
        <p:cxnSp>
          <p:nvCxnSpPr>
            <p:cNvPr id="200" name="Google Shape;200;p18"/>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201" name="Google Shape;201;p18"/>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202" name="Google Shape;202;p18"/>
          <p:cNvSpPr/>
          <p:nvPr/>
        </p:nvSpPr>
        <p:spPr>
          <a:xfrm>
            <a:off x="5308175" y="29355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6282950" y="26238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5918700" y="33380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6803925" y="19934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7314600" y="19934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6803925" y="23983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6247925" y="22762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5862925" y="30067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6453175" y="18713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6247925" y="24500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6803925" y="15118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18"/>
          <p:cNvCxnSpPr>
            <a:stCxn id="210" idx="4"/>
          </p:cNvCxnSpPr>
          <p:nvPr/>
        </p:nvCxnSpPr>
        <p:spPr>
          <a:xfrm>
            <a:off x="6510175" y="1993475"/>
            <a:ext cx="19500" cy="391800"/>
          </a:xfrm>
          <a:prstGeom prst="straightConnector1">
            <a:avLst/>
          </a:prstGeom>
          <a:noFill/>
          <a:ln cap="flat" cmpd="sng" w="38100">
            <a:solidFill>
              <a:srgbClr val="FF0000"/>
            </a:solidFill>
            <a:prstDash val="solid"/>
            <a:round/>
            <a:headEnd len="med" w="med" type="none"/>
            <a:tailEnd len="med" w="med" type="none"/>
          </a:ln>
        </p:spPr>
      </p:cxnSp>
      <p:cxnSp>
        <p:nvCxnSpPr>
          <p:cNvPr id="214" name="Google Shape;214;p18"/>
          <p:cNvCxnSpPr>
            <a:stCxn id="209" idx="7"/>
            <a:endCxn id="204" idx="0"/>
          </p:cNvCxnSpPr>
          <p:nvPr/>
        </p:nvCxnSpPr>
        <p:spPr>
          <a:xfrm>
            <a:off x="5960230" y="3024581"/>
            <a:ext cx="15600" cy="313500"/>
          </a:xfrm>
          <a:prstGeom prst="straightConnector1">
            <a:avLst/>
          </a:prstGeom>
          <a:noFill/>
          <a:ln cap="flat" cmpd="sng" w="38100">
            <a:solidFill>
              <a:srgbClr val="FF0000"/>
            </a:solidFill>
            <a:prstDash val="solid"/>
            <a:round/>
            <a:headEnd len="med" w="med" type="none"/>
            <a:tailEnd len="med" w="med" type="none"/>
          </a:ln>
        </p:spPr>
      </p:cxnSp>
      <p:cxnSp>
        <p:nvCxnSpPr>
          <p:cNvPr id="215" name="Google Shape;215;p18"/>
          <p:cNvCxnSpPr/>
          <p:nvPr/>
        </p:nvCxnSpPr>
        <p:spPr>
          <a:xfrm>
            <a:off x="7343750" y="1559475"/>
            <a:ext cx="28200" cy="434100"/>
          </a:xfrm>
          <a:prstGeom prst="straightConnector1">
            <a:avLst/>
          </a:prstGeom>
          <a:noFill/>
          <a:ln cap="flat" cmpd="sng" w="38100">
            <a:solidFill>
              <a:srgbClr val="FF0000"/>
            </a:solidFill>
            <a:prstDash val="solid"/>
            <a:round/>
            <a:headEnd len="med" w="med" type="none"/>
            <a:tailEnd len="med" w="med" type="none"/>
          </a:ln>
        </p:spPr>
      </p:cxnSp>
      <p:cxnSp>
        <p:nvCxnSpPr>
          <p:cNvPr id="216" name="Google Shape;216;p18"/>
          <p:cNvCxnSpPr>
            <a:stCxn id="205" idx="4"/>
            <a:endCxn id="207" idx="0"/>
          </p:cNvCxnSpPr>
          <p:nvPr/>
        </p:nvCxnSpPr>
        <p:spPr>
          <a:xfrm>
            <a:off x="6860925" y="2115575"/>
            <a:ext cx="0" cy="282600"/>
          </a:xfrm>
          <a:prstGeom prst="straightConnector1">
            <a:avLst/>
          </a:prstGeom>
          <a:noFill/>
          <a:ln cap="flat" cmpd="sng" w="38100">
            <a:solidFill>
              <a:srgbClr val="FF0000"/>
            </a:solidFill>
            <a:prstDash val="solid"/>
            <a:round/>
            <a:headEnd len="med" w="med" type="none"/>
            <a:tailEnd len="med" w="med" type="none"/>
          </a:ln>
        </p:spPr>
      </p:cxnSp>
      <p:cxnSp>
        <p:nvCxnSpPr>
          <p:cNvPr id="217" name="Google Shape;217;p18"/>
          <p:cNvCxnSpPr/>
          <p:nvPr/>
        </p:nvCxnSpPr>
        <p:spPr>
          <a:xfrm>
            <a:off x="5376675" y="3055475"/>
            <a:ext cx="12900" cy="539700"/>
          </a:xfrm>
          <a:prstGeom prst="straightConnector1">
            <a:avLst/>
          </a:prstGeom>
          <a:noFill/>
          <a:ln cap="flat" cmpd="sng" w="38100">
            <a:solidFill>
              <a:srgbClr val="FF0000"/>
            </a:solidFill>
            <a:prstDash val="solid"/>
            <a:round/>
            <a:headEnd len="med" w="med" type="none"/>
            <a:tailEnd len="med" w="med" type="none"/>
          </a:ln>
        </p:spPr>
      </p:cxnSp>
      <p:cxnSp>
        <p:nvCxnSpPr>
          <p:cNvPr id="218" name="Google Shape;218;p18"/>
          <p:cNvCxnSpPr>
            <a:endCxn id="205" idx="0"/>
          </p:cNvCxnSpPr>
          <p:nvPr/>
        </p:nvCxnSpPr>
        <p:spPr>
          <a:xfrm>
            <a:off x="6857625" y="1632875"/>
            <a:ext cx="3300" cy="360600"/>
          </a:xfrm>
          <a:prstGeom prst="straightConnector1">
            <a:avLst/>
          </a:prstGeom>
          <a:noFill/>
          <a:ln cap="flat" cmpd="sng" w="38100">
            <a:solidFill>
              <a:srgbClr val="FF0000"/>
            </a:solidFill>
            <a:prstDash val="solid"/>
            <a:round/>
            <a:headEnd len="med" w="med" type="none"/>
            <a:tailEnd len="med" w="med" type="none"/>
          </a:ln>
        </p:spPr>
      </p:cxnSp>
      <p:cxnSp>
        <p:nvCxnSpPr>
          <p:cNvPr id="219" name="Google Shape;219;p18"/>
          <p:cNvCxnSpPr>
            <a:endCxn id="203" idx="1"/>
          </p:cNvCxnSpPr>
          <p:nvPr/>
        </p:nvCxnSpPr>
        <p:spPr>
          <a:xfrm flipH="1">
            <a:off x="6299645" y="2398131"/>
            <a:ext cx="16500" cy="243600"/>
          </a:xfrm>
          <a:prstGeom prst="straightConnector1">
            <a:avLst/>
          </a:prstGeom>
          <a:noFill/>
          <a:ln cap="flat" cmpd="sng" w="38100">
            <a:solidFill>
              <a:srgbClr val="FF0000"/>
            </a:solidFill>
            <a:prstDash val="solid"/>
            <a:round/>
            <a:headEnd len="med" w="med" type="none"/>
            <a:tailEnd len="med" w="med" type="none"/>
          </a:ln>
        </p:spPr>
      </p:cxnSp>
      <p:grpSp>
        <p:nvGrpSpPr>
          <p:cNvPr id="220" name="Google Shape;220;p18"/>
          <p:cNvGrpSpPr/>
          <p:nvPr/>
        </p:nvGrpSpPr>
        <p:grpSpPr>
          <a:xfrm>
            <a:off x="1061775" y="2698881"/>
            <a:ext cx="3564875" cy="820194"/>
            <a:chOff x="1061775" y="3003681"/>
            <a:chExt cx="3564875" cy="820194"/>
          </a:xfrm>
        </p:grpSpPr>
        <p:sp>
          <p:nvSpPr>
            <p:cNvPr id="221" name="Google Shape;221;p18"/>
            <p:cNvSpPr txBox="1"/>
            <p:nvPr/>
          </p:nvSpPr>
          <p:spPr>
            <a:xfrm>
              <a:off x="1061775" y="3408375"/>
              <a:ext cx="192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model</a:t>
              </a:r>
              <a:endParaRPr sz="1500">
                <a:solidFill>
                  <a:schemeClr val="dk1"/>
                </a:solidFill>
                <a:latin typeface="Roboto"/>
                <a:ea typeface="Roboto"/>
                <a:cs typeface="Roboto"/>
                <a:sym typeface="Roboto"/>
              </a:endParaRPr>
            </a:p>
          </p:txBody>
        </p:sp>
        <p:sp>
          <p:nvSpPr>
            <p:cNvPr id="222" name="Google Shape;222;p18"/>
            <p:cNvSpPr txBox="1"/>
            <p:nvPr/>
          </p:nvSpPr>
          <p:spPr>
            <a:xfrm>
              <a:off x="2705150" y="3408375"/>
              <a:ext cx="192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data</a:t>
              </a:r>
              <a:endParaRPr sz="1500">
                <a:solidFill>
                  <a:schemeClr val="dk1"/>
                </a:solidFill>
                <a:latin typeface="Roboto"/>
                <a:ea typeface="Roboto"/>
                <a:cs typeface="Roboto"/>
                <a:sym typeface="Roboto"/>
              </a:endParaRPr>
            </a:p>
          </p:txBody>
        </p:sp>
        <p:sp>
          <p:nvSpPr>
            <p:cNvPr id="223" name="Google Shape;223;p18"/>
            <p:cNvSpPr/>
            <p:nvPr/>
          </p:nvSpPr>
          <p:spPr>
            <a:xfrm rot="-4517768">
              <a:off x="1320340" y="3124612"/>
              <a:ext cx="374670" cy="16285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rot="-6327617">
              <a:off x="2752707" y="3124622"/>
              <a:ext cx="374761" cy="162818"/>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8"/>
          <p:cNvSpPr txBox="1"/>
          <p:nvPr/>
        </p:nvSpPr>
        <p:spPr>
          <a:xfrm>
            <a:off x="1467225" y="3849100"/>
            <a:ext cx="2583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ε</a:t>
            </a:r>
            <a:r>
              <a:rPr lang="en" sz="2200">
                <a:solidFill>
                  <a:schemeClr val="dk1"/>
                </a:solidFill>
                <a:latin typeface="Roboto"/>
                <a:ea typeface="Roboto"/>
                <a:cs typeface="Roboto"/>
                <a:sym typeface="Roboto"/>
              </a:rPr>
              <a:t>i = </a:t>
            </a:r>
            <a:r>
              <a:rPr lang="en" sz="3200">
                <a:solidFill>
                  <a:schemeClr val="dk1"/>
                </a:solidFill>
                <a:latin typeface="Roboto"/>
                <a:ea typeface="Roboto"/>
                <a:cs typeface="Roboto"/>
                <a:sym typeface="Roboto"/>
              </a:rPr>
              <a:t>Y</a:t>
            </a:r>
            <a:r>
              <a:rPr lang="en" sz="2000">
                <a:solidFill>
                  <a:schemeClr val="dk1"/>
                </a:solidFill>
                <a:latin typeface="Roboto"/>
                <a:ea typeface="Roboto"/>
                <a:cs typeface="Roboto"/>
                <a:sym typeface="Roboto"/>
              </a:rPr>
              <a:t>i</a:t>
            </a:r>
            <a:r>
              <a:rPr lang="en">
                <a:solidFill>
                  <a:schemeClr val="dk1"/>
                </a:solidFill>
                <a:latin typeface="Roboto"/>
                <a:ea typeface="Roboto"/>
                <a:cs typeface="Roboto"/>
                <a:sym typeface="Roboto"/>
              </a:rPr>
              <a:t> </a:t>
            </a:r>
            <a:r>
              <a:rPr lang="en" sz="3200">
                <a:solidFill>
                  <a:schemeClr val="dk1"/>
                </a:solidFill>
                <a:latin typeface="Roboto"/>
                <a:ea typeface="Roboto"/>
                <a:cs typeface="Roboto"/>
                <a:sym typeface="Roboto"/>
              </a:rPr>
              <a:t>- ŷ</a:t>
            </a:r>
            <a:r>
              <a:rPr lang="en" sz="2000">
                <a:solidFill>
                  <a:schemeClr val="dk1"/>
                </a:solidFill>
                <a:latin typeface="Roboto"/>
                <a:ea typeface="Roboto"/>
                <a:cs typeface="Roboto"/>
                <a:sym typeface="Roboto"/>
              </a:rPr>
              <a:t>i</a:t>
            </a:r>
            <a:endParaRPr sz="2000">
              <a:solidFill>
                <a:schemeClr val="dk1"/>
              </a:solidFill>
              <a:latin typeface="Roboto"/>
              <a:ea typeface="Roboto"/>
              <a:cs typeface="Roboto"/>
              <a:sym typeface="Roboto"/>
            </a:endParaRPr>
          </a:p>
        </p:txBody>
      </p:sp>
      <p:sp>
        <p:nvSpPr>
          <p:cNvPr id="226" name="Google Shape;226;p18"/>
          <p:cNvSpPr/>
          <p:nvPr/>
        </p:nvSpPr>
        <p:spPr>
          <a:xfrm rot="2959145">
            <a:off x="1463815" y="3574125"/>
            <a:ext cx="374628" cy="162958"/>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rot="7932533">
            <a:off x="2733519" y="3574151"/>
            <a:ext cx="374645" cy="162894"/>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8"/>
          <p:cNvGrpSpPr/>
          <p:nvPr/>
        </p:nvGrpSpPr>
        <p:grpSpPr>
          <a:xfrm>
            <a:off x="4867750" y="648525"/>
            <a:ext cx="4527675" cy="3506150"/>
            <a:chOff x="4867750" y="648525"/>
            <a:chExt cx="4527675" cy="3506150"/>
          </a:xfrm>
        </p:grpSpPr>
        <p:cxnSp>
          <p:nvCxnSpPr>
            <p:cNvPr id="229" name="Google Shape;229;p18"/>
            <p:cNvCxnSpPr/>
            <p:nvPr/>
          </p:nvCxnSpPr>
          <p:spPr>
            <a:xfrm flipH="1" rot="10800000">
              <a:off x="4867750" y="1113575"/>
              <a:ext cx="2881800" cy="3041100"/>
            </a:xfrm>
            <a:prstGeom prst="straightConnector1">
              <a:avLst/>
            </a:prstGeom>
            <a:noFill/>
            <a:ln cap="flat" cmpd="sng" w="38100">
              <a:solidFill>
                <a:schemeClr val="dk1"/>
              </a:solidFill>
              <a:prstDash val="solid"/>
              <a:round/>
              <a:headEnd len="med" w="med" type="none"/>
              <a:tailEnd len="med" w="med" type="none"/>
            </a:ln>
          </p:spPr>
        </p:cxnSp>
        <p:sp>
          <p:nvSpPr>
            <p:cNvPr id="230" name="Google Shape;230;p18"/>
            <p:cNvSpPr txBox="1"/>
            <p:nvPr/>
          </p:nvSpPr>
          <p:spPr>
            <a:xfrm>
              <a:off x="6656200" y="648525"/>
              <a:ext cx="192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model</a:t>
              </a:r>
              <a:endParaRPr sz="1500">
                <a:solidFill>
                  <a:schemeClr val="dk1"/>
                </a:solidFill>
                <a:latin typeface="Roboto"/>
                <a:ea typeface="Roboto"/>
                <a:cs typeface="Roboto"/>
                <a:sym typeface="Roboto"/>
              </a:endParaRPr>
            </a:p>
          </p:txBody>
        </p:sp>
        <p:sp>
          <p:nvSpPr>
            <p:cNvPr id="231" name="Google Shape;231;p18"/>
            <p:cNvSpPr/>
            <p:nvPr/>
          </p:nvSpPr>
          <p:spPr>
            <a:xfrm rot="2959145">
              <a:off x="7342315" y="836950"/>
              <a:ext cx="374628" cy="162958"/>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txBox="1"/>
            <p:nvPr/>
          </p:nvSpPr>
          <p:spPr>
            <a:xfrm>
              <a:off x="7473925" y="2426375"/>
              <a:ext cx="192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data</a:t>
              </a:r>
              <a:endParaRPr sz="1500">
                <a:solidFill>
                  <a:schemeClr val="dk1"/>
                </a:solidFill>
                <a:latin typeface="Roboto"/>
                <a:ea typeface="Roboto"/>
                <a:cs typeface="Roboto"/>
                <a:sym typeface="Roboto"/>
              </a:endParaRPr>
            </a:p>
          </p:txBody>
        </p:sp>
        <p:sp>
          <p:nvSpPr>
            <p:cNvPr id="233" name="Google Shape;233;p18"/>
            <p:cNvSpPr/>
            <p:nvPr/>
          </p:nvSpPr>
          <p:spPr>
            <a:xfrm rot="-6327617">
              <a:off x="7286757" y="2287997"/>
              <a:ext cx="374761" cy="162818"/>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8"/>
          <p:cNvSpPr txBox="1"/>
          <p:nvPr/>
        </p:nvSpPr>
        <p:spPr>
          <a:xfrm>
            <a:off x="4984525" y="4599625"/>
            <a:ext cx="305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dk1"/>
                </a:solidFill>
                <a:latin typeface="Roboto"/>
                <a:ea typeface="Roboto"/>
                <a:cs typeface="Roboto"/>
                <a:sym typeface="Roboto"/>
              </a:rPr>
              <a:t>SSE</a:t>
            </a:r>
            <a:r>
              <a:rPr lang="en" sz="1600">
                <a:solidFill>
                  <a:schemeClr val="dk1"/>
                </a:solidFill>
                <a:latin typeface="Roboto"/>
                <a:ea typeface="Roboto"/>
                <a:cs typeface="Roboto"/>
                <a:sym typeface="Roboto"/>
              </a:rPr>
              <a:t> = sum of squared errors</a:t>
            </a:r>
            <a:endParaRPr sz="4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goal: </a:t>
            </a:r>
            <a:r>
              <a:rPr b="1" lang="en" u="sng"/>
              <a:t>minimize</a:t>
            </a:r>
            <a:r>
              <a:rPr lang="en"/>
              <a:t> the squared residuals</a:t>
            </a:r>
            <a:endParaRPr/>
          </a:p>
        </p:txBody>
      </p:sp>
      <p:grpSp>
        <p:nvGrpSpPr>
          <p:cNvPr id="240" name="Google Shape;240;p19"/>
          <p:cNvGrpSpPr/>
          <p:nvPr/>
        </p:nvGrpSpPr>
        <p:grpSpPr>
          <a:xfrm>
            <a:off x="608516" y="2123704"/>
            <a:ext cx="2380976" cy="2361948"/>
            <a:chOff x="988533" y="1612405"/>
            <a:chExt cx="2943474" cy="2765100"/>
          </a:xfrm>
        </p:grpSpPr>
        <p:grpSp>
          <p:nvGrpSpPr>
            <p:cNvPr id="241" name="Google Shape;241;p19"/>
            <p:cNvGrpSpPr/>
            <p:nvPr/>
          </p:nvGrpSpPr>
          <p:grpSpPr>
            <a:xfrm>
              <a:off x="988533" y="1612405"/>
              <a:ext cx="2897690" cy="2765100"/>
              <a:chOff x="4863203" y="1225229"/>
              <a:chExt cx="3293952" cy="3078833"/>
            </a:xfrm>
          </p:grpSpPr>
          <p:grpSp>
            <p:nvGrpSpPr>
              <p:cNvPr id="242" name="Google Shape;242;p19"/>
              <p:cNvGrpSpPr/>
              <p:nvPr/>
            </p:nvGrpSpPr>
            <p:grpSpPr>
              <a:xfrm>
                <a:off x="4863203" y="1225229"/>
                <a:ext cx="3293952" cy="3078833"/>
                <a:chOff x="5351703" y="1217079"/>
                <a:chExt cx="3293952" cy="3078833"/>
              </a:xfrm>
            </p:grpSpPr>
            <p:grpSp>
              <p:nvGrpSpPr>
                <p:cNvPr id="243" name="Google Shape;243;p19"/>
                <p:cNvGrpSpPr/>
                <p:nvPr/>
              </p:nvGrpSpPr>
              <p:grpSpPr>
                <a:xfrm>
                  <a:off x="5351703" y="1217079"/>
                  <a:ext cx="3293952" cy="3078833"/>
                  <a:chOff x="3226025" y="1705700"/>
                  <a:chExt cx="3057600" cy="2841300"/>
                </a:xfrm>
              </p:grpSpPr>
              <p:cxnSp>
                <p:nvCxnSpPr>
                  <p:cNvPr id="244" name="Google Shape;244;p19"/>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245" name="Google Shape;245;p19"/>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246" name="Google Shape;246;p19"/>
                <p:cNvSpPr/>
                <p:nvPr/>
              </p:nvSpPr>
              <p:spPr>
                <a:xfrm>
                  <a:off x="5796675" y="29274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6771450" y="26157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407200" y="33299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7292425" y="23901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736425" y="22680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6351425" y="29985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6736425" y="24418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9"/>
              <p:cNvGrpSpPr/>
              <p:nvPr/>
            </p:nvGrpSpPr>
            <p:grpSpPr>
              <a:xfrm>
                <a:off x="5356775" y="1633000"/>
                <a:ext cx="2028025" cy="1705075"/>
                <a:chOff x="5356775" y="1633000"/>
                <a:chExt cx="2028025" cy="1705075"/>
              </a:xfrm>
            </p:grpSpPr>
            <p:cxnSp>
              <p:nvCxnSpPr>
                <p:cNvPr id="258" name="Google Shape;258;p19"/>
                <p:cNvCxnSpPr>
                  <a:stCxn id="254" idx="4"/>
                </p:cNvCxnSpPr>
                <p:nvPr/>
              </p:nvCxnSpPr>
              <p:spPr>
                <a:xfrm>
                  <a:off x="6510175" y="1993475"/>
                  <a:ext cx="24000" cy="532800"/>
                </a:xfrm>
                <a:prstGeom prst="straightConnector1">
                  <a:avLst/>
                </a:prstGeom>
                <a:noFill/>
                <a:ln cap="flat" cmpd="sng" w="38100">
                  <a:solidFill>
                    <a:srgbClr val="FF0000"/>
                  </a:solidFill>
                  <a:prstDash val="solid"/>
                  <a:round/>
                  <a:headEnd len="med" w="med" type="none"/>
                  <a:tailEnd len="med" w="med" type="none"/>
                </a:ln>
              </p:spPr>
            </p:cxnSp>
            <p:cxnSp>
              <p:nvCxnSpPr>
                <p:cNvPr id="259" name="Google Shape;259;p19"/>
                <p:cNvCxnSpPr>
                  <a:endCxn id="248" idx="0"/>
                </p:cNvCxnSpPr>
                <p:nvPr/>
              </p:nvCxnSpPr>
              <p:spPr>
                <a:xfrm>
                  <a:off x="5969100" y="2580575"/>
                  <a:ext cx="6600" cy="757500"/>
                </a:xfrm>
                <a:prstGeom prst="straightConnector1">
                  <a:avLst/>
                </a:prstGeom>
                <a:noFill/>
                <a:ln cap="flat" cmpd="sng" w="38100">
                  <a:solidFill>
                    <a:srgbClr val="FF0000"/>
                  </a:solidFill>
                  <a:prstDash val="solid"/>
                  <a:round/>
                  <a:headEnd len="med" w="med" type="none"/>
                  <a:tailEnd len="med" w="med" type="none"/>
                </a:ln>
              </p:spPr>
            </p:cxnSp>
            <p:cxnSp>
              <p:nvCxnSpPr>
                <p:cNvPr id="260" name="Google Shape;260;p19"/>
                <p:cNvCxnSpPr>
                  <a:stCxn id="250" idx="4"/>
                </p:cNvCxnSpPr>
                <p:nvPr/>
              </p:nvCxnSpPr>
              <p:spPr>
                <a:xfrm>
                  <a:off x="7371600" y="2115575"/>
                  <a:ext cx="13200" cy="430200"/>
                </a:xfrm>
                <a:prstGeom prst="straightConnector1">
                  <a:avLst/>
                </a:prstGeom>
                <a:noFill/>
                <a:ln cap="flat" cmpd="sng" w="38100">
                  <a:solidFill>
                    <a:srgbClr val="FF0000"/>
                  </a:solidFill>
                  <a:prstDash val="solid"/>
                  <a:round/>
                  <a:headEnd len="med" w="med" type="none"/>
                  <a:tailEnd len="med" w="med" type="none"/>
                </a:ln>
              </p:spPr>
            </p:cxnSp>
            <p:cxnSp>
              <p:nvCxnSpPr>
                <p:cNvPr id="261" name="Google Shape;261;p19"/>
                <p:cNvCxnSpPr>
                  <a:endCxn id="246" idx="0"/>
                </p:cNvCxnSpPr>
                <p:nvPr/>
              </p:nvCxnSpPr>
              <p:spPr>
                <a:xfrm>
                  <a:off x="5356775" y="2544375"/>
                  <a:ext cx="8400" cy="391200"/>
                </a:xfrm>
                <a:prstGeom prst="straightConnector1">
                  <a:avLst/>
                </a:prstGeom>
                <a:noFill/>
                <a:ln cap="flat" cmpd="sng" w="38100">
                  <a:solidFill>
                    <a:srgbClr val="FF0000"/>
                  </a:solidFill>
                  <a:prstDash val="solid"/>
                  <a:round/>
                  <a:headEnd len="med" w="med" type="none"/>
                  <a:tailEnd len="med" w="med" type="none"/>
                </a:ln>
              </p:spPr>
            </p:cxnSp>
            <p:cxnSp>
              <p:nvCxnSpPr>
                <p:cNvPr id="262" name="Google Shape;262;p19"/>
                <p:cNvCxnSpPr>
                  <a:endCxn id="251" idx="4"/>
                </p:cNvCxnSpPr>
                <p:nvPr/>
              </p:nvCxnSpPr>
              <p:spPr>
                <a:xfrm>
                  <a:off x="6857625" y="1633000"/>
                  <a:ext cx="3300" cy="887400"/>
                </a:xfrm>
                <a:prstGeom prst="straightConnector1">
                  <a:avLst/>
                </a:prstGeom>
                <a:noFill/>
                <a:ln cap="flat" cmpd="sng" w="38100">
                  <a:solidFill>
                    <a:srgbClr val="FF0000"/>
                  </a:solidFill>
                  <a:prstDash val="solid"/>
                  <a:round/>
                  <a:headEnd len="med" w="med" type="none"/>
                  <a:tailEnd len="med" w="med" type="none"/>
                </a:ln>
              </p:spPr>
            </p:cxnSp>
            <p:cxnSp>
              <p:nvCxnSpPr>
                <p:cNvPr id="263" name="Google Shape;263;p19"/>
                <p:cNvCxnSpPr>
                  <a:endCxn id="247" idx="1"/>
                </p:cNvCxnSpPr>
                <p:nvPr/>
              </p:nvCxnSpPr>
              <p:spPr>
                <a:xfrm flipH="1">
                  <a:off x="6299645" y="2398131"/>
                  <a:ext cx="16500" cy="243600"/>
                </a:xfrm>
                <a:prstGeom prst="straightConnector1">
                  <a:avLst/>
                </a:prstGeom>
                <a:noFill/>
                <a:ln cap="flat" cmpd="sng" w="38100">
                  <a:solidFill>
                    <a:srgbClr val="FF0000"/>
                  </a:solidFill>
                  <a:prstDash val="solid"/>
                  <a:round/>
                  <a:headEnd len="med" w="med" type="none"/>
                  <a:tailEnd len="med" w="med" type="none"/>
                </a:ln>
              </p:spPr>
            </p:cxnSp>
          </p:grpSp>
        </p:grpSp>
        <p:cxnSp>
          <p:nvCxnSpPr>
            <p:cNvPr id="264" name="Google Shape;264;p19"/>
            <p:cNvCxnSpPr/>
            <p:nvPr/>
          </p:nvCxnSpPr>
          <p:spPr>
            <a:xfrm>
              <a:off x="1016607" y="2793506"/>
              <a:ext cx="2915400" cy="3600"/>
            </a:xfrm>
            <a:prstGeom prst="straightConnector1">
              <a:avLst/>
            </a:prstGeom>
            <a:noFill/>
            <a:ln cap="flat" cmpd="sng" w="38100">
              <a:solidFill>
                <a:schemeClr val="dk1"/>
              </a:solidFill>
              <a:prstDash val="solid"/>
              <a:round/>
              <a:headEnd len="med" w="med" type="none"/>
              <a:tailEnd len="med" w="med" type="none"/>
            </a:ln>
          </p:spPr>
        </p:cxnSp>
      </p:grpSp>
      <p:cxnSp>
        <p:nvCxnSpPr>
          <p:cNvPr id="265" name="Google Shape;265;p19"/>
          <p:cNvCxnSpPr>
            <a:endCxn id="253" idx="0"/>
          </p:cNvCxnSpPr>
          <p:nvPr/>
        </p:nvCxnSpPr>
        <p:spPr>
          <a:xfrm flipH="1">
            <a:off x="1360468" y="3163671"/>
            <a:ext cx="6600" cy="326700"/>
          </a:xfrm>
          <a:prstGeom prst="straightConnector1">
            <a:avLst/>
          </a:prstGeom>
          <a:noFill/>
          <a:ln cap="flat" cmpd="sng" w="38100">
            <a:solidFill>
              <a:srgbClr val="FF0000"/>
            </a:solidFill>
            <a:prstDash val="solid"/>
            <a:round/>
            <a:headEnd len="med" w="med" type="none"/>
            <a:tailEnd len="med" w="med" type="none"/>
          </a:ln>
        </p:spPr>
      </p:cxnSp>
      <p:grpSp>
        <p:nvGrpSpPr>
          <p:cNvPr id="266" name="Google Shape;266;p19"/>
          <p:cNvGrpSpPr/>
          <p:nvPr/>
        </p:nvGrpSpPr>
        <p:grpSpPr>
          <a:xfrm>
            <a:off x="3504116" y="2123704"/>
            <a:ext cx="2343941" cy="2361948"/>
            <a:chOff x="988533" y="1612405"/>
            <a:chExt cx="2897690" cy="2765100"/>
          </a:xfrm>
        </p:grpSpPr>
        <p:grpSp>
          <p:nvGrpSpPr>
            <p:cNvPr id="267" name="Google Shape;267;p19"/>
            <p:cNvGrpSpPr/>
            <p:nvPr/>
          </p:nvGrpSpPr>
          <p:grpSpPr>
            <a:xfrm>
              <a:off x="988533" y="1612405"/>
              <a:ext cx="2897690" cy="2765100"/>
              <a:chOff x="4863203" y="1225229"/>
              <a:chExt cx="3293952" cy="3078833"/>
            </a:xfrm>
          </p:grpSpPr>
          <p:grpSp>
            <p:nvGrpSpPr>
              <p:cNvPr id="268" name="Google Shape;268;p19"/>
              <p:cNvGrpSpPr/>
              <p:nvPr/>
            </p:nvGrpSpPr>
            <p:grpSpPr>
              <a:xfrm>
                <a:off x="4863203" y="1225229"/>
                <a:ext cx="3293952" cy="3078833"/>
                <a:chOff x="5351703" y="1217079"/>
                <a:chExt cx="3293952" cy="3078833"/>
              </a:xfrm>
            </p:grpSpPr>
            <p:grpSp>
              <p:nvGrpSpPr>
                <p:cNvPr id="269" name="Google Shape;269;p19"/>
                <p:cNvGrpSpPr/>
                <p:nvPr/>
              </p:nvGrpSpPr>
              <p:grpSpPr>
                <a:xfrm>
                  <a:off x="5351703" y="1217079"/>
                  <a:ext cx="3293952" cy="3078833"/>
                  <a:chOff x="3226025" y="1705700"/>
                  <a:chExt cx="3057600" cy="2841300"/>
                </a:xfrm>
              </p:grpSpPr>
              <p:cxnSp>
                <p:nvCxnSpPr>
                  <p:cNvPr id="270" name="Google Shape;270;p19"/>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271" name="Google Shape;271;p19"/>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272" name="Google Shape;272;p19"/>
                <p:cNvSpPr/>
                <p:nvPr/>
              </p:nvSpPr>
              <p:spPr>
                <a:xfrm>
                  <a:off x="5796675" y="29274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6771450" y="26157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6407200" y="33299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7292425" y="23901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736425" y="22680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351425" y="29985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6736425" y="24418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9"/>
              <p:cNvGrpSpPr/>
              <p:nvPr/>
            </p:nvGrpSpPr>
            <p:grpSpPr>
              <a:xfrm>
                <a:off x="5350475" y="1633000"/>
                <a:ext cx="2036425" cy="1705075"/>
                <a:chOff x="5350475" y="1633000"/>
                <a:chExt cx="2036425" cy="1705075"/>
              </a:xfrm>
            </p:grpSpPr>
            <p:cxnSp>
              <p:nvCxnSpPr>
                <p:cNvPr id="284" name="Google Shape;284;p19"/>
                <p:cNvCxnSpPr>
                  <a:stCxn id="280" idx="4"/>
                </p:cNvCxnSpPr>
                <p:nvPr/>
              </p:nvCxnSpPr>
              <p:spPr>
                <a:xfrm>
                  <a:off x="6510175" y="1993475"/>
                  <a:ext cx="30000" cy="544800"/>
                </a:xfrm>
                <a:prstGeom prst="straightConnector1">
                  <a:avLst/>
                </a:prstGeom>
                <a:noFill/>
                <a:ln cap="flat" cmpd="sng" w="38100">
                  <a:solidFill>
                    <a:srgbClr val="FF0000"/>
                  </a:solidFill>
                  <a:prstDash val="solid"/>
                  <a:round/>
                  <a:headEnd len="med" w="med" type="none"/>
                  <a:tailEnd len="med" w="med" type="none"/>
                </a:ln>
              </p:spPr>
            </p:cxnSp>
            <p:cxnSp>
              <p:nvCxnSpPr>
                <p:cNvPr id="285" name="Google Shape;285;p19"/>
                <p:cNvCxnSpPr>
                  <a:endCxn id="274" idx="0"/>
                </p:cNvCxnSpPr>
                <p:nvPr/>
              </p:nvCxnSpPr>
              <p:spPr>
                <a:xfrm>
                  <a:off x="5968200" y="2633675"/>
                  <a:ext cx="7500" cy="704400"/>
                </a:xfrm>
                <a:prstGeom prst="straightConnector1">
                  <a:avLst/>
                </a:prstGeom>
                <a:noFill/>
                <a:ln cap="flat" cmpd="sng" w="38100">
                  <a:solidFill>
                    <a:srgbClr val="FF0000"/>
                  </a:solidFill>
                  <a:prstDash val="solid"/>
                  <a:round/>
                  <a:headEnd len="med" w="med" type="none"/>
                  <a:tailEnd len="med" w="med" type="none"/>
                </a:ln>
              </p:spPr>
            </p:cxnSp>
            <p:cxnSp>
              <p:nvCxnSpPr>
                <p:cNvPr id="286" name="Google Shape;286;p19"/>
                <p:cNvCxnSpPr>
                  <a:stCxn id="276" idx="4"/>
                </p:cNvCxnSpPr>
                <p:nvPr/>
              </p:nvCxnSpPr>
              <p:spPr>
                <a:xfrm>
                  <a:off x="7371600" y="2115575"/>
                  <a:ext cx="15300" cy="295200"/>
                </a:xfrm>
                <a:prstGeom prst="straightConnector1">
                  <a:avLst/>
                </a:prstGeom>
                <a:noFill/>
                <a:ln cap="flat" cmpd="sng" w="38100">
                  <a:solidFill>
                    <a:srgbClr val="FF0000"/>
                  </a:solidFill>
                  <a:prstDash val="solid"/>
                  <a:round/>
                  <a:headEnd len="med" w="med" type="none"/>
                  <a:tailEnd len="med" w="med" type="none"/>
                </a:ln>
              </p:spPr>
            </p:cxnSp>
            <p:cxnSp>
              <p:nvCxnSpPr>
                <p:cNvPr id="287" name="Google Shape;287;p19"/>
                <p:cNvCxnSpPr>
                  <a:endCxn id="272" idx="0"/>
                </p:cNvCxnSpPr>
                <p:nvPr/>
              </p:nvCxnSpPr>
              <p:spPr>
                <a:xfrm>
                  <a:off x="5350475" y="2718675"/>
                  <a:ext cx="14700" cy="216900"/>
                </a:xfrm>
                <a:prstGeom prst="straightConnector1">
                  <a:avLst/>
                </a:prstGeom>
                <a:noFill/>
                <a:ln cap="flat" cmpd="sng" w="38100">
                  <a:solidFill>
                    <a:srgbClr val="FF0000"/>
                  </a:solidFill>
                  <a:prstDash val="solid"/>
                  <a:round/>
                  <a:headEnd len="med" w="med" type="none"/>
                  <a:tailEnd len="med" w="med" type="none"/>
                </a:ln>
              </p:spPr>
            </p:cxnSp>
            <p:cxnSp>
              <p:nvCxnSpPr>
                <p:cNvPr id="288" name="Google Shape;288;p19"/>
                <p:cNvCxnSpPr>
                  <a:endCxn id="277" idx="4"/>
                </p:cNvCxnSpPr>
                <p:nvPr/>
              </p:nvCxnSpPr>
              <p:spPr>
                <a:xfrm>
                  <a:off x="6857625" y="1633000"/>
                  <a:ext cx="3300" cy="887400"/>
                </a:xfrm>
                <a:prstGeom prst="straightConnector1">
                  <a:avLst/>
                </a:prstGeom>
                <a:noFill/>
                <a:ln cap="flat" cmpd="sng" w="38100">
                  <a:solidFill>
                    <a:srgbClr val="FF0000"/>
                  </a:solidFill>
                  <a:prstDash val="solid"/>
                  <a:round/>
                  <a:headEnd len="med" w="med" type="none"/>
                  <a:tailEnd len="med" w="med" type="none"/>
                </a:ln>
              </p:spPr>
            </p:cxnSp>
            <p:cxnSp>
              <p:nvCxnSpPr>
                <p:cNvPr id="289" name="Google Shape;289;p19"/>
                <p:cNvCxnSpPr>
                  <a:endCxn id="281" idx="4"/>
                </p:cNvCxnSpPr>
                <p:nvPr/>
              </p:nvCxnSpPr>
              <p:spPr>
                <a:xfrm flipH="1">
                  <a:off x="6304925" y="2398125"/>
                  <a:ext cx="11400" cy="174000"/>
                </a:xfrm>
                <a:prstGeom prst="straightConnector1">
                  <a:avLst/>
                </a:prstGeom>
                <a:noFill/>
                <a:ln cap="flat" cmpd="sng" w="38100">
                  <a:solidFill>
                    <a:srgbClr val="FF0000"/>
                  </a:solidFill>
                  <a:prstDash val="solid"/>
                  <a:round/>
                  <a:headEnd len="med" w="med" type="none"/>
                  <a:tailEnd len="med" w="med" type="none"/>
                </a:ln>
              </p:spPr>
            </p:cxnSp>
          </p:grpSp>
        </p:grpSp>
        <p:cxnSp>
          <p:nvCxnSpPr>
            <p:cNvPr id="290" name="Google Shape;290;p19"/>
            <p:cNvCxnSpPr/>
            <p:nvPr/>
          </p:nvCxnSpPr>
          <p:spPr>
            <a:xfrm flipH="1" rot="10800000">
              <a:off x="1024983" y="2576386"/>
              <a:ext cx="2794800" cy="427200"/>
            </a:xfrm>
            <a:prstGeom prst="straightConnector1">
              <a:avLst/>
            </a:prstGeom>
            <a:noFill/>
            <a:ln cap="flat" cmpd="sng" w="38100">
              <a:solidFill>
                <a:schemeClr val="dk1"/>
              </a:solidFill>
              <a:prstDash val="solid"/>
              <a:round/>
              <a:headEnd len="med" w="med" type="none"/>
              <a:tailEnd len="med" w="med" type="none"/>
            </a:ln>
          </p:spPr>
        </p:cxnSp>
      </p:grpSp>
      <p:grpSp>
        <p:nvGrpSpPr>
          <p:cNvPr id="291" name="Google Shape;291;p19"/>
          <p:cNvGrpSpPr/>
          <p:nvPr/>
        </p:nvGrpSpPr>
        <p:grpSpPr>
          <a:xfrm>
            <a:off x="6545175" y="2123704"/>
            <a:ext cx="2350883" cy="2361948"/>
            <a:chOff x="979953" y="1612405"/>
            <a:chExt cx="2906271" cy="2765100"/>
          </a:xfrm>
        </p:grpSpPr>
        <p:grpSp>
          <p:nvGrpSpPr>
            <p:cNvPr id="292" name="Google Shape;292;p19"/>
            <p:cNvGrpSpPr/>
            <p:nvPr/>
          </p:nvGrpSpPr>
          <p:grpSpPr>
            <a:xfrm>
              <a:off x="988533" y="1612405"/>
              <a:ext cx="2897690" cy="2765100"/>
              <a:chOff x="4863203" y="1225229"/>
              <a:chExt cx="3293952" cy="3078833"/>
            </a:xfrm>
          </p:grpSpPr>
          <p:grpSp>
            <p:nvGrpSpPr>
              <p:cNvPr id="293" name="Google Shape;293;p19"/>
              <p:cNvGrpSpPr/>
              <p:nvPr/>
            </p:nvGrpSpPr>
            <p:grpSpPr>
              <a:xfrm>
                <a:off x="4863203" y="1225229"/>
                <a:ext cx="3293952" cy="3078833"/>
                <a:chOff x="5351703" y="1217079"/>
                <a:chExt cx="3293952" cy="3078833"/>
              </a:xfrm>
            </p:grpSpPr>
            <p:grpSp>
              <p:nvGrpSpPr>
                <p:cNvPr id="294" name="Google Shape;294;p19"/>
                <p:cNvGrpSpPr/>
                <p:nvPr/>
              </p:nvGrpSpPr>
              <p:grpSpPr>
                <a:xfrm>
                  <a:off x="5351703" y="1217079"/>
                  <a:ext cx="3293952" cy="3078833"/>
                  <a:chOff x="3226025" y="1705700"/>
                  <a:chExt cx="3057600" cy="2841300"/>
                </a:xfrm>
              </p:grpSpPr>
              <p:cxnSp>
                <p:nvCxnSpPr>
                  <p:cNvPr id="295" name="Google Shape;295;p19"/>
                  <p:cNvCxnSpPr/>
                  <p:nvPr/>
                </p:nvCxnSpPr>
                <p:spPr>
                  <a:xfrm>
                    <a:off x="3226025" y="1705700"/>
                    <a:ext cx="0" cy="2841300"/>
                  </a:xfrm>
                  <a:prstGeom prst="straightConnector1">
                    <a:avLst/>
                  </a:prstGeom>
                  <a:noFill/>
                  <a:ln cap="flat" cmpd="sng" w="38100">
                    <a:solidFill>
                      <a:schemeClr val="dk1"/>
                    </a:solidFill>
                    <a:prstDash val="solid"/>
                    <a:round/>
                    <a:headEnd len="med" w="med" type="none"/>
                    <a:tailEnd len="med" w="med" type="none"/>
                  </a:ln>
                </p:spPr>
              </p:cxnSp>
              <p:cxnSp>
                <p:nvCxnSpPr>
                  <p:cNvPr id="296" name="Google Shape;296;p19"/>
                  <p:cNvCxnSpPr/>
                  <p:nvPr/>
                </p:nvCxnSpPr>
                <p:spPr>
                  <a:xfrm flipH="1">
                    <a:off x="3226025" y="4537100"/>
                    <a:ext cx="3057600" cy="9900"/>
                  </a:xfrm>
                  <a:prstGeom prst="straightConnector1">
                    <a:avLst/>
                  </a:prstGeom>
                  <a:noFill/>
                  <a:ln cap="flat" cmpd="sng" w="38100">
                    <a:solidFill>
                      <a:schemeClr val="dk1"/>
                    </a:solidFill>
                    <a:prstDash val="solid"/>
                    <a:round/>
                    <a:headEnd len="med" w="med" type="none"/>
                    <a:tailEnd len="med" w="med" type="none"/>
                  </a:ln>
                </p:spPr>
              </p:cxnSp>
            </p:grpSp>
            <p:sp>
              <p:nvSpPr>
                <p:cNvPr id="297" name="Google Shape;297;p19"/>
                <p:cNvSpPr/>
                <p:nvPr/>
              </p:nvSpPr>
              <p:spPr>
                <a:xfrm>
                  <a:off x="5796675" y="29274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6771450" y="261570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6407200" y="33299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7292425"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7803100" y="19853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7292425" y="23901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6736425" y="22680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6351425" y="2998550"/>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6941675" y="186322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6736425" y="24418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7292425" y="1503675"/>
                  <a:ext cx="114000" cy="1221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19"/>
              <p:cNvGrpSpPr/>
              <p:nvPr/>
            </p:nvGrpSpPr>
            <p:grpSpPr>
              <a:xfrm>
                <a:off x="5941200" y="1594153"/>
                <a:ext cx="926325" cy="1743922"/>
                <a:chOff x="5941200" y="1594153"/>
                <a:chExt cx="926325" cy="1743922"/>
              </a:xfrm>
            </p:grpSpPr>
            <p:cxnSp>
              <p:nvCxnSpPr>
                <p:cNvPr id="309" name="Google Shape;309;p19"/>
                <p:cNvCxnSpPr>
                  <a:stCxn id="305" idx="4"/>
                </p:cNvCxnSpPr>
                <p:nvPr/>
              </p:nvCxnSpPr>
              <p:spPr>
                <a:xfrm>
                  <a:off x="6510175" y="1993475"/>
                  <a:ext cx="26100" cy="396000"/>
                </a:xfrm>
                <a:prstGeom prst="straightConnector1">
                  <a:avLst/>
                </a:prstGeom>
                <a:noFill/>
                <a:ln cap="flat" cmpd="sng" w="38100">
                  <a:solidFill>
                    <a:srgbClr val="FF0000"/>
                  </a:solidFill>
                  <a:prstDash val="solid"/>
                  <a:round/>
                  <a:headEnd len="med" w="med" type="none"/>
                  <a:tailEnd len="med" w="med" type="none"/>
                </a:ln>
              </p:spPr>
            </p:cxnSp>
            <p:cxnSp>
              <p:nvCxnSpPr>
                <p:cNvPr id="310" name="Google Shape;310;p19"/>
                <p:cNvCxnSpPr>
                  <a:endCxn id="299" idx="0"/>
                </p:cNvCxnSpPr>
                <p:nvPr/>
              </p:nvCxnSpPr>
              <p:spPr>
                <a:xfrm>
                  <a:off x="5941200" y="2813975"/>
                  <a:ext cx="34500" cy="524100"/>
                </a:xfrm>
                <a:prstGeom prst="straightConnector1">
                  <a:avLst/>
                </a:prstGeom>
                <a:noFill/>
                <a:ln cap="flat" cmpd="sng" w="38100">
                  <a:solidFill>
                    <a:srgbClr val="FF0000"/>
                  </a:solidFill>
                  <a:prstDash val="solid"/>
                  <a:round/>
                  <a:headEnd len="med" w="med" type="none"/>
                  <a:tailEnd len="med" w="med" type="none"/>
                </a:ln>
              </p:spPr>
            </p:cxnSp>
            <p:cxnSp>
              <p:nvCxnSpPr>
                <p:cNvPr id="311" name="Google Shape;311;p19"/>
                <p:cNvCxnSpPr/>
                <p:nvPr/>
              </p:nvCxnSpPr>
              <p:spPr>
                <a:xfrm>
                  <a:off x="6854325" y="1594153"/>
                  <a:ext cx="13200" cy="430200"/>
                </a:xfrm>
                <a:prstGeom prst="straightConnector1">
                  <a:avLst/>
                </a:prstGeom>
                <a:noFill/>
                <a:ln cap="flat" cmpd="sng" w="38100">
                  <a:solidFill>
                    <a:srgbClr val="FF0000"/>
                  </a:solidFill>
                  <a:prstDash val="solid"/>
                  <a:round/>
                  <a:headEnd len="med" w="med" type="none"/>
                  <a:tailEnd len="med" w="med" type="none"/>
                </a:ln>
              </p:spPr>
            </p:cxnSp>
            <p:cxnSp>
              <p:nvCxnSpPr>
                <p:cNvPr id="312" name="Google Shape;312;p19"/>
                <p:cNvCxnSpPr>
                  <a:stCxn id="306" idx="5"/>
                </p:cNvCxnSpPr>
                <p:nvPr/>
              </p:nvCxnSpPr>
              <p:spPr>
                <a:xfrm flipH="1">
                  <a:off x="6333830" y="2554244"/>
                  <a:ext cx="11400" cy="78300"/>
                </a:xfrm>
                <a:prstGeom prst="straightConnector1">
                  <a:avLst/>
                </a:prstGeom>
                <a:noFill/>
                <a:ln cap="flat" cmpd="sng" w="38100">
                  <a:solidFill>
                    <a:srgbClr val="FF0000"/>
                  </a:solidFill>
                  <a:prstDash val="solid"/>
                  <a:round/>
                  <a:headEnd len="med" w="med" type="none"/>
                  <a:tailEnd len="med" w="med" type="none"/>
                </a:ln>
              </p:spPr>
            </p:cxnSp>
          </p:grpSp>
        </p:grpSp>
        <p:cxnSp>
          <p:nvCxnSpPr>
            <p:cNvPr id="313" name="Google Shape;313;p19"/>
            <p:cNvCxnSpPr/>
            <p:nvPr/>
          </p:nvCxnSpPr>
          <p:spPr>
            <a:xfrm flipH="1" rot="10800000">
              <a:off x="979953" y="1962161"/>
              <a:ext cx="2356200" cy="1790400"/>
            </a:xfrm>
            <a:prstGeom prst="straightConnector1">
              <a:avLst/>
            </a:prstGeom>
            <a:noFill/>
            <a:ln cap="flat" cmpd="sng" w="38100">
              <a:solidFill>
                <a:schemeClr val="dk1"/>
              </a:solidFill>
              <a:prstDash val="solid"/>
              <a:round/>
              <a:headEnd len="med" w="med" type="none"/>
              <a:tailEnd len="med" w="med" type="none"/>
            </a:ln>
          </p:spPr>
        </p:cxnSp>
      </p:grpSp>
      <p:cxnSp>
        <p:nvCxnSpPr>
          <p:cNvPr id="314" name="Google Shape;314;p19"/>
          <p:cNvCxnSpPr>
            <a:stCxn id="300" idx="4"/>
            <a:endCxn id="302" idx="0"/>
          </p:cNvCxnSpPr>
          <p:nvPr/>
        </p:nvCxnSpPr>
        <p:spPr>
          <a:xfrm>
            <a:off x="7973674" y="2806739"/>
            <a:ext cx="0" cy="216900"/>
          </a:xfrm>
          <a:prstGeom prst="straightConnector1">
            <a:avLst/>
          </a:prstGeom>
          <a:noFill/>
          <a:ln cap="flat" cmpd="sng" w="38100">
            <a:solidFill>
              <a:srgbClr val="FF0000"/>
            </a:solidFill>
            <a:prstDash val="solid"/>
            <a:round/>
            <a:headEnd len="med" w="med" type="none"/>
            <a:tailEnd len="med" w="med" type="none"/>
          </a:ln>
        </p:spPr>
      </p:cxnSp>
      <p:cxnSp>
        <p:nvCxnSpPr>
          <p:cNvPr id="315" name="Google Shape;315;p19"/>
          <p:cNvCxnSpPr>
            <a:endCxn id="301" idx="0"/>
          </p:cNvCxnSpPr>
          <p:nvPr/>
        </p:nvCxnSpPr>
        <p:spPr>
          <a:xfrm>
            <a:off x="8337065" y="2536669"/>
            <a:ext cx="0" cy="176400"/>
          </a:xfrm>
          <a:prstGeom prst="straightConnector1">
            <a:avLst/>
          </a:prstGeom>
          <a:noFill/>
          <a:ln cap="flat" cmpd="sng" w="38100">
            <a:solidFill>
              <a:srgbClr val="FF0000"/>
            </a:solidFill>
            <a:prstDash val="solid"/>
            <a:round/>
            <a:headEnd len="med" w="med" type="none"/>
            <a:tailEnd len="med" w="med" type="none"/>
          </a:ln>
        </p:spPr>
      </p:cxnSp>
      <p:cxnSp>
        <p:nvCxnSpPr>
          <p:cNvPr id="316" name="Google Shape;316;p19"/>
          <p:cNvCxnSpPr/>
          <p:nvPr/>
        </p:nvCxnSpPr>
        <p:spPr>
          <a:xfrm>
            <a:off x="6918014" y="3490477"/>
            <a:ext cx="18600" cy="169800"/>
          </a:xfrm>
          <a:prstGeom prst="straightConnector1">
            <a:avLst/>
          </a:prstGeom>
          <a:noFill/>
          <a:ln cap="flat" cmpd="sng" w="38100">
            <a:solidFill>
              <a:srgbClr val="FF0000"/>
            </a:solidFill>
            <a:prstDash val="solid"/>
            <a:round/>
            <a:headEnd len="med" w="med" type="none"/>
            <a:tailEnd len="med" w="med" type="none"/>
          </a:ln>
        </p:spPr>
      </p:cxnSp>
      <p:cxnSp>
        <p:nvCxnSpPr>
          <p:cNvPr id="317" name="Google Shape;317;p19"/>
          <p:cNvCxnSpPr/>
          <p:nvPr/>
        </p:nvCxnSpPr>
        <p:spPr>
          <a:xfrm flipH="1">
            <a:off x="7557911" y="3023616"/>
            <a:ext cx="8100" cy="60000"/>
          </a:xfrm>
          <a:prstGeom prst="straightConnector1">
            <a:avLst/>
          </a:prstGeom>
          <a:noFill/>
          <a:ln cap="flat" cmpd="sng" w="38100">
            <a:solidFill>
              <a:srgbClr val="FF0000"/>
            </a:solidFill>
            <a:prstDash val="solid"/>
            <a:round/>
            <a:headEnd len="med" w="med" type="none"/>
            <a:tailEnd len="med" w="med" type="none"/>
          </a:ln>
        </p:spPr>
      </p:cxnSp>
      <p:sp>
        <p:nvSpPr>
          <p:cNvPr id="318" name="Google Shape;318;p19"/>
          <p:cNvSpPr/>
          <p:nvPr/>
        </p:nvSpPr>
        <p:spPr>
          <a:xfrm rot="5400000">
            <a:off x="4290350" y="-2080150"/>
            <a:ext cx="477000" cy="7470000"/>
          </a:xfrm>
          <a:prstGeom prst="triangle">
            <a:avLst>
              <a:gd fmla="val 52063"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txBox="1"/>
          <p:nvPr/>
        </p:nvSpPr>
        <p:spPr>
          <a:xfrm>
            <a:off x="1417475" y="1893350"/>
            <a:ext cx="13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Bad</a:t>
            </a:r>
            <a:endParaRPr>
              <a:solidFill>
                <a:schemeClr val="dk1"/>
              </a:solidFill>
              <a:latin typeface="Roboto"/>
              <a:ea typeface="Roboto"/>
              <a:cs typeface="Roboto"/>
              <a:sym typeface="Roboto"/>
            </a:endParaRPr>
          </a:p>
        </p:txBody>
      </p:sp>
      <p:sp>
        <p:nvSpPr>
          <p:cNvPr id="320" name="Google Shape;320;p19"/>
          <p:cNvSpPr txBox="1"/>
          <p:nvPr/>
        </p:nvSpPr>
        <p:spPr>
          <a:xfrm>
            <a:off x="4460450" y="1893350"/>
            <a:ext cx="13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Better</a:t>
            </a:r>
            <a:endParaRPr>
              <a:solidFill>
                <a:schemeClr val="dk1"/>
              </a:solidFill>
              <a:latin typeface="Roboto"/>
              <a:ea typeface="Roboto"/>
              <a:cs typeface="Roboto"/>
              <a:sym typeface="Roboto"/>
            </a:endParaRPr>
          </a:p>
        </p:txBody>
      </p:sp>
      <p:sp>
        <p:nvSpPr>
          <p:cNvPr id="321" name="Google Shape;321;p19"/>
          <p:cNvSpPr txBox="1"/>
          <p:nvPr/>
        </p:nvSpPr>
        <p:spPr>
          <a:xfrm>
            <a:off x="7266775" y="1817750"/>
            <a:ext cx="13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Best</a:t>
            </a:r>
            <a:endParaRPr>
              <a:solidFill>
                <a:schemeClr val="dk1"/>
              </a:solidFill>
              <a:latin typeface="Roboto"/>
              <a:ea typeface="Roboto"/>
              <a:cs typeface="Roboto"/>
              <a:sym typeface="Roboto"/>
            </a:endParaRPr>
          </a:p>
        </p:txBody>
      </p:sp>
      <p:sp>
        <p:nvSpPr>
          <p:cNvPr id="322" name="Google Shape;322;p19"/>
          <p:cNvSpPr txBox="1"/>
          <p:nvPr/>
        </p:nvSpPr>
        <p:spPr>
          <a:xfrm>
            <a:off x="3634400" y="1454738"/>
            <a:ext cx="13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SSE</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and Check In</a:t>
            </a:r>
            <a:endParaRPr/>
          </a:p>
        </p:txBody>
      </p:sp>
      <p:sp>
        <p:nvSpPr>
          <p:cNvPr id="328" name="Google Shape;328;p20"/>
          <p:cNvSpPr txBox="1"/>
          <p:nvPr>
            <p:ph idx="1" type="body"/>
          </p:nvPr>
        </p:nvSpPr>
        <p:spPr>
          <a:xfrm>
            <a:off x="539475" y="1740100"/>
            <a:ext cx="4184100" cy="495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rPr lang="en" sz="1950"/>
              <a:t>Linear regression allows us to implement a model to </a:t>
            </a:r>
            <a:r>
              <a:rPr b="1" lang="en" sz="2090" u="sng"/>
              <a:t>predict</a:t>
            </a:r>
            <a:r>
              <a:rPr lang="en" sz="1950"/>
              <a:t> the impact of an </a:t>
            </a:r>
            <a:r>
              <a:rPr b="1" lang="en" sz="2090" u="sng"/>
              <a:t>independent</a:t>
            </a:r>
            <a:r>
              <a:rPr lang="en" sz="1950"/>
              <a:t> variable on a </a:t>
            </a:r>
            <a:r>
              <a:rPr b="1" lang="en" sz="2090" u="sng"/>
              <a:t>dependent</a:t>
            </a:r>
            <a:r>
              <a:rPr lang="en" sz="1950"/>
              <a:t> variable.</a:t>
            </a:r>
            <a:endParaRPr sz="1950"/>
          </a:p>
          <a:p>
            <a:pPr indent="0" lvl="0" marL="0" rtl="0" algn="ctr">
              <a:lnSpc>
                <a:spcPct val="80000"/>
              </a:lnSpc>
              <a:spcBef>
                <a:spcPts val="0"/>
              </a:spcBef>
              <a:spcAft>
                <a:spcPts val="0"/>
              </a:spcAft>
              <a:buSzPts val="770"/>
              <a:buNone/>
            </a:pPr>
            <a:r>
              <a:t/>
            </a:r>
            <a:endParaRPr sz="1950"/>
          </a:p>
          <a:p>
            <a:pPr indent="0" lvl="0" marL="0" rtl="0" algn="ctr">
              <a:lnSpc>
                <a:spcPct val="80000"/>
              </a:lnSpc>
              <a:spcBef>
                <a:spcPts val="0"/>
              </a:spcBef>
              <a:spcAft>
                <a:spcPts val="0"/>
              </a:spcAft>
              <a:buSzPts val="770"/>
              <a:buNone/>
            </a:pPr>
            <a:r>
              <a:t/>
            </a:r>
            <a:endParaRPr sz="1950"/>
          </a:p>
          <a:p>
            <a:pPr indent="0" lvl="0" marL="0" rtl="0" algn="ctr">
              <a:lnSpc>
                <a:spcPct val="80000"/>
              </a:lnSpc>
              <a:spcBef>
                <a:spcPts val="0"/>
              </a:spcBef>
              <a:spcAft>
                <a:spcPts val="0"/>
              </a:spcAft>
              <a:buSzPts val="770"/>
              <a:buNone/>
            </a:pPr>
            <a:r>
              <a:rPr lang="en" sz="1950"/>
              <a:t>It does so by minimizing the error (residuals).</a:t>
            </a:r>
            <a:endParaRPr sz="1950"/>
          </a:p>
        </p:txBody>
      </p:sp>
      <p:grpSp>
        <p:nvGrpSpPr>
          <p:cNvPr id="329" name="Google Shape;329;p20"/>
          <p:cNvGrpSpPr/>
          <p:nvPr/>
        </p:nvGrpSpPr>
        <p:grpSpPr>
          <a:xfrm>
            <a:off x="5316263" y="953775"/>
            <a:ext cx="3522938" cy="1300763"/>
            <a:chOff x="5621063" y="953775"/>
            <a:chExt cx="3522938" cy="1300763"/>
          </a:xfrm>
        </p:grpSpPr>
        <p:sp>
          <p:nvSpPr>
            <p:cNvPr id="330" name="Google Shape;330;p20"/>
            <p:cNvSpPr txBox="1"/>
            <p:nvPr/>
          </p:nvSpPr>
          <p:spPr>
            <a:xfrm>
              <a:off x="6196500" y="9537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Going well?</a:t>
              </a:r>
              <a:endParaRPr>
                <a:solidFill>
                  <a:schemeClr val="dk1"/>
                </a:solidFill>
                <a:latin typeface="Roboto"/>
                <a:ea typeface="Roboto"/>
                <a:cs typeface="Roboto"/>
                <a:sym typeface="Roboto"/>
              </a:endParaRPr>
            </a:p>
          </p:txBody>
        </p:sp>
        <p:pic>
          <p:nvPicPr>
            <p:cNvPr id="331" name="Google Shape;331;p20"/>
            <p:cNvPicPr preferRelativeResize="0"/>
            <p:nvPr/>
          </p:nvPicPr>
          <p:blipFill>
            <a:blip r:embed="rId3">
              <a:alphaModFix/>
            </a:blip>
            <a:stretch>
              <a:fillRect/>
            </a:stretch>
          </p:blipFill>
          <p:spPr>
            <a:xfrm>
              <a:off x="5621063" y="1425863"/>
              <a:ext cx="2428875" cy="828675"/>
            </a:xfrm>
            <a:prstGeom prst="rect">
              <a:avLst/>
            </a:prstGeom>
            <a:noFill/>
            <a:ln>
              <a:noFill/>
            </a:ln>
          </p:spPr>
        </p:pic>
        <p:pic>
          <p:nvPicPr>
            <p:cNvPr id="332" name="Google Shape;332;p20"/>
            <p:cNvPicPr preferRelativeResize="0"/>
            <p:nvPr/>
          </p:nvPicPr>
          <p:blipFill>
            <a:blip r:embed="rId4">
              <a:alphaModFix/>
            </a:blip>
            <a:stretch>
              <a:fillRect/>
            </a:stretch>
          </p:blipFill>
          <p:spPr>
            <a:xfrm>
              <a:off x="8049950" y="1430638"/>
              <a:ext cx="914400" cy="819150"/>
            </a:xfrm>
            <a:prstGeom prst="rect">
              <a:avLst/>
            </a:prstGeom>
            <a:noFill/>
            <a:ln>
              <a:noFill/>
            </a:ln>
          </p:spPr>
        </p:pic>
      </p:grpSp>
      <p:grpSp>
        <p:nvGrpSpPr>
          <p:cNvPr id="333" name="Google Shape;333;p20"/>
          <p:cNvGrpSpPr/>
          <p:nvPr/>
        </p:nvGrpSpPr>
        <p:grpSpPr>
          <a:xfrm>
            <a:off x="5948175" y="3008675"/>
            <a:ext cx="2947500" cy="1646425"/>
            <a:chOff x="6252975" y="3008675"/>
            <a:chExt cx="2947500" cy="1646425"/>
          </a:xfrm>
        </p:grpSpPr>
        <p:sp>
          <p:nvSpPr>
            <p:cNvPr id="334" name="Google Shape;334;p20"/>
            <p:cNvSpPr txBox="1"/>
            <p:nvPr/>
          </p:nvSpPr>
          <p:spPr>
            <a:xfrm>
              <a:off x="6252975" y="3008675"/>
              <a:ext cx="29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Not going so well?</a:t>
              </a:r>
              <a:endParaRPr>
                <a:solidFill>
                  <a:schemeClr val="dk1"/>
                </a:solidFill>
                <a:latin typeface="Roboto"/>
                <a:ea typeface="Roboto"/>
                <a:cs typeface="Roboto"/>
                <a:sym typeface="Roboto"/>
              </a:endParaRPr>
            </a:p>
          </p:txBody>
        </p:sp>
        <p:pic>
          <p:nvPicPr>
            <p:cNvPr id="335" name="Google Shape;335;p20"/>
            <p:cNvPicPr preferRelativeResize="0"/>
            <p:nvPr/>
          </p:nvPicPr>
          <p:blipFill>
            <a:blip r:embed="rId5">
              <a:alphaModFix/>
            </a:blip>
            <a:stretch>
              <a:fillRect/>
            </a:stretch>
          </p:blipFill>
          <p:spPr>
            <a:xfrm>
              <a:off x="6565730" y="3494725"/>
              <a:ext cx="1092900" cy="1160375"/>
            </a:xfrm>
            <a:prstGeom prst="rect">
              <a:avLst/>
            </a:prstGeom>
            <a:noFill/>
            <a:ln>
              <a:noFill/>
            </a:ln>
          </p:spPr>
        </p:pic>
        <p:pic>
          <p:nvPicPr>
            <p:cNvPr id="336" name="Google Shape;336;p20"/>
            <p:cNvPicPr preferRelativeResize="0"/>
            <p:nvPr/>
          </p:nvPicPr>
          <p:blipFill>
            <a:blip r:embed="rId6">
              <a:alphaModFix/>
            </a:blip>
            <a:stretch>
              <a:fillRect/>
            </a:stretch>
          </p:blipFill>
          <p:spPr>
            <a:xfrm>
              <a:off x="7563300" y="3568900"/>
              <a:ext cx="838200" cy="533400"/>
            </a:xfrm>
            <a:prstGeom prst="rect">
              <a:avLst/>
            </a:prstGeom>
            <a:noFill/>
            <a:ln>
              <a:noFill/>
            </a:ln>
          </p:spPr>
        </p:pic>
        <p:pic>
          <p:nvPicPr>
            <p:cNvPr id="337" name="Google Shape;337;p20"/>
            <p:cNvPicPr preferRelativeResize="0"/>
            <p:nvPr/>
          </p:nvPicPr>
          <p:blipFill>
            <a:blip r:embed="rId7">
              <a:alphaModFix/>
            </a:blip>
            <a:stretch>
              <a:fillRect/>
            </a:stretch>
          </p:blipFill>
          <p:spPr>
            <a:xfrm>
              <a:off x="7424175" y="4102300"/>
              <a:ext cx="1540164" cy="4002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Linear Regression</a:t>
            </a:r>
            <a:endParaRPr/>
          </a:p>
        </p:txBody>
      </p:sp>
      <p:sp>
        <p:nvSpPr>
          <p:cNvPr id="343" name="Google Shape;343;p21"/>
          <p:cNvSpPr txBox="1"/>
          <p:nvPr>
            <p:ph idx="1" type="body"/>
          </p:nvPr>
        </p:nvSpPr>
        <p:spPr>
          <a:xfrm>
            <a:off x="387900" y="200589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a:t>Each type of linear regression has its own </a:t>
            </a:r>
            <a:r>
              <a:rPr b="1" lang="en" u="sng"/>
              <a:t>assumptions</a:t>
            </a:r>
            <a:r>
              <a:rPr lang="en"/>
              <a:t>.</a:t>
            </a:r>
            <a:endParaRPr/>
          </a:p>
        </p:txBody>
      </p:sp>
      <p:sp>
        <p:nvSpPr>
          <p:cNvPr id="344" name="Google Shape;344;p21"/>
          <p:cNvSpPr txBox="1"/>
          <p:nvPr/>
        </p:nvSpPr>
        <p:spPr>
          <a:xfrm>
            <a:off x="2905300" y="1494825"/>
            <a:ext cx="3678600" cy="44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latin typeface="Roboto"/>
                <a:ea typeface="Roboto"/>
                <a:cs typeface="Roboto"/>
                <a:sym typeface="Roboto"/>
              </a:rPr>
              <a:t>Univariate Linear Regression</a:t>
            </a:r>
            <a:endParaRPr sz="1700">
              <a:solidFill>
                <a:schemeClr val="dk1"/>
              </a:solidFill>
              <a:latin typeface="Roboto"/>
              <a:ea typeface="Roboto"/>
              <a:cs typeface="Roboto"/>
              <a:sym typeface="Roboto"/>
            </a:endParaRPr>
          </a:p>
        </p:txBody>
      </p:sp>
      <p:sp>
        <p:nvSpPr>
          <p:cNvPr id="345" name="Google Shape;345;p21"/>
          <p:cNvSpPr txBox="1"/>
          <p:nvPr/>
        </p:nvSpPr>
        <p:spPr>
          <a:xfrm>
            <a:off x="2905300" y="2521825"/>
            <a:ext cx="3678600" cy="44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latin typeface="Roboto"/>
                <a:ea typeface="Roboto"/>
                <a:cs typeface="Roboto"/>
                <a:sym typeface="Roboto"/>
              </a:rPr>
              <a:t>Multivariate</a:t>
            </a:r>
            <a:r>
              <a:rPr lang="en" sz="1700">
                <a:solidFill>
                  <a:schemeClr val="dk1"/>
                </a:solidFill>
                <a:latin typeface="Roboto"/>
                <a:ea typeface="Roboto"/>
                <a:cs typeface="Roboto"/>
                <a:sym typeface="Roboto"/>
              </a:rPr>
              <a:t> Linear Regression</a:t>
            </a:r>
            <a:endParaRPr sz="1700">
              <a:solidFill>
                <a:schemeClr val="dk1"/>
              </a:solidFill>
              <a:latin typeface="Roboto"/>
              <a:ea typeface="Roboto"/>
              <a:cs typeface="Roboto"/>
              <a:sym typeface="Roboto"/>
            </a:endParaRPr>
          </a:p>
        </p:txBody>
      </p:sp>
      <p:sp>
        <p:nvSpPr>
          <p:cNvPr id="346" name="Google Shape;346;p21"/>
          <p:cNvSpPr txBox="1"/>
          <p:nvPr/>
        </p:nvSpPr>
        <p:spPr>
          <a:xfrm>
            <a:off x="2905300" y="3499800"/>
            <a:ext cx="3678600" cy="44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latin typeface="Roboto"/>
                <a:ea typeface="Roboto"/>
                <a:cs typeface="Roboto"/>
                <a:sym typeface="Roboto"/>
              </a:rPr>
              <a:t>Generalized</a:t>
            </a:r>
            <a:r>
              <a:rPr lang="en" sz="1700">
                <a:solidFill>
                  <a:schemeClr val="dk1"/>
                </a:solidFill>
                <a:latin typeface="Roboto"/>
                <a:ea typeface="Roboto"/>
                <a:cs typeface="Roboto"/>
                <a:sym typeface="Roboto"/>
              </a:rPr>
              <a:t> Linear Regression</a:t>
            </a:r>
            <a:endParaRPr sz="1700">
              <a:solidFill>
                <a:schemeClr val="dk1"/>
              </a:solidFill>
              <a:latin typeface="Roboto"/>
              <a:ea typeface="Roboto"/>
              <a:cs typeface="Roboto"/>
              <a:sym typeface="Roboto"/>
            </a:endParaRPr>
          </a:p>
        </p:txBody>
      </p:sp>
      <p:sp>
        <p:nvSpPr>
          <p:cNvPr id="347" name="Google Shape;347;p21"/>
          <p:cNvSpPr/>
          <p:nvPr/>
        </p:nvSpPr>
        <p:spPr>
          <a:xfrm>
            <a:off x="4613950" y="2059025"/>
            <a:ext cx="261300" cy="3450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4613950" y="3049625"/>
            <a:ext cx="261300" cy="3450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