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1" r:id="rId1"/>
  </p:sldMasterIdLst>
  <p:notesMasterIdLst>
    <p:notesMasterId r:id="rId3"/>
  </p:notesMasterIdLst>
  <p:sldIdLst>
    <p:sldId id="2122" r:id="rId2"/>
  </p:sldIdLst>
  <p:sldSz cx="9601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pos="30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8E3FCC"/>
    <a:srgbClr val="C00000"/>
    <a:srgbClr val="F94254"/>
    <a:srgbClr val="FF7E79"/>
    <a:srgbClr val="EF0000"/>
    <a:srgbClr val="E39224"/>
    <a:srgbClr val="B0731A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80408" autoAdjust="0"/>
  </p:normalViewPr>
  <p:slideViewPr>
    <p:cSldViewPr snapToGrid="0" snapToObjects="1">
      <p:cViewPr varScale="1">
        <p:scale>
          <a:sx n="72" d="100"/>
          <a:sy n="72" d="100"/>
        </p:scale>
        <p:origin x="1880" y="256"/>
      </p:cViewPr>
      <p:guideLst>
        <p:guide orient="horz" pos="3025"/>
        <p:guide pos="30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1pPr>
    <a:lvl2pPr marL="461553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2pPr>
    <a:lvl3pPr marL="923106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3pPr>
    <a:lvl4pPr marL="1384659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4pPr>
    <a:lvl5pPr marL="1846212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5pPr>
    <a:lvl6pPr marL="2307764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6pPr>
    <a:lvl7pPr marL="2769317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7pPr>
    <a:lvl8pPr marL="3230870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8pPr>
    <a:lvl9pPr marL="3692423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71308"/>
            <a:ext cx="8161020" cy="334264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5042853"/>
            <a:ext cx="7200900" cy="23180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6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4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511175"/>
            <a:ext cx="2070259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511175"/>
            <a:ext cx="6090761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5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393635"/>
            <a:ext cx="8281035" cy="399383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6425250"/>
            <a:ext cx="8281035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555875"/>
            <a:ext cx="408051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555875"/>
            <a:ext cx="408051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5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11177"/>
            <a:ext cx="8281035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353628"/>
            <a:ext cx="4061757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3507105"/>
            <a:ext cx="406175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353628"/>
            <a:ext cx="4081761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3507105"/>
            <a:ext cx="4081761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7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40080"/>
            <a:ext cx="3096637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382397"/>
            <a:ext cx="4860608" cy="68230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880360"/>
            <a:ext cx="3096637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40080"/>
            <a:ext cx="3096637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382397"/>
            <a:ext cx="4860608" cy="6823075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880360"/>
            <a:ext cx="3096637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511177"/>
            <a:ext cx="828103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555875"/>
            <a:ext cx="828103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8898892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8898892"/>
            <a:ext cx="324040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8898892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sv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36" Type="http://schemas.openxmlformats.org/officeDocument/2006/relationships/image" Target="../media/image33.png"/><Relationship Id="rId10" Type="http://schemas.microsoft.com/office/2007/relationships/hdphoto" Target="../media/hdphoto1.wdp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267">
            <a:extLst>
              <a:ext uri="{FF2B5EF4-FFF2-40B4-BE49-F238E27FC236}">
                <a16:creationId xmlns:a16="http://schemas.microsoft.com/office/drawing/2014/main" id="{BFC4D241-BEC5-0F36-0964-C28F6E480E9D}"/>
              </a:ext>
            </a:extLst>
          </p:cNvPr>
          <p:cNvSpPr/>
          <p:nvPr/>
        </p:nvSpPr>
        <p:spPr>
          <a:xfrm>
            <a:off x="8656436" y="8776085"/>
            <a:ext cx="92126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808080"/>
              </a:highlight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9A3350F-6BE1-8BB4-2FA1-3CE35906FFDF}"/>
              </a:ext>
            </a:extLst>
          </p:cNvPr>
          <p:cNvSpPr/>
          <p:nvPr/>
        </p:nvSpPr>
        <p:spPr>
          <a:xfrm>
            <a:off x="9225502" y="9253780"/>
            <a:ext cx="226955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808080"/>
              </a:highlight>
            </a:endParaRPr>
          </a:p>
        </p:txBody>
      </p:sp>
      <p:pic>
        <p:nvPicPr>
          <p:cNvPr id="130" name="Picture 14" descr="Bat,Silhouette,Monochrome Photography PNG Clipart - Royalty Free SVG / PNG">
            <a:extLst>
              <a:ext uri="{FF2B5EF4-FFF2-40B4-BE49-F238E27FC236}">
                <a16:creationId xmlns:a16="http://schemas.microsoft.com/office/drawing/2014/main" id="{998F5374-AAED-324B-8064-CF7E7D82D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6156">
            <a:off x="188229" y="6157628"/>
            <a:ext cx="4934097" cy="261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D7E75ABB-CA86-9397-8DE4-955FFE059C83}"/>
              </a:ext>
            </a:extLst>
          </p:cNvPr>
          <p:cNvGrpSpPr/>
          <p:nvPr/>
        </p:nvGrpSpPr>
        <p:grpSpPr>
          <a:xfrm>
            <a:off x="6633223" y="2295874"/>
            <a:ext cx="1996717" cy="3840981"/>
            <a:chOff x="5536409" y="3055375"/>
            <a:chExt cx="1996717" cy="3930955"/>
          </a:xfrm>
        </p:grpSpPr>
        <p:pic>
          <p:nvPicPr>
            <p:cNvPr id="160" name="Picture 12" descr="male body silhouette png&#10;">
              <a:extLst>
                <a:ext uri="{FF2B5EF4-FFF2-40B4-BE49-F238E27FC236}">
                  <a16:creationId xmlns:a16="http://schemas.microsoft.com/office/drawing/2014/main" id="{C11AB9CD-7443-9040-A821-A74589CFC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409" y="3055375"/>
              <a:ext cx="1996717" cy="3930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Graphic 160" descr="Germ with solid fill">
              <a:extLst>
                <a:ext uri="{FF2B5EF4-FFF2-40B4-BE49-F238E27FC236}">
                  <a16:creationId xmlns:a16="http://schemas.microsoft.com/office/drawing/2014/main" id="{5FD8839D-7F84-5B49-AD6B-4CED8188A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25990" y="5240777"/>
              <a:ext cx="331405" cy="329654"/>
            </a:xfrm>
            <a:prstGeom prst="rect">
              <a:avLst/>
            </a:prstGeom>
          </p:spPr>
        </p:pic>
        <p:pic>
          <p:nvPicPr>
            <p:cNvPr id="162" name="Graphic 161" descr="Germ with solid fill">
              <a:extLst>
                <a:ext uri="{FF2B5EF4-FFF2-40B4-BE49-F238E27FC236}">
                  <a16:creationId xmlns:a16="http://schemas.microsoft.com/office/drawing/2014/main" id="{4A3259E2-7609-7C45-B595-3A2DBB205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3125" y="4944049"/>
              <a:ext cx="295288" cy="29372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D0209C5-7157-8E9C-78AF-3E0C23FDB4BD}"/>
                    </a:ext>
                  </a:extLst>
                </p:cNvPr>
                <p:cNvSpPr txBox="1"/>
                <p:nvPr/>
              </p:nvSpPr>
              <p:spPr>
                <a:xfrm>
                  <a:off x="5892117" y="3403463"/>
                  <a:ext cx="1083249" cy="1600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↓</m:t>
                      </m:r>
                      <m:r>
                        <a:rPr lang="en-US" sz="1600" b="1" i="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en-US" sz="1600" b="1" dirty="0">
                      <a:solidFill>
                        <a:srgbClr val="FFC000"/>
                      </a:solidFill>
                    </a:rPr>
                    <a:t>virulence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en-US" sz="1600" b="1" dirty="0">
                      <a:solidFill>
                        <a:schemeClr val="bg1"/>
                      </a:solidFill>
                    </a:rPr>
                    <a:t>S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pillover hosts </a:t>
                  </a:r>
                </a:p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D0209C5-7157-8E9C-78AF-3E0C23FDB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117" y="3403463"/>
                  <a:ext cx="1083249" cy="1600655"/>
                </a:xfrm>
                <a:prstGeom prst="rect">
                  <a:avLst/>
                </a:prstGeom>
                <a:blipFill>
                  <a:blip r:embed="rId7"/>
                  <a:stretch>
                    <a:fillRect r="-3488" b="-4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479FCEB-5A80-95D9-842E-401C3EC904D2}"/>
              </a:ext>
            </a:extLst>
          </p:cNvPr>
          <p:cNvSpPr/>
          <p:nvPr/>
        </p:nvSpPr>
        <p:spPr>
          <a:xfrm>
            <a:off x="5975545" y="285730"/>
            <a:ext cx="466344" cy="4149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54F0930-5DF7-671C-9478-D9B2259FDEA0}"/>
                  </a:ext>
                </a:extLst>
              </p:cNvPr>
              <p:cNvSpPr txBox="1"/>
              <p:nvPr/>
            </p:nvSpPr>
            <p:spPr>
              <a:xfrm>
                <a:off x="205283" y="6343227"/>
                <a:ext cx="2598101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Unique features of bat immunology and life history evolved in conjunction with flight enable the evolution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↑</m:t>
                    </m:r>
                  </m:oMath>
                </a14:m>
                <a:r>
                  <a:rPr lang="en-US" sz="1600" b="1" dirty="0">
                    <a:solidFill>
                      <a:srgbClr val="7030A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growth rate viruses 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54F0930-5DF7-671C-9478-D9B2259FD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3" y="6343227"/>
                <a:ext cx="2598101" cy="1323439"/>
              </a:xfrm>
              <a:prstGeom prst="rect">
                <a:avLst/>
              </a:prstGeom>
              <a:blipFill>
                <a:blip r:embed="rId8"/>
                <a:stretch>
                  <a:fillRect l="-1463" t="-952" r="-2439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>
            <a:extLst>
              <a:ext uri="{FF2B5EF4-FFF2-40B4-BE49-F238E27FC236}">
                <a16:creationId xmlns:a16="http://schemas.microsoft.com/office/drawing/2014/main" id="{62610511-ED58-F31C-757E-ACAD1FAFFFE3}"/>
              </a:ext>
            </a:extLst>
          </p:cNvPr>
          <p:cNvSpPr/>
          <p:nvPr/>
        </p:nvSpPr>
        <p:spPr>
          <a:xfrm>
            <a:off x="8915688" y="1828909"/>
            <a:ext cx="301129" cy="2521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E39E88F-89BD-DF1F-6E3C-9838E6C38960}"/>
              </a:ext>
            </a:extLst>
          </p:cNvPr>
          <p:cNvSpPr/>
          <p:nvPr/>
        </p:nvSpPr>
        <p:spPr>
          <a:xfrm>
            <a:off x="7764087" y="98957"/>
            <a:ext cx="306764" cy="2281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C3BD175-423F-ED4E-8672-8D9EFBA753D8}"/>
              </a:ext>
            </a:extLst>
          </p:cNvPr>
          <p:cNvSpPr txBox="1"/>
          <p:nvPr/>
        </p:nvSpPr>
        <p:spPr>
          <a:xfrm>
            <a:off x="-26968" y="6282169"/>
            <a:ext cx="70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5" name="Picture 14" descr="Bat,Silhouette,Monochrome Photography PNG Clipart - Royalty Free SVG / PNG">
            <a:extLst>
              <a:ext uri="{FF2B5EF4-FFF2-40B4-BE49-F238E27FC236}">
                <a16:creationId xmlns:a16="http://schemas.microsoft.com/office/drawing/2014/main" id="{451EB3ED-A8B3-559C-732D-E4975712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23228">
            <a:off x="-107284" y="491630"/>
            <a:ext cx="4122645" cy="2452265"/>
          </a:xfrm>
          <a:prstGeom prst="rect">
            <a:avLst/>
          </a:prstGeom>
          <a:solidFill>
            <a:schemeClr val="bg1">
              <a:alpha val="12000"/>
            </a:schemeClr>
          </a:solidFill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D775DC-6CF2-ED23-A0AB-2B0414B65A5A}"/>
              </a:ext>
            </a:extLst>
          </p:cNvPr>
          <p:cNvSpPr txBox="1"/>
          <p:nvPr/>
        </p:nvSpPr>
        <p:spPr>
          <a:xfrm>
            <a:off x="382688" y="5552"/>
            <a:ext cx="2195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ea typeface="Cambria Math" panose="02040503050406030204" pitchFamily="18" charset="0"/>
                <a:cs typeface="Arial" panose="020B0604020202020204" pitchFamily="34" charset="0"/>
              </a:rPr>
              <a:t>Within-host viral dynamics in </a:t>
            </a:r>
            <a:r>
              <a:rPr lang="en-US" sz="1600" b="1" i="1" dirty="0"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1600" i="1" dirty="0">
                <a:ea typeface="Cambria Math" panose="02040503050406030204" pitchFamily="18" charset="0"/>
                <a:cs typeface="Arial" panose="020B0604020202020204" pitchFamily="34" charset="0"/>
              </a:rPr>
              <a:t>eservoir:</a:t>
            </a:r>
          </a:p>
        </p:txBody>
      </p:sp>
      <p:sp>
        <p:nvSpPr>
          <p:cNvPr id="31" name="Striped Right Arrow 30">
            <a:extLst>
              <a:ext uri="{FF2B5EF4-FFF2-40B4-BE49-F238E27FC236}">
                <a16:creationId xmlns:a16="http://schemas.microsoft.com/office/drawing/2014/main" id="{9D7E40BF-47B7-D883-FCA9-C4E70B45A91A}"/>
              </a:ext>
            </a:extLst>
          </p:cNvPr>
          <p:cNvSpPr/>
          <p:nvPr/>
        </p:nvSpPr>
        <p:spPr>
          <a:xfrm rot="20498564">
            <a:off x="3113573" y="1007843"/>
            <a:ext cx="688284" cy="818092"/>
          </a:xfrm>
          <a:prstGeom prst="stripedRightArrow">
            <a:avLst/>
          </a:prstGeom>
          <a:solidFill>
            <a:schemeClr val="accent2">
              <a:lumMod val="75000"/>
              <a:alpha val="49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8">
              <a:solidFill>
                <a:schemeClr val="tx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CA03FA-7722-BB47-9CB6-6099D1823FCC}"/>
              </a:ext>
            </a:extLst>
          </p:cNvPr>
          <p:cNvGrpSpPr/>
          <p:nvPr/>
        </p:nvGrpSpPr>
        <p:grpSpPr>
          <a:xfrm>
            <a:off x="4081919" y="-1283"/>
            <a:ext cx="3147809" cy="2466908"/>
            <a:chOff x="4191940" y="-31809"/>
            <a:chExt cx="3147809" cy="2466908"/>
          </a:xfrm>
        </p:grpSpPr>
        <p:pic>
          <p:nvPicPr>
            <p:cNvPr id="194" name="Graphic 193" descr="Bats with solid fill">
              <a:extLst>
                <a:ext uri="{FF2B5EF4-FFF2-40B4-BE49-F238E27FC236}">
                  <a16:creationId xmlns:a16="http://schemas.microsoft.com/office/drawing/2014/main" id="{2100E686-29DB-538F-D7CF-2729FD434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9593856">
              <a:off x="4191940" y="167157"/>
              <a:ext cx="914400" cy="1029557"/>
            </a:xfrm>
            <a:prstGeom prst="rect">
              <a:avLst/>
            </a:prstGeom>
          </p:spPr>
        </p:pic>
        <p:pic>
          <p:nvPicPr>
            <p:cNvPr id="195" name="Graphic 194" descr="Bats with solid fill">
              <a:extLst>
                <a:ext uri="{FF2B5EF4-FFF2-40B4-BE49-F238E27FC236}">
                  <a16:creationId xmlns:a16="http://schemas.microsoft.com/office/drawing/2014/main" id="{A0234BA5-A2B8-40EC-3777-1DC61C8E2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9680471">
              <a:off x="4371558" y="1405542"/>
              <a:ext cx="914400" cy="1029557"/>
            </a:xfrm>
            <a:prstGeom prst="rect">
              <a:avLst/>
            </a:prstGeom>
          </p:spPr>
        </p:pic>
        <p:pic>
          <p:nvPicPr>
            <p:cNvPr id="208" name="Graphic 207" descr="Bats with solid fill">
              <a:extLst>
                <a:ext uri="{FF2B5EF4-FFF2-40B4-BE49-F238E27FC236}">
                  <a16:creationId xmlns:a16="http://schemas.microsoft.com/office/drawing/2014/main" id="{A79755A5-F692-8417-9C65-E267E9C65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05721" y="930229"/>
              <a:ext cx="914400" cy="1029557"/>
            </a:xfrm>
            <a:prstGeom prst="rect">
              <a:avLst/>
            </a:prstGeom>
          </p:spPr>
        </p:pic>
        <p:pic>
          <p:nvPicPr>
            <p:cNvPr id="209" name="Graphic 208" descr="Bats with solid fill">
              <a:extLst>
                <a:ext uri="{FF2B5EF4-FFF2-40B4-BE49-F238E27FC236}">
                  <a16:creationId xmlns:a16="http://schemas.microsoft.com/office/drawing/2014/main" id="{9EF06D2A-EEE9-4D88-190C-6FECE57CC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769736">
              <a:off x="5683449" y="262735"/>
              <a:ext cx="914400" cy="1029557"/>
            </a:xfrm>
            <a:prstGeom prst="rect">
              <a:avLst/>
            </a:prstGeom>
          </p:spPr>
        </p:pic>
        <p:pic>
          <p:nvPicPr>
            <p:cNvPr id="211" name="Graphic 210" descr="Bats with solid fill">
              <a:extLst>
                <a:ext uri="{FF2B5EF4-FFF2-40B4-BE49-F238E27FC236}">
                  <a16:creationId xmlns:a16="http://schemas.microsoft.com/office/drawing/2014/main" id="{47D53E3F-0050-04C4-276C-B0B069A3D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3423163">
              <a:off x="5918853" y="1298478"/>
              <a:ext cx="914400" cy="1029557"/>
            </a:xfrm>
            <a:prstGeom prst="rect">
              <a:avLst/>
            </a:prstGeom>
          </p:spPr>
        </p:pic>
        <p:pic>
          <p:nvPicPr>
            <p:cNvPr id="212" name="Graphic 211" descr="Bats with solid fill">
              <a:extLst>
                <a:ext uri="{FF2B5EF4-FFF2-40B4-BE49-F238E27FC236}">
                  <a16:creationId xmlns:a16="http://schemas.microsoft.com/office/drawing/2014/main" id="{2D86B78B-F6DC-B430-DC2E-7C9C27611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842490">
              <a:off x="6425349" y="632851"/>
              <a:ext cx="914400" cy="1029557"/>
            </a:xfrm>
            <a:prstGeom prst="rect">
              <a:avLst/>
            </a:prstGeom>
          </p:spPr>
        </p:pic>
        <p:pic>
          <p:nvPicPr>
            <p:cNvPr id="213" name="Graphic 212" descr="Bats with solid fill">
              <a:extLst>
                <a:ext uri="{FF2B5EF4-FFF2-40B4-BE49-F238E27FC236}">
                  <a16:creationId xmlns:a16="http://schemas.microsoft.com/office/drawing/2014/main" id="{28D42AF1-F382-B04D-7A94-1280BA3F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769736">
              <a:off x="5044295" y="-31809"/>
              <a:ext cx="914400" cy="1029557"/>
            </a:xfrm>
            <a:prstGeom prst="rect">
              <a:avLst/>
            </a:prstGeom>
          </p:spPr>
        </p:pic>
      </p:grp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ECA4A674-EB49-F401-14B9-91078DB3DA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22331" y="1225137"/>
            <a:ext cx="1310232" cy="576674"/>
          </a:xfrm>
          <a:prstGeom prst="curvedConnector3">
            <a:avLst>
              <a:gd name="adj1" fmla="val 108842"/>
            </a:avLst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B5B4867-706F-0E9A-90A3-0F93D2A203FC}"/>
              </a:ext>
            </a:extLst>
          </p:cNvPr>
          <p:cNvGrpSpPr/>
          <p:nvPr/>
        </p:nvGrpSpPr>
        <p:grpSpPr>
          <a:xfrm>
            <a:off x="543301" y="866144"/>
            <a:ext cx="3093785" cy="1261437"/>
            <a:chOff x="5043117" y="3834708"/>
            <a:chExt cx="3394305" cy="134422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1AB9475-CA4D-1FB5-4422-ABB764DE8374}"/>
                </a:ext>
              </a:extLst>
            </p:cNvPr>
            <p:cNvGrpSpPr/>
            <p:nvPr/>
          </p:nvGrpSpPr>
          <p:grpSpPr>
            <a:xfrm>
              <a:off x="6361582" y="4199731"/>
              <a:ext cx="2075840" cy="979205"/>
              <a:chOff x="5099596" y="531237"/>
              <a:chExt cx="2075840" cy="979205"/>
            </a:xfrm>
          </p:grpSpPr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D3EA4FE2-AA15-B0F8-1E4F-4F08EEDB4C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8485" y="1507891"/>
                <a:ext cx="496951" cy="255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D5A33BF5-7C91-875C-7C17-5B9D089B1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9596" y="531237"/>
                <a:ext cx="563755" cy="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1" name="Curved Connector 190">
              <a:extLst>
                <a:ext uri="{FF2B5EF4-FFF2-40B4-BE49-F238E27FC236}">
                  <a16:creationId xmlns:a16="http://schemas.microsoft.com/office/drawing/2014/main" id="{D60620BC-5CBA-CD7A-D3D1-2D39FE68313D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44005" y="3833820"/>
              <a:ext cx="515219" cy="516996"/>
            </a:xfrm>
            <a:prstGeom prst="curvedConnector4">
              <a:avLst>
                <a:gd name="adj1" fmla="val -47282"/>
                <a:gd name="adj2" fmla="val 14851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09309C4-B1C9-E7BC-4F42-343E98F0F81B}"/>
              </a:ext>
            </a:extLst>
          </p:cNvPr>
          <p:cNvCxnSpPr>
            <a:cxnSpLocks/>
          </p:cNvCxnSpPr>
          <p:nvPr/>
        </p:nvCxnSpPr>
        <p:spPr>
          <a:xfrm flipV="1">
            <a:off x="1467645" y="1863044"/>
            <a:ext cx="513842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6808128-387F-2897-AED5-7618C4BE372C}"/>
                  </a:ext>
                </a:extLst>
              </p:cNvPr>
              <p:cNvSpPr/>
              <p:nvPr/>
            </p:nvSpPr>
            <p:spPr>
              <a:xfrm>
                <a:off x="2939520" y="1918960"/>
                <a:ext cx="1019236" cy="7693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6808128-387F-2897-AED5-7618C4BE3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520" y="1918960"/>
                <a:ext cx="1019236" cy="7693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9140CE8-10AC-70EA-8006-76850C113004}"/>
                  </a:ext>
                </a:extLst>
              </p:cNvPr>
              <p:cNvSpPr/>
              <p:nvPr/>
            </p:nvSpPr>
            <p:spPr>
              <a:xfrm>
                <a:off x="1491753" y="576609"/>
                <a:ext cx="1019236" cy="7693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9140CE8-10AC-70EA-8006-76850C113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3" y="576609"/>
                <a:ext cx="1019236" cy="7693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5D572C1-C1A6-8401-AD29-3915463047CB}"/>
                  </a:ext>
                </a:extLst>
              </p:cNvPr>
              <p:cNvSpPr/>
              <p:nvPr/>
            </p:nvSpPr>
            <p:spPr>
              <a:xfrm>
                <a:off x="73865" y="1148026"/>
                <a:ext cx="703352" cy="6482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5D572C1-C1A6-8401-AD29-391546304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" y="1148026"/>
                <a:ext cx="703352" cy="6482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E585926-C25E-5CBA-A385-6B84248D742F}"/>
                  </a:ext>
                </a:extLst>
              </p:cNvPr>
              <p:cNvSpPr/>
              <p:nvPr/>
            </p:nvSpPr>
            <p:spPr>
              <a:xfrm>
                <a:off x="1222921" y="1690449"/>
                <a:ext cx="1019236" cy="7693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E585926-C25E-5CBA-A385-6B84248D7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21" y="1690449"/>
                <a:ext cx="1019236" cy="7693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2786A123-8B5F-E17F-A7D2-16DFA892D3AB}"/>
              </a:ext>
            </a:extLst>
          </p:cNvPr>
          <p:cNvCxnSpPr>
            <a:cxnSpLocks/>
          </p:cNvCxnSpPr>
          <p:nvPr/>
        </p:nvCxnSpPr>
        <p:spPr>
          <a:xfrm rot="5400000">
            <a:off x="1011450" y="1786083"/>
            <a:ext cx="641421" cy="41575"/>
          </a:xfrm>
          <a:prstGeom prst="curvedConnector4">
            <a:avLst>
              <a:gd name="adj1" fmla="val -13529"/>
              <a:gd name="adj2" fmla="val 649850"/>
            </a:avLst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5156CB09-DAE0-3D0A-A519-2F14FE3580B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031929" y="97705"/>
            <a:ext cx="37301" cy="976586"/>
          </a:xfrm>
          <a:prstGeom prst="curvedConnector4">
            <a:avLst>
              <a:gd name="adj1" fmla="val -853119"/>
              <a:gd name="adj2" fmla="val 102403"/>
            </a:avLst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254172C-54A4-4C65-A3C5-2526F2DA6C27}"/>
                  </a:ext>
                </a:extLst>
              </p:cNvPr>
              <p:cNvSpPr/>
              <p:nvPr/>
            </p:nvSpPr>
            <p:spPr>
              <a:xfrm>
                <a:off x="3142864" y="249701"/>
                <a:ext cx="1019236" cy="7693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254172C-54A4-4C65-A3C5-2526F2D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64" y="249701"/>
                <a:ext cx="1019236" cy="7693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AA2405C3-0A6E-7462-A81A-BDB96AD980D8}"/>
              </a:ext>
            </a:extLst>
          </p:cNvPr>
          <p:cNvSpPr/>
          <p:nvPr/>
        </p:nvSpPr>
        <p:spPr>
          <a:xfrm>
            <a:off x="3958756" y="628808"/>
            <a:ext cx="945672" cy="873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30285E-DFD3-577B-666A-8F117DA42FB3}"/>
              </a:ext>
            </a:extLst>
          </p:cNvPr>
          <p:cNvSpPr/>
          <p:nvPr/>
        </p:nvSpPr>
        <p:spPr>
          <a:xfrm>
            <a:off x="5452574" y="612550"/>
            <a:ext cx="945672" cy="916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0E3F35F-9E83-F74B-5C72-D1897731114A}"/>
                  </a:ext>
                </a:extLst>
              </p:cNvPr>
              <p:cNvSpPr/>
              <p:nvPr/>
            </p:nvSpPr>
            <p:spPr>
              <a:xfrm>
                <a:off x="4846265" y="667978"/>
                <a:ext cx="750229" cy="5526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2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𝜷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b="1" baseline="-25000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0E3F35F-9E83-F74B-5C72-D18977311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265" y="667978"/>
                <a:ext cx="750229" cy="552612"/>
              </a:xfrm>
              <a:prstGeom prst="rect">
                <a:avLst/>
              </a:prstGeom>
              <a:blipFill>
                <a:blip r:embed="rId18"/>
                <a:stretch>
                  <a:fillRect b="-2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F7298D2-DA9D-9D1A-233F-E00E981C3E75}"/>
              </a:ext>
            </a:extLst>
          </p:cNvPr>
          <p:cNvCxnSpPr/>
          <p:nvPr/>
        </p:nvCxnSpPr>
        <p:spPr>
          <a:xfrm>
            <a:off x="5069632" y="1242371"/>
            <a:ext cx="27147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E095240-3EB3-931A-CF31-A4E6EF90E628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5925411" y="1528739"/>
            <a:ext cx="0" cy="4408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BB543A3-3DEA-023A-FEE7-6F2E7946EECB}"/>
                  </a:ext>
                </a:extLst>
              </p:cNvPr>
              <p:cNvSpPr/>
              <p:nvPr/>
            </p:nvSpPr>
            <p:spPr>
              <a:xfrm>
                <a:off x="5501539" y="-465524"/>
                <a:ext cx="1479819" cy="1703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F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00FA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00FA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00FA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00FA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BB543A3-3DEA-023A-FEE7-6F2E7946E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539" y="-465524"/>
                <a:ext cx="1479819" cy="17039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9F17E5E-C8F4-BD96-87B8-03BAAB9776BD}"/>
              </a:ext>
            </a:extLst>
          </p:cNvPr>
          <p:cNvCxnSpPr>
            <a:cxnSpLocks/>
          </p:cNvCxnSpPr>
          <p:nvPr/>
        </p:nvCxnSpPr>
        <p:spPr>
          <a:xfrm>
            <a:off x="3568729" y="914324"/>
            <a:ext cx="2912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C310C86-E0BD-90A2-53FF-0CCEA378DAA6}"/>
              </a:ext>
            </a:extLst>
          </p:cNvPr>
          <p:cNvCxnSpPr>
            <a:cxnSpLocks/>
          </p:cNvCxnSpPr>
          <p:nvPr/>
        </p:nvCxnSpPr>
        <p:spPr>
          <a:xfrm flipV="1">
            <a:off x="6380740" y="346504"/>
            <a:ext cx="257939" cy="3080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2FD15C2-C6FF-B73C-36F5-6F78B8155A9E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431592" y="1502425"/>
            <a:ext cx="0" cy="4031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F159EB5-C105-B84B-326F-59E580C52D61}"/>
                  </a:ext>
                </a:extLst>
              </p:cNvPr>
              <p:cNvSpPr/>
              <p:nvPr/>
            </p:nvSpPr>
            <p:spPr>
              <a:xfrm>
                <a:off x="3937652" y="1472729"/>
                <a:ext cx="509618" cy="4713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en-GB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F159EB5-C105-B84B-326F-59E580C52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52" y="1472729"/>
                <a:ext cx="509618" cy="471341"/>
              </a:xfrm>
              <a:prstGeom prst="rect">
                <a:avLst/>
              </a:prstGeom>
              <a:blipFill>
                <a:blip r:embed="rId20"/>
                <a:stretch>
                  <a:fillRect l="-7317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5E81F38-F15C-6AE2-AAF2-F3E7C8020278}"/>
                  </a:ext>
                </a:extLst>
              </p:cNvPr>
              <p:cNvSpPr/>
              <p:nvPr/>
            </p:nvSpPr>
            <p:spPr>
              <a:xfrm>
                <a:off x="5425172" y="1524979"/>
                <a:ext cx="509618" cy="4713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en-GB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5E81F38-F15C-6AE2-AAF2-F3E7C802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72" y="1524979"/>
                <a:ext cx="509618" cy="471341"/>
              </a:xfrm>
              <a:prstGeom prst="rect">
                <a:avLst/>
              </a:prstGeom>
              <a:blipFill>
                <a:blip r:embed="rId21"/>
                <a:stretch>
                  <a:fillRect l="-7317" b="-81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CC638E85-357A-5E16-7421-90D3BF0A1143}"/>
              </a:ext>
            </a:extLst>
          </p:cNvPr>
          <p:cNvSpPr txBox="1"/>
          <p:nvPr/>
        </p:nvSpPr>
        <p:spPr>
          <a:xfrm>
            <a:off x="15911" y="133427"/>
            <a:ext cx="70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8D732E-27C8-AAFC-23A0-D9BC4D8ED471}"/>
              </a:ext>
            </a:extLst>
          </p:cNvPr>
          <p:cNvSpPr/>
          <p:nvPr/>
        </p:nvSpPr>
        <p:spPr>
          <a:xfrm>
            <a:off x="708301" y="721971"/>
            <a:ext cx="1019235" cy="966971"/>
          </a:xfrm>
          <a:prstGeom prst="rect">
            <a:avLst/>
          </a:prstGeom>
          <a:solidFill>
            <a:srgbClr val="8E3FC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V</a:t>
            </a:r>
            <a:r>
              <a:rPr lang="en-US" sz="1275" dirty="0">
                <a:solidFill>
                  <a:schemeClr val="tx1"/>
                </a:solidFill>
                <a:latin typeface="Cambria Math"/>
                <a:cs typeface="Cambria Math"/>
              </a:rPr>
              <a:t>irus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F59A28-D009-D531-9F70-697061C5B647}"/>
              </a:ext>
            </a:extLst>
          </p:cNvPr>
          <p:cNvSpPr/>
          <p:nvPr/>
        </p:nvSpPr>
        <p:spPr>
          <a:xfrm>
            <a:off x="2066654" y="1746151"/>
            <a:ext cx="1087170" cy="966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L</a:t>
            </a:r>
            <a:r>
              <a:rPr lang="en-US" sz="1275" dirty="0">
                <a:solidFill>
                  <a:schemeClr val="tx1"/>
                </a:solidFill>
                <a:latin typeface="Cambria Math"/>
                <a:cs typeface="Cambria Math"/>
              </a:rPr>
              <a:t>eukocyte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594145-60B9-09D4-ADE7-88BBD9D59559}"/>
                  </a:ext>
                </a:extLst>
              </p:cNvPr>
              <p:cNvSpPr txBox="1"/>
              <p:nvPr/>
            </p:nvSpPr>
            <p:spPr>
              <a:xfrm>
                <a:off x="1356162" y="2354093"/>
                <a:ext cx="460945" cy="423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  <m:r>
                            <a:rPr lang="en-US" sz="2200" i="1" baseline="-25000" dirty="0">
                              <a:latin typeface="Cambria Math" panose="02040503050406030204" pitchFamily="18" charset="0"/>
                              <a:cs typeface="Cambria Math"/>
                            </a:rPr>
                            <m:t>0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594145-60B9-09D4-ADE7-88BBD9D5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62" y="2354093"/>
                <a:ext cx="460945" cy="423065"/>
              </a:xfrm>
              <a:prstGeom prst="rect">
                <a:avLst/>
              </a:prstGeom>
              <a:blipFill>
                <a:blip r:embed="rId22"/>
                <a:stretch>
                  <a:fillRect r="-210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A92A20-6A7E-6D3E-7D86-D9507BEC0155}"/>
                  </a:ext>
                </a:extLst>
              </p:cNvPr>
              <p:cNvSpPr txBox="1"/>
              <p:nvPr/>
            </p:nvSpPr>
            <p:spPr>
              <a:xfrm>
                <a:off x="8582728" y="7485505"/>
                <a:ext cx="1311766" cy="2062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↑</m:t>
                    </m:r>
                  </m:oMath>
                </a14:m>
                <a:r>
                  <a:rPr lang="en-US" sz="1600" b="1" dirty="0">
                    <a:solidFill>
                      <a:srgbClr val="7030A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and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↓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𝒗𝑺</m:t>
                        </m:r>
                      </m:sub>
                    </m:sSub>
                    <m:r>
                      <a:rPr lang="en-US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combine </a:t>
                </a:r>
              </a:p>
              <a:p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to yield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↑</m:t>
                    </m:r>
                  </m:oMath>
                </a14:m>
                <a:r>
                  <a:rPr lang="en-US" sz="1600" b="1" dirty="0">
                    <a:solidFill>
                      <a:srgbClr val="FFC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virulence</a:t>
                </a:r>
                <a:r>
                  <a:rPr lang="en-US" sz="1600" dirty="0">
                    <a:solidFill>
                      <a:srgbClr val="FFC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in Spillover hosts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A92A20-6A7E-6D3E-7D86-D9507BEC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728" y="7485505"/>
                <a:ext cx="1311766" cy="2062103"/>
              </a:xfrm>
              <a:prstGeom prst="rect">
                <a:avLst/>
              </a:prstGeom>
              <a:blipFill>
                <a:blip r:embed="rId23"/>
                <a:stretch>
                  <a:fillRect l="-1905" b="-2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7DEEF5-5332-0AD7-F60A-545571E75EB5}"/>
              </a:ext>
            </a:extLst>
          </p:cNvPr>
          <p:cNvCxnSpPr>
            <a:cxnSpLocks/>
          </p:cNvCxnSpPr>
          <p:nvPr/>
        </p:nvCxnSpPr>
        <p:spPr>
          <a:xfrm flipV="1">
            <a:off x="1458056" y="2403032"/>
            <a:ext cx="513842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18A8E23-ED16-019C-DFBC-82FCADC3F4C2}"/>
              </a:ext>
            </a:extLst>
          </p:cNvPr>
          <p:cNvSpPr/>
          <p:nvPr/>
        </p:nvSpPr>
        <p:spPr>
          <a:xfrm>
            <a:off x="8426179" y="4721165"/>
            <a:ext cx="92126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808080"/>
              </a:highlight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F298F4F-03F3-C640-07B9-B0F57D285248}"/>
              </a:ext>
            </a:extLst>
          </p:cNvPr>
          <p:cNvSpPr/>
          <p:nvPr/>
        </p:nvSpPr>
        <p:spPr>
          <a:xfrm>
            <a:off x="9216817" y="5232919"/>
            <a:ext cx="226955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80808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3F8ECF-42A9-8CA2-B330-E8667BE40511}"/>
                  </a:ext>
                </a:extLst>
              </p:cNvPr>
              <p:cNvSpPr txBox="1"/>
              <p:nvPr/>
            </p:nvSpPr>
            <p:spPr>
              <a:xfrm>
                <a:off x="3161673" y="2914309"/>
                <a:ext cx="1526035" cy="1127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↓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</a:rPr>
                  <a:t> between-host</a:t>
                </a:r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 transmission </a:t>
                </a:r>
              </a:p>
              <a:p>
                <a:pPr algn="ctr"/>
                <a:r>
                  <a:rPr lang="en-US" sz="1600" dirty="0"/>
                  <a:t>in </a:t>
                </a:r>
                <a:r>
                  <a:rPr lang="en-US" sz="1600" b="1" dirty="0"/>
                  <a:t>R</a:t>
                </a:r>
                <a:r>
                  <a:rPr lang="en-US" sz="1600" dirty="0"/>
                  <a:t>eservoir hosts 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  <m:sup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  <m:sup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endParaRPr lang="en-US" sz="16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3F8ECF-42A9-8CA2-B330-E8667BE4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73" y="2914309"/>
                <a:ext cx="1526035" cy="1127232"/>
              </a:xfrm>
              <a:prstGeom prst="rect">
                <a:avLst/>
              </a:prstGeom>
              <a:blipFill>
                <a:blip r:embed="rId24"/>
                <a:stretch>
                  <a:fillRect t="-1111" r="-826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6E6F72-5C9F-B87C-353C-EEC1D609AB47}"/>
                  </a:ext>
                </a:extLst>
              </p:cNvPr>
              <p:cNvSpPr txBox="1"/>
              <p:nvPr/>
            </p:nvSpPr>
            <p:spPr>
              <a:xfrm>
                <a:off x="210872" y="2937126"/>
                <a:ext cx="1390554" cy="1815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↓ </m:t>
                    </m:r>
                  </m:oMath>
                </a14:m>
                <a:r>
                  <a:rPr lang="en-US" sz="1600" b="1" dirty="0">
                    <a:solidFill>
                      <a:srgbClr val="7030A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optimal virus growth rates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evolve </a:t>
                </a:r>
              </a:p>
              <a:p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in most </a:t>
                </a:r>
                <a:r>
                  <a:rPr lang="en-US" sz="16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eservoir hosts</a:t>
                </a:r>
              </a:p>
              <a:p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sz="1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).</a:t>
                </a:r>
                <a:endParaRPr lang="en-US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6E6F72-5C9F-B87C-353C-EEC1D609A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2" y="2937126"/>
                <a:ext cx="1390554" cy="1815882"/>
              </a:xfrm>
              <a:prstGeom prst="rect">
                <a:avLst/>
              </a:prstGeom>
              <a:blipFill>
                <a:blip r:embed="rId25"/>
                <a:stretch>
                  <a:fillRect l="-2703" t="-1389" b="-2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F7F173-8B5F-367D-389E-CD7A60DE8541}"/>
                  </a:ext>
                </a:extLst>
              </p:cNvPr>
              <p:cNvSpPr txBox="1"/>
              <p:nvPr/>
            </p:nvSpPr>
            <p:spPr>
              <a:xfrm>
                <a:off x="3481536" y="4616502"/>
                <a:ext cx="3465140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Zoonotic 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viruses transmit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to human </a:t>
                </a:r>
                <a:r>
                  <a:rPr lang="en-US" sz="16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S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pillover hosts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generating acute infections that retain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↓ </m:t>
                    </m:r>
                  </m:oMath>
                </a14:m>
                <a:r>
                  <a:rPr lang="en-US" sz="16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eservoir-</a:t>
                </a:r>
                <a:r>
                  <a:rPr lang="en-US" sz="1600" b="1" dirty="0">
                    <a:solidFill>
                      <a:srgbClr val="7030A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optimized growth rates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F7F173-8B5F-367D-389E-CD7A60DE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36" y="4616502"/>
                <a:ext cx="3465140" cy="1077218"/>
              </a:xfrm>
              <a:prstGeom prst="rect">
                <a:avLst/>
              </a:prstGeom>
              <a:blipFill>
                <a:blip r:embed="rId26"/>
                <a:stretch>
                  <a:fillRect l="-365" t="-2326" r="-365" b="-69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ight Arrow 115">
            <a:extLst>
              <a:ext uri="{FF2B5EF4-FFF2-40B4-BE49-F238E27FC236}">
                <a16:creationId xmlns:a16="http://schemas.microsoft.com/office/drawing/2014/main" id="{51B12520-0309-4644-8C18-58C2AAB93751}"/>
              </a:ext>
            </a:extLst>
          </p:cNvPr>
          <p:cNvSpPr/>
          <p:nvPr/>
        </p:nvSpPr>
        <p:spPr>
          <a:xfrm>
            <a:off x="4474413" y="3793336"/>
            <a:ext cx="1119094" cy="6780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D5B5314-8E76-0447-873A-38225CAF4A2F}"/>
              </a:ext>
            </a:extLst>
          </p:cNvPr>
          <p:cNvSpPr txBox="1"/>
          <p:nvPr/>
        </p:nvSpPr>
        <p:spPr>
          <a:xfrm>
            <a:off x="-25715" y="2841484"/>
            <a:ext cx="70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CCCE04C-35CE-C8F9-C975-8BB635F8BB09}"/>
              </a:ext>
            </a:extLst>
          </p:cNvPr>
          <p:cNvGrpSpPr/>
          <p:nvPr/>
        </p:nvGrpSpPr>
        <p:grpSpPr>
          <a:xfrm>
            <a:off x="426717" y="2857992"/>
            <a:ext cx="3700483" cy="3129187"/>
            <a:chOff x="379443" y="3163253"/>
            <a:chExt cx="3700483" cy="31291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0D61D2-1EF9-07C7-4E6B-6676DF23C2C5}"/>
                </a:ext>
              </a:extLst>
            </p:cNvPr>
            <p:cNvGrpSpPr/>
            <p:nvPr/>
          </p:nvGrpSpPr>
          <p:grpSpPr>
            <a:xfrm rot="790346">
              <a:off x="3688270" y="4305191"/>
              <a:ext cx="391656" cy="644750"/>
              <a:chOff x="3200943" y="4939327"/>
              <a:chExt cx="388561" cy="628603"/>
            </a:xfrm>
          </p:grpSpPr>
          <p:pic>
            <p:nvPicPr>
              <p:cNvPr id="164" name="Graphic 163" descr="Germ with solid fill">
                <a:extLst>
                  <a:ext uri="{FF2B5EF4-FFF2-40B4-BE49-F238E27FC236}">
                    <a16:creationId xmlns:a16="http://schemas.microsoft.com/office/drawing/2014/main" id="{68D6CCC9-75BD-2342-90FF-7C0D56FB6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3288128" y="4939327"/>
                <a:ext cx="301376" cy="301376"/>
              </a:xfrm>
              <a:prstGeom prst="rect">
                <a:avLst/>
              </a:prstGeom>
            </p:spPr>
          </p:pic>
          <p:pic>
            <p:nvPicPr>
              <p:cNvPr id="114" name="Graphic 113" descr="Germ with solid fill">
                <a:extLst>
                  <a:ext uri="{FF2B5EF4-FFF2-40B4-BE49-F238E27FC236}">
                    <a16:creationId xmlns:a16="http://schemas.microsoft.com/office/drawing/2014/main" id="{F65A3BDA-57E9-7A4C-9179-E52D1F38E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3200943" y="5266554"/>
                <a:ext cx="301376" cy="301376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A9C0C86-6E5E-69AE-7E0E-67D387FB3653}"/>
                </a:ext>
              </a:extLst>
            </p:cNvPr>
            <p:cNvGrpSpPr/>
            <p:nvPr/>
          </p:nvGrpSpPr>
          <p:grpSpPr>
            <a:xfrm>
              <a:off x="379443" y="3163253"/>
              <a:ext cx="3044087" cy="3129187"/>
              <a:chOff x="142107" y="3373370"/>
              <a:chExt cx="3044087" cy="3129187"/>
            </a:xfrm>
          </p:grpSpPr>
          <p:pic>
            <p:nvPicPr>
              <p:cNvPr id="111" name="Picture 6" descr="Gorilla Primate Silhouette Clip art - gorilla png download - 512*512 - Free  Transparent Gorilla png Download. - Clip Art Library">
                <a:extLst>
                  <a:ext uri="{FF2B5EF4-FFF2-40B4-BE49-F238E27FC236}">
                    <a16:creationId xmlns:a16="http://schemas.microsoft.com/office/drawing/2014/main" id="{71B0FA20-8E92-284D-86C5-7886218A9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107" y="3373370"/>
                <a:ext cx="3044087" cy="3129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9C655D-EEEC-2DC5-988B-C8A344BDC1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1225" y="4498295"/>
                    <a:ext cx="1215964" cy="11272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rgbClr val="00FA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↓</m:t>
                        </m:r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a14:m>
                    <a:r>
                      <a:rPr lang="en-US" sz="1600" b="1" dirty="0">
                        <a:solidFill>
                          <a:srgbClr val="00FA00"/>
                        </a:solidFill>
                      </a:rPr>
                      <a:t>virulence </a:t>
                    </a:r>
                    <a:r>
                      <a:rPr lang="en-US" sz="1600" dirty="0">
                        <a:solidFill>
                          <a:schemeClr val="bg1"/>
                        </a:solidFill>
                      </a:rPr>
                      <a:t>in Reservoir hosts </a:t>
                    </a:r>
                  </a:p>
                  <a:p>
                    <a:r>
                      <a:rPr lang="en-US" sz="1600" dirty="0">
                        <a:solidFill>
                          <a:schemeClr val="bg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1600" b="1" i="1">
                                    <a:solidFill>
                                      <a:srgbClr val="00FA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solidFill>
                                      <a:srgbClr val="00FA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rgbClr val="00FA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1600" b="1" i="1">
                                    <a:solidFill>
                                      <a:srgbClr val="00FA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b>
                          <m:sup>
                            <m: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9C655D-EEEC-2DC5-988B-C8A344BDC1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225" y="4498295"/>
                    <a:ext cx="1215964" cy="11272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062" t="-1111" r="-206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2" name="Graphic 111" descr="Germ with solid fill">
                <a:extLst>
                  <a:ext uri="{FF2B5EF4-FFF2-40B4-BE49-F238E27FC236}">
                    <a16:creationId xmlns:a16="http://schemas.microsoft.com/office/drawing/2014/main" id="{9A72A1CA-F757-C74D-B637-EED6DC25D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1934583" y="5069140"/>
                <a:ext cx="300287" cy="308680"/>
              </a:xfrm>
              <a:prstGeom prst="rect">
                <a:avLst/>
              </a:prstGeom>
            </p:spPr>
          </p:pic>
          <p:pic>
            <p:nvPicPr>
              <p:cNvPr id="113" name="Graphic 112" descr="Germ with solid fill">
                <a:extLst>
                  <a:ext uri="{FF2B5EF4-FFF2-40B4-BE49-F238E27FC236}">
                    <a16:creationId xmlns:a16="http://schemas.microsoft.com/office/drawing/2014/main" id="{B9AD25B4-3EBE-D24D-A44A-15356F0E6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150318" y="4812989"/>
                <a:ext cx="300287" cy="308680"/>
              </a:xfrm>
              <a:prstGeom prst="rect">
                <a:avLst/>
              </a:prstGeom>
            </p:spPr>
          </p:pic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18B6F75-693E-5456-6FAD-BED270A8DC81}"/>
                </a:ext>
              </a:extLst>
            </p:cNvPr>
            <p:cNvCxnSpPr>
              <a:cxnSpLocks/>
            </p:cNvCxnSpPr>
            <p:nvPr/>
          </p:nvCxnSpPr>
          <p:spPr>
            <a:xfrm>
              <a:off x="3436757" y="4387549"/>
              <a:ext cx="396303" cy="418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38C4CE-660B-8B77-0EDF-0C0ECF9EC15D}"/>
                </a:ext>
              </a:extLst>
            </p:cNvPr>
            <p:cNvCxnSpPr>
              <a:cxnSpLocks/>
            </p:cNvCxnSpPr>
            <p:nvPr/>
          </p:nvCxnSpPr>
          <p:spPr>
            <a:xfrm>
              <a:off x="3416070" y="4373155"/>
              <a:ext cx="235752" cy="34935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A28971-24F7-935D-5B2D-DC5598EE28D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860" y="4374499"/>
              <a:ext cx="359332" cy="22815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358199-9E0D-05EC-AA33-8D6A29FAA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743" y="4300874"/>
              <a:ext cx="400406" cy="801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0ACB3E-BBDD-85AC-F040-5B3129AA6D61}"/>
                  </a:ext>
                </a:extLst>
              </p:cNvPr>
              <p:cNvSpPr txBox="1"/>
              <p:nvPr/>
            </p:nvSpPr>
            <p:spPr>
              <a:xfrm>
                <a:off x="4855396" y="2933556"/>
                <a:ext cx="209672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↑</m:t>
                    </m:r>
                  </m:oMath>
                </a14:m>
                <a:r>
                  <a:rPr lang="en-US" sz="1600" b="1" dirty="0">
                    <a:solidFill>
                      <a:schemeClr val="accent1"/>
                    </a:solidFill>
                  </a:rPr>
                  <a:t> Spillover host tolerance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𝒗𝑺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>
                  <a:cs typeface="Arial" panose="020B0604020202020204" pitchFamily="34" charset="0"/>
                </a:endParaRPr>
              </a:p>
              <a:p>
                <a:pPr algn="ctr"/>
                <a:r>
                  <a:rPr lang="en-US" sz="1600" dirty="0"/>
                  <a:t>of viruses evolves in 	phylogenetically      	       related </a:t>
                </a:r>
                <a:r>
                  <a:rPr lang="en-US" sz="1600" b="1" dirty="0"/>
                  <a:t>		    R</a:t>
                </a:r>
                <a:r>
                  <a:rPr lang="en-US" sz="1600" dirty="0"/>
                  <a:t>eservoirs.     	</a:t>
                </a:r>
                <a:endParaRPr lang="en-US" sz="16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0ACB3E-BBDD-85AC-F040-5B3129AA6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396" y="2933556"/>
                <a:ext cx="2096721" cy="1569660"/>
              </a:xfrm>
              <a:prstGeom prst="rect">
                <a:avLst/>
              </a:prstGeom>
              <a:blipFill>
                <a:blip r:embed="rId33"/>
                <a:stretch>
                  <a:fillRect t="-800" r="-1144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Graphic 130" descr="Germ with solid fill">
            <a:extLst>
              <a:ext uri="{FF2B5EF4-FFF2-40B4-BE49-F238E27FC236}">
                <a16:creationId xmlns:a16="http://schemas.microsoft.com/office/drawing/2014/main" id="{270CB308-F85A-8F4A-8BA5-EB2BC3BD6AE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21036156">
            <a:off x="2637959" y="8086783"/>
            <a:ext cx="315155" cy="343883"/>
          </a:xfrm>
          <a:prstGeom prst="rect">
            <a:avLst/>
          </a:prstGeom>
        </p:spPr>
      </p:pic>
      <p:pic>
        <p:nvPicPr>
          <p:cNvPr id="132" name="Graphic 131" descr="Germ with solid fill">
            <a:extLst>
              <a:ext uri="{FF2B5EF4-FFF2-40B4-BE49-F238E27FC236}">
                <a16:creationId xmlns:a16="http://schemas.microsoft.com/office/drawing/2014/main" id="{42224AA4-AE40-2B47-8158-42D81AF5AFF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21036156">
            <a:off x="2954183" y="8038788"/>
            <a:ext cx="315155" cy="343883"/>
          </a:xfrm>
          <a:prstGeom prst="rect">
            <a:avLst/>
          </a:prstGeom>
        </p:spPr>
      </p:pic>
      <p:pic>
        <p:nvPicPr>
          <p:cNvPr id="133" name="Graphic 132" descr="Germ with solid fill">
            <a:extLst>
              <a:ext uri="{FF2B5EF4-FFF2-40B4-BE49-F238E27FC236}">
                <a16:creationId xmlns:a16="http://schemas.microsoft.com/office/drawing/2014/main" id="{B1691BC4-534B-2F4F-A53C-D987C614712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21036156">
            <a:off x="2770997" y="7712849"/>
            <a:ext cx="315155" cy="343883"/>
          </a:xfrm>
          <a:prstGeom prst="rect">
            <a:avLst/>
          </a:prstGeom>
        </p:spPr>
      </p:pic>
      <p:pic>
        <p:nvPicPr>
          <p:cNvPr id="134" name="Graphic 133" descr="Germ with solid fill">
            <a:extLst>
              <a:ext uri="{FF2B5EF4-FFF2-40B4-BE49-F238E27FC236}">
                <a16:creationId xmlns:a16="http://schemas.microsoft.com/office/drawing/2014/main" id="{5D6FF4B6-A291-0943-8B0F-C49FA9EE5F7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21036156">
            <a:off x="3102995" y="7714781"/>
            <a:ext cx="315155" cy="343883"/>
          </a:xfrm>
          <a:prstGeom prst="rect">
            <a:avLst/>
          </a:prstGeom>
        </p:spPr>
      </p:pic>
      <p:pic>
        <p:nvPicPr>
          <p:cNvPr id="141" name="Graphic 140" descr="Germ with solid fill">
            <a:extLst>
              <a:ext uri="{FF2B5EF4-FFF2-40B4-BE49-F238E27FC236}">
                <a16:creationId xmlns:a16="http://schemas.microsoft.com/office/drawing/2014/main" id="{AEC24CC4-6F51-4145-8261-90807613F18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3176402">
            <a:off x="3395998" y="8909873"/>
            <a:ext cx="301376" cy="301376"/>
          </a:xfrm>
          <a:prstGeom prst="rect">
            <a:avLst/>
          </a:prstGeom>
        </p:spPr>
      </p:pic>
      <p:pic>
        <p:nvPicPr>
          <p:cNvPr id="138" name="Graphic 137" descr="Germ with solid fill">
            <a:extLst>
              <a:ext uri="{FF2B5EF4-FFF2-40B4-BE49-F238E27FC236}">
                <a16:creationId xmlns:a16="http://schemas.microsoft.com/office/drawing/2014/main" id="{3CCDD3F6-4431-1F43-80E6-7150DEED4FF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669334">
            <a:off x="3681342" y="8393889"/>
            <a:ext cx="301376" cy="301376"/>
          </a:xfrm>
          <a:prstGeom prst="rect">
            <a:avLst/>
          </a:prstGeom>
        </p:spPr>
      </p:pic>
      <p:pic>
        <p:nvPicPr>
          <p:cNvPr id="139" name="Graphic 138" descr="Germ with solid fill">
            <a:extLst>
              <a:ext uri="{FF2B5EF4-FFF2-40B4-BE49-F238E27FC236}">
                <a16:creationId xmlns:a16="http://schemas.microsoft.com/office/drawing/2014/main" id="{21305447-19D2-E040-8BFC-C01E93B5624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669334">
            <a:off x="3611296" y="8690626"/>
            <a:ext cx="301376" cy="301376"/>
          </a:xfrm>
          <a:prstGeom prst="rect">
            <a:avLst/>
          </a:prstGeom>
        </p:spPr>
      </p:pic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81EABAA-44F6-A35E-F1AF-1EAF03389E29}"/>
              </a:ext>
            </a:extLst>
          </p:cNvPr>
          <p:cNvCxnSpPr>
            <a:cxnSpLocks/>
          </p:cNvCxnSpPr>
          <p:nvPr/>
        </p:nvCxnSpPr>
        <p:spPr>
          <a:xfrm>
            <a:off x="3260572" y="8585335"/>
            <a:ext cx="75053" cy="383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7C0E5E9-4BDC-D1B7-0DD5-E336C409895D}"/>
              </a:ext>
            </a:extLst>
          </p:cNvPr>
          <p:cNvCxnSpPr>
            <a:cxnSpLocks/>
          </p:cNvCxnSpPr>
          <p:nvPr/>
        </p:nvCxnSpPr>
        <p:spPr>
          <a:xfrm>
            <a:off x="3279765" y="8559613"/>
            <a:ext cx="403541" cy="358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1C0E36B-365D-B3C5-6D89-337E3D185149}"/>
              </a:ext>
            </a:extLst>
          </p:cNvPr>
          <p:cNvCxnSpPr>
            <a:cxnSpLocks/>
          </p:cNvCxnSpPr>
          <p:nvPr/>
        </p:nvCxnSpPr>
        <p:spPr>
          <a:xfrm rot="20456944">
            <a:off x="3302510" y="8521247"/>
            <a:ext cx="260428" cy="2769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A32178-2F93-FA3F-0E2D-84963E4A75CF}"/>
              </a:ext>
            </a:extLst>
          </p:cNvPr>
          <p:cNvCxnSpPr>
            <a:cxnSpLocks/>
          </p:cNvCxnSpPr>
          <p:nvPr/>
        </p:nvCxnSpPr>
        <p:spPr>
          <a:xfrm>
            <a:off x="3273302" y="8596250"/>
            <a:ext cx="244795" cy="32284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3E32330-2E4C-6E93-F175-30DBD1265E36}"/>
                  </a:ext>
                </a:extLst>
              </p:cNvPr>
              <p:cNvSpPr txBox="1"/>
              <p:nvPr/>
            </p:nvSpPr>
            <p:spPr>
              <a:xfrm>
                <a:off x="3457152" y="5964077"/>
                <a:ext cx="1215964" cy="165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FA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    </a:t>
                </a:r>
                <a:r>
                  <a:rPr lang="en-US" sz="1600" dirty="0">
                    <a:solidFill>
                      <a:schemeClr val="bg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…while                       causing</a:t>
                </a:r>
                <a:r>
                  <a:rPr lang="en-US" sz="1600" b="1" dirty="0">
                    <a:solidFill>
                      <a:srgbClr val="00FA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FA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↓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b="1" dirty="0">
                        <a:solidFill>
                          <a:srgbClr val="00FA00"/>
                        </a:solidFill>
                      </a:rPr>
                      <m:t>virulence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00FA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(</m:t>
                    </m:r>
                    <m:sSubSup>
                      <m:sSubSupPr>
                        <m:ctrlPr>
                          <a:rPr lang="en-US" sz="1600" b="1" i="1">
                            <a:solidFill>
                              <a:srgbClr val="00FA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rgbClr val="00FA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  <m:sup>
                        <m:r>
                          <a:rPr lang="en-US" sz="1600" b="1" i="1">
                            <a:solidFill>
                              <a:srgbClr val="00FA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     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in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bg1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sz="1600" b="0" dirty="0" smtClean="0">
                        <a:solidFill>
                          <a:schemeClr val="bg1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1600" b="0" dirty="0" smtClean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hosts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3E32330-2E4C-6E93-F175-30DBD1265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52" y="5964077"/>
                <a:ext cx="1215964" cy="1658403"/>
              </a:xfrm>
              <a:prstGeom prst="rect">
                <a:avLst/>
              </a:prstGeom>
              <a:blipFill>
                <a:blip r:embed="rId34"/>
                <a:stretch>
                  <a:fillRect l="-3093" t="-763" r="-74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Right Arrow 225">
            <a:extLst>
              <a:ext uri="{FF2B5EF4-FFF2-40B4-BE49-F238E27FC236}">
                <a16:creationId xmlns:a16="http://schemas.microsoft.com/office/drawing/2014/main" id="{DDF99BA2-5BE7-45C6-5843-F73A69CD7DC8}"/>
              </a:ext>
            </a:extLst>
          </p:cNvPr>
          <p:cNvSpPr/>
          <p:nvPr/>
        </p:nvSpPr>
        <p:spPr>
          <a:xfrm>
            <a:off x="4474413" y="7752872"/>
            <a:ext cx="1119094" cy="6780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DBA9395-5E28-857D-9203-75D8F6C8AF05}"/>
              </a:ext>
            </a:extLst>
          </p:cNvPr>
          <p:cNvSpPr txBox="1"/>
          <p:nvPr/>
        </p:nvSpPr>
        <p:spPr>
          <a:xfrm>
            <a:off x="4624272" y="1960501"/>
            <a:ext cx="21752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ea typeface="Cambria Math" panose="02040503050406030204" pitchFamily="18" charset="0"/>
                <a:cs typeface="Arial" panose="020B0604020202020204" pitchFamily="34" charset="0"/>
              </a:rPr>
              <a:t>Population-level </a:t>
            </a:r>
            <a:r>
              <a:rPr lang="en-US" sz="1600" b="1" i="1" dirty="0"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1600" i="1" dirty="0">
                <a:ea typeface="Cambria Math" panose="02040503050406030204" pitchFamily="18" charset="0"/>
                <a:cs typeface="Arial" panose="020B0604020202020204" pitchFamily="34" charset="0"/>
              </a:rPr>
              <a:t>eservoir dynamics: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0A4E510-9EE1-7031-6338-41E0C497C2C6}"/>
                  </a:ext>
                </a:extLst>
              </p:cNvPr>
              <p:cNvSpPr txBox="1"/>
              <p:nvPr/>
            </p:nvSpPr>
            <p:spPr>
              <a:xfrm>
                <a:off x="5382381" y="6711816"/>
                <a:ext cx="19967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↓</m:t>
                    </m:r>
                    <m:r>
                      <a:rPr lang="en-US" sz="1600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600" b="1" dirty="0">
                    <a:solidFill>
                      <a:schemeClr val="accent1"/>
                    </a:solidFill>
                  </a:rPr>
                  <a:t>Spillover host tolerance</a:t>
                </a:r>
                <a:r>
                  <a:rPr lang="en-US" sz="1600" dirty="0"/>
                  <a:t> for viruses evolves in phylogenetically distant bat </a:t>
                </a:r>
              </a:p>
              <a:p>
                <a:pPr algn="ctr"/>
                <a:r>
                  <a:rPr lang="en-US" sz="1600" dirty="0"/>
                  <a:t>       Reservoirs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𝒗𝑺</m:t>
                        </m:r>
                      </m:sub>
                    </m:sSub>
                  </m:oMath>
                </a14:m>
                <a:r>
                  <a:rPr lang="en-US" sz="1600" dirty="0"/>
                  <a:t>).</a:t>
                </a:r>
                <a:endParaRPr lang="en-US" sz="16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0A4E510-9EE1-7031-6338-41E0C497C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81" y="6711816"/>
                <a:ext cx="1996717" cy="1569660"/>
              </a:xfrm>
              <a:prstGeom prst="rect">
                <a:avLst/>
              </a:prstGeom>
              <a:blipFill>
                <a:blip r:embed="rId35"/>
                <a:stretch>
                  <a:fillRect t="-800" r="-1266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2AB69C5-AA42-726A-2097-8D9617436AD4}"/>
              </a:ext>
            </a:extLst>
          </p:cNvPr>
          <p:cNvGrpSpPr/>
          <p:nvPr/>
        </p:nvGrpSpPr>
        <p:grpSpPr>
          <a:xfrm>
            <a:off x="7284201" y="5676556"/>
            <a:ext cx="1996717" cy="3881533"/>
            <a:chOff x="7825284" y="5719667"/>
            <a:chExt cx="1996717" cy="3881533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0682C64-6D29-472F-30AD-9D140C7F3881}"/>
                </a:ext>
              </a:extLst>
            </p:cNvPr>
            <p:cNvGrpSpPr/>
            <p:nvPr/>
          </p:nvGrpSpPr>
          <p:grpSpPr>
            <a:xfrm>
              <a:off x="7825284" y="5719667"/>
              <a:ext cx="1996717" cy="3881533"/>
              <a:chOff x="9887853" y="6993815"/>
              <a:chExt cx="1996717" cy="3930955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E7BC1BC-5B48-B43F-3325-89FE7D8494DD}"/>
                  </a:ext>
                </a:extLst>
              </p:cNvPr>
              <p:cNvGrpSpPr/>
              <p:nvPr/>
            </p:nvGrpSpPr>
            <p:grpSpPr>
              <a:xfrm>
                <a:off x="9887853" y="6993815"/>
                <a:ext cx="1996717" cy="3930955"/>
                <a:chOff x="5536409" y="3055375"/>
                <a:chExt cx="1996717" cy="3930955"/>
              </a:xfrm>
            </p:grpSpPr>
            <p:pic>
              <p:nvPicPr>
                <p:cNvPr id="235" name="Picture 12" descr="male body silhouette png&#10;">
                  <a:extLst>
                    <a:ext uri="{FF2B5EF4-FFF2-40B4-BE49-F238E27FC236}">
                      <a16:creationId xmlns:a16="http://schemas.microsoft.com/office/drawing/2014/main" id="{84E05B18-DBAD-82F9-FAD8-9C5F09C3C9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36409" y="3055375"/>
                  <a:ext cx="1996717" cy="39309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Graphic 237" descr="Germ with solid fill">
                  <a:extLst>
                    <a:ext uri="{FF2B5EF4-FFF2-40B4-BE49-F238E27FC236}">
                      <a16:creationId xmlns:a16="http://schemas.microsoft.com/office/drawing/2014/main" id="{89D3D43E-3961-72F1-387C-BE011E8E72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5990" y="5240777"/>
                  <a:ext cx="331405" cy="329654"/>
                </a:xfrm>
                <a:prstGeom prst="rect">
                  <a:avLst/>
                </a:prstGeom>
              </p:spPr>
            </p:pic>
            <p:pic>
              <p:nvPicPr>
                <p:cNvPr id="239" name="Graphic 238" descr="Germ with solid fill">
                  <a:extLst>
                    <a:ext uri="{FF2B5EF4-FFF2-40B4-BE49-F238E27FC236}">
                      <a16:creationId xmlns:a16="http://schemas.microsoft.com/office/drawing/2014/main" id="{EEA6E9D4-52B0-768C-50C6-D9F6BCB78F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3125" y="4944049"/>
                  <a:ext cx="295288" cy="29372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EC8E6038-2C41-F879-1722-EAB643774A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2117" y="3403463"/>
                      <a:ext cx="1083249" cy="15839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6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↑</m:t>
                          </m:r>
                          <m:r>
                            <a:rPr lang="en-US" sz="1600" b="1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a14:m>
                      <a:r>
                        <a:rPr lang="en-US" sz="1600" b="1" dirty="0">
                          <a:solidFill>
                            <a:srgbClr val="FFC000"/>
                          </a:solidFill>
                        </a:rPr>
                        <a:t>virulence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 </a:t>
                      </a:r>
                      <a14:m>
                        <m:oMath xmlns:m="http://schemas.openxmlformats.org/officeDocument/2006/math">
                          <m:r>
                            <a:rPr lang="en-US" sz="16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a14:m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Spillover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hosts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oMath>
                      </a14:m>
                      <a:r>
                        <a:rPr lang="en-US" sz="1600" dirty="0">
                          <a:solidFill>
                            <a:schemeClr val="bg1"/>
                          </a:solidFill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EC8E6038-2C41-F879-1722-EAB643774A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92117" y="3403463"/>
                      <a:ext cx="1083249" cy="15839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r="-3488" b="-4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41" name="Graphic 240" descr="Germ with solid fill">
                <a:extLst>
                  <a:ext uri="{FF2B5EF4-FFF2-40B4-BE49-F238E27FC236}">
                    <a16:creationId xmlns:a16="http://schemas.microsoft.com/office/drawing/2014/main" id="{E37F440B-628C-7172-24B8-545239CEC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90115" y="9059183"/>
                <a:ext cx="331405" cy="329654"/>
              </a:xfrm>
              <a:prstGeom prst="rect">
                <a:avLst/>
              </a:prstGeom>
            </p:spPr>
          </p:pic>
          <p:pic>
            <p:nvPicPr>
              <p:cNvPr id="242" name="Graphic 241" descr="Germ with solid fill">
                <a:extLst>
                  <a:ext uri="{FF2B5EF4-FFF2-40B4-BE49-F238E27FC236}">
                    <a16:creationId xmlns:a16="http://schemas.microsoft.com/office/drawing/2014/main" id="{064292D7-698B-A161-F975-BFA35000F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79294" y="7854221"/>
                <a:ext cx="331405" cy="329654"/>
              </a:xfrm>
              <a:prstGeom prst="rect">
                <a:avLst/>
              </a:prstGeom>
            </p:spPr>
          </p:pic>
        </p:grpSp>
        <p:pic>
          <p:nvPicPr>
            <p:cNvPr id="246" name="Graphic 245" descr="Germ with solid fill">
              <a:extLst>
                <a:ext uri="{FF2B5EF4-FFF2-40B4-BE49-F238E27FC236}">
                  <a16:creationId xmlns:a16="http://schemas.microsoft.com/office/drawing/2014/main" id="{5FE54AAD-82D0-13D6-AC49-CE43CCFA3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94055" y="8111048"/>
              <a:ext cx="331405" cy="32550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8C98ECE0-5085-F0AD-2F86-3847469B5AD4}"/>
                  </a:ext>
                </a:extLst>
              </p:cNvPr>
              <p:cNvSpPr txBox="1"/>
              <p:nvPr/>
            </p:nvSpPr>
            <p:spPr>
              <a:xfrm>
                <a:off x="6910750" y="9129"/>
                <a:ext cx="2668576" cy="2618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l-GR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𝜷</m:t>
                        </m:r>
                      </m:e>
                      <m:sub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F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FA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solidFill>
                      <a:srgbClr val="00FA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are expressed as functions of within-host virus growth rates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in the </a:t>
                </a:r>
                <a:r>
                  <a:rPr lang="en-US" sz="16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eservoir. Viruses optimize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growth</m:t>
                    </m:r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rates</m:t>
                    </m:r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sSubSup>
                      <m:sSubSupPr>
                        <m:ctrlPr>
                          <a:rPr lang="en-US" sz="1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to maximize between-host transmission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𝜷</m:t>
                        </m:r>
                      </m:e>
                      <m:sub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) while minimizing virulence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F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FA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FA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) in </a:t>
                </a:r>
              </a:p>
              <a:p>
                <a:pPr algn="r"/>
                <a:r>
                  <a:rPr lang="en-US" sz="16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eservoir </a:t>
                </a:r>
              </a:p>
              <a:p>
                <a:pPr algn="r"/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populations.</a:t>
                </a:r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8C98ECE0-5085-F0AD-2F86-3847469B5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50" y="9129"/>
                <a:ext cx="2668576" cy="2618024"/>
              </a:xfrm>
              <a:prstGeom prst="rect">
                <a:avLst/>
              </a:prstGeom>
              <a:blipFill>
                <a:blip r:embed="rId37"/>
                <a:stretch>
                  <a:fillRect t="-483" r="-2844" b="-2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FF65605-96E4-06D3-4C63-13A877A0326E}"/>
                  </a:ext>
                </a:extLst>
              </p:cNvPr>
              <p:cNvSpPr txBox="1"/>
              <p:nvPr/>
            </p:nvSpPr>
            <p:spPr>
              <a:xfrm>
                <a:off x="426151" y="8947273"/>
                <a:ext cx="4368175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Bat-evolved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↑</m:t>
                    </m:r>
                  </m:oMath>
                </a14:m>
                <a:r>
                  <a:rPr lang="en-US" sz="1600" b="1" dirty="0">
                    <a:solidFill>
                      <a:srgbClr val="7030A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viruse</a:t>
                </a:r>
                <a:r>
                  <a:rPr lang="en-US" sz="1600" dirty="0"/>
                  <a:t>s maximize </a:t>
                </a:r>
              </a:p>
              <a:p>
                <a:r>
                  <a:rPr lang="en-US" sz="1600" b="1" dirty="0">
                    <a:solidFill>
                      <a:srgbClr val="C00000"/>
                    </a:solidFill>
                  </a:rPr>
                  <a:t>between-host transmission 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↑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  <m:sup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  <m:sup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) …</a:t>
                </a:r>
                <a:endParaRPr lang="en-US" sz="16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FF65605-96E4-06D3-4C63-13A877A03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51" y="8947273"/>
                <a:ext cx="4368175" cy="634789"/>
              </a:xfrm>
              <a:prstGeom prst="rect">
                <a:avLst/>
              </a:prstGeom>
              <a:blipFill>
                <a:blip r:embed="rId38"/>
                <a:stretch>
                  <a:fillRect l="-580" t="-196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4583914-E7B6-FB40-D490-0BD9F19EF6B4}"/>
                  </a:ext>
                </a:extLst>
              </p:cNvPr>
              <p:cNvSpPr txBox="1"/>
              <p:nvPr/>
            </p:nvSpPr>
            <p:spPr>
              <a:xfrm>
                <a:off x="4024220" y="8486328"/>
                <a:ext cx="282740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Bat-origin zoonoses retain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↑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bat-optimized </a:t>
                </a:r>
                <a:r>
                  <a:rPr lang="en-US" sz="1600" b="1" dirty="0">
                    <a:solidFill>
                      <a:srgbClr val="7030A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growth rates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upon spillover to humans. 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4583914-E7B6-FB40-D490-0BD9F19E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220" y="8486328"/>
                <a:ext cx="2827400" cy="830997"/>
              </a:xfrm>
              <a:prstGeom prst="rect">
                <a:avLst/>
              </a:prstGeom>
              <a:blipFill>
                <a:blip r:embed="rId39"/>
                <a:stretch>
                  <a:fillRect t="-3030" r="-893" b="-75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400C6D2-A34E-11AE-72AF-4E28AF2A3B4D}"/>
                  </a:ext>
                </a:extLst>
              </p:cNvPr>
              <p:cNvSpPr txBox="1"/>
              <p:nvPr/>
            </p:nvSpPr>
            <p:spPr>
              <a:xfrm>
                <a:off x="8070851" y="2944121"/>
                <a:ext cx="1571948" cy="3046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Zoonotic viruses with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↓ </m:t>
                    </m:r>
                    <m:sSubSup>
                      <m:sSubSupPr>
                        <m:ctrlPr>
                          <a:rPr lang="en-US" sz="1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those evolved </a:t>
                </a:r>
              </a:p>
              <a:p>
                <a:pPr algn="r"/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in hosts </a:t>
                </a:r>
              </a:p>
              <a:p>
                <a:pPr algn="r"/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yielding 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↑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𝒗𝑺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r"/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should generate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↓</m:t>
                    </m:r>
                  </m:oMath>
                </a14:m>
                <a:r>
                  <a:rPr lang="en-US" sz="1600" b="1" dirty="0">
                    <a:solidFill>
                      <a:srgbClr val="FFC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virulence</a:t>
                </a:r>
                <a:r>
                  <a:rPr lang="en-US" sz="1600" dirty="0">
                    <a:solidFill>
                      <a:srgbClr val="FFC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in Spillover human</a:t>
                </a:r>
              </a:p>
              <a:p>
                <a:pPr algn="r"/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hosts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). </a:t>
                </a:r>
              </a:p>
              <a:p>
                <a:pPr algn="r"/>
                <a:endParaRPr lang="en-US" sz="16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400C6D2-A34E-11AE-72AF-4E28AF2A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51" y="2944121"/>
                <a:ext cx="1571948" cy="3046988"/>
              </a:xfrm>
              <a:prstGeom prst="rect">
                <a:avLst/>
              </a:prstGeom>
              <a:blipFill>
                <a:blip r:embed="rId40"/>
                <a:stretch>
                  <a:fillRect t="-415" r="-4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2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4083</TotalTime>
  <Words>281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bats to decipher disease, aging, and virus virulence in one fell swoop</dc:title>
  <dc:creator>Cara Brook</dc:creator>
  <cp:lastModifiedBy>Cara Brook</cp:lastModifiedBy>
  <cp:revision>69</cp:revision>
  <cp:lastPrinted>2021-06-26T22:18:36Z</cp:lastPrinted>
  <dcterms:created xsi:type="dcterms:W3CDTF">2020-06-10T16:43:40Z</dcterms:created>
  <dcterms:modified xsi:type="dcterms:W3CDTF">2023-07-08T15:03:01Z</dcterms:modified>
</cp:coreProperties>
</file>