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notesMasterIdLst>
    <p:notesMasterId r:id="rId3"/>
  </p:notesMasterIdLst>
  <p:sldIdLst>
    <p:sldId id="2122" r:id="rId2"/>
  </p:sldIdLst>
  <p:sldSz cx="9601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94254"/>
    <a:srgbClr val="FF7E79"/>
    <a:srgbClr val="EF0000"/>
    <a:srgbClr val="E39224"/>
    <a:srgbClr val="B0731A"/>
    <a:srgbClr val="FFFF00"/>
    <a:srgbClr val="000000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90"/>
    <p:restoredTop sz="80392" autoAdjust="0"/>
  </p:normalViewPr>
  <p:slideViewPr>
    <p:cSldViewPr snapToGrid="0" snapToObjects="1">
      <p:cViewPr>
        <p:scale>
          <a:sx n="63" d="100"/>
          <a:sy n="63" d="100"/>
        </p:scale>
        <p:origin x="904" y="568"/>
      </p:cViewPr>
      <p:guideLst>
        <p:guide orient="horz" pos="3025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1pPr>
    <a:lvl2pPr marL="461553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2pPr>
    <a:lvl3pPr marL="923106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3pPr>
    <a:lvl4pPr marL="1384659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4pPr>
    <a:lvl5pPr marL="1846212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5pPr>
    <a:lvl6pPr marL="2307764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6pPr>
    <a:lvl7pPr marL="2769317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7pPr>
    <a:lvl8pPr marL="3230870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8pPr>
    <a:lvl9pPr marL="3692423" algn="l" defTabSz="461553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71308"/>
            <a:ext cx="816102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042853"/>
            <a:ext cx="72009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11175"/>
            <a:ext cx="2070259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11175"/>
            <a:ext cx="6090761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393635"/>
            <a:ext cx="8281035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425250"/>
            <a:ext cx="8281035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11177"/>
            <a:ext cx="828103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353628"/>
            <a:ext cx="406175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507105"/>
            <a:ext cx="406175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353628"/>
            <a:ext cx="4081761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507105"/>
            <a:ext cx="4081761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382397"/>
            <a:ext cx="4860608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382397"/>
            <a:ext cx="4860608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11177"/>
            <a:ext cx="828103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555875"/>
            <a:ext cx="828103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8898892"/>
            <a:ext cx="324040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microsoft.com/office/2007/relationships/hdphoto" Target="../media/hdphoto1.wdp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6A85386-30AE-9EDF-415A-91E225FFC368}"/>
              </a:ext>
            </a:extLst>
          </p:cNvPr>
          <p:cNvGrpSpPr/>
          <p:nvPr/>
        </p:nvGrpSpPr>
        <p:grpSpPr>
          <a:xfrm>
            <a:off x="6254235" y="6880165"/>
            <a:ext cx="1183202" cy="2656563"/>
            <a:chOff x="4103301" y="6643048"/>
            <a:chExt cx="1226507" cy="280720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6E35B26-383C-B215-8393-7CEA1FBC9F42}"/>
                </a:ext>
              </a:extLst>
            </p:cNvPr>
            <p:cNvGrpSpPr/>
            <p:nvPr/>
          </p:nvGrpSpPr>
          <p:grpSpPr>
            <a:xfrm>
              <a:off x="4103301" y="6643048"/>
              <a:ext cx="1226507" cy="2807208"/>
              <a:chOff x="4103301" y="6643048"/>
              <a:chExt cx="1226507" cy="280720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D85F81C-0EE5-3945-9EBA-93E8CCEFAD12}"/>
                  </a:ext>
                </a:extLst>
              </p:cNvPr>
              <p:cNvGrpSpPr/>
              <p:nvPr/>
            </p:nvGrpSpPr>
            <p:grpSpPr>
              <a:xfrm>
                <a:off x="4103301" y="6643048"/>
                <a:ext cx="1226507" cy="2807208"/>
                <a:chOff x="5062053" y="321797"/>
                <a:chExt cx="1226507" cy="2804932"/>
              </a:xfrm>
            </p:grpSpPr>
            <p:pic>
              <p:nvPicPr>
                <p:cNvPr id="153" name="Picture 12" descr="male body silhouette png&#10;">
                  <a:extLst>
                    <a:ext uri="{FF2B5EF4-FFF2-40B4-BE49-F238E27FC236}">
                      <a16:creationId xmlns:a16="http://schemas.microsoft.com/office/drawing/2014/main" id="{63C2C4BC-FD39-FE43-949B-7392AEE931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62053" y="321797"/>
                  <a:ext cx="1226507" cy="2804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Graphic 153" descr="Germ with solid fill">
                  <a:extLst>
                    <a:ext uri="{FF2B5EF4-FFF2-40B4-BE49-F238E27FC236}">
                      <a16:creationId xmlns:a16="http://schemas.microsoft.com/office/drawing/2014/main" id="{CB3DF868-4C00-384F-8C63-BA6077C543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2734" y="1316070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Germ with solid fill">
                  <a:extLst>
                    <a:ext uri="{FF2B5EF4-FFF2-40B4-BE49-F238E27FC236}">
                      <a16:creationId xmlns:a16="http://schemas.microsoft.com/office/drawing/2014/main" id="{675E30B7-CA73-AA4C-B59F-AD15040A1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0529" y="988165"/>
                  <a:ext cx="301376" cy="301376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Germ with solid fill">
                  <a:extLst>
                    <a:ext uri="{FF2B5EF4-FFF2-40B4-BE49-F238E27FC236}">
                      <a16:creationId xmlns:a16="http://schemas.microsoft.com/office/drawing/2014/main" id="{A99FC7F3-4205-EA4B-82B8-F4B8A0C5B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0564" y="812300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26" name="Graphic 125" descr="Germ with solid fill">
                <a:extLst>
                  <a:ext uri="{FF2B5EF4-FFF2-40B4-BE49-F238E27FC236}">
                    <a16:creationId xmlns:a16="http://schemas.microsoft.com/office/drawing/2014/main" id="{7EA286A9-CFCD-BE46-89EB-6D49AB99C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7838" y="7031412"/>
                <a:ext cx="301376" cy="301621"/>
              </a:xfrm>
              <a:prstGeom prst="rect">
                <a:avLst/>
              </a:prstGeom>
            </p:spPr>
          </p:pic>
        </p:grpSp>
        <p:pic>
          <p:nvPicPr>
            <p:cNvPr id="127" name="Graphic 126" descr="Germ with solid fill">
              <a:extLst>
                <a:ext uri="{FF2B5EF4-FFF2-40B4-BE49-F238E27FC236}">
                  <a16:creationId xmlns:a16="http://schemas.microsoft.com/office/drawing/2014/main" id="{DA91CCBC-C07F-0148-9C4E-B46375701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4179" y="7424767"/>
              <a:ext cx="301376" cy="30162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222D849-D6BB-E93D-6F61-DAACF58CAF8B}"/>
              </a:ext>
            </a:extLst>
          </p:cNvPr>
          <p:cNvGrpSpPr/>
          <p:nvPr/>
        </p:nvGrpSpPr>
        <p:grpSpPr>
          <a:xfrm>
            <a:off x="2225265" y="7049244"/>
            <a:ext cx="3473015" cy="1689477"/>
            <a:chOff x="127774" y="6813869"/>
            <a:chExt cx="3473015" cy="1689477"/>
          </a:xfrm>
        </p:grpSpPr>
        <p:pic>
          <p:nvPicPr>
            <p:cNvPr id="130" name="Picture 14" descr="Bat,Silhouette,Monochrome Photography PNG Clipart - Royalty Free SVG / PNG">
              <a:extLst>
                <a:ext uri="{FF2B5EF4-FFF2-40B4-BE49-F238E27FC236}">
                  <a16:creationId xmlns:a16="http://schemas.microsoft.com/office/drawing/2014/main" id="{998F5374-AAED-324B-8064-CF7E7D82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74" y="6813869"/>
              <a:ext cx="3473015" cy="1689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Graphic 130" descr="Germ with solid fill">
              <a:extLst>
                <a:ext uri="{FF2B5EF4-FFF2-40B4-BE49-F238E27FC236}">
                  <a16:creationId xmlns:a16="http://schemas.microsoft.com/office/drawing/2014/main" id="{270CB308-F85A-8F4A-8BA5-EB2BC3BD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7176" y="8027219"/>
              <a:ext cx="283312" cy="283312"/>
            </a:xfrm>
            <a:prstGeom prst="rect">
              <a:avLst/>
            </a:prstGeom>
          </p:spPr>
        </p:pic>
        <p:pic>
          <p:nvPicPr>
            <p:cNvPr id="132" name="Graphic 131" descr="Germ with solid fill">
              <a:extLst>
                <a:ext uri="{FF2B5EF4-FFF2-40B4-BE49-F238E27FC236}">
                  <a16:creationId xmlns:a16="http://schemas.microsoft.com/office/drawing/2014/main" id="{42224AA4-AE40-2B47-8158-42D81AF5A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22340" y="7939245"/>
              <a:ext cx="283312" cy="283312"/>
            </a:xfrm>
            <a:prstGeom prst="rect">
              <a:avLst/>
            </a:prstGeom>
          </p:spPr>
        </p:pic>
        <p:pic>
          <p:nvPicPr>
            <p:cNvPr id="133" name="Graphic 132" descr="Germ with solid fill">
              <a:extLst>
                <a:ext uri="{FF2B5EF4-FFF2-40B4-BE49-F238E27FC236}">
                  <a16:creationId xmlns:a16="http://schemas.microsoft.com/office/drawing/2014/main" id="{B1691BC4-534B-2F4F-A53C-D987C6147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3044" y="7760481"/>
              <a:ext cx="283312" cy="283312"/>
            </a:xfrm>
            <a:prstGeom prst="rect">
              <a:avLst/>
            </a:prstGeom>
          </p:spPr>
        </p:pic>
        <p:pic>
          <p:nvPicPr>
            <p:cNvPr id="134" name="Graphic 133" descr="Germ with solid fill">
              <a:extLst>
                <a:ext uri="{FF2B5EF4-FFF2-40B4-BE49-F238E27FC236}">
                  <a16:creationId xmlns:a16="http://schemas.microsoft.com/office/drawing/2014/main" id="{5D6FF4B6-A291-0943-8B0F-C49FA9EE5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2463" y="7675708"/>
              <a:ext cx="283312" cy="2833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571995-98D7-E14C-B772-ED8F888DD3AF}"/>
              </a:ext>
            </a:extLst>
          </p:cNvPr>
          <p:cNvGrpSpPr/>
          <p:nvPr/>
        </p:nvGrpSpPr>
        <p:grpSpPr>
          <a:xfrm rot="3812390">
            <a:off x="3979941" y="8592630"/>
            <a:ext cx="1056290" cy="1131628"/>
            <a:chOff x="3157310" y="4355363"/>
            <a:chExt cx="1056290" cy="113162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CAB8107-3B45-034C-A3B0-D8FE12ECDD92}"/>
                </a:ext>
              </a:extLst>
            </p:cNvPr>
            <p:cNvGrpSpPr/>
            <p:nvPr/>
          </p:nvGrpSpPr>
          <p:grpSpPr>
            <a:xfrm rot="507068">
              <a:off x="3157310" y="4355363"/>
              <a:ext cx="1056290" cy="1131628"/>
              <a:chOff x="3537253" y="895580"/>
              <a:chExt cx="1056290" cy="1131628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4D611B8-C063-DE40-9ED7-77676264E631}"/>
                  </a:ext>
                </a:extLst>
              </p:cNvPr>
              <p:cNvGrpSpPr/>
              <p:nvPr/>
            </p:nvGrpSpPr>
            <p:grpSpPr>
              <a:xfrm>
                <a:off x="3537253" y="895580"/>
                <a:ext cx="1056290" cy="1131628"/>
                <a:chOff x="3812635" y="3996572"/>
                <a:chExt cx="1756163" cy="1923837"/>
              </a:xfrm>
            </p:grpSpPr>
            <p:pic>
              <p:nvPicPr>
                <p:cNvPr id="142" name="Graphic 141" descr="Cough outline">
                  <a:extLst>
                    <a:ext uri="{FF2B5EF4-FFF2-40B4-BE49-F238E27FC236}">
                      <a16:creationId xmlns:a16="http://schemas.microsoft.com/office/drawing/2014/main" id="{12ACED43-C21E-8943-8D5C-593A53887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856037" y="5243899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ugh outline">
                  <a:extLst>
                    <a:ext uri="{FF2B5EF4-FFF2-40B4-BE49-F238E27FC236}">
                      <a16:creationId xmlns:a16="http://schemas.microsoft.com/office/drawing/2014/main" id="{5C7DC534-78F9-9148-8EC0-DE4E7E81BD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756547" y="4631513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Cough outline">
                  <a:extLst>
                    <a:ext uri="{FF2B5EF4-FFF2-40B4-BE49-F238E27FC236}">
                      <a16:creationId xmlns:a16="http://schemas.microsoft.com/office/drawing/2014/main" id="{7FE541E4-D2F0-C44C-85B6-07EBE2607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621943" y="3996572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Cough outline">
                  <a:extLst>
                    <a:ext uri="{FF2B5EF4-FFF2-40B4-BE49-F238E27FC236}">
                      <a16:creationId xmlns:a16="http://schemas.microsoft.com/office/drawing/2014/main" id="{7E5D498F-AFD2-4742-AEED-66959FA857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221575" y="4363221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46" name="Graphic 145" descr="Cough outline">
                  <a:extLst>
                    <a:ext uri="{FF2B5EF4-FFF2-40B4-BE49-F238E27FC236}">
                      <a16:creationId xmlns:a16="http://schemas.microsoft.com/office/drawing/2014/main" id="{750A32A8-9230-1D45-9822-24535F15E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4322506" y="4998163"/>
                  <a:ext cx="712761" cy="676510"/>
                </a:xfrm>
                <a:prstGeom prst="rect">
                  <a:avLst/>
                </a:prstGeom>
              </p:spPr>
            </p:pic>
            <p:pic>
              <p:nvPicPr>
                <p:cNvPr id="147" name="Graphic 146" descr="Cough outline">
                  <a:extLst>
                    <a:ext uri="{FF2B5EF4-FFF2-40B4-BE49-F238E27FC236}">
                      <a16:creationId xmlns:a16="http://schemas.microsoft.com/office/drawing/2014/main" id="{000C41A1-F4F0-D645-A9C1-85E24B3D0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l="92355" t="70722" r="-1876" b="20241"/>
                <a:stretch/>
              </p:blipFill>
              <p:spPr>
                <a:xfrm rot="20061264">
                  <a:off x="3812635" y="4771878"/>
                  <a:ext cx="712761" cy="676510"/>
                </a:xfrm>
                <a:prstGeom prst="rect">
                  <a:avLst/>
                </a:prstGeom>
              </p:spPr>
            </p:pic>
          </p:grpSp>
          <p:pic>
            <p:nvPicPr>
              <p:cNvPr id="141" name="Graphic 140" descr="Germ with solid fill">
                <a:extLst>
                  <a:ext uri="{FF2B5EF4-FFF2-40B4-BE49-F238E27FC236}">
                    <a16:creationId xmlns:a16="http://schemas.microsoft.com/office/drawing/2014/main" id="{AEC24CC4-6F51-4145-8261-90807613F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61643" y="1313649"/>
                <a:ext cx="301376" cy="301376"/>
              </a:xfrm>
              <a:prstGeom prst="rect">
                <a:avLst/>
              </a:prstGeom>
            </p:spPr>
          </p:pic>
        </p:grpSp>
        <p:pic>
          <p:nvPicPr>
            <p:cNvPr id="138" name="Graphic 137" descr="Germ with solid fill">
              <a:extLst>
                <a:ext uri="{FF2B5EF4-FFF2-40B4-BE49-F238E27FC236}">
                  <a16:creationId xmlns:a16="http://schemas.microsoft.com/office/drawing/2014/main" id="{3CCDD3F6-4431-1F43-80E6-7150DEED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3810" y="4527935"/>
              <a:ext cx="301376" cy="301376"/>
            </a:xfrm>
            <a:prstGeom prst="rect">
              <a:avLst/>
            </a:prstGeom>
          </p:spPr>
        </p:pic>
        <p:pic>
          <p:nvPicPr>
            <p:cNvPr id="139" name="Graphic 138" descr="Germ with solid fill">
              <a:extLst>
                <a:ext uri="{FF2B5EF4-FFF2-40B4-BE49-F238E27FC236}">
                  <a16:creationId xmlns:a16="http://schemas.microsoft.com/office/drawing/2014/main" id="{21305447-19D2-E040-8BFC-C01E93B56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9328" y="4973174"/>
              <a:ext cx="301376" cy="301376"/>
            </a:xfrm>
            <a:prstGeom prst="rect">
              <a:avLst/>
            </a:prstGeom>
          </p:spPr>
        </p:pic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6C3BD175-423F-ED4E-8672-8D9EFBA753D8}"/>
              </a:ext>
            </a:extLst>
          </p:cNvPr>
          <p:cNvSpPr txBox="1"/>
          <p:nvPr/>
        </p:nvSpPr>
        <p:spPr>
          <a:xfrm>
            <a:off x="-25715" y="6775319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5" name="Picture 14" descr="Bat,Silhouette,Monochrome Photography PNG Clipart - Royalty Free SVG / PNG">
            <a:extLst>
              <a:ext uri="{FF2B5EF4-FFF2-40B4-BE49-F238E27FC236}">
                <a16:creationId xmlns:a16="http://schemas.microsoft.com/office/drawing/2014/main" id="{451EB3ED-A8B3-559C-732D-E4975712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3228">
            <a:off x="-103753" y="499963"/>
            <a:ext cx="4122645" cy="2452265"/>
          </a:xfrm>
          <a:prstGeom prst="rect">
            <a:avLst/>
          </a:prstGeom>
          <a:solidFill>
            <a:schemeClr val="bg1">
              <a:alpha val="12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0926F7-A256-8EB4-C89F-FC8628D8E0C6}"/>
              </a:ext>
            </a:extLst>
          </p:cNvPr>
          <p:cNvSpPr txBox="1"/>
          <p:nvPr/>
        </p:nvSpPr>
        <p:spPr>
          <a:xfrm>
            <a:off x="4401425" y="2445520"/>
            <a:ext cx="21752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Population-level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eservoir dynamics: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D775DC-6CF2-ED23-A0AB-2B0414B65A5A}"/>
              </a:ext>
            </a:extLst>
          </p:cNvPr>
          <p:cNvSpPr txBox="1"/>
          <p:nvPr/>
        </p:nvSpPr>
        <p:spPr>
          <a:xfrm>
            <a:off x="403922" y="154275"/>
            <a:ext cx="24159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Within-host viral dynamics in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eservoir:</a:t>
            </a:r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9D7E40BF-47B7-D883-FCA9-C4E70B45A91A}"/>
              </a:ext>
            </a:extLst>
          </p:cNvPr>
          <p:cNvSpPr/>
          <p:nvPr/>
        </p:nvSpPr>
        <p:spPr>
          <a:xfrm rot="20498564">
            <a:off x="2947366" y="1025347"/>
            <a:ext cx="688284" cy="818092"/>
          </a:xfrm>
          <a:prstGeom prst="stripedRightArrow">
            <a:avLst/>
          </a:prstGeom>
          <a:solidFill>
            <a:schemeClr val="accent2">
              <a:lumMod val="75000"/>
              <a:alpha val="49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48">
              <a:solidFill>
                <a:schemeClr val="tx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CA03FA-7722-BB47-9CB6-6099D1823FCC}"/>
              </a:ext>
            </a:extLst>
          </p:cNvPr>
          <p:cNvGrpSpPr/>
          <p:nvPr/>
        </p:nvGrpSpPr>
        <p:grpSpPr>
          <a:xfrm>
            <a:off x="3806002" y="141243"/>
            <a:ext cx="3147809" cy="2466908"/>
            <a:chOff x="4191940" y="-31809"/>
            <a:chExt cx="3147809" cy="2466908"/>
          </a:xfrm>
        </p:grpSpPr>
        <p:pic>
          <p:nvPicPr>
            <p:cNvPr id="194" name="Graphic 193" descr="Bats with solid fill">
              <a:extLst>
                <a:ext uri="{FF2B5EF4-FFF2-40B4-BE49-F238E27FC236}">
                  <a16:creationId xmlns:a16="http://schemas.microsoft.com/office/drawing/2014/main" id="{2100E686-29DB-538F-D7CF-2729FD43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593856">
              <a:off x="4191940" y="167157"/>
              <a:ext cx="914400" cy="1029557"/>
            </a:xfrm>
            <a:prstGeom prst="rect">
              <a:avLst/>
            </a:prstGeom>
          </p:spPr>
        </p:pic>
        <p:pic>
          <p:nvPicPr>
            <p:cNvPr id="195" name="Graphic 194" descr="Bats with solid fill">
              <a:extLst>
                <a:ext uri="{FF2B5EF4-FFF2-40B4-BE49-F238E27FC236}">
                  <a16:creationId xmlns:a16="http://schemas.microsoft.com/office/drawing/2014/main" id="{A0234BA5-A2B8-40EC-3777-1DC61C8E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680471">
              <a:off x="4371558" y="1405542"/>
              <a:ext cx="914400" cy="1029557"/>
            </a:xfrm>
            <a:prstGeom prst="rect">
              <a:avLst/>
            </a:prstGeom>
          </p:spPr>
        </p:pic>
        <p:pic>
          <p:nvPicPr>
            <p:cNvPr id="208" name="Graphic 207" descr="Bats with solid fill">
              <a:extLst>
                <a:ext uri="{FF2B5EF4-FFF2-40B4-BE49-F238E27FC236}">
                  <a16:creationId xmlns:a16="http://schemas.microsoft.com/office/drawing/2014/main" id="{A79755A5-F692-8417-9C65-E267E9C65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05721" y="930229"/>
              <a:ext cx="914400" cy="1029557"/>
            </a:xfrm>
            <a:prstGeom prst="rect">
              <a:avLst/>
            </a:prstGeom>
          </p:spPr>
        </p:pic>
        <p:pic>
          <p:nvPicPr>
            <p:cNvPr id="209" name="Graphic 208" descr="Bats with solid fill">
              <a:extLst>
                <a:ext uri="{FF2B5EF4-FFF2-40B4-BE49-F238E27FC236}">
                  <a16:creationId xmlns:a16="http://schemas.microsoft.com/office/drawing/2014/main" id="{9EF06D2A-EEE9-4D88-190C-6FECE57CC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769736">
              <a:off x="5683449" y="262735"/>
              <a:ext cx="914400" cy="1029557"/>
            </a:xfrm>
            <a:prstGeom prst="rect">
              <a:avLst/>
            </a:prstGeom>
          </p:spPr>
        </p:pic>
        <p:pic>
          <p:nvPicPr>
            <p:cNvPr id="211" name="Graphic 210" descr="Bats with solid fill">
              <a:extLst>
                <a:ext uri="{FF2B5EF4-FFF2-40B4-BE49-F238E27FC236}">
                  <a16:creationId xmlns:a16="http://schemas.microsoft.com/office/drawing/2014/main" id="{47D53E3F-0050-04C4-276C-B0B069A3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3423163">
              <a:off x="5918853" y="1298478"/>
              <a:ext cx="914400" cy="1029557"/>
            </a:xfrm>
            <a:prstGeom prst="rect">
              <a:avLst/>
            </a:prstGeom>
          </p:spPr>
        </p:pic>
        <p:pic>
          <p:nvPicPr>
            <p:cNvPr id="212" name="Graphic 211" descr="Bats with solid fill">
              <a:extLst>
                <a:ext uri="{FF2B5EF4-FFF2-40B4-BE49-F238E27FC236}">
                  <a16:creationId xmlns:a16="http://schemas.microsoft.com/office/drawing/2014/main" id="{2D86B78B-F6DC-B430-DC2E-7C9C27611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842490">
              <a:off x="6425349" y="632851"/>
              <a:ext cx="914400" cy="1029557"/>
            </a:xfrm>
            <a:prstGeom prst="rect">
              <a:avLst/>
            </a:prstGeom>
          </p:spPr>
        </p:pic>
        <p:pic>
          <p:nvPicPr>
            <p:cNvPr id="213" name="Graphic 212" descr="Bats with solid fill">
              <a:extLst>
                <a:ext uri="{FF2B5EF4-FFF2-40B4-BE49-F238E27FC236}">
                  <a16:creationId xmlns:a16="http://schemas.microsoft.com/office/drawing/2014/main" id="{28D42AF1-F382-B04D-7A94-1280BA3F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769736">
              <a:off x="5044295" y="-31809"/>
              <a:ext cx="914400" cy="1029557"/>
            </a:xfrm>
            <a:prstGeom prst="rect">
              <a:avLst/>
            </a:prstGeom>
          </p:spPr>
        </p:pic>
      </p:grp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ECA4A674-EB49-F401-14B9-91078DB3DA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24542" y="1392917"/>
            <a:ext cx="1310232" cy="576674"/>
          </a:xfrm>
          <a:prstGeom prst="curvedConnector3">
            <a:avLst>
              <a:gd name="adj1" fmla="val 108842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B5B4867-706F-0E9A-90A3-0F93D2A203FC}"/>
              </a:ext>
            </a:extLst>
          </p:cNvPr>
          <p:cNvGrpSpPr/>
          <p:nvPr/>
        </p:nvGrpSpPr>
        <p:grpSpPr>
          <a:xfrm>
            <a:off x="545512" y="1033924"/>
            <a:ext cx="3093785" cy="1261437"/>
            <a:chOff x="5043117" y="3834708"/>
            <a:chExt cx="3394305" cy="134422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1AB9475-CA4D-1FB5-4422-ABB764DE8374}"/>
                </a:ext>
              </a:extLst>
            </p:cNvPr>
            <p:cNvGrpSpPr/>
            <p:nvPr/>
          </p:nvGrpSpPr>
          <p:grpSpPr>
            <a:xfrm>
              <a:off x="6361582" y="4199731"/>
              <a:ext cx="2075840" cy="979205"/>
              <a:chOff x="5099596" y="531237"/>
              <a:chExt cx="2075840" cy="979205"/>
            </a:xfrm>
          </p:grpSpPr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D3EA4FE2-AA15-B0F8-1E4F-4F08EEDB4C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8485" y="1507891"/>
                <a:ext cx="496951" cy="255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5A33BF5-7C91-875C-7C17-5B9D089B1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9596" y="531237"/>
                <a:ext cx="563755" cy="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Curved Connector 190">
              <a:extLst>
                <a:ext uri="{FF2B5EF4-FFF2-40B4-BE49-F238E27FC236}">
                  <a16:creationId xmlns:a16="http://schemas.microsoft.com/office/drawing/2014/main" id="{D60620BC-5CBA-CD7A-D3D1-2D39FE68313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44005" y="3833820"/>
              <a:ext cx="515219" cy="516996"/>
            </a:xfrm>
            <a:prstGeom prst="curvedConnector4">
              <a:avLst>
                <a:gd name="adj1" fmla="val -47282"/>
                <a:gd name="adj2" fmla="val 14851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09309C4-B1C9-E7BC-4F42-343E98F0F81B}"/>
              </a:ext>
            </a:extLst>
          </p:cNvPr>
          <p:cNvCxnSpPr>
            <a:cxnSpLocks/>
          </p:cNvCxnSpPr>
          <p:nvPr/>
        </p:nvCxnSpPr>
        <p:spPr>
          <a:xfrm flipV="1">
            <a:off x="1469856" y="2030824"/>
            <a:ext cx="513842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6808128-387F-2897-AED5-7618C4BE372C}"/>
                  </a:ext>
                </a:extLst>
              </p:cNvPr>
              <p:cNvSpPr/>
              <p:nvPr/>
            </p:nvSpPr>
            <p:spPr>
              <a:xfrm>
                <a:off x="2940857" y="2110819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6808128-387F-2897-AED5-7618C4BE3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57" y="2110819"/>
                <a:ext cx="1019236" cy="7693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9140CE8-10AC-70EA-8006-76850C113004}"/>
                  </a:ext>
                </a:extLst>
              </p:cNvPr>
              <p:cNvSpPr/>
              <p:nvPr/>
            </p:nvSpPr>
            <p:spPr>
              <a:xfrm>
                <a:off x="1493964" y="744389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9140CE8-10AC-70EA-8006-76850C11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64" y="744389"/>
                <a:ext cx="1019236" cy="7693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5D572C1-C1A6-8401-AD29-3915463047CB}"/>
                  </a:ext>
                </a:extLst>
              </p:cNvPr>
              <p:cNvSpPr/>
              <p:nvPr/>
            </p:nvSpPr>
            <p:spPr>
              <a:xfrm>
                <a:off x="76076" y="1315806"/>
                <a:ext cx="703352" cy="6482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5D572C1-C1A6-8401-AD29-39154630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" y="1315806"/>
                <a:ext cx="703352" cy="6482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E585926-C25E-5CBA-A385-6B84248D742F}"/>
                  </a:ext>
                </a:extLst>
              </p:cNvPr>
              <p:cNvSpPr/>
              <p:nvPr/>
            </p:nvSpPr>
            <p:spPr>
              <a:xfrm>
                <a:off x="1225132" y="1858229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E585926-C25E-5CBA-A385-6B84248D7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32" y="1858229"/>
                <a:ext cx="1019236" cy="769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786A123-8B5F-E17F-A7D2-16DFA892D3AB}"/>
              </a:ext>
            </a:extLst>
          </p:cNvPr>
          <p:cNvCxnSpPr>
            <a:cxnSpLocks/>
          </p:cNvCxnSpPr>
          <p:nvPr/>
        </p:nvCxnSpPr>
        <p:spPr>
          <a:xfrm rot="5400000">
            <a:off x="1013661" y="1953863"/>
            <a:ext cx="641421" cy="41575"/>
          </a:xfrm>
          <a:prstGeom prst="curvedConnector4">
            <a:avLst>
              <a:gd name="adj1" fmla="val -13529"/>
              <a:gd name="adj2" fmla="val 649850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5156CB09-DAE0-3D0A-A519-2F14FE3580B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31929" y="157665"/>
            <a:ext cx="37301" cy="976586"/>
          </a:xfrm>
          <a:prstGeom prst="curvedConnector4">
            <a:avLst>
              <a:gd name="adj1" fmla="val -853119"/>
              <a:gd name="adj2" fmla="val 102403"/>
            </a:avLst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54172C-54A4-4C65-A3C5-2526F2DA6C27}"/>
                  </a:ext>
                </a:extLst>
              </p:cNvPr>
              <p:cNvSpPr/>
              <p:nvPr/>
            </p:nvSpPr>
            <p:spPr>
              <a:xfrm>
                <a:off x="3143401" y="460210"/>
                <a:ext cx="1019236" cy="7693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54172C-54A4-4C65-A3C5-2526F2DA6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01" y="460210"/>
                <a:ext cx="1019236" cy="7693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>
            <a:extLst>
              <a:ext uri="{FF2B5EF4-FFF2-40B4-BE49-F238E27FC236}">
                <a16:creationId xmlns:a16="http://schemas.microsoft.com/office/drawing/2014/main" id="{AA2405C3-0A6E-7462-A81A-BDB96AD980D8}"/>
              </a:ext>
            </a:extLst>
          </p:cNvPr>
          <p:cNvSpPr/>
          <p:nvPr/>
        </p:nvSpPr>
        <p:spPr>
          <a:xfrm>
            <a:off x="3958756" y="688768"/>
            <a:ext cx="945672" cy="873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30285E-DFD3-577B-666A-8F117DA42FB3}"/>
              </a:ext>
            </a:extLst>
          </p:cNvPr>
          <p:cNvSpPr/>
          <p:nvPr/>
        </p:nvSpPr>
        <p:spPr>
          <a:xfrm>
            <a:off x="5452574" y="672510"/>
            <a:ext cx="945672" cy="916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E3F35F-9E83-F74B-5C72-D1897731114A}"/>
                  </a:ext>
                </a:extLst>
              </p:cNvPr>
              <p:cNvSpPr/>
              <p:nvPr/>
            </p:nvSpPr>
            <p:spPr>
              <a:xfrm>
                <a:off x="4846265" y="727938"/>
                <a:ext cx="750229" cy="5526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𝜷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baseline="-25000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E3F35F-9E83-F74B-5C72-D18977311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265" y="727938"/>
                <a:ext cx="750229" cy="55261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F7298D2-DA9D-9D1A-233F-E00E981C3E75}"/>
              </a:ext>
            </a:extLst>
          </p:cNvPr>
          <p:cNvCxnSpPr/>
          <p:nvPr/>
        </p:nvCxnSpPr>
        <p:spPr>
          <a:xfrm>
            <a:off x="5069632" y="1302331"/>
            <a:ext cx="27147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E095240-3EB3-931A-CF31-A4E6EF90E628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5925411" y="1588699"/>
            <a:ext cx="0" cy="4408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B543A3-3DEA-023A-FEE7-6F2E7946EECB}"/>
                  </a:ext>
                </a:extLst>
              </p:cNvPr>
              <p:cNvSpPr/>
              <p:nvPr/>
            </p:nvSpPr>
            <p:spPr>
              <a:xfrm>
                <a:off x="5565177" y="-479808"/>
                <a:ext cx="1479819" cy="1703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BB543A3-3DEA-023A-FEE7-6F2E7946E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77" y="-479808"/>
                <a:ext cx="1479819" cy="17039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9F17E5E-C8F4-BD96-87B8-03BAAB9776BD}"/>
              </a:ext>
            </a:extLst>
          </p:cNvPr>
          <p:cNvCxnSpPr>
            <a:cxnSpLocks/>
          </p:cNvCxnSpPr>
          <p:nvPr/>
        </p:nvCxnSpPr>
        <p:spPr>
          <a:xfrm>
            <a:off x="3570940" y="1142064"/>
            <a:ext cx="29129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C310C86-E0BD-90A2-53FF-0CCEA378DAA6}"/>
              </a:ext>
            </a:extLst>
          </p:cNvPr>
          <p:cNvCxnSpPr>
            <a:cxnSpLocks/>
          </p:cNvCxnSpPr>
          <p:nvPr/>
        </p:nvCxnSpPr>
        <p:spPr>
          <a:xfrm flipV="1">
            <a:off x="6433780" y="369291"/>
            <a:ext cx="257939" cy="3080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2FD15C2-C6FF-B73C-36F5-6F78B8155A9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431592" y="1562385"/>
            <a:ext cx="0" cy="4031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F159EB5-C105-B84B-326F-59E580C52D61}"/>
                  </a:ext>
                </a:extLst>
              </p:cNvPr>
              <p:cNvSpPr/>
              <p:nvPr/>
            </p:nvSpPr>
            <p:spPr>
              <a:xfrm>
                <a:off x="3937652" y="1532689"/>
                <a:ext cx="509618" cy="4713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F159EB5-C105-B84B-326F-59E580C52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52" y="1532689"/>
                <a:ext cx="509618" cy="471341"/>
              </a:xfrm>
              <a:prstGeom prst="rect">
                <a:avLst/>
              </a:prstGeom>
              <a:blipFill>
                <a:blip r:embed="rId20"/>
                <a:stretch>
                  <a:fillRect l="-7317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5E81F38-F15C-6AE2-AAF2-F3E7C8020278}"/>
                  </a:ext>
                </a:extLst>
              </p:cNvPr>
              <p:cNvSpPr/>
              <p:nvPr/>
            </p:nvSpPr>
            <p:spPr>
              <a:xfrm>
                <a:off x="5425172" y="1584939"/>
                <a:ext cx="509618" cy="4713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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5E81F38-F15C-6AE2-AAF2-F3E7C802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72" y="1584939"/>
                <a:ext cx="509618" cy="471341"/>
              </a:xfrm>
              <a:prstGeom prst="rect">
                <a:avLst/>
              </a:prstGeom>
              <a:blipFill>
                <a:blip r:embed="rId21"/>
                <a:stretch>
                  <a:fillRect l="-7317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C638E85-357A-5E16-7421-90D3BF0A1143}"/>
              </a:ext>
            </a:extLst>
          </p:cNvPr>
          <p:cNvSpPr txBox="1"/>
          <p:nvPr/>
        </p:nvSpPr>
        <p:spPr>
          <a:xfrm>
            <a:off x="15911" y="133427"/>
            <a:ext cx="70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8D732E-27C8-AAFC-23A0-D9BC4D8ED471}"/>
              </a:ext>
            </a:extLst>
          </p:cNvPr>
          <p:cNvSpPr/>
          <p:nvPr/>
        </p:nvSpPr>
        <p:spPr>
          <a:xfrm>
            <a:off x="710512" y="889751"/>
            <a:ext cx="1019235" cy="96697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V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irus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F59A28-D009-D531-9F70-697061C5B647}"/>
              </a:ext>
            </a:extLst>
          </p:cNvPr>
          <p:cNvSpPr/>
          <p:nvPr/>
        </p:nvSpPr>
        <p:spPr>
          <a:xfrm>
            <a:off x="2068865" y="1913931"/>
            <a:ext cx="1087170" cy="966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Cambria Math"/>
                <a:cs typeface="Cambria Math"/>
              </a:rPr>
              <a:t>L</a:t>
            </a:r>
            <a:r>
              <a:rPr lang="en-US" sz="1275" dirty="0">
                <a:solidFill>
                  <a:schemeClr val="tx1"/>
                </a:solidFill>
                <a:latin typeface="Cambria Math"/>
                <a:cs typeface="Cambria Math"/>
              </a:rPr>
              <a:t>eukocyte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594145-60B9-09D4-ADE7-88BBD9D59559}"/>
                  </a:ext>
                </a:extLst>
              </p:cNvPr>
              <p:cNvSpPr txBox="1"/>
              <p:nvPr/>
            </p:nvSpPr>
            <p:spPr>
              <a:xfrm>
                <a:off x="1358373" y="2521873"/>
                <a:ext cx="460945" cy="423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  <m:r>
                            <a:rPr lang="en-US" sz="2200" i="1" baseline="-25000" dirty="0">
                              <a:latin typeface="Cambria Math" panose="02040503050406030204" pitchFamily="18" charset="0"/>
                              <a:cs typeface="Cambria Math"/>
                            </a:rPr>
                            <m:t>0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baseline="-25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594145-60B9-09D4-ADE7-88BBD9D5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73" y="2521873"/>
                <a:ext cx="460945" cy="423065"/>
              </a:xfrm>
              <a:prstGeom prst="rect">
                <a:avLst/>
              </a:prstGeom>
              <a:blipFill>
                <a:blip r:embed="rId22"/>
                <a:stretch>
                  <a:fillRect l="-2703" r="-243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30164-0B73-861F-23F2-56A8DA380BDB}"/>
                  </a:ext>
                </a:extLst>
              </p:cNvPr>
              <p:cNvSpPr txBox="1"/>
              <p:nvPr/>
            </p:nvSpPr>
            <p:spPr>
              <a:xfrm>
                <a:off x="7042905" y="102116"/>
                <a:ext cx="2525650" cy="2864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are expressed as functions of within-host virus growth rates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the </a:t>
                </a:r>
                <a:r>
                  <a:rPr lang="en-US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eservoir. Viruses optimize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growth</m:t>
                    </m:r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rates</m:t>
                    </m:r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sSubSup>
                      <m:sSubSup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1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maximize between-host transmission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while minimizing virulence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in </a:t>
                </a:r>
                <a:r>
                  <a:rPr lang="en-US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eservoir populations.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30164-0B73-861F-23F2-56A8DA38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05" y="102116"/>
                <a:ext cx="2525650" cy="2864246"/>
              </a:xfrm>
              <a:prstGeom prst="rect">
                <a:avLst/>
              </a:prstGeom>
              <a:blipFill>
                <a:blip r:embed="rId23"/>
                <a:stretch>
                  <a:fillRect l="-1000" t="-1327" r="-3500" b="-2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54F0930-5DF7-671C-9478-D9B2259FDEA0}"/>
                  </a:ext>
                </a:extLst>
              </p:cNvPr>
              <p:cNvSpPr txBox="1"/>
              <p:nvPr/>
            </p:nvSpPr>
            <p:spPr>
              <a:xfrm>
                <a:off x="227677" y="6807633"/>
                <a:ext cx="4773782" cy="2408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Unique features of bat immunology and life history evolved in conjunction with flight enable the evolution of high growth rate viruses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),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which maximize gains in between-host transmission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  <m:sup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while 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causing only minimal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virulence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  <m:sup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in 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bat </a:t>
                </a:r>
                <a:r>
                  <a:rPr lang="en-US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eservoir hosts. </a:t>
                </a:r>
              </a:p>
              <a:p>
                <a:endParaRPr lang="en-US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54F0930-5DF7-671C-9478-D9B2259F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7" y="6807633"/>
                <a:ext cx="4773782" cy="2408352"/>
              </a:xfrm>
              <a:prstGeom prst="rect">
                <a:avLst/>
              </a:prstGeom>
              <a:blipFill>
                <a:blip r:embed="rId24"/>
                <a:stretch>
                  <a:fillRect l="-531" t="-1053" r="-5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A92A20-6A7E-6D3E-7D86-D9507BEC0155}"/>
                  </a:ext>
                </a:extLst>
              </p:cNvPr>
              <p:cNvSpPr txBox="1"/>
              <p:nvPr/>
            </p:nvSpPr>
            <p:spPr>
              <a:xfrm>
                <a:off x="6985584" y="6827869"/>
                <a:ext cx="2610674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High growth rate viruses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  <m: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evolved in phylogenetically distant bats (yielding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𝒗𝑺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nonetheless generate extreme pathology </a:t>
                </a:r>
              </a:p>
              <a:p>
                <a:pPr algn="r"/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in </a:t>
                </a:r>
                <a:r>
                  <a:rPr lang="en-US" sz="16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</a:t>
                </a:r>
                <a:r>
                  <a:rPr 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pillover human hosts lacking unique bat life history traits. </a:t>
                </a: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A92A20-6A7E-6D3E-7D86-D9507BEC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584" y="6827869"/>
                <a:ext cx="2610674" cy="2308324"/>
              </a:xfrm>
              <a:prstGeom prst="rect">
                <a:avLst/>
              </a:prstGeom>
              <a:blipFill>
                <a:blip r:embed="rId25"/>
                <a:stretch>
                  <a:fillRect t="-546" r="-3398" b="-21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B5CFCD-B63C-0D78-BD50-B99562924E1B}"/>
              </a:ext>
            </a:extLst>
          </p:cNvPr>
          <p:cNvGrpSpPr/>
          <p:nvPr/>
        </p:nvGrpSpPr>
        <p:grpSpPr>
          <a:xfrm>
            <a:off x="282859" y="8884462"/>
            <a:ext cx="1806320" cy="480593"/>
            <a:chOff x="2201981" y="4326536"/>
            <a:chExt cx="1806320" cy="4805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AFA28EE-331E-ABB7-A79F-E5EFF146392F}"/>
                    </a:ext>
                  </a:extLst>
                </p:cNvPr>
                <p:cNvSpPr txBox="1"/>
                <p:nvPr/>
              </p:nvSpPr>
              <p:spPr>
                <a:xfrm>
                  <a:off x="2286869" y="4326536"/>
                  <a:ext cx="3988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AFA28EE-331E-ABB7-A79F-E5EFF1463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869" y="4326536"/>
                  <a:ext cx="398896" cy="400110"/>
                </a:xfrm>
                <a:prstGeom prst="rect">
                  <a:avLst/>
                </a:prstGeom>
                <a:blipFill>
                  <a:blip r:embed="rId26"/>
                  <a:stretch>
                    <a:fillRect r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E310445-C77A-B7C3-C133-0C2CAAA23E96}"/>
                    </a:ext>
                  </a:extLst>
                </p:cNvPr>
                <p:cNvSpPr txBox="1"/>
                <p:nvPr/>
              </p:nvSpPr>
              <p:spPr>
                <a:xfrm>
                  <a:off x="2798816" y="4339208"/>
                  <a:ext cx="540485" cy="462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E310445-C77A-B7C3-C133-0C2CAAA2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816" y="4339208"/>
                  <a:ext cx="540485" cy="462691"/>
                </a:xfrm>
                <a:prstGeom prst="rect">
                  <a:avLst/>
                </a:prstGeom>
                <a:blipFill>
                  <a:blip r:embed="rId27"/>
                  <a:stretch>
                    <a:fillRect l="-465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6BBB537-6E85-F085-76B4-D1EEC85463AE}"/>
                    </a:ext>
                  </a:extLst>
                </p:cNvPr>
                <p:cNvSpPr txBox="1"/>
                <p:nvPr/>
              </p:nvSpPr>
              <p:spPr>
                <a:xfrm>
                  <a:off x="3380727" y="4344438"/>
                  <a:ext cx="627574" cy="462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  <m:sup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6BBB537-6E85-F085-76B4-D1EEC8546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727" y="4344438"/>
                  <a:ext cx="627574" cy="4626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48F68581-7B6C-06D4-A543-11B613947287}"/>
                </a:ext>
              </a:extLst>
            </p:cNvPr>
            <p:cNvSpPr/>
            <p:nvPr/>
          </p:nvSpPr>
          <p:spPr>
            <a:xfrm rot="10800000">
              <a:off x="2201981" y="4445590"/>
              <a:ext cx="179294" cy="30137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own Arrow 170">
              <a:extLst>
                <a:ext uri="{FF2B5EF4-FFF2-40B4-BE49-F238E27FC236}">
                  <a16:creationId xmlns:a16="http://schemas.microsoft.com/office/drawing/2014/main" id="{96A30976-5A38-83C6-F07A-241A51CEC096}"/>
                </a:ext>
              </a:extLst>
            </p:cNvPr>
            <p:cNvSpPr/>
            <p:nvPr/>
          </p:nvSpPr>
          <p:spPr>
            <a:xfrm rot="10800000">
              <a:off x="2684161" y="4449830"/>
              <a:ext cx="179294" cy="30137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Down Arrow 172">
              <a:extLst>
                <a:ext uri="{FF2B5EF4-FFF2-40B4-BE49-F238E27FC236}">
                  <a16:creationId xmlns:a16="http://schemas.microsoft.com/office/drawing/2014/main" id="{9E2016EC-5FA5-E7E7-A7DB-A39A6F479F52}"/>
                </a:ext>
              </a:extLst>
            </p:cNvPr>
            <p:cNvSpPr/>
            <p:nvPr/>
          </p:nvSpPr>
          <p:spPr>
            <a:xfrm>
              <a:off x="3305338" y="4436827"/>
              <a:ext cx="179294" cy="30137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77CE12F-A5DE-CCAE-C4C5-B95113815F9B}"/>
              </a:ext>
            </a:extLst>
          </p:cNvPr>
          <p:cNvGrpSpPr/>
          <p:nvPr/>
        </p:nvGrpSpPr>
        <p:grpSpPr>
          <a:xfrm>
            <a:off x="7260020" y="9068540"/>
            <a:ext cx="1677813" cy="413720"/>
            <a:chOff x="2201981" y="4326536"/>
            <a:chExt cx="1724918" cy="4970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0B2C057-A62E-E05D-D784-5A083A875BEB}"/>
                    </a:ext>
                  </a:extLst>
                </p:cNvPr>
                <p:cNvSpPr txBox="1"/>
                <p:nvPr/>
              </p:nvSpPr>
              <p:spPr>
                <a:xfrm>
                  <a:off x="2286869" y="4326536"/>
                  <a:ext cx="398896" cy="480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0B2C057-A62E-E05D-D784-5A083A875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869" y="4326536"/>
                  <a:ext cx="398896" cy="480671"/>
                </a:xfrm>
                <a:prstGeom prst="rect">
                  <a:avLst/>
                </a:prstGeom>
                <a:blipFill>
                  <a:blip r:embed="rId29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DACE7D5E-D9D0-E2E0-A9A0-00F644FAB408}"/>
                    </a:ext>
                  </a:extLst>
                </p:cNvPr>
                <p:cNvSpPr txBox="1"/>
                <p:nvPr/>
              </p:nvSpPr>
              <p:spPr>
                <a:xfrm>
                  <a:off x="2798816" y="4339209"/>
                  <a:ext cx="540485" cy="480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𝒗𝑺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DACE7D5E-D9D0-E2E0-A9A0-00F644FAB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816" y="4339209"/>
                  <a:ext cx="540485" cy="480671"/>
                </a:xfrm>
                <a:prstGeom prst="rect">
                  <a:avLst/>
                </a:prstGeom>
                <a:blipFill>
                  <a:blip r:embed="rId30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2F03F185-B5E4-F4EA-A58F-51551D70BDA4}"/>
                    </a:ext>
                  </a:extLst>
                </p:cNvPr>
                <p:cNvSpPr txBox="1"/>
                <p:nvPr/>
              </p:nvSpPr>
              <p:spPr>
                <a:xfrm>
                  <a:off x="3299325" y="4342886"/>
                  <a:ext cx="627574" cy="480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2F03F185-B5E4-F4EA-A58F-51551D70B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325" y="4342886"/>
                  <a:ext cx="627574" cy="48067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Down Arrow 215">
              <a:extLst>
                <a:ext uri="{FF2B5EF4-FFF2-40B4-BE49-F238E27FC236}">
                  <a16:creationId xmlns:a16="http://schemas.microsoft.com/office/drawing/2014/main" id="{F5B932B9-69CC-DBCF-FC8B-6120C1CD6032}"/>
                </a:ext>
              </a:extLst>
            </p:cNvPr>
            <p:cNvSpPr/>
            <p:nvPr/>
          </p:nvSpPr>
          <p:spPr>
            <a:xfrm rot="10800000">
              <a:off x="2201981" y="4429261"/>
              <a:ext cx="179294" cy="30137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own Arrow 216">
              <a:extLst>
                <a:ext uri="{FF2B5EF4-FFF2-40B4-BE49-F238E27FC236}">
                  <a16:creationId xmlns:a16="http://schemas.microsoft.com/office/drawing/2014/main" id="{D66ED5FB-A4E0-B86C-E305-558EDD311E14}"/>
                </a:ext>
              </a:extLst>
            </p:cNvPr>
            <p:cNvSpPr/>
            <p:nvPr/>
          </p:nvSpPr>
          <p:spPr>
            <a:xfrm>
              <a:off x="2684161" y="4425485"/>
              <a:ext cx="179294" cy="30137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Down Arrow 217">
              <a:extLst>
                <a:ext uri="{FF2B5EF4-FFF2-40B4-BE49-F238E27FC236}">
                  <a16:creationId xmlns:a16="http://schemas.microsoft.com/office/drawing/2014/main" id="{71E8AF25-211E-B71C-B182-71FE672D7E1D}"/>
                </a:ext>
              </a:extLst>
            </p:cNvPr>
            <p:cNvSpPr/>
            <p:nvPr/>
          </p:nvSpPr>
          <p:spPr>
            <a:xfrm rot="10800000">
              <a:off x="3288712" y="4436827"/>
              <a:ext cx="179294" cy="30137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1A4A687-0D47-6F84-BD32-275E85889D69}"/>
              </a:ext>
            </a:extLst>
          </p:cNvPr>
          <p:cNvGrpSpPr/>
          <p:nvPr/>
        </p:nvGrpSpPr>
        <p:grpSpPr>
          <a:xfrm>
            <a:off x="-25715" y="2694469"/>
            <a:ext cx="9646793" cy="4047059"/>
            <a:chOff x="-84942" y="2300481"/>
            <a:chExt cx="9646793" cy="40470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36976880-07B6-B33C-A7AF-D71177C83CD7}"/>
                    </a:ext>
                  </a:extLst>
                </p:cNvPr>
                <p:cNvSpPr txBox="1"/>
                <p:nvPr/>
              </p:nvSpPr>
              <p:spPr>
                <a:xfrm>
                  <a:off x="3284992" y="4777880"/>
                  <a:ext cx="4332073" cy="15696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We express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pillover host 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virulence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) as a function of 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and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pillover host tolerance 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of virus pathology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𝒗𝑺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; modeled inverse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to phylogenetic distance between hosts).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36976880-07B6-B33C-A7AF-D71177C83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992" y="4777880"/>
                  <a:ext cx="4332073" cy="1569660"/>
                </a:xfrm>
                <a:prstGeom prst="rect">
                  <a:avLst/>
                </a:prstGeom>
                <a:blipFill>
                  <a:blip r:embed="rId32"/>
                  <a:stretch>
                    <a:fillRect t="-8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0D61D2-1EF9-07C7-4E6B-6676DF23C2C5}"/>
                </a:ext>
              </a:extLst>
            </p:cNvPr>
            <p:cNvGrpSpPr/>
            <p:nvPr/>
          </p:nvGrpSpPr>
          <p:grpSpPr>
            <a:xfrm rot="790346">
              <a:off x="4081650" y="3762477"/>
              <a:ext cx="1064706" cy="1160693"/>
              <a:chOff x="3030539" y="4462392"/>
              <a:chExt cx="1056290" cy="113162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4729C3F-B8D9-5941-9A46-CC6CAD3A7801}"/>
                  </a:ext>
                </a:extLst>
              </p:cNvPr>
              <p:cNvGrpSpPr/>
              <p:nvPr/>
            </p:nvGrpSpPr>
            <p:grpSpPr>
              <a:xfrm>
                <a:off x="3030539" y="4462392"/>
                <a:ext cx="1056290" cy="1131628"/>
                <a:chOff x="3132372" y="1166585"/>
                <a:chExt cx="1056290" cy="1131628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77EB658B-D8ED-364E-9941-68FFA70738D3}"/>
                    </a:ext>
                  </a:extLst>
                </p:cNvPr>
                <p:cNvGrpSpPr/>
                <p:nvPr/>
              </p:nvGrpSpPr>
              <p:grpSpPr>
                <a:xfrm rot="682692">
                  <a:off x="3132372" y="1166585"/>
                  <a:ext cx="1056290" cy="1131628"/>
                  <a:chOff x="3812635" y="3996572"/>
                  <a:chExt cx="1756163" cy="1923837"/>
                </a:xfrm>
              </p:grpSpPr>
              <p:pic>
                <p:nvPicPr>
                  <p:cNvPr id="165" name="Graphic 164" descr="Cough outline">
                    <a:extLst>
                      <a:ext uri="{FF2B5EF4-FFF2-40B4-BE49-F238E27FC236}">
                        <a16:creationId xmlns:a16="http://schemas.microsoft.com/office/drawing/2014/main" id="{8E0E9172-AC3A-D441-B434-A02DC96C09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856037" y="5243899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66" name="Graphic 165" descr="Cough outline">
                    <a:extLst>
                      <a:ext uri="{FF2B5EF4-FFF2-40B4-BE49-F238E27FC236}">
                        <a16:creationId xmlns:a16="http://schemas.microsoft.com/office/drawing/2014/main" id="{038A7FF1-266A-2B40-B499-5DF6D16B2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756547" y="4631513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67" name="Graphic 166" descr="Cough outline">
                    <a:extLst>
                      <a:ext uri="{FF2B5EF4-FFF2-40B4-BE49-F238E27FC236}">
                        <a16:creationId xmlns:a16="http://schemas.microsoft.com/office/drawing/2014/main" id="{4D2E414E-7D04-FC42-B375-07C4328E4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621943" y="3996572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Graphic 167" descr="Cough outline">
                    <a:extLst>
                      <a:ext uri="{FF2B5EF4-FFF2-40B4-BE49-F238E27FC236}">
                        <a16:creationId xmlns:a16="http://schemas.microsoft.com/office/drawing/2014/main" id="{18DAC7FE-9FC0-A342-9836-83BEED6397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221575" y="4363221"/>
                    <a:ext cx="712761" cy="67651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Graphic 168" descr="Cough outline">
                    <a:extLst>
                      <a:ext uri="{FF2B5EF4-FFF2-40B4-BE49-F238E27FC236}">
                        <a16:creationId xmlns:a16="http://schemas.microsoft.com/office/drawing/2014/main" id="{651ED958-AC2E-0A4D-AE82-C79571E482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4355078" y="4906747"/>
                    <a:ext cx="712762" cy="676511"/>
                  </a:xfrm>
                  <a:prstGeom prst="rect">
                    <a:avLst/>
                  </a:prstGeom>
                </p:spPr>
              </p:pic>
              <p:pic>
                <p:nvPicPr>
                  <p:cNvPr id="170" name="Graphic 169" descr="Cough outline">
                    <a:extLst>
                      <a:ext uri="{FF2B5EF4-FFF2-40B4-BE49-F238E27FC236}">
                        <a16:creationId xmlns:a16="http://schemas.microsoft.com/office/drawing/2014/main" id="{E6CBFAD2-ED99-7A4A-A520-E5BE8AB4B4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92355" t="70722" r="-1876" b="20241"/>
                  <a:stretch/>
                </p:blipFill>
                <p:spPr>
                  <a:xfrm rot="20061264">
                    <a:off x="3812635" y="4771878"/>
                    <a:ext cx="712761" cy="67651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4" name="Graphic 163" descr="Germ with solid fill">
                  <a:extLst>
                    <a:ext uri="{FF2B5EF4-FFF2-40B4-BE49-F238E27FC236}">
                      <a16:creationId xmlns:a16="http://schemas.microsoft.com/office/drawing/2014/main" id="{68D6CCC9-75BD-2342-90FF-7C0D56FB6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4475" y="1423685"/>
                  <a:ext cx="301376" cy="301376"/>
                </a:xfrm>
                <a:prstGeom prst="rect">
                  <a:avLst/>
                </a:prstGeom>
              </p:spPr>
            </p:pic>
          </p:grpSp>
          <p:pic>
            <p:nvPicPr>
              <p:cNvPr id="114" name="Graphic 113" descr="Germ with solid fill">
                <a:extLst>
                  <a:ext uri="{FF2B5EF4-FFF2-40B4-BE49-F238E27FC236}">
                    <a16:creationId xmlns:a16="http://schemas.microsoft.com/office/drawing/2014/main" id="{F65A3BDA-57E9-7A4C-9179-E52D1F38E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91188" y="5086637"/>
                <a:ext cx="301376" cy="301376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52D974-56AC-424E-1AB9-92170BAE058A}"/>
                </a:ext>
              </a:extLst>
            </p:cNvPr>
            <p:cNvGrpSpPr/>
            <p:nvPr/>
          </p:nvGrpSpPr>
          <p:grpSpPr>
            <a:xfrm>
              <a:off x="1663474" y="3287306"/>
              <a:ext cx="2403158" cy="2502545"/>
              <a:chOff x="2970926" y="4101183"/>
              <a:chExt cx="2652380" cy="2652380"/>
            </a:xfrm>
          </p:grpSpPr>
          <p:pic>
            <p:nvPicPr>
              <p:cNvPr id="111" name="Picture 6" descr="Gorilla Primate Silhouette Clip art - gorilla png download - 512*512 - Free  Transparent Gorilla png Download. - Clip Art Library">
                <a:extLst>
                  <a:ext uri="{FF2B5EF4-FFF2-40B4-BE49-F238E27FC236}">
                    <a16:creationId xmlns:a16="http://schemas.microsoft.com/office/drawing/2014/main" id="{71B0FA20-8E92-284D-86C5-7886218A9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926" y="4101183"/>
                <a:ext cx="2652380" cy="2652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Graphic 111" descr="Germ with solid fill">
                <a:extLst>
                  <a:ext uri="{FF2B5EF4-FFF2-40B4-BE49-F238E27FC236}">
                    <a16:creationId xmlns:a16="http://schemas.microsoft.com/office/drawing/2014/main" id="{9A72A1CA-F757-C74D-B637-EED6DC25D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585" y="5437963"/>
                <a:ext cx="283312" cy="283312"/>
              </a:xfrm>
              <a:prstGeom prst="rect">
                <a:avLst/>
              </a:prstGeom>
            </p:spPr>
          </p:pic>
          <p:pic>
            <p:nvPicPr>
              <p:cNvPr id="113" name="Graphic 112" descr="Germ with solid fill">
                <a:extLst>
                  <a:ext uri="{FF2B5EF4-FFF2-40B4-BE49-F238E27FC236}">
                    <a16:creationId xmlns:a16="http://schemas.microsoft.com/office/drawing/2014/main" id="{B9AD25B4-3EBE-D24D-A44A-15356F0E6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41989" y="5309348"/>
                <a:ext cx="283312" cy="283312"/>
              </a:xfrm>
              <a:prstGeom prst="rect">
                <a:avLst/>
              </a:prstGeom>
            </p:spPr>
          </p:pic>
        </p:grp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51B12520-0309-4644-8C18-58C2AAB93751}"/>
                </a:ext>
              </a:extLst>
            </p:cNvPr>
            <p:cNvSpPr/>
            <p:nvPr/>
          </p:nvSpPr>
          <p:spPr>
            <a:xfrm>
              <a:off x="5274334" y="4106723"/>
              <a:ext cx="846943" cy="67800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2B456CA-6A04-CC4E-B089-3467A156A0CC}"/>
                </a:ext>
              </a:extLst>
            </p:cNvPr>
            <p:cNvGrpSpPr/>
            <p:nvPr/>
          </p:nvGrpSpPr>
          <p:grpSpPr>
            <a:xfrm>
              <a:off x="6578150" y="2920216"/>
              <a:ext cx="1204273" cy="2717965"/>
              <a:chOff x="4778019" y="321797"/>
              <a:chExt cx="1226507" cy="2804932"/>
            </a:xfrm>
          </p:grpSpPr>
          <p:pic>
            <p:nvPicPr>
              <p:cNvPr id="160" name="Picture 12" descr="male body silhouette png&#10;">
                <a:extLst>
                  <a:ext uri="{FF2B5EF4-FFF2-40B4-BE49-F238E27FC236}">
                    <a16:creationId xmlns:a16="http://schemas.microsoft.com/office/drawing/2014/main" id="{C11AB9CD-7443-9040-A821-A74589CFC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019" y="321797"/>
                <a:ext cx="1226507" cy="2804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Graphic 160" descr="Germ with solid fill">
                <a:extLst>
                  <a:ext uri="{FF2B5EF4-FFF2-40B4-BE49-F238E27FC236}">
                    <a16:creationId xmlns:a16="http://schemas.microsoft.com/office/drawing/2014/main" id="{5FD8839D-7F84-5B49-AD6B-4CED8188A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61470" y="1245787"/>
                <a:ext cx="301376" cy="301376"/>
              </a:xfrm>
              <a:prstGeom prst="rect">
                <a:avLst/>
              </a:prstGeom>
            </p:spPr>
          </p:pic>
          <p:pic>
            <p:nvPicPr>
              <p:cNvPr id="162" name="Graphic 161" descr="Germ with solid fill">
                <a:extLst>
                  <a:ext uri="{FF2B5EF4-FFF2-40B4-BE49-F238E27FC236}">
                    <a16:creationId xmlns:a16="http://schemas.microsoft.com/office/drawing/2014/main" id="{4A3259E2-7609-7C45-B595-3A2DBB205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77061" y="931893"/>
                <a:ext cx="301376" cy="301376"/>
              </a:xfrm>
              <a:prstGeom prst="rect">
                <a:avLst/>
              </a:prstGeom>
            </p:spPr>
          </p:pic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D5B5314-8E76-0447-873A-38225CAF4A2F}"/>
                </a:ext>
              </a:extLst>
            </p:cNvPr>
            <p:cNvSpPr txBox="1"/>
            <p:nvPr/>
          </p:nvSpPr>
          <p:spPr>
            <a:xfrm>
              <a:off x="-84942" y="2903780"/>
              <a:ext cx="702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7DEEF5-5332-0AD7-F60A-545571E75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18" y="2300481"/>
              <a:ext cx="513842" cy="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E6F72-5C9F-B87C-353C-EEC1D609AB47}"/>
                    </a:ext>
                  </a:extLst>
                </p:cNvPr>
                <p:cNvSpPr txBox="1"/>
                <p:nvPr/>
              </p:nvSpPr>
              <p:spPr>
                <a:xfrm>
                  <a:off x="214249" y="2926924"/>
                  <a:ext cx="2743008" cy="31470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In most cases, viruses evolve low optimal growth rates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16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to maintain low virulence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) in intolerant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 hosts. Low </a:t>
                  </a:r>
                  <a:endParaRPr lang="en-US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values yield correspondingly </a:t>
                  </a:r>
                </a:p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low between-host </a:t>
                  </a:r>
                </a:p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transmission </a:t>
                  </a:r>
                </a:p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rates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) in </a:t>
                  </a:r>
                </a:p>
                <a:p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 </a:t>
                  </a:r>
                </a:p>
                <a:p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populations.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6E6F72-5C9F-B87C-353C-EEC1D609A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49" y="2926924"/>
                  <a:ext cx="2743008" cy="3147015"/>
                </a:xfrm>
                <a:prstGeom prst="rect">
                  <a:avLst/>
                </a:prstGeom>
                <a:blipFill>
                  <a:blip r:embed="rId34"/>
                  <a:stretch>
                    <a:fillRect l="-922" t="-402" b="-16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11DFE21-9A52-3DE0-706C-3B13C2A7207E}"/>
                </a:ext>
              </a:extLst>
            </p:cNvPr>
            <p:cNvGrpSpPr/>
            <p:nvPr/>
          </p:nvGrpSpPr>
          <p:grpSpPr>
            <a:xfrm>
              <a:off x="1609568" y="5591497"/>
              <a:ext cx="1627130" cy="478437"/>
              <a:chOff x="2201981" y="4326536"/>
              <a:chExt cx="1806320" cy="5439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869" y="4326536"/>
                    <a:ext cx="398896" cy="454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53F22E8-BB03-5341-BB5E-F290DE34E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869" y="4326536"/>
                    <a:ext cx="398896" cy="454873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798817" y="4339208"/>
                    <a:ext cx="540486" cy="5260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36A7F133-EFDD-9746-9E33-F0BD5ED480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8817" y="4339208"/>
                    <a:ext cx="540486" cy="52601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5000" r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0727" y="4344438"/>
                    <a:ext cx="627574" cy="5260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43EFEB18-8536-A342-BE88-1A4A5F92DD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727" y="4344438"/>
                    <a:ext cx="627574" cy="52601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B09FDB0C-0A9C-DBE5-5B78-4072B7AB17C3}"/>
                  </a:ext>
                </a:extLst>
              </p:cNvPr>
              <p:cNvSpPr/>
              <p:nvPr/>
            </p:nvSpPr>
            <p:spPr>
              <a:xfrm>
                <a:off x="2201981" y="4445590"/>
                <a:ext cx="179294" cy="30137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own Arrow 42">
                <a:extLst>
                  <a:ext uri="{FF2B5EF4-FFF2-40B4-BE49-F238E27FC236}">
                    <a16:creationId xmlns:a16="http://schemas.microsoft.com/office/drawing/2014/main" id="{D1F2456A-D4B3-B2CB-3B30-4C75F056BB1D}"/>
                  </a:ext>
                </a:extLst>
              </p:cNvPr>
              <p:cNvSpPr/>
              <p:nvPr/>
            </p:nvSpPr>
            <p:spPr>
              <a:xfrm>
                <a:off x="2684161" y="4449830"/>
                <a:ext cx="179294" cy="30137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own Arrow 43">
                <a:extLst>
                  <a:ext uri="{FF2B5EF4-FFF2-40B4-BE49-F238E27FC236}">
                    <a16:creationId xmlns:a16="http://schemas.microsoft.com/office/drawing/2014/main" id="{B20E0161-7A18-C9E8-F6EE-BC6CF0FFA785}"/>
                  </a:ext>
                </a:extLst>
              </p:cNvPr>
              <p:cNvSpPr/>
              <p:nvPr/>
            </p:nvSpPr>
            <p:spPr>
              <a:xfrm>
                <a:off x="3305338" y="4436827"/>
                <a:ext cx="179294" cy="30137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1F7F173-8B5F-367D-389E-CD7A60DE8541}"/>
                    </a:ext>
                  </a:extLst>
                </p:cNvPr>
                <p:cNvSpPr txBox="1"/>
                <p:nvPr/>
              </p:nvSpPr>
              <p:spPr>
                <a:xfrm>
                  <a:off x="3260387" y="2857898"/>
                  <a:ext cx="4046746" cy="1077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Zoonotic viruses transmit to human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pillover hosts, generating acute 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infections that retain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eservoir-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optimized growth rates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16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1F7F173-8B5F-367D-389E-CD7A60DE8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387" y="2857898"/>
                  <a:ext cx="4046746" cy="1077218"/>
                </a:xfrm>
                <a:prstGeom prst="rect">
                  <a:avLst/>
                </a:prstGeom>
                <a:blipFill>
                  <a:blip r:embed="rId38"/>
                  <a:stretch>
                    <a:fillRect t="-1163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337321D-4731-A2B7-8758-387008560743}"/>
                    </a:ext>
                  </a:extLst>
                </p:cNvPr>
                <p:cNvSpPr txBox="1"/>
                <p:nvPr/>
              </p:nvSpPr>
              <p:spPr>
                <a:xfrm>
                  <a:off x="7332437" y="2902494"/>
                  <a:ext cx="2229414" cy="28007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Zoonotic viruses with low, </a:t>
                  </a:r>
                  <a:r>
                    <a:rPr lang="en-US" sz="1600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</a:t>
                  </a:r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eservoir-optimized growth </a:t>
                  </a:r>
                </a:p>
                <a:p>
                  <a:pPr algn="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rates 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) and those evolved in phylogenetically adjacent hosts </a:t>
                  </a:r>
                </a:p>
                <a:p>
                  <a:pPr algn="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to humans (yielding</a:t>
                  </a:r>
                </a:p>
                <a:p>
                  <a:pPr algn="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high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𝒗𝑺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) should </a:t>
                  </a:r>
                </a:p>
                <a:p>
                  <a:pPr algn="r"/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generate low virulence in human hosts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). 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337321D-4731-A2B7-8758-387008560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37" y="2902494"/>
                  <a:ext cx="2229414" cy="2800767"/>
                </a:xfrm>
                <a:prstGeom prst="rect">
                  <a:avLst/>
                </a:prstGeom>
                <a:blipFill>
                  <a:blip r:embed="rId39"/>
                  <a:stretch>
                    <a:fillRect l="-1136" t="-450" r="-3977" b="-18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51A1589-0404-8C4D-963D-DDBA434E571C}"/>
                </a:ext>
              </a:extLst>
            </p:cNvPr>
            <p:cNvGrpSpPr/>
            <p:nvPr/>
          </p:nvGrpSpPr>
          <p:grpSpPr>
            <a:xfrm>
              <a:off x="7402608" y="5627784"/>
              <a:ext cx="1667556" cy="428153"/>
              <a:chOff x="2244435" y="4306457"/>
              <a:chExt cx="1780747" cy="500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0D552A2C-B432-D208-2DB8-71DB95B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329323" y="4326536"/>
                    <a:ext cx="398896" cy="4672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0D552A2C-B432-D208-2DB8-71DB95B97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9323" y="4326536"/>
                    <a:ext cx="398896" cy="46727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9677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596508C-820B-7414-6F0C-0204E8460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1270" y="4339207"/>
                    <a:ext cx="282732" cy="4672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596508C-820B-7414-6F0C-0204E84609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270" y="4339207"/>
                    <a:ext cx="282732" cy="46727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r="-95455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78AA299B-D135-A1A3-7057-B936D5C1699C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608" y="4306457"/>
                    <a:ext cx="627574" cy="4672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78AA299B-D135-A1A3-7057-B936D5C16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7608" y="4306457"/>
                    <a:ext cx="627574" cy="467278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Down Arrow 73">
                <a:extLst>
                  <a:ext uri="{FF2B5EF4-FFF2-40B4-BE49-F238E27FC236}">
                    <a16:creationId xmlns:a16="http://schemas.microsoft.com/office/drawing/2014/main" id="{689BFB67-E68D-FE56-51E7-C88E910EB00D}"/>
                  </a:ext>
                </a:extLst>
              </p:cNvPr>
              <p:cNvSpPr/>
              <p:nvPr/>
            </p:nvSpPr>
            <p:spPr>
              <a:xfrm>
                <a:off x="2244435" y="4429261"/>
                <a:ext cx="179294" cy="30137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own Arrow 83">
                <a:extLst>
                  <a:ext uri="{FF2B5EF4-FFF2-40B4-BE49-F238E27FC236}">
                    <a16:creationId xmlns:a16="http://schemas.microsoft.com/office/drawing/2014/main" id="{323FF89C-8C7C-6AE8-AD2F-EB637BA35014}"/>
                  </a:ext>
                </a:extLst>
              </p:cNvPr>
              <p:cNvSpPr/>
              <p:nvPr/>
            </p:nvSpPr>
            <p:spPr>
              <a:xfrm rot="10800000">
                <a:off x="2726615" y="4425485"/>
                <a:ext cx="179293" cy="30137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A2CD37DA-D037-CD09-7295-C5DE7D956CB1}"/>
                  </a:ext>
                </a:extLst>
              </p:cNvPr>
              <p:cNvSpPr/>
              <p:nvPr/>
            </p:nvSpPr>
            <p:spPr>
              <a:xfrm>
                <a:off x="3351383" y="4457878"/>
                <a:ext cx="179293" cy="301376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2D16E4BB-4C21-B285-2A9E-36AF15BB6C9B}"/>
              </a:ext>
            </a:extLst>
          </p:cNvPr>
          <p:cNvSpPr/>
          <p:nvPr/>
        </p:nvSpPr>
        <p:spPr>
          <a:xfrm rot="20673283">
            <a:off x="5231142" y="8365761"/>
            <a:ext cx="846943" cy="6780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3808</TotalTime>
  <Words>296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bats to decipher disease, aging, and virus virulence in one fell swoop</dc:title>
  <dc:creator>Cara Brook</dc:creator>
  <cp:lastModifiedBy>Cara Brook</cp:lastModifiedBy>
  <cp:revision>63</cp:revision>
  <cp:lastPrinted>2021-06-26T22:18:36Z</cp:lastPrinted>
  <dcterms:created xsi:type="dcterms:W3CDTF">2020-06-10T16:43:40Z</dcterms:created>
  <dcterms:modified xsi:type="dcterms:W3CDTF">2023-06-29T16:41:59Z</dcterms:modified>
</cp:coreProperties>
</file>