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embeddedFontLst>
    <p:embeddedFont>
      <p:font typeface="Yanone Kaffeesatz" pitchFamily="2" charset="77"/>
      <p:regular r:id="rId32"/>
      <p:bold r:id="rId33"/>
    </p:embeddedFont>
    <p:embeddedFont>
      <p:font typeface="Yanone Kaffeesatz Light" pitchFamily="2" charset="77"/>
      <p:regular r:id="rId34"/>
      <p:bold r:id="rId35"/>
    </p:embeddedFont>
    <p:embeddedFont>
      <p:font typeface="Yanone Kaffeesatz Medium" pitchFamily="2" charset="77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83E0216-3C0C-4A34-8E15-E977D01E7F89}">
  <a:tblStyle styleId="{E83E0216-3C0C-4A34-8E15-E977D01E7F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60" d="100"/>
          <a:sy n="160" d="100"/>
        </p:scale>
        <p:origin x="432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a7bba2ff2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1a7bba2ff2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7bba2ff2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7bba2ff2a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a7bba2ff2a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a7bba2ff2a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a7bba2ff2a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a7bba2ff2a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7bba2ff2a_0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7bba2ff2a_0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a7bba2ff2a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a7bba2ff2a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7bba2ff2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a7bba2ff2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ab6a8608b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1ab6a8608b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b76f7f16c4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b76f7f16c4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a7bba2ff2a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1a7bba2ff2a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a7bba2ff2a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a7bba2ff2a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b76f7f16c4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1b76f7f16c4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a7bba2ff2a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a7bba2ff2a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b76f7f16c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b76f7f16c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a7bba2ff2a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1a7bba2ff2a_0_1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a7bba2ff2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1a7bba2ff2a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a7bba2ff2a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1a7bba2ff2a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a7bba2ff2a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1a7bba2ff2a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a7bba2ff2a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a7bba2ff2a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a7bba2ff2a_0_2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1a7bba2ff2a_0_2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c1fa2006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c1fa2006c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b76f7f16c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b76f7f16c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a7bba2ff2a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a7bba2ff2a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b76f7f16c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b76f7f16c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a7bba2ff2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a7bba2ff2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b76f7f16c4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b76f7f16c4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b76f7f16c4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b76f7f16c4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a7bba2ff2a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a7bba2ff2a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Font typeface="Yanone Kaffeesatz"/>
              <a:buNone/>
              <a:defRPr sz="5200"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Yanone Kaffeesatz Light"/>
              <a:buNone/>
              <a:defRPr sz="28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Font typeface="Yanone Kaffeesatz"/>
              <a:buNone/>
              <a:defRPr sz="36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Yanone Kaffeesatz Light"/>
              <a:buChar char="●"/>
              <a:defRPr sz="24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marL="914400" lvl="1" indent="-3556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Yanone Kaffeesatz Light"/>
              <a:buChar char="○"/>
              <a:defRPr sz="20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2pPr>
            <a:lvl3pPr marL="1371600" lvl="2" indent="-3429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■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3pPr>
            <a:lvl4pPr marL="1828800" lvl="3" indent="-3429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●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4pPr>
            <a:lvl5pPr marL="2286000" lvl="4" indent="-3429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○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5pPr>
            <a:lvl6pPr marL="2743200" lvl="5" indent="-3429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■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6pPr>
            <a:lvl7pPr marL="3200400" lvl="6" indent="-3429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●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7pPr>
            <a:lvl8pPr marL="3657600" lvl="7" indent="-342900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Yanone Kaffeesatz Light"/>
              <a:buChar char="○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8pPr>
            <a:lvl9pPr marL="4114800" lvl="8" indent="-342900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Font typeface="Yanone Kaffeesatz Light"/>
              <a:buChar char="■"/>
              <a:defRPr sz="18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Yanone Kaffeesatz Light"/>
              <a:buNone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Yanone Kaffeesatz Light"/>
              <a:buNone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●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 Light"/>
              <a:buChar char="○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Yanone Kaffeesatz Light"/>
              <a:buChar char="■"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Yanone Kaffeesatz Light"/>
              <a:buNone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Yanone Kaffeesatz Light"/>
              <a:buChar char="●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○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■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●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○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■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●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Yanone Kaffeesatz Light"/>
              <a:buChar char="○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Yanone Kaffeesatz Light"/>
              <a:buChar char="■"/>
              <a:defRPr sz="1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Font typeface="Yanone Kaffeesatz Light"/>
              <a:buNone/>
              <a:defRPr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Yanone Kaffeesatz"/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Font typeface="Yanone Kaffeesatz Light"/>
              <a:buNone/>
              <a:defRPr sz="48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Font typeface="Yanone Kaffeesatz Light"/>
              <a:buNone/>
              <a:defRPr sz="4200">
                <a:latin typeface="Yanone Kaffeesatz Light"/>
                <a:ea typeface="Yanone Kaffeesatz Light"/>
                <a:cs typeface="Yanone Kaffeesatz Light"/>
                <a:sym typeface="Yanone Kaffeesatz Light"/>
              </a:defRPr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Yanone Kaffeesatz"/>
              <a:buNone/>
              <a:defRPr sz="2100"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Yanone Kaffeesatz"/>
              <a:buChar char="●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○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■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●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○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■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●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Font typeface="Yanone Kaffeesatz"/>
              <a:buChar char="○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Font typeface="Yanone Kaffeesatz"/>
              <a:buChar char="■"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1pPr>
            <a:lvl2pPr lvl="1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2pPr>
            <a:lvl3pPr lvl="2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3pPr>
            <a:lvl4pPr lvl="3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4pPr>
            <a:lvl5pPr lvl="4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5pPr>
            <a:lvl6pPr lvl="5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6pPr>
            <a:lvl7pPr lvl="6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7pPr>
            <a:lvl8pPr lvl="7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8pPr>
            <a:lvl9pPr lvl="8" rtl="0">
              <a:buNone/>
              <a:defRPr>
                <a:latin typeface="Yanone Kaffeesatz"/>
                <a:ea typeface="Yanone Kaffeesatz"/>
                <a:cs typeface="Yanone Kaffeesatz"/>
                <a:sym typeface="Yanone Kaffeesatz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ay Koffee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ctrTitle"/>
          </p:nvPr>
        </p:nvSpPr>
        <p:spPr>
          <a:xfrm>
            <a:off x="311708" y="2699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Fitting: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Basic Concept</a:t>
            </a: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311700" y="24757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Created by Cara Brook 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and Michelle Evans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Presented </a:t>
            </a:r>
            <a:r>
              <a:rPr lang="en"/>
              <a:t>by Cara Brook</a:t>
            </a:r>
            <a:endParaRPr dirty="0"/>
          </a:p>
        </p:txBody>
      </p:sp>
      <p:sp>
        <p:nvSpPr>
          <p:cNvPr id="51" name="Google Shape;51;p12"/>
          <p:cNvSpPr txBox="1"/>
          <p:nvPr/>
        </p:nvSpPr>
        <p:spPr>
          <a:xfrm>
            <a:off x="101950" y="4429775"/>
            <a:ext cx="5243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E2M2 </a:t>
            </a:r>
            <a:endParaRPr sz="1900" dirty="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May </a:t>
            </a:r>
            <a:r>
              <a:rPr lang="en" sz="1900" dirty="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2025</a:t>
            </a:r>
            <a:endParaRPr sz="1900" dirty="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pic>
        <p:nvPicPr>
          <p:cNvPr id="52" name="Google Shape;52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00" y="979125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16300" cy="18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Optimize slope (m) and intercept (b)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/>
          </a:p>
        </p:txBody>
      </p:sp>
      <p:sp>
        <p:nvSpPr>
          <p:cNvPr id="134" name="Google Shape;134;p2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Optimize the parameters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aphicFrame>
        <p:nvGraphicFramePr>
          <p:cNvPr id="135" name="Google Shape;135;p21"/>
          <p:cNvGraphicFramePr/>
          <p:nvPr/>
        </p:nvGraphicFramePr>
        <p:xfrm>
          <a:off x="539675" y="2035888"/>
          <a:ext cx="3164700" cy="1981050"/>
        </p:xfrm>
        <a:graphic>
          <a:graphicData uri="http://schemas.openxmlformats.org/drawingml/2006/table">
            <a:tbl>
              <a:tblPr>
                <a:noFill/>
                <a:tableStyleId>{E83E0216-3C0C-4A34-8E15-E977D01E7F89}</a:tableStyleId>
              </a:tblPr>
              <a:tblGrid>
                <a:gridCol w="158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Slope (m)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 (b)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4.5e6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6" name="Google Shape;136;p21"/>
          <p:cNvSpPr txBox="1"/>
          <p:nvPr/>
        </p:nvSpPr>
        <p:spPr>
          <a:xfrm>
            <a:off x="1406475" y="2175575"/>
            <a:ext cx="55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925" y="1058405"/>
            <a:ext cx="4096376" cy="3201032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Optimisation des paramètres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247977" y="1528375"/>
            <a:ext cx="387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Optimisez le pente (m) and intercept/ ordonnée d’origine (b)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16300" cy="18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Optimize slope (m) and intercept (b)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/>
          </a:p>
        </p:txBody>
      </p:sp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Optimize the parameters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aphicFrame>
        <p:nvGraphicFramePr>
          <p:cNvPr id="146" name="Google Shape;146;p22"/>
          <p:cNvGraphicFramePr/>
          <p:nvPr/>
        </p:nvGraphicFramePr>
        <p:xfrm>
          <a:off x="487500" y="2073313"/>
          <a:ext cx="3164700" cy="1981050"/>
        </p:xfrm>
        <a:graphic>
          <a:graphicData uri="http://schemas.openxmlformats.org/drawingml/2006/table">
            <a:tbl>
              <a:tblPr>
                <a:noFill/>
                <a:tableStyleId>{E83E0216-3C0C-4A34-8E15-E977D01E7F89}</a:tableStyleId>
              </a:tblPr>
              <a:tblGrid>
                <a:gridCol w="158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Slope (m)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 (b)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4.5e6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-4500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9.4e6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7" name="Google Shape;147;p22"/>
          <p:cNvSpPr txBox="1"/>
          <p:nvPr/>
        </p:nvSpPr>
        <p:spPr>
          <a:xfrm>
            <a:off x="1406475" y="2175575"/>
            <a:ext cx="55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925" y="1058405"/>
            <a:ext cx="4096376" cy="3201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925" y="1058400"/>
            <a:ext cx="4096376" cy="320101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2"/>
          <p:cNvSpPr txBox="1"/>
          <p:nvPr/>
        </p:nvSpPr>
        <p:spPr>
          <a:xfrm>
            <a:off x="247977" y="1528375"/>
            <a:ext cx="387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Optimisez le pente (m) and intercept/ ordonnée d’origine (b)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Optimisation des paramètres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16300" cy="18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Optimize slope (m) and intercept (b)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/>
          </a:p>
        </p:txBody>
      </p:sp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Optimize the parameters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aphicFrame>
        <p:nvGraphicFramePr>
          <p:cNvPr id="158" name="Google Shape;158;p23"/>
          <p:cNvGraphicFramePr/>
          <p:nvPr/>
        </p:nvGraphicFramePr>
        <p:xfrm>
          <a:off x="487500" y="2073313"/>
          <a:ext cx="3164700" cy="1981050"/>
        </p:xfrm>
        <a:graphic>
          <a:graphicData uri="http://schemas.openxmlformats.org/drawingml/2006/table">
            <a:tbl>
              <a:tblPr>
                <a:noFill/>
                <a:tableStyleId>{E83E0216-3C0C-4A34-8E15-E977D01E7F89}</a:tableStyleId>
              </a:tblPr>
              <a:tblGrid>
                <a:gridCol w="158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Slope (m)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 (b)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4.5e6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-4500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9.4e6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4.7e6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9" name="Google Shape;159;p23"/>
          <p:cNvSpPr txBox="1"/>
          <p:nvPr/>
        </p:nvSpPr>
        <p:spPr>
          <a:xfrm>
            <a:off x="1406475" y="2175575"/>
            <a:ext cx="55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0" name="Google Shape;16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925" y="1058405"/>
            <a:ext cx="4096376" cy="3201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925" y="1058400"/>
            <a:ext cx="4096376" cy="3201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5930" y="1014525"/>
            <a:ext cx="4096376" cy="320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3"/>
          <p:cNvSpPr txBox="1"/>
          <p:nvPr/>
        </p:nvSpPr>
        <p:spPr>
          <a:xfrm>
            <a:off x="247977" y="1528375"/>
            <a:ext cx="387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Optimisez le pente (m) and intercept/ ordonnée d’origine (b)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64" name="Google Shape;164;p23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Optimisation des paramètres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16300" cy="18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Optimize slope (m) and intercept (b)</a:t>
            </a:r>
            <a:endParaRPr sz="22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/>
          </a:p>
        </p:txBody>
      </p:sp>
      <p:sp>
        <p:nvSpPr>
          <p:cNvPr id="170" name="Google Shape;170;p2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Optimize the parameters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graphicFrame>
        <p:nvGraphicFramePr>
          <p:cNvPr id="171" name="Google Shape;171;p24"/>
          <p:cNvGraphicFramePr/>
          <p:nvPr/>
        </p:nvGraphicFramePr>
        <p:xfrm>
          <a:off x="487500" y="2073313"/>
          <a:ext cx="3164700" cy="1981050"/>
        </p:xfrm>
        <a:graphic>
          <a:graphicData uri="http://schemas.openxmlformats.org/drawingml/2006/table">
            <a:tbl>
              <a:tblPr>
                <a:noFill/>
                <a:tableStyleId>{E83E0216-3C0C-4A34-8E15-E977D01E7F89}</a:tableStyleId>
              </a:tblPr>
              <a:tblGrid>
                <a:gridCol w="1582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Slope (m)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Intercept (b)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-2200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4.5e6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-4500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9.4e6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-2000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4.7e6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-2293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5.2e6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2" name="Google Shape;172;p24"/>
          <p:cNvSpPr txBox="1"/>
          <p:nvPr/>
        </p:nvSpPr>
        <p:spPr>
          <a:xfrm>
            <a:off x="1406475" y="2175575"/>
            <a:ext cx="5579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5925" y="1058405"/>
            <a:ext cx="4096376" cy="3201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5925" y="1058400"/>
            <a:ext cx="4096376" cy="320101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35930" y="1014525"/>
            <a:ext cx="4096376" cy="320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35925" y="1030000"/>
            <a:ext cx="4096376" cy="3201028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4"/>
          <p:cNvSpPr txBox="1"/>
          <p:nvPr/>
        </p:nvSpPr>
        <p:spPr>
          <a:xfrm>
            <a:off x="247977" y="1528375"/>
            <a:ext cx="387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Optimisez le pente (m) and intercept/ ordonnée d’origine (b)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78" name="Google Shape;178;p24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Optimisation des paramètres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5"/>
          <p:cNvSpPr txBox="1">
            <a:spLocks noGrp="1"/>
          </p:cNvSpPr>
          <p:nvPr>
            <p:ph type="body" idx="1"/>
          </p:nvPr>
        </p:nvSpPr>
        <p:spPr>
          <a:xfrm>
            <a:off x="311700" y="1080350"/>
            <a:ext cx="2131200" cy="13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Yanone Kaffeesatz"/>
                <a:ea typeface="Yanone Kaffeesatz"/>
                <a:cs typeface="Yanone Kaffeesatz"/>
                <a:sym typeface="Yanone Kaffeesatz"/>
              </a:rPr>
              <a:t>Model :</a:t>
            </a:r>
            <a:r>
              <a:rPr lang="en" sz="2200"/>
              <a:t> 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y = mx +b 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Forest = m*year + b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84" name="Google Shape;184;p2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learn from this model?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85" name="Google Shape;18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530" y="1152475"/>
            <a:ext cx="4008825" cy="31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5"/>
          <p:cNvSpPr txBox="1"/>
          <p:nvPr/>
        </p:nvSpPr>
        <p:spPr>
          <a:xfrm>
            <a:off x="2656050" y="1013200"/>
            <a:ext cx="1656300" cy="1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Parameters:</a:t>
            </a:r>
            <a:endParaRPr sz="2200">
              <a:solidFill>
                <a:schemeClr val="dk1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m = -2293</a:t>
            </a:r>
            <a:endParaRPr sz="22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b = 5,200,000</a:t>
            </a:r>
            <a:endParaRPr/>
          </a:p>
        </p:txBody>
      </p:sp>
      <p:sp>
        <p:nvSpPr>
          <p:cNvPr id="187" name="Google Shape;187;p25"/>
          <p:cNvSpPr txBox="1"/>
          <p:nvPr/>
        </p:nvSpPr>
        <p:spPr>
          <a:xfrm>
            <a:off x="350625" y="2613275"/>
            <a:ext cx="3884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The slope (m) is negative, so there is a </a:t>
            </a:r>
            <a:r>
              <a:rPr lang="en" sz="2200">
                <a:latin typeface="Yanone Kaffeesatz"/>
                <a:ea typeface="Yanone Kaffeesatz"/>
                <a:cs typeface="Yanone Kaffeesatz"/>
                <a:sym typeface="Yanone Kaffeesatz"/>
              </a:rPr>
              <a:t>negative relationship</a:t>
            </a:r>
            <a:r>
              <a:rPr lang="en" sz="22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between time and forest cover.</a:t>
            </a:r>
            <a:endParaRPr sz="22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88" name="Google Shape;188;p25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Qu’est ce qu’on apprend avec ce modèle?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89" name="Google Shape;189;p25"/>
          <p:cNvSpPr txBox="1"/>
          <p:nvPr/>
        </p:nvSpPr>
        <p:spPr>
          <a:xfrm>
            <a:off x="350613" y="3661475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pente (m) est négative, alors il existe une association négative entre le temps et la couverture forestière.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6"/>
          <p:cNvSpPr txBox="1">
            <a:spLocks noGrp="1"/>
          </p:cNvSpPr>
          <p:nvPr>
            <p:ph type="body" idx="1"/>
          </p:nvPr>
        </p:nvSpPr>
        <p:spPr>
          <a:xfrm>
            <a:off x="311700" y="1080350"/>
            <a:ext cx="2131200" cy="13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Yanone Kaffeesatz"/>
                <a:ea typeface="Yanone Kaffeesatz"/>
                <a:cs typeface="Yanone Kaffeesatz"/>
                <a:sym typeface="Yanone Kaffeesatz"/>
              </a:rPr>
              <a:t>Model :</a:t>
            </a:r>
            <a:r>
              <a:rPr lang="en" sz="2200"/>
              <a:t> 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y = mx +b 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Forest = m*year + b</a:t>
            </a:r>
            <a:endParaRPr sz="2200"/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195" name="Google Shape;195;p2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learn from this model?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96" name="Google Shape;19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530" y="1152475"/>
            <a:ext cx="4008825" cy="31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6"/>
          <p:cNvSpPr txBox="1"/>
          <p:nvPr/>
        </p:nvSpPr>
        <p:spPr>
          <a:xfrm>
            <a:off x="2656050" y="1013200"/>
            <a:ext cx="1656300" cy="130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Parameters:</a:t>
            </a:r>
            <a:endParaRPr sz="2200">
              <a:solidFill>
                <a:schemeClr val="dk1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m = -2293</a:t>
            </a:r>
            <a:endParaRPr sz="2200">
              <a:solidFill>
                <a:schemeClr val="dk1"/>
              </a:solidFill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b = 5,200,000</a:t>
            </a:r>
            <a:endParaRPr/>
          </a:p>
        </p:txBody>
      </p:sp>
      <p:sp>
        <p:nvSpPr>
          <p:cNvPr id="198" name="Google Shape;198;p26"/>
          <p:cNvSpPr txBox="1"/>
          <p:nvPr/>
        </p:nvSpPr>
        <p:spPr>
          <a:xfrm>
            <a:off x="350625" y="2613275"/>
            <a:ext cx="38844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The slope (m) is negative, so there is a </a:t>
            </a:r>
            <a:r>
              <a:rPr lang="en" sz="2200">
                <a:latin typeface="Yanone Kaffeesatz"/>
                <a:ea typeface="Yanone Kaffeesatz"/>
                <a:cs typeface="Yanone Kaffeesatz"/>
                <a:sym typeface="Yanone Kaffeesatz"/>
              </a:rPr>
              <a:t>negative relationship</a:t>
            </a:r>
            <a:r>
              <a:rPr lang="en" sz="22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 between time and forest cover.</a:t>
            </a:r>
            <a:endParaRPr sz="22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99" name="Google Shape;199;p26"/>
          <p:cNvSpPr txBox="1"/>
          <p:nvPr/>
        </p:nvSpPr>
        <p:spPr>
          <a:xfrm>
            <a:off x="350625" y="4181300"/>
            <a:ext cx="3884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This model does not explain </a:t>
            </a:r>
            <a:r>
              <a:rPr lang="en" sz="2200">
                <a:latin typeface="Yanone Kaffeesatz"/>
                <a:ea typeface="Yanone Kaffeesatz"/>
                <a:cs typeface="Yanone Kaffeesatz"/>
                <a:sym typeface="Yanone Kaffeesatz"/>
              </a:rPr>
              <a:t>causation</a:t>
            </a:r>
            <a:r>
              <a:rPr lang="en" sz="22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.</a:t>
            </a:r>
            <a:endParaRPr sz="22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350613" y="3661475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pente (m) est négative, alors il existe une association négative entre le temps et la couverture forestière.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393738" y="454612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Ce modèle n'explique pas la causalité.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Qu’est ce qu’on apprend avec ce modèle?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understand what happened, when it happened, and why it happened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 a model that uses explicit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processes</a:t>
            </a:r>
            <a:r>
              <a:rPr lang="en"/>
              <a:t> to recover the same outcomes (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“populations”</a:t>
            </a:r>
            <a:r>
              <a:rPr lang="en"/>
              <a:t>) as our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Mechanistic modeling is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process-driven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09" name="Google Shape;209;p27"/>
          <p:cNvSpPr txBox="1"/>
          <p:nvPr/>
        </p:nvSpPr>
        <p:spPr>
          <a:xfrm>
            <a:off x="4887338" y="1250600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Nous voulons comprendre ce qui s'est passé, quand et pourquoi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4957813" y="2477200"/>
            <a:ext cx="344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Construire un modèle qui utilise des processus explicites pour obtenir les mêmes résultats ("populations”) que nos données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11" name="Google Shape;211;p27"/>
          <p:cNvSpPr txBox="1"/>
          <p:nvPr/>
        </p:nvSpPr>
        <p:spPr>
          <a:xfrm>
            <a:off x="401679" y="752275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modélisation mécanistique est basée sur les processus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Mechanistic modeling is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process-driven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17" name="Google Shape;217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understand what happened, when it happened, and why it happened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 a model that uses explicit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processes</a:t>
            </a:r>
            <a:r>
              <a:rPr lang="en"/>
              <a:t> to recover the same outcomes (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“populations”</a:t>
            </a:r>
            <a:r>
              <a:rPr lang="en"/>
              <a:t>) as our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the populations in our data?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18" name="Google Shape;218;p28"/>
          <p:cNvSpPr txBox="1"/>
          <p:nvPr/>
        </p:nvSpPr>
        <p:spPr>
          <a:xfrm>
            <a:off x="4887338" y="1250600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Nous voulons comprendre ce qui s'est passé, quand et pourquoi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4957813" y="2477200"/>
            <a:ext cx="344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Construire un modèle qui utilise des processus explicites pour obtenir les mêmes résultats ("populations”) que nos données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5000988" y="3712950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Quelles sont les populations dans notre système?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21" name="Google Shape;221;p28"/>
          <p:cNvSpPr txBox="1"/>
          <p:nvPr/>
        </p:nvSpPr>
        <p:spPr>
          <a:xfrm>
            <a:off x="401679" y="752275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modélisation mécanistique est basée sur les processus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Mechanistic modeling is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process-driven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27" name="Google Shape;227;p29"/>
          <p:cNvSpPr txBox="1"/>
          <p:nvPr/>
        </p:nvSpPr>
        <p:spPr>
          <a:xfrm>
            <a:off x="394588" y="4016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Quelles sont les populations dans notre système?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28" name="Google Shape;22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5400" cy="30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understand what happened, when it happened, and why it happened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 a model that uses explicit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processes</a:t>
            </a:r>
            <a:r>
              <a:rPr lang="en"/>
              <a:t> to recover the same outcomes (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“populations”</a:t>
            </a:r>
            <a:r>
              <a:rPr lang="en"/>
              <a:t>) as our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are the populations in our data?</a:t>
            </a:r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401679" y="752275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modélisation mécanistique est basée sur les processus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Mechanistic modeling is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process-driven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6181875" y="1356750"/>
            <a:ext cx="1782300" cy="939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Forest</a:t>
            </a:r>
            <a:endParaRPr sz="31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36" name="Google Shape;236;p30"/>
          <p:cNvSpPr/>
          <p:nvPr/>
        </p:nvSpPr>
        <p:spPr>
          <a:xfrm>
            <a:off x="6181875" y="3117100"/>
            <a:ext cx="1782300" cy="93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Savanna</a:t>
            </a:r>
            <a:endParaRPr sz="31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37" name="Google Shape;237;p30"/>
          <p:cNvSpPr txBox="1"/>
          <p:nvPr/>
        </p:nvSpPr>
        <p:spPr>
          <a:xfrm>
            <a:off x="394588" y="4016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Quelles sont les populations dans notre système?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38" name="Google Shape;23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5400" cy="30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understand what happened, when it happened, and why it happened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 a model that uses explicit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processes</a:t>
            </a:r>
            <a:r>
              <a:rPr lang="en"/>
              <a:t> to recover the same outcomes (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“populations”</a:t>
            </a:r>
            <a:r>
              <a:rPr lang="en"/>
              <a:t>) as our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are the populations in our data?</a:t>
            </a:r>
            <a:endParaRPr/>
          </a:p>
        </p:txBody>
      </p:sp>
      <p:sp>
        <p:nvSpPr>
          <p:cNvPr id="239" name="Google Shape;239;p30"/>
          <p:cNvSpPr txBox="1"/>
          <p:nvPr/>
        </p:nvSpPr>
        <p:spPr>
          <a:xfrm>
            <a:off x="401679" y="752275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modélisation mécanistique est basée sur les processus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Define your research question (</a:t>
            </a:r>
            <a:r>
              <a:rPr lang="en" sz="2100" i="1"/>
              <a:t>Définir votre question de recherche)</a:t>
            </a:r>
            <a:endParaRPr sz="2100" i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Formulate a hypothesis </a:t>
            </a:r>
            <a:r>
              <a:rPr lang="en" sz="2100" i="1"/>
              <a:t>(Formuler une hypothèse)</a:t>
            </a:r>
            <a:endParaRPr sz="2100" i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Collect Data (</a:t>
            </a:r>
            <a:r>
              <a:rPr lang="en" sz="2100" i="1"/>
              <a:t>Collection des données)</a:t>
            </a:r>
            <a:endParaRPr sz="2100" i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Construct a model that demonstrates your hypothesis </a:t>
            </a:r>
            <a:r>
              <a:rPr lang="en" sz="2100" i="1"/>
              <a:t>(Construction d’un modèle qui démontre ton hypothèse)</a:t>
            </a:r>
            <a:endParaRPr sz="2100" i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Assess model fit: assuming our model is true, how likely are we to recover the observed data? (</a:t>
            </a:r>
            <a:r>
              <a:rPr lang="en" sz="2100" i="1"/>
              <a:t>Evaluation du modèle: si le modèle est vrai, quelle est la probabilité qu’on récupère les données observées?)</a:t>
            </a:r>
            <a:endParaRPr sz="2100" i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Optimize parameters behind the model to result in best model fit (</a:t>
            </a:r>
            <a:r>
              <a:rPr lang="en" sz="2100" i="1"/>
              <a:t>Optimization des paramètres du modèle pour avoir un modèle bien ajusté)</a:t>
            </a:r>
            <a:endParaRPr sz="2100" i="1"/>
          </a:p>
        </p:txBody>
      </p:sp>
      <p:sp>
        <p:nvSpPr>
          <p:cNvPr id="58" name="Google Shape;58;p1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Fitting in Science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Mechanistic modeling is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process-driven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45" name="Google Shape;245;p31"/>
          <p:cNvSpPr/>
          <p:nvPr/>
        </p:nvSpPr>
        <p:spPr>
          <a:xfrm>
            <a:off x="6181875" y="1356750"/>
            <a:ext cx="1782300" cy="939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Forest</a:t>
            </a:r>
            <a:endParaRPr sz="31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46" name="Google Shape;246;p31"/>
          <p:cNvSpPr/>
          <p:nvPr/>
        </p:nvSpPr>
        <p:spPr>
          <a:xfrm>
            <a:off x="6181875" y="3117100"/>
            <a:ext cx="1782300" cy="93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Savanna</a:t>
            </a:r>
            <a:endParaRPr sz="31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47" name="Google Shape;247;p31"/>
          <p:cNvSpPr txBox="1"/>
          <p:nvPr/>
        </p:nvSpPr>
        <p:spPr>
          <a:xfrm>
            <a:off x="394588" y="4016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Quelles sont les populations dans notre système?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48" name="Google Shape;248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5400" cy="30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understand what happened, when it happened, and why it happened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 a model that uses explicit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processes</a:t>
            </a:r>
            <a:r>
              <a:rPr lang="en"/>
              <a:t> to recover the same outcomes (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“populations”</a:t>
            </a:r>
            <a:r>
              <a:rPr lang="en"/>
              <a:t>) as our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the populations in our data?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What processes are in our data?</a:t>
            </a:r>
            <a:endParaRPr/>
          </a:p>
        </p:txBody>
      </p:sp>
      <p:sp>
        <p:nvSpPr>
          <p:cNvPr id="249" name="Google Shape;249;p31"/>
          <p:cNvSpPr txBox="1"/>
          <p:nvPr/>
        </p:nvSpPr>
        <p:spPr>
          <a:xfrm>
            <a:off x="401679" y="752275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modélisation mécanistique est basée sur les processus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50" name="Google Shape;250;p31"/>
          <p:cNvSpPr txBox="1"/>
          <p:nvPr/>
        </p:nvSpPr>
        <p:spPr>
          <a:xfrm>
            <a:off x="446863" y="46693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Quels sont les processus?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5434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Mechanistic modeling is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process-driven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56" name="Google Shape;256;p32"/>
          <p:cNvSpPr/>
          <p:nvPr/>
        </p:nvSpPr>
        <p:spPr>
          <a:xfrm>
            <a:off x="6181875" y="1737750"/>
            <a:ext cx="1782300" cy="939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Forest</a:t>
            </a:r>
            <a:endParaRPr sz="31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57" name="Google Shape;257;p32"/>
          <p:cNvSpPr/>
          <p:nvPr/>
        </p:nvSpPr>
        <p:spPr>
          <a:xfrm>
            <a:off x="6181875" y="3498100"/>
            <a:ext cx="1782300" cy="93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Savanna</a:t>
            </a:r>
            <a:endParaRPr sz="31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cxnSp>
        <p:nvCxnSpPr>
          <p:cNvPr id="258" name="Google Shape;258;p32"/>
          <p:cNvCxnSpPr>
            <a:stCxn id="256" idx="2"/>
            <a:endCxn id="257" idx="0"/>
          </p:cNvCxnSpPr>
          <p:nvPr/>
        </p:nvCxnSpPr>
        <p:spPr>
          <a:xfrm>
            <a:off x="7073025" y="2677350"/>
            <a:ext cx="0" cy="820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9" name="Google Shape;259;p32"/>
          <p:cNvSpPr/>
          <p:nvPr/>
        </p:nvSpPr>
        <p:spPr>
          <a:xfrm rot="5400000">
            <a:off x="6757495" y="1061236"/>
            <a:ext cx="493934" cy="946894"/>
          </a:xfrm>
          <a:custGeom>
            <a:avLst/>
            <a:gdLst/>
            <a:ahLst/>
            <a:cxnLst/>
            <a:rect l="l" t="t" r="r" b="b"/>
            <a:pathLst>
              <a:path w="46119" h="74005" extrusionOk="0">
                <a:moveTo>
                  <a:pt x="46119" y="74005"/>
                </a:moveTo>
                <a:cubicBezTo>
                  <a:pt x="38435" y="66837"/>
                  <a:pt x="206" y="43331"/>
                  <a:pt x="12" y="30997"/>
                </a:cubicBezTo>
                <a:cubicBezTo>
                  <a:pt x="-182" y="18663"/>
                  <a:pt x="37466" y="5166"/>
                  <a:pt x="44957" y="0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0" name="Google Shape;260;p32"/>
          <p:cNvSpPr txBox="1"/>
          <p:nvPr/>
        </p:nvSpPr>
        <p:spPr>
          <a:xfrm>
            <a:off x="7179600" y="2738050"/>
            <a:ext cx="115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Slash &amp;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</a:t>
            </a:r>
            <a:endParaRPr/>
          </a:p>
        </p:txBody>
      </p:sp>
      <p:sp>
        <p:nvSpPr>
          <p:cNvPr id="261" name="Google Shape;261;p32"/>
          <p:cNvSpPr txBox="1"/>
          <p:nvPr/>
        </p:nvSpPr>
        <p:spPr>
          <a:xfrm>
            <a:off x="6496575" y="735125"/>
            <a:ext cx="115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</a:t>
            </a:r>
            <a:endParaRPr/>
          </a:p>
        </p:txBody>
      </p:sp>
      <p:sp>
        <p:nvSpPr>
          <p:cNvPr id="262" name="Google Shape;262;p32"/>
          <p:cNvSpPr txBox="1"/>
          <p:nvPr/>
        </p:nvSpPr>
        <p:spPr>
          <a:xfrm>
            <a:off x="401679" y="752275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La modélisation mécanistique est basée sur les processus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63" name="Google Shape;26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5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understand what happened, when it happened, and why it happened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Build a model that uses explicit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processes</a:t>
            </a:r>
            <a:r>
              <a:rPr lang="en"/>
              <a:t> to recover the same outcomes (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“populations”</a:t>
            </a:r>
            <a:r>
              <a:rPr lang="en"/>
              <a:t>) as our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are the populations in our data?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processes are in our data?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264" name="Google Shape;264;p32"/>
          <p:cNvSpPr txBox="1"/>
          <p:nvPr/>
        </p:nvSpPr>
        <p:spPr>
          <a:xfrm>
            <a:off x="394588" y="4016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Quelles sont les populations dans notre système?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65" name="Google Shape;265;p32"/>
          <p:cNvSpPr txBox="1"/>
          <p:nvPr/>
        </p:nvSpPr>
        <p:spPr>
          <a:xfrm>
            <a:off x="446863" y="46693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Quels sont les processus?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66" name="Google Shape;266;p32"/>
          <p:cNvSpPr txBox="1"/>
          <p:nvPr/>
        </p:nvSpPr>
        <p:spPr>
          <a:xfrm>
            <a:off x="6680450" y="955425"/>
            <a:ext cx="94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Croissance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67" name="Google Shape;267;p32"/>
          <p:cNvSpPr txBox="1"/>
          <p:nvPr/>
        </p:nvSpPr>
        <p:spPr>
          <a:xfrm>
            <a:off x="7925300" y="2845750"/>
            <a:ext cx="94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Tavy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/>
          <p:nvPr/>
        </p:nvSpPr>
        <p:spPr>
          <a:xfrm>
            <a:off x="311700" y="2008372"/>
            <a:ext cx="8330400" cy="2608200"/>
          </a:xfrm>
          <a:prstGeom prst="rect">
            <a:avLst/>
          </a:prstGeom>
          <a:solidFill>
            <a:srgbClr val="F3B31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3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Define your research question (</a:t>
            </a:r>
            <a:r>
              <a:rPr lang="en" sz="2100" i="1"/>
              <a:t>Definer votre question de recherche)</a:t>
            </a:r>
            <a:endParaRPr sz="2100" i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Formulate a hypothesis </a:t>
            </a:r>
            <a:r>
              <a:rPr lang="en" sz="2100" i="1"/>
              <a:t>(Formuler une hypothèse)</a:t>
            </a:r>
            <a:endParaRPr sz="2100" i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Collect Data (</a:t>
            </a:r>
            <a:r>
              <a:rPr lang="en" sz="2100" i="1"/>
              <a:t>Collection des données)</a:t>
            </a:r>
            <a:endParaRPr sz="2100" i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Construct a model that demonstrates your hypothesis </a:t>
            </a:r>
            <a:r>
              <a:rPr lang="en" sz="2100" i="1"/>
              <a:t>(Construction d’un modèle qui démontre ton hypothèse)</a:t>
            </a:r>
            <a:endParaRPr sz="2100" i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Assess model fit: assuming our model is true, how likely are we to recover the observed data? (</a:t>
            </a:r>
            <a:r>
              <a:rPr lang="en" sz="2100" i="1"/>
              <a:t>Evaluation du modèle: si le modèle est vrai, quelle est la probabilité qu’on récupère les données observées?)</a:t>
            </a:r>
            <a:endParaRPr sz="2100" i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Optimize parameters behind the model to result in best model fit (</a:t>
            </a:r>
            <a:r>
              <a:rPr lang="en" sz="2100" i="1"/>
              <a:t>Optimization des paramètres du modèle pour avoir un modèle bien ajusté)</a:t>
            </a:r>
            <a:endParaRPr sz="2100" i="1"/>
          </a:p>
        </p:txBody>
      </p:sp>
      <p:sp>
        <p:nvSpPr>
          <p:cNvPr id="274" name="Google Shape;274;p3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Fitting in Science</a:t>
            </a:r>
            <a:endParaRPr/>
          </a:p>
        </p:txBody>
      </p:sp>
      <p:sp>
        <p:nvSpPr>
          <p:cNvPr id="275" name="Google Shape;275;p33"/>
          <p:cNvSpPr txBox="1"/>
          <p:nvPr/>
        </p:nvSpPr>
        <p:spPr>
          <a:xfrm>
            <a:off x="1782300" y="4616575"/>
            <a:ext cx="557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Yanone Kaffeesatz"/>
                <a:ea typeface="Yanone Kaffeesatz"/>
                <a:cs typeface="Yanone Kaffeesatz"/>
                <a:sym typeface="Yanone Kaffeesatz"/>
              </a:rPr>
              <a:t>Statistical and Mechanistic</a:t>
            </a:r>
            <a:endParaRPr sz="25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4"/>
          <p:cNvSpPr/>
          <p:nvPr/>
        </p:nvSpPr>
        <p:spPr>
          <a:xfrm>
            <a:off x="5015700" y="3228607"/>
            <a:ext cx="2305500" cy="1255800"/>
          </a:xfrm>
          <a:prstGeom prst="rect">
            <a:avLst/>
          </a:prstGeom>
          <a:solidFill>
            <a:srgbClr val="F4CCCC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4"/>
          <p:cNvSpPr/>
          <p:nvPr/>
        </p:nvSpPr>
        <p:spPr>
          <a:xfrm>
            <a:off x="6909875" y="2009900"/>
            <a:ext cx="839100" cy="820800"/>
          </a:xfrm>
          <a:prstGeom prst="rect">
            <a:avLst/>
          </a:prstGeom>
          <a:solidFill>
            <a:srgbClr val="F4CCCC">
              <a:alpha val="500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4"/>
          <p:cNvSpPr/>
          <p:nvPr/>
        </p:nvSpPr>
        <p:spPr>
          <a:xfrm>
            <a:off x="4854000" y="1944525"/>
            <a:ext cx="1665900" cy="883500"/>
          </a:xfrm>
          <a:prstGeom prst="rect">
            <a:avLst/>
          </a:prstGeom>
          <a:solidFill>
            <a:srgbClr val="B2E3A0">
              <a:alpha val="7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3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Construct a model</a:t>
            </a:r>
            <a:endParaRPr/>
          </a:p>
        </p:txBody>
      </p:sp>
      <p:sp>
        <p:nvSpPr>
          <p:cNvPr id="284" name="Google Shape;284;p34"/>
          <p:cNvSpPr/>
          <p:nvPr/>
        </p:nvSpPr>
        <p:spPr>
          <a:xfrm>
            <a:off x="602500" y="1981850"/>
            <a:ext cx="1782300" cy="939600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Forest</a:t>
            </a:r>
            <a:endParaRPr sz="31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85" name="Google Shape;285;p34"/>
          <p:cNvSpPr/>
          <p:nvPr/>
        </p:nvSpPr>
        <p:spPr>
          <a:xfrm>
            <a:off x="602500" y="3742200"/>
            <a:ext cx="1782300" cy="9396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Savanna</a:t>
            </a:r>
            <a:endParaRPr sz="3100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cxnSp>
        <p:nvCxnSpPr>
          <p:cNvPr id="286" name="Google Shape;286;p34"/>
          <p:cNvCxnSpPr>
            <a:stCxn id="284" idx="2"/>
            <a:endCxn id="285" idx="0"/>
          </p:cNvCxnSpPr>
          <p:nvPr/>
        </p:nvCxnSpPr>
        <p:spPr>
          <a:xfrm>
            <a:off x="1493650" y="2921450"/>
            <a:ext cx="0" cy="820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87" name="Google Shape;287;p34"/>
          <p:cNvSpPr/>
          <p:nvPr/>
        </p:nvSpPr>
        <p:spPr>
          <a:xfrm rot="5400000">
            <a:off x="1178120" y="1305336"/>
            <a:ext cx="493934" cy="946894"/>
          </a:xfrm>
          <a:custGeom>
            <a:avLst/>
            <a:gdLst/>
            <a:ahLst/>
            <a:cxnLst/>
            <a:rect l="l" t="t" r="r" b="b"/>
            <a:pathLst>
              <a:path w="46119" h="74005" extrusionOk="0">
                <a:moveTo>
                  <a:pt x="46119" y="74005"/>
                </a:moveTo>
                <a:cubicBezTo>
                  <a:pt x="38435" y="66837"/>
                  <a:pt x="206" y="43331"/>
                  <a:pt x="12" y="30997"/>
                </a:cubicBezTo>
                <a:cubicBezTo>
                  <a:pt x="-182" y="18663"/>
                  <a:pt x="37466" y="5166"/>
                  <a:pt x="44957" y="0"/>
                </a:cubicBezTo>
              </a:path>
            </a:pathLst>
          </a:cu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88" name="Google Shape;288;p34"/>
          <p:cNvSpPr txBox="1"/>
          <p:nvPr/>
        </p:nvSpPr>
        <p:spPr>
          <a:xfrm>
            <a:off x="1600225" y="2982150"/>
            <a:ext cx="1152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Slash &amp;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burn</a:t>
            </a:r>
            <a:endParaRPr/>
          </a:p>
        </p:txBody>
      </p:sp>
      <p:sp>
        <p:nvSpPr>
          <p:cNvPr id="289" name="Google Shape;289;p34"/>
          <p:cNvSpPr txBox="1"/>
          <p:nvPr/>
        </p:nvSpPr>
        <p:spPr>
          <a:xfrm>
            <a:off x="917200" y="1131625"/>
            <a:ext cx="115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Growth</a:t>
            </a:r>
            <a:endParaRPr/>
          </a:p>
        </p:txBody>
      </p:sp>
      <p:pic>
        <p:nvPicPr>
          <p:cNvPr id="290" name="Google Shape;29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1025" y="2025753"/>
            <a:ext cx="3665351" cy="7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1025" y="3416200"/>
            <a:ext cx="3262246" cy="88352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4"/>
          <p:cNvSpPr txBox="1"/>
          <p:nvPr/>
        </p:nvSpPr>
        <p:spPr>
          <a:xfrm>
            <a:off x="401679" y="752275"/>
            <a:ext cx="4475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Développement d’un modèle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93" name="Google Shape;293;p34"/>
          <p:cNvSpPr txBox="1"/>
          <p:nvPr/>
        </p:nvSpPr>
        <p:spPr>
          <a:xfrm>
            <a:off x="5015700" y="1475263"/>
            <a:ext cx="1342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274E13"/>
                </a:solidFill>
                <a:latin typeface="Yanone Kaffeesatz Medium"/>
                <a:ea typeface="Yanone Kaffeesatz Medium"/>
                <a:cs typeface="Yanone Kaffeesatz Medium"/>
                <a:sym typeface="Yanone Kaffeesatz Medium"/>
              </a:rPr>
              <a:t>Forest regrowth</a:t>
            </a:r>
            <a:endParaRPr sz="1800">
              <a:solidFill>
                <a:srgbClr val="274E13"/>
              </a:solidFill>
              <a:latin typeface="Yanone Kaffeesatz Medium"/>
              <a:ea typeface="Yanone Kaffeesatz Medium"/>
              <a:cs typeface="Yanone Kaffeesatz Medium"/>
              <a:sym typeface="Yanone Kaffeesatz Medium"/>
            </a:endParaRPr>
          </a:p>
        </p:txBody>
      </p:sp>
      <p:sp>
        <p:nvSpPr>
          <p:cNvPr id="294" name="Google Shape;294;p34"/>
          <p:cNvSpPr txBox="1"/>
          <p:nvPr/>
        </p:nvSpPr>
        <p:spPr>
          <a:xfrm>
            <a:off x="7035525" y="1571025"/>
            <a:ext cx="1782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B0F00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Forest lost to S&amp;B</a:t>
            </a:r>
            <a:endParaRPr sz="1800">
              <a:solidFill>
                <a:srgbClr val="5B0F00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7576000" y="3670063"/>
            <a:ext cx="1342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Yanone Kaffeesatz"/>
                <a:ea typeface="Yanone Kaffeesatz"/>
                <a:cs typeface="Yanone Kaffeesatz"/>
                <a:sym typeface="Yanone Kaffeesatz"/>
              </a:rPr>
              <a:t>Savanna gained by S&amp;B</a:t>
            </a:r>
            <a:endParaRPr sz="18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4533602" y="1204825"/>
            <a:ext cx="166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Régénération forestière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7252602" y="1237513"/>
            <a:ext cx="166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Perte du forêt due à tavy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298" name="Google Shape;298;p34"/>
          <p:cNvSpPr txBox="1"/>
          <p:nvPr/>
        </p:nvSpPr>
        <p:spPr>
          <a:xfrm>
            <a:off x="7478102" y="4299713"/>
            <a:ext cx="1665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Augmentation de la savane due à tavy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Assess model fit</a:t>
            </a:r>
            <a:endParaRPr/>
          </a:p>
        </p:txBody>
      </p:sp>
      <p:pic>
        <p:nvPicPr>
          <p:cNvPr id="304" name="Google Shape;30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825" y="1226300"/>
            <a:ext cx="4797276" cy="32417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5"/>
          <p:cNvSpPr txBox="1">
            <a:spLocks noGrp="1"/>
          </p:cNvSpPr>
          <p:nvPr>
            <p:ph type="body" idx="1"/>
          </p:nvPr>
        </p:nvSpPr>
        <p:spPr>
          <a:xfrm>
            <a:off x="5329475" y="1481800"/>
            <a:ext cx="3574500" cy="25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 predicts forest would decline faster than the data do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does this suggest about our guess for the slash and burn rate?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06" name="Google Shape;306;p35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Évaluation du modèle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07" name="Google Shape;307;p35"/>
          <p:cNvSpPr txBox="1"/>
          <p:nvPr/>
        </p:nvSpPr>
        <p:spPr>
          <a:xfrm>
            <a:off x="5329463" y="2371650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Notre modèle prévoit une réduction de la couverture forestière plus rapide que les données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08" name="Google Shape;308;p35"/>
          <p:cNvSpPr txBox="1"/>
          <p:nvPr/>
        </p:nvSpPr>
        <p:spPr>
          <a:xfrm>
            <a:off x="5396363" y="4025800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Qu'est-ce que cela suggère à propos de notre estimation du taux du tavy 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3" name="Google Shape;313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50" y="736825"/>
            <a:ext cx="3504606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Optimize the model</a:t>
            </a:r>
            <a:endParaRPr/>
          </a:p>
        </p:txBody>
      </p:sp>
      <p:sp>
        <p:nvSpPr>
          <p:cNvPr id="315" name="Google Shape;315;p36"/>
          <p:cNvSpPr txBox="1">
            <a:spLocks noGrp="1"/>
          </p:cNvSpPr>
          <p:nvPr>
            <p:ph type="body" idx="1"/>
          </p:nvPr>
        </p:nvSpPr>
        <p:spPr>
          <a:xfrm>
            <a:off x="4874200" y="1299113"/>
            <a:ext cx="3574500" cy="25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value for the slash and burn rate that minimizes the sum of least squares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16" name="Google Shape;316;p36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Optimisation des paramètres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17" name="Google Shape;317;p36"/>
          <p:cNvSpPr txBox="1"/>
          <p:nvPr/>
        </p:nvSpPr>
        <p:spPr>
          <a:xfrm>
            <a:off x="4941088" y="2591200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Identification d’un valeur pour le taux du tavy qui minimise le ‘sum of least squares”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Optimize the model</a:t>
            </a:r>
            <a:endParaRPr/>
          </a:p>
        </p:txBody>
      </p:sp>
      <p:pic>
        <p:nvPicPr>
          <p:cNvPr id="323" name="Google Shape;32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650" y="736825"/>
            <a:ext cx="3504606" cy="3973375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37"/>
          <p:cNvSpPr txBox="1">
            <a:spLocks noGrp="1"/>
          </p:cNvSpPr>
          <p:nvPr>
            <p:ph type="body" idx="1"/>
          </p:nvPr>
        </p:nvSpPr>
        <p:spPr>
          <a:xfrm>
            <a:off x="4874200" y="1299113"/>
            <a:ext cx="3574500" cy="25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 the value for the slash and burn rate that minimizes the sum of least squares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Fit the model with this optimized value…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325" name="Google Shape;325;p37"/>
          <p:cNvSpPr/>
          <p:nvPr/>
        </p:nvSpPr>
        <p:spPr>
          <a:xfrm>
            <a:off x="1892096" y="3609175"/>
            <a:ext cx="329400" cy="3864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7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Optimisation des paramètres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27" name="Google Shape;327;p37"/>
          <p:cNvSpPr txBox="1"/>
          <p:nvPr/>
        </p:nvSpPr>
        <p:spPr>
          <a:xfrm>
            <a:off x="4941088" y="2664025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Identification d’un valeur pour le taux du tavy qui minimise le ‘sum of least squares”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28" name="Google Shape;328;p37"/>
          <p:cNvSpPr txBox="1"/>
          <p:nvPr/>
        </p:nvSpPr>
        <p:spPr>
          <a:xfrm>
            <a:off x="5007988" y="427692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Ajuster le modèle avec cette valeur optimisée...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Does this optimal value result in a model that better matches the data?</a:t>
            </a:r>
            <a:endParaRPr/>
          </a:p>
        </p:txBody>
      </p:sp>
      <p:pic>
        <p:nvPicPr>
          <p:cNvPr id="334" name="Google Shape;33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3475" y="1056450"/>
            <a:ext cx="6220275" cy="362790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38"/>
          <p:cNvSpPr txBox="1"/>
          <p:nvPr/>
        </p:nvSpPr>
        <p:spPr>
          <a:xfrm>
            <a:off x="401689" y="752275"/>
            <a:ext cx="73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Est-ce que cette valeur optimale  (en bleu) mieux explique les données?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9"/>
          <p:cNvSpPr txBox="1">
            <a:spLocks noGrp="1"/>
          </p:cNvSpPr>
          <p:nvPr>
            <p:ph type="body" idx="1"/>
          </p:nvPr>
        </p:nvSpPr>
        <p:spPr>
          <a:xfrm>
            <a:off x="4612475" y="1133100"/>
            <a:ext cx="433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Yanone Kaffeesatz"/>
                <a:ea typeface="Yanone Kaffeesatz"/>
                <a:cs typeface="Yanone Kaffeesatz"/>
                <a:sym typeface="Yanone Kaffeesatz"/>
              </a:rPr>
              <a:t>Three steps</a:t>
            </a:r>
            <a:endParaRPr sz="2100"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Construct a model that fits your hypothesis</a:t>
            </a:r>
            <a:endParaRPr sz="2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Assess model fit to the data</a:t>
            </a:r>
            <a:endParaRPr sz="22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AutoNum type="arabicPeriod"/>
            </a:pPr>
            <a:r>
              <a:rPr lang="en" sz="2200"/>
              <a:t>Optimize parameters in the model that result in the best model fit</a:t>
            </a:r>
            <a:endParaRPr sz="2200"/>
          </a:p>
        </p:txBody>
      </p:sp>
      <p:sp>
        <p:nvSpPr>
          <p:cNvPr id="341" name="Google Shape;341;p3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Whether fitting statistical or mechanistic models:</a:t>
            </a:r>
            <a:endParaRPr/>
          </a:p>
        </p:txBody>
      </p:sp>
      <p:sp>
        <p:nvSpPr>
          <p:cNvPr id="342" name="Google Shape;342;p39"/>
          <p:cNvSpPr/>
          <p:nvPr/>
        </p:nvSpPr>
        <p:spPr>
          <a:xfrm>
            <a:off x="234400" y="1168175"/>
            <a:ext cx="4291200" cy="15111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39"/>
          <p:cNvSpPr txBox="1">
            <a:spLocks noGrp="1"/>
          </p:cNvSpPr>
          <p:nvPr>
            <p:ph type="body" idx="1"/>
          </p:nvPr>
        </p:nvSpPr>
        <p:spPr>
          <a:xfrm>
            <a:off x="234400" y="1396775"/>
            <a:ext cx="43302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Statistical:</a:t>
            </a:r>
            <a:r>
              <a:rPr lang="en"/>
              <a:t> identify patterns and correlations in data </a:t>
            </a:r>
            <a:endParaRPr/>
          </a:p>
        </p:txBody>
      </p:sp>
      <p:sp>
        <p:nvSpPr>
          <p:cNvPr id="344" name="Google Shape;344;p39"/>
          <p:cNvSpPr/>
          <p:nvPr/>
        </p:nvSpPr>
        <p:spPr>
          <a:xfrm>
            <a:off x="234400" y="3038400"/>
            <a:ext cx="4291200" cy="1511100"/>
          </a:xfrm>
          <a:prstGeom prst="rect">
            <a:avLst/>
          </a:prstGeom>
          <a:solidFill>
            <a:srgbClr val="D9D2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5" name="Google Shape;345;p39"/>
          <p:cNvSpPr txBox="1">
            <a:spLocks noGrp="1"/>
          </p:cNvSpPr>
          <p:nvPr>
            <p:ph type="body" idx="1"/>
          </p:nvPr>
        </p:nvSpPr>
        <p:spPr>
          <a:xfrm>
            <a:off x="234400" y="3189508"/>
            <a:ext cx="4330200" cy="10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Mechanistic:</a:t>
            </a:r>
            <a:r>
              <a:rPr lang="en"/>
              <a:t> understand the processes (what, when, why) that resulted in the data </a:t>
            </a:r>
            <a:endParaRPr/>
          </a:p>
        </p:txBody>
      </p:sp>
      <p:sp>
        <p:nvSpPr>
          <p:cNvPr id="346" name="Google Shape;346;p39"/>
          <p:cNvSpPr txBox="1"/>
          <p:nvPr/>
        </p:nvSpPr>
        <p:spPr>
          <a:xfrm>
            <a:off x="401689" y="752275"/>
            <a:ext cx="7365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Dans les développements des modèles statistiques ou mécanistique: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47" name="Google Shape;347;p39"/>
          <p:cNvSpPr txBox="1"/>
          <p:nvPr/>
        </p:nvSpPr>
        <p:spPr>
          <a:xfrm>
            <a:off x="5233299" y="2279075"/>
            <a:ext cx="2952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Développer un modèle pour votre hypothèse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48" name="Google Shape;348;p39"/>
          <p:cNvSpPr txBox="1"/>
          <p:nvPr/>
        </p:nvSpPr>
        <p:spPr>
          <a:xfrm>
            <a:off x="5196875" y="3038400"/>
            <a:ext cx="3498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Evaluez comment le modèle reproduit les données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349" name="Google Shape;349;p39"/>
          <p:cNvSpPr txBox="1"/>
          <p:nvPr/>
        </p:nvSpPr>
        <p:spPr>
          <a:xfrm>
            <a:off x="5187783" y="4206500"/>
            <a:ext cx="349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Optimisez les paramètres dans le modèles pour avoir le meilleur “model fit” (version du modèle)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0"/>
          <p:cNvSpPr txBox="1">
            <a:spLocks noGrp="1"/>
          </p:cNvSpPr>
          <p:nvPr>
            <p:ph type="title"/>
          </p:nvPr>
        </p:nvSpPr>
        <p:spPr>
          <a:xfrm>
            <a:off x="311700" y="22854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 Practice!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/>
        </p:nvSpPr>
        <p:spPr>
          <a:xfrm>
            <a:off x="311700" y="2008372"/>
            <a:ext cx="8330400" cy="2608200"/>
          </a:xfrm>
          <a:prstGeom prst="rect">
            <a:avLst/>
          </a:prstGeom>
          <a:solidFill>
            <a:srgbClr val="F3B313">
              <a:alpha val="535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311700" y="8476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Define your research question (</a:t>
            </a:r>
            <a:r>
              <a:rPr lang="en" sz="2100" i="1"/>
              <a:t>Définir votre question de recherche)</a:t>
            </a:r>
            <a:endParaRPr sz="2100" i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Formulate a hypothesis </a:t>
            </a:r>
            <a:r>
              <a:rPr lang="en" sz="2100" i="1"/>
              <a:t>(Formuler une hypothèse)</a:t>
            </a:r>
            <a:endParaRPr sz="2100" i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Collect Data (</a:t>
            </a:r>
            <a:r>
              <a:rPr lang="en" sz="2100" i="1"/>
              <a:t>Collection des données)</a:t>
            </a:r>
            <a:endParaRPr sz="2100" i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Construct a model that demonstrates your hypothesis </a:t>
            </a:r>
            <a:r>
              <a:rPr lang="en" sz="2100" i="1"/>
              <a:t>(Construction d’un modèle qui démontre ton hypothèse)</a:t>
            </a:r>
            <a:endParaRPr sz="2100" i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Assess model fit: assuming our model is true, how likely are we to recover the observed data? (</a:t>
            </a:r>
            <a:r>
              <a:rPr lang="en" sz="2100" i="1"/>
              <a:t>Evaluation du modèle: si le modèle est vrai, quelle est la probabilité qu’on récupère les données observées?)</a:t>
            </a:r>
            <a:endParaRPr sz="2100" i="1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en" sz="2100"/>
              <a:t>Optimize parameters behind the model to result in best model fit (</a:t>
            </a:r>
            <a:r>
              <a:rPr lang="en" sz="2100" i="1"/>
              <a:t>Optimization des paramètres du modèle pour avoir un modèle bien ajusté)</a:t>
            </a:r>
            <a:endParaRPr sz="2100" i="1"/>
          </a:p>
        </p:txBody>
      </p:sp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Fitting in Science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1782300" y="4616575"/>
            <a:ext cx="55794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latin typeface="Yanone Kaffeesatz"/>
                <a:ea typeface="Yanone Kaffeesatz"/>
                <a:cs typeface="Yanone Kaffeesatz"/>
                <a:sym typeface="Yanone Kaffeesatz"/>
              </a:rPr>
              <a:t>Statistical and Mechanistic</a:t>
            </a:r>
            <a:endParaRPr sz="2500"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159300" y="1152475"/>
            <a:ext cx="3516300" cy="36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find patterns and correlations in data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What is the trend in Madagascar’s forest cover through time?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Statistical models are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data-driven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000" y="920850"/>
            <a:ext cx="5011200" cy="3752714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377800" y="752275"/>
            <a:ext cx="524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Les modèles statistiques sont basées sur les données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197100" y="2060825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Objectif: révéler des tendances et des corrélations dans les données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197100" y="3688000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Quelle est la tendance de la couverture forestière de Madagascar dans le temps?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16300" cy="10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trend in Madagascar’s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forest cover</a:t>
            </a:r>
            <a:r>
              <a:rPr lang="en"/>
              <a:t> through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 time</a:t>
            </a:r>
            <a:r>
              <a:rPr lang="en"/>
              <a:t>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Construct a model that represents our hypothesis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000" y="920850"/>
            <a:ext cx="5011200" cy="375271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>
            <a:spLocks noGrp="1"/>
          </p:cNvSpPr>
          <p:nvPr>
            <p:ph type="body" idx="1"/>
          </p:nvPr>
        </p:nvSpPr>
        <p:spPr>
          <a:xfrm>
            <a:off x="386625" y="2295313"/>
            <a:ext cx="3516300" cy="10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311700" y="2101650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Quelle est la tendance de la couverture forestière de Madagascar dans le temps?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77800" y="752275"/>
            <a:ext cx="623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Développement d’un modèle qui représente notre hypothèse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16300" cy="10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trend in Madagascar’s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forest cover</a:t>
            </a:r>
            <a:r>
              <a:rPr lang="en"/>
              <a:t> through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 time</a:t>
            </a:r>
            <a:r>
              <a:rPr lang="en"/>
              <a:t>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Construct a model that represents our hypothesis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000" y="920850"/>
            <a:ext cx="5011200" cy="375271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>
            <a:spLocks noGrp="1"/>
          </p:cNvSpPr>
          <p:nvPr>
            <p:ph type="body" idx="1"/>
          </p:nvPr>
        </p:nvSpPr>
        <p:spPr>
          <a:xfrm>
            <a:off x="386625" y="2295313"/>
            <a:ext cx="3516300" cy="10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 = mx +b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body" idx="1"/>
          </p:nvPr>
        </p:nvSpPr>
        <p:spPr>
          <a:xfrm>
            <a:off x="464100" y="4220475"/>
            <a:ext cx="351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Linear regression</a:t>
            </a:r>
            <a:endParaRPr>
              <a:solidFill>
                <a:srgbClr val="274E1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274E1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77800" y="752275"/>
            <a:ext cx="623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Développement d’un modèle qui représente notre hypothèse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16300" cy="10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trend in Madagascar’s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forest cover</a:t>
            </a:r>
            <a:r>
              <a:rPr lang="en"/>
              <a:t> through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 time</a:t>
            </a:r>
            <a:r>
              <a:rPr lang="en"/>
              <a:t>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Construct a model that represents our hypothesis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000" y="920850"/>
            <a:ext cx="5011200" cy="375271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86625" y="2295313"/>
            <a:ext cx="3516300" cy="10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mx +b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Forest = slope*year + intercept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464100" y="4220475"/>
            <a:ext cx="351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Linear regression</a:t>
            </a:r>
            <a:endParaRPr>
              <a:solidFill>
                <a:srgbClr val="274E1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274E1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77800" y="752275"/>
            <a:ext cx="623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Développement d’un modèle qui représente notre hypothèse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516300" cy="10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What is the trend in Madagascar’s 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forest cover</a:t>
            </a:r>
            <a:r>
              <a:rPr lang="en"/>
              <a:t> through</a:t>
            </a:r>
            <a:r>
              <a:rPr lang="en">
                <a:latin typeface="Yanone Kaffeesatz"/>
                <a:ea typeface="Yanone Kaffeesatz"/>
                <a:cs typeface="Yanone Kaffeesatz"/>
                <a:sym typeface="Yanone Kaffeesatz"/>
              </a:rPr>
              <a:t> time</a:t>
            </a:r>
            <a:r>
              <a:rPr lang="en"/>
              <a:t>?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/>
              <a:t>Construct a model that represents our hypothesis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000" y="920850"/>
            <a:ext cx="5011200" cy="375271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>
            <a:spLocks noGrp="1"/>
          </p:cNvSpPr>
          <p:nvPr>
            <p:ph type="body" idx="1"/>
          </p:nvPr>
        </p:nvSpPr>
        <p:spPr>
          <a:xfrm>
            <a:off x="386625" y="2295313"/>
            <a:ext cx="3516300" cy="10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 = mx +b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Forest = slope*year + intercept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464100" y="4220475"/>
            <a:ext cx="3516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  <a:latin typeface="Yanone Kaffeesatz"/>
                <a:ea typeface="Yanone Kaffeesatz"/>
                <a:cs typeface="Yanone Kaffeesatz"/>
                <a:sym typeface="Yanone Kaffeesatz"/>
              </a:rPr>
              <a:t>Linear regression</a:t>
            </a:r>
            <a:endParaRPr>
              <a:solidFill>
                <a:srgbClr val="274E1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>
              <a:solidFill>
                <a:srgbClr val="274E13"/>
              </a:solidFill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cxnSp>
        <p:nvCxnSpPr>
          <p:cNvPr id="116" name="Google Shape;116;p19"/>
          <p:cNvCxnSpPr/>
          <p:nvPr/>
        </p:nvCxnSpPr>
        <p:spPr>
          <a:xfrm>
            <a:off x="5007275" y="1152475"/>
            <a:ext cx="3606000" cy="1168500"/>
          </a:xfrm>
          <a:prstGeom prst="straightConnector1">
            <a:avLst/>
          </a:prstGeom>
          <a:noFill/>
          <a:ln w="19050" cap="flat" cmpd="sng">
            <a:solidFill>
              <a:srgbClr val="B45F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" name="Google Shape;117;p19"/>
          <p:cNvSpPr txBox="1"/>
          <p:nvPr/>
        </p:nvSpPr>
        <p:spPr>
          <a:xfrm>
            <a:off x="377800" y="752275"/>
            <a:ext cx="6233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Développement d’un modèle qui représente notre hypothèse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>
            <a:spLocks noGrp="1"/>
          </p:cNvSpPr>
          <p:nvPr>
            <p:ph type="body" idx="1"/>
          </p:nvPr>
        </p:nvSpPr>
        <p:spPr>
          <a:xfrm>
            <a:off x="311700" y="1161300"/>
            <a:ext cx="3516300" cy="188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Given our model (y= mx +b), how likely are we to recover the observed data?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900"/>
              <a:t>Least squares = ∑</a:t>
            </a:r>
            <a:r>
              <a:rPr lang="en" sz="1900" baseline="-25000"/>
              <a:t>i</a:t>
            </a:r>
            <a:r>
              <a:rPr lang="en" sz="1900"/>
              <a:t>(data</a:t>
            </a:r>
            <a:r>
              <a:rPr lang="en" sz="1900" baseline="-25000"/>
              <a:t>i</a:t>
            </a:r>
            <a:r>
              <a:rPr lang="en" sz="1900"/>
              <a:t> - prediction</a:t>
            </a:r>
            <a:r>
              <a:rPr lang="en" sz="1900" baseline="-25000"/>
              <a:t>i</a:t>
            </a:r>
            <a:r>
              <a:rPr lang="en" sz="1900"/>
              <a:t>)</a:t>
            </a:r>
            <a:r>
              <a:rPr lang="en" sz="1900" baseline="30000"/>
              <a:t>2</a:t>
            </a:r>
            <a:endParaRPr sz="200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000"/>
          </a:p>
        </p:txBody>
      </p:sp>
      <p:sp>
        <p:nvSpPr>
          <p:cNvPr id="123" name="Google Shape;123;p2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Assess model fit</a:t>
            </a:r>
            <a:endParaRPr>
              <a:latin typeface="Yanone Kaffeesatz"/>
              <a:ea typeface="Yanone Kaffeesatz"/>
              <a:cs typeface="Yanone Kaffeesatz"/>
              <a:sym typeface="Yanone Kaffeesatz"/>
            </a:endParaRPr>
          </a:p>
        </p:txBody>
      </p:sp>
      <p:pic>
        <p:nvPicPr>
          <p:cNvPr id="124" name="Google Shape;12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8000" y="920850"/>
            <a:ext cx="5011200" cy="3752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5750" y="3342475"/>
            <a:ext cx="2292513" cy="18010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6" name="Google Shape;126;p20"/>
          <p:cNvCxnSpPr/>
          <p:nvPr/>
        </p:nvCxnSpPr>
        <p:spPr>
          <a:xfrm>
            <a:off x="5007275" y="1152475"/>
            <a:ext cx="3606000" cy="1168500"/>
          </a:xfrm>
          <a:prstGeom prst="straightConnector1">
            <a:avLst/>
          </a:prstGeom>
          <a:noFill/>
          <a:ln w="19050" cap="flat" cmpd="sng">
            <a:solidFill>
              <a:srgbClr val="B45F0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" name="Google Shape;127;p20"/>
          <p:cNvSpPr txBox="1"/>
          <p:nvPr/>
        </p:nvSpPr>
        <p:spPr>
          <a:xfrm>
            <a:off x="349500" y="1939675"/>
            <a:ext cx="3440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Quelle est la probabilité de retrouver les données observées avec notre modèle (y = mx+b)?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401663" y="752275"/>
            <a:ext cx="3440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latin typeface="Yanone Kaffeesatz Light"/>
                <a:ea typeface="Yanone Kaffeesatz Light"/>
                <a:cs typeface="Yanone Kaffeesatz Light"/>
                <a:sym typeface="Yanone Kaffeesatz Light"/>
              </a:rPr>
              <a:t>Évaluation du modèle</a:t>
            </a:r>
            <a:endParaRPr i="1">
              <a:latin typeface="Yanone Kaffeesatz Light"/>
              <a:ea typeface="Yanone Kaffeesatz Light"/>
              <a:cs typeface="Yanone Kaffeesatz Light"/>
              <a:sym typeface="Yanone Kaffeesatz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ay Koffe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1765</Words>
  <Application>Microsoft Macintosh PowerPoint</Application>
  <PresentationFormat>On-screen Show (16:9)</PresentationFormat>
  <Paragraphs>239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Yanone Kaffeesatz</vt:lpstr>
      <vt:lpstr>Yanone Kaffeesatz Medium</vt:lpstr>
      <vt:lpstr>Arial</vt:lpstr>
      <vt:lpstr>Yanone Kaffeesatz Light</vt:lpstr>
      <vt:lpstr>Gray Koffee</vt:lpstr>
      <vt:lpstr>Model Fitting:  The Basic Concept</vt:lpstr>
      <vt:lpstr>Model Fitting in Science</vt:lpstr>
      <vt:lpstr>Model Fitting in Science</vt:lpstr>
      <vt:lpstr>Statistical models are data-driven</vt:lpstr>
      <vt:lpstr>Construct a model that represents our hypothesis</vt:lpstr>
      <vt:lpstr>Construct a model that represents our hypothesis</vt:lpstr>
      <vt:lpstr>Construct a model that represents our hypothesis</vt:lpstr>
      <vt:lpstr>Construct a model that represents our hypothesis</vt:lpstr>
      <vt:lpstr>2. Assess model fit</vt:lpstr>
      <vt:lpstr>3. Optimize the parameters</vt:lpstr>
      <vt:lpstr>3. Optimize the parameters</vt:lpstr>
      <vt:lpstr>3. Optimize the parameters</vt:lpstr>
      <vt:lpstr>3. Optimize the parameters</vt:lpstr>
      <vt:lpstr>What do we learn from this model?</vt:lpstr>
      <vt:lpstr>What do we learn from this model?</vt:lpstr>
      <vt:lpstr>Mechanistic modeling is process-driven</vt:lpstr>
      <vt:lpstr>Mechanistic modeling is process-driven</vt:lpstr>
      <vt:lpstr>Mechanistic modeling is process-driven</vt:lpstr>
      <vt:lpstr>Mechanistic modeling is process-driven</vt:lpstr>
      <vt:lpstr>Mechanistic modeling is process-driven</vt:lpstr>
      <vt:lpstr>Mechanistic modeling is process-driven</vt:lpstr>
      <vt:lpstr>Model Fitting in Science</vt:lpstr>
      <vt:lpstr>Construct a model</vt:lpstr>
      <vt:lpstr>2. Assess model fit</vt:lpstr>
      <vt:lpstr>3. Optimize the model</vt:lpstr>
      <vt:lpstr>3. Optimize the model</vt:lpstr>
      <vt:lpstr>Does this optimal value result in a model that better matches the data?</vt:lpstr>
      <vt:lpstr>Whether fitting statistical or mechanistic models:</vt:lpstr>
      <vt:lpstr>R Practice!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Cara Brook</cp:lastModifiedBy>
  <cp:revision>4</cp:revision>
  <dcterms:modified xsi:type="dcterms:W3CDTF">2025-05-21T07:53:36Z</dcterms:modified>
</cp:coreProperties>
</file>