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91" r:id="rId4"/>
    <p:sldId id="292" r:id="rId5"/>
    <p:sldId id="293" r:id="rId6"/>
    <p:sldId id="295" r:id="rId7"/>
    <p:sldId id="296" r:id="rId8"/>
    <p:sldId id="297" r:id="rId9"/>
    <p:sldId id="298" r:id="rId10"/>
    <p:sldId id="269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69301" autoAdjust="0"/>
  </p:normalViewPr>
  <p:slideViewPr>
    <p:cSldViewPr snapToGrid="0">
      <p:cViewPr varScale="1">
        <p:scale>
          <a:sx n="41" d="100"/>
          <a:sy n="41" d="100"/>
        </p:scale>
        <p:origin x="6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B84E1-1893-1841-9DFF-D0F5E3AA29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348C2-2487-EB4C-8FA3-7DD2EC60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09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9E93E-C0A3-D77F-F8AD-E9816F4B0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A7C6C5-4CB7-5B24-7CC2-C75F931FD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AA6C0-BEAA-DC1B-4630-A5718F0E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3B01-B7CC-2ADB-F19C-E5F6D0C1F7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3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93980-AC91-CAC3-1000-A0B8DAC5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E0D0B-B67A-71D3-D230-025097BF2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77551-1434-87D9-F56C-083D2CED5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26440-9439-C156-C435-AEDCD7780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98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ED92C-2085-DE58-6B71-C0A48F0B2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FE8DA-FCC0-A6F9-254F-8255A3646B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2334A9-99EC-A4E8-6ECA-88D4ACBAE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5E0DD-663D-CF23-DE8D-228197212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1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D1E5A-3553-2930-05F8-98FC37AF1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87B508-CA69-D3DB-6D8A-9A7B78CDF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9DCA5-9FF8-6E15-173E-7E22D0307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9333D-4558-61CD-5457-91A752B69B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7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80554-6DDF-F909-DCF9-A1029025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8D6E2D-8E02-AFDE-D0E9-9961151E4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BCDBA-7719-C94B-0567-703E1ED7B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B725D-B43D-183D-AAC0-AD4AB06D40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78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C9954-48B3-3F80-DE95-124EA4019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FCA4B6-2C6F-865F-0EBB-80DD3DBE2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1D97AB-9456-DD3F-E2B9-BA48DD569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6674F-1205-D930-C480-7516478A8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2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C852B-E728-3A55-09D4-0476597C8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6D9322-D2E2-84DB-0D6A-41E23F8C9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C3AF40-6BCC-0C2B-9C81-22702F9C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A914F-785B-E5F8-33EB-C23276CEB1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22DB4-E8FA-9FFD-3DEE-075138EE6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39A7C-9589-FFBD-9C13-443F3B385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3D652-55E4-A859-26CC-884815471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06082-1C9D-051B-4C41-7317C4453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05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26688-4152-BD8F-F402-2721B91F1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6EA236-1499-09DA-D788-0CB899BDB7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D8A4B-10FA-B79D-1397-36845A42B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21392-FB79-5B51-3AEB-1463365AC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2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4E094-A2C9-75C6-275A-81039627B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05B1A-2959-1C81-A396-BFD998D13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6EB359-E6E1-4D3B-6B93-F57013488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B240-28E6-FE9D-A636-4586A142C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4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FDCCB-96BA-B7B8-8815-BC306CA3A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129948-265D-3EF0-E0FD-D97E4D46D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581284-5E7F-FC24-22A8-D21D07C20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6EB3B-BFBD-65F3-C700-5BB564048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4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ED3DE-C830-8B74-F169-A2DB65C8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8A12B-FB67-897A-25DB-FB16AF481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06A8B2-841D-393D-55EE-B34689863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655FA-A6D9-56A3-1E26-6DE0F92A6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9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601A2-4356-B887-CB51-831FE09A2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F03A8-38EF-1A29-8668-F7927DE75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DCEDE0-8112-74C8-7C6E-CB3C739C3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6CF54-A286-D14F-BB35-D62389B3D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4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0C27E-A17B-055A-D126-309F66922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849E5A-A957-9892-FB03-545017FD8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6DB46-B5F3-8E36-B554-87CD86B56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FE1F1-3B68-68C2-2288-0E306B11E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16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2631-3479-2F5F-8870-885510262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52FCDB-0639-6260-5C20-1E9198108F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7C155-C585-B7EC-E51F-C956C8275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A7319-EBF9-A0BD-06B5-DADB809F48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0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B43E1-A0B2-5ED1-3B59-62577E2D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D4AF4C-2273-7451-5001-B6226B18D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237A8-67E8-3035-3CC9-F0EA5DD32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54044-4901-702A-D3A0-E356E0E3D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LOVE THIS!!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5090-867A-3DF1-EF3B-5BF73CE84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119B4-C027-0F6A-4480-BA46A54E5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2F7C-B60B-D799-94AB-607C904A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4DA-F3D0-6544-BBFF-E08490FA347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3DD42-5E82-7E15-2A8C-84E04599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9D52-4256-716D-6626-451B9356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B4D-9629-D148-88D4-BF848985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5232-2758-B97B-6276-45F61CE2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23571-FE99-7226-8D57-5951964E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05CBC-F817-D7D0-FE8A-39C5EF8D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4DA-F3D0-6544-BBFF-E08490FA347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A6EA-6B9B-6898-BA56-1AA76347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302F-50A1-E13E-61E5-AB411006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B4D-9629-D148-88D4-BF848985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4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DFBD3-CBC7-90B2-564A-640A7DD7D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6964A-4C98-192C-58BE-AC15FA51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EB07-6C5F-C86B-1967-F27A7B9A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4DA-F3D0-6544-BBFF-E08490FA347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804E8-84F8-03A8-1EC2-A3089A47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26BC-F911-3A6C-CCA4-5AF1320D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B4D-9629-D148-88D4-BF848985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6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0249-72D2-0542-D224-9AB6A11A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34B3-65CC-7487-30CE-ECB13E46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8CCA-CC34-DD69-A68F-01B640AF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4DA-F3D0-6544-BBFF-E08490FA347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96B9-11FD-FE7D-B18B-4C612486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82169-DFE7-6CAE-811D-B0E81977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B4D-9629-D148-88D4-BF848985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4427-44EA-1476-2EFF-5C51BE3B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C456-23CA-3433-22C5-6942A733A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80A08-BAC7-2966-B903-7EB14C9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4DA-F3D0-6544-BBFF-E08490FA347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B238-0C61-BD39-71EB-09EDA8ED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A8F1-EF59-6DBA-3588-CDB950A8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B4D-9629-D148-88D4-BF848985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8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7A59-0399-C919-5B22-7DE7F10C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2BD0-01F1-C220-6A99-1A3E804DF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06D23-F826-A4BE-BA91-082F06ED5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DFDEE-B282-10D5-266A-2008B336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4DA-F3D0-6544-BBFF-E08490FA347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16FED-357A-5AE9-D240-260657C6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C94FF-03B6-A5AC-E2CD-C9F9D130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B4D-9629-D148-88D4-BF848985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0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64E8-B94C-60E5-5868-E2898A9B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BED4F-6803-9C19-C6A5-6E5FE67AB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53E29-3F8E-8E67-628E-4CC11283C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5470A-75FF-8977-6139-1610674C0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675D0-015E-1625-87D0-0DDB4FFAA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C1FC4-1DDD-A424-3A69-09E6EDE7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4DA-F3D0-6544-BBFF-E08490FA347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342D9-ADDE-2F95-FB92-32EB267C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F0F9C-19ED-4F3F-9B06-46199502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B4D-9629-D148-88D4-BF848985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2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E8B1-DCCC-FEDD-8259-5765D498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689B7-1489-4272-405A-46D81B40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4DA-F3D0-6544-BBFF-E08490FA347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B8740-C93E-4A2D-538B-F254F5AA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0E7E8-C614-73C7-A987-8DFC4464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B4D-9629-D148-88D4-BF848985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7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A0529-A01A-8A13-AB6C-545DDCE0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4DA-F3D0-6544-BBFF-E08490FA347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67FE8-FD5B-C87F-228D-52842A91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9AB1B-B12A-E35E-47FE-D375FD82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B4D-9629-D148-88D4-BF848985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B253-0244-3FC0-4D54-AEE5A3D0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5121-0D9C-6DFE-C2BF-28E32AF9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9B7F7-C8D1-418D-A6F0-1DD804217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1BA2-56DD-AC42-13CA-18302366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4DA-F3D0-6544-BBFF-E08490FA347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93ED5-B4B0-8238-694D-CC8A7B65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2287E-A6DA-EDB3-18BE-0D684691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B4D-9629-D148-88D4-BF848985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46EC-58F1-2CC6-10CF-4426C1CE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3AF2B-8BFB-D04D-820C-6889A21D9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C4244-35DD-D394-3969-6F4FA38F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4BEB-D616-6A52-2CED-E0C0E76B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34DA-F3D0-6544-BBFF-E08490FA347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29D44-9708-3D0D-EA86-496DA9CF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46A7B-6434-DD35-8B7B-06B5981D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B4D-9629-D148-88D4-BF848985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48E29-7A5E-02E2-FB7F-82578C13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465E5-BC29-E18B-FE4E-2105E537B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3F468-9A3E-7666-9A21-710503438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134DA-F3D0-6544-BBFF-E08490FA347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09D93-D90F-EB7C-C310-45AB2E47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6AEB-193D-1513-A95F-BC8F509F0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C6B4D-9629-D148-88D4-BF8489857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5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821446"/>
            <a:ext cx="7772400" cy="1470025"/>
          </a:xfrm>
        </p:spPr>
        <p:txBody>
          <a:bodyPr/>
          <a:lstStyle/>
          <a:p>
            <a:r>
              <a:rPr lang="en-US" dirty="0"/>
              <a:t>Epidemic 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5036554"/>
            <a:ext cx="6400800" cy="1140339"/>
          </a:xfrm>
        </p:spPr>
        <p:txBody>
          <a:bodyPr>
            <a:noAutofit/>
          </a:bodyPr>
          <a:lstStyle/>
          <a:p>
            <a:r>
              <a:rPr lang="en-US" sz="2000" dirty="0"/>
              <a:t>E2M2 modeling workshop from Cara Brook, UChicago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1905425"/>
            <a:ext cx="640080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To Play</a:t>
            </a:r>
          </a:p>
        </p:txBody>
      </p:sp>
    </p:spTree>
    <p:extLst>
      <p:ext uri="{BB962C8B-B14F-4D97-AF65-F5344CB8AC3E}">
        <p14:creationId xmlns:p14="http://schemas.microsoft.com/office/powerpoint/2010/main" val="48160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38802" y="1296191"/>
            <a:ext cx="11301646" cy="520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/>
              <a:t>In timestep 3 if you drew two red cards you will now draw </a:t>
            </a:r>
            <a:r>
              <a:rPr lang="en-US" sz="2700" b="1" dirty="0"/>
              <a:t>4</a:t>
            </a:r>
            <a:r>
              <a:rPr lang="en-US" sz="2700" dirty="0"/>
              <a:t> red cards</a:t>
            </a:r>
          </a:p>
          <a:p>
            <a:pPr marL="0" indent="0">
              <a:buNone/>
            </a:pPr>
            <a:endParaRPr lang="en-US" sz="2700" dirty="0"/>
          </a:p>
          <a:p>
            <a:pPr>
              <a:buAutoNum type="arabicPeriod"/>
            </a:pPr>
            <a:r>
              <a:rPr lang="en-US" sz="2700" dirty="0"/>
              <a:t>Repeat until you no longer draw red cards, or you run out of cards in the replenish pile.</a:t>
            </a:r>
          </a:p>
          <a:p>
            <a:pPr>
              <a:buAutoNum type="arabicPeriod"/>
            </a:pPr>
            <a:r>
              <a:rPr lang="en-US" sz="2700" dirty="0"/>
              <a:t>Then, play a second round. except, this time, allow each individual to infect a potential of </a:t>
            </a:r>
            <a:r>
              <a:rPr lang="en-US" sz="2700" b="1" dirty="0"/>
              <a:t>three </a:t>
            </a:r>
            <a:r>
              <a:rPr lang="en-US" sz="2700" b="1" dirty="0" err="1"/>
              <a:t>susceptibles</a:t>
            </a:r>
            <a:r>
              <a:rPr lang="en-US" sz="2700" b="1" dirty="0"/>
              <a:t> </a:t>
            </a:r>
            <a:r>
              <a:rPr lang="en-US" sz="2700" dirty="0"/>
              <a:t>(change R</a:t>
            </a:r>
            <a:r>
              <a:rPr lang="en-US" sz="2700" baseline="-25000" dirty="0"/>
              <a:t>0</a:t>
            </a:r>
            <a:r>
              <a:rPr lang="en-US" sz="2700" dirty="0"/>
              <a:t> to 3).</a:t>
            </a:r>
          </a:p>
          <a:p>
            <a:pPr marL="0" indent="0">
              <a:buNone/>
            </a:pPr>
            <a:endParaRPr lang="en-US" sz="2700" b="1" i="1" u="sng" dirty="0"/>
          </a:p>
          <a:p>
            <a:pPr marL="0" indent="0">
              <a:buNone/>
            </a:pPr>
            <a:r>
              <a:rPr lang="en-US" sz="2700" b="1" i="1" u="sng" dirty="0"/>
              <a:t>Questions to ponder: </a:t>
            </a:r>
          </a:p>
          <a:p>
            <a:pPr>
              <a:buAutoNum type="arabicPeriod"/>
            </a:pPr>
            <a:r>
              <a:rPr lang="en-US" sz="2700" dirty="0"/>
              <a:t>If you repeated rounds 1 and 2 and replotted, would they look the same?</a:t>
            </a:r>
          </a:p>
          <a:p>
            <a:pPr>
              <a:buAutoNum type="arabicPeriod"/>
            </a:pPr>
            <a:r>
              <a:rPr lang="en-US" sz="2700" dirty="0"/>
              <a:t>How did increasing the R</a:t>
            </a:r>
            <a:r>
              <a:rPr lang="en-US" sz="2700" baseline="-25000" dirty="0"/>
              <a:t>0</a:t>
            </a:r>
            <a:r>
              <a:rPr lang="en-US" sz="2700" dirty="0"/>
              <a:t> change the epidemic?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52" y="153191"/>
            <a:ext cx="8229600" cy="1143000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26487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0B699-2961-F086-886E-E5439D4C7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725D-9062-2FA5-85A3-5CA066B7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299" y="1821446"/>
            <a:ext cx="9813471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Cartes de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L’Epidémie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0B068-C867-95B2-500A-763FEA550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5036554"/>
            <a:ext cx="6400800" cy="114033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E2M2 modeling workshop from Cara Brook, UChicago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39C6E3-1C97-7303-604F-745213752629}"/>
              </a:ext>
            </a:extLst>
          </p:cNvPr>
          <p:cNvSpPr txBox="1">
            <a:spLocks/>
          </p:cNvSpPr>
          <p:nvPr/>
        </p:nvSpPr>
        <p:spPr>
          <a:xfrm>
            <a:off x="2895600" y="1905425"/>
            <a:ext cx="640080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Comment </a:t>
            </a:r>
            <a:r>
              <a:rPr lang="en-US" sz="2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jouer</a:t>
            </a: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7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8D781-E70E-1D5F-7145-05E173A49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6AD2-0AD1-5A51-9CC6-603A4E5C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La mise </a:t>
            </a:r>
            <a:r>
              <a:rPr lang="en-US" dirty="0" err="1"/>
              <a:t>en</a:t>
            </a:r>
            <a:r>
              <a:rPr lang="en-US" dirty="0"/>
              <a:t> place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79C472-13CD-2251-E8C0-1B970BD8AB28}"/>
              </a:ext>
            </a:extLst>
          </p:cNvPr>
          <p:cNvSpPr/>
          <p:nvPr/>
        </p:nvSpPr>
        <p:spPr>
          <a:xfrm>
            <a:off x="2573583" y="4716543"/>
            <a:ext cx="2310202" cy="104328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26 Cartes Rouges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FACE </a:t>
            </a:r>
            <a:r>
              <a:rPr lang="en-US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CACHEE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pile de “population”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8DC6E-273F-9F8B-1438-5B64A13087E7}"/>
              </a:ext>
            </a:extLst>
          </p:cNvPr>
          <p:cNvSpPr/>
          <p:nvPr/>
        </p:nvSpPr>
        <p:spPr>
          <a:xfrm>
            <a:off x="7505760" y="4716543"/>
            <a:ext cx="2305318" cy="93696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26 Cartes Noires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FACE VISIBLE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pile “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remplacement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A0DF4-4830-CB34-3A72-799DE1A6E64F}"/>
              </a:ext>
            </a:extLst>
          </p:cNvPr>
          <p:cNvSpPr/>
          <p:nvPr/>
        </p:nvSpPr>
        <p:spPr>
          <a:xfrm>
            <a:off x="5160590" y="3729226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pile “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actuelle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(VIDE)</a:t>
            </a:r>
          </a:p>
        </p:txBody>
      </p:sp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1BEEDAA0-AC50-C03F-603B-9C0DFEEDA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82" y="1440319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1B963F84-1E74-17AF-6ADB-73AA68CB5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60" y="1440319"/>
            <a:ext cx="2305318" cy="321971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E5C73BB-924E-BA78-CFA0-917AB13137F1}"/>
              </a:ext>
            </a:extLst>
          </p:cNvPr>
          <p:cNvSpPr/>
          <p:nvPr/>
        </p:nvSpPr>
        <p:spPr>
          <a:xfrm>
            <a:off x="4152510" y="571500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7EAC27-17C4-D232-8659-73228521AFD7}"/>
              </a:ext>
            </a:extLst>
          </p:cNvPr>
          <p:cNvSpPr/>
          <p:nvPr/>
        </p:nvSpPr>
        <p:spPr>
          <a:xfrm>
            <a:off x="7202091" y="616054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7F21C-FEB8-6B56-C871-E8904B4F8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BABF-7418-923D-613A-06345C85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hypothèses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5EBE8C-68F1-33EB-0B85-57C9ADCF100A}"/>
              </a:ext>
            </a:extLst>
          </p:cNvPr>
          <p:cNvSpPr/>
          <p:nvPr/>
        </p:nvSpPr>
        <p:spPr>
          <a:xfrm>
            <a:off x="5160590" y="3729226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pile “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actuelle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(VIDE)</a:t>
            </a:r>
          </a:p>
        </p:txBody>
      </p:sp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850FBC77-A1A3-19B5-2142-835A17470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82" y="1440319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65DEE900-C234-051E-0A9B-75BC7DE3B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60" y="1440319"/>
            <a:ext cx="2305318" cy="321971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12F4C82-4EC5-F389-DBE3-1A7C796DAFE1}"/>
              </a:ext>
            </a:extLst>
          </p:cNvPr>
          <p:cNvSpPr txBox="1">
            <a:spLocks/>
          </p:cNvSpPr>
          <p:nvPr/>
        </p:nvSpPr>
        <p:spPr>
          <a:xfrm>
            <a:off x="1524000" y="4932406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 pile de population doit TOUJOURS 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contenir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exactement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26 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cartes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7D78B-E1B1-9F51-B633-B01841E85F50}"/>
              </a:ext>
            </a:extLst>
          </p:cNvPr>
          <p:cNvCxnSpPr/>
          <p:nvPr/>
        </p:nvCxnSpPr>
        <p:spPr>
          <a:xfrm flipV="1">
            <a:off x="3475211" y="4509114"/>
            <a:ext cx="349745" cy="44170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3ED62F3-926C-A84E-CA93-52C12111D0B5}"/>
              </a:ext>
            </a:extLst>
          </p:cNvPr>
          <p:cNvSpPr/>
          <p:nvPr/>
        </p:nvSpPr>
        <p:spPr>
          <a:xfrm>
            <a:off x="4152510" y="571500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30921C-C905-8F02-6F4D-18161ADAE8A3}"/>
              </a:ext>
            </a:extLst>
          </p:cNvPr>
          <p:cNvSpPr/>
          <p:nvPr/>
        </p:nvSpPr>
        <p:spPr>
          <a:xfrm>
            <a:off x="7202091" y="616054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2F0F54-4209-67F1-320B-3FE47AE1A6A7}"/>
              </a:ext>
            </a:extLst>
          </p:cNvPr>
          <p:cNvSpPr txBox="1"/>
          <p:nvPr/>
        </p:nvSpPr>
        <p:spPr>
          <a:xfrm>
            <a:off x="8042063" y="1054561"/>
            <a:ext cx="355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Les Cartes NOIRES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immunes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43F87-8FD0-2E34-ADFF-57DB936DF4B2}"/>
              </a:ext>
            </a:extLst>
          </p:cNvPr>
          <p:cNvSpPr txBox="1"/>
          <p:nvPr/>
        </p:nvSpPr>
        <p:spPr>
          <a:xfrm>
            <a:off x="345993" y="1054561"/>
            <a:ext cx="399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Les Cartes ROUGES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susceptibles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44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FB349-8601-8A17-E38D-6F8AB399E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33AD-41EB-8512-A0F2-AD800E2F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/>
              <a:t>Jouer</a:t>
            </a:r>
            <a:r>
              <a:rPr lang="en-US" dirty="0"/>
              <a:t> le jeu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9146AE-C4AD-CCE9-EF8A-CD10BEC25A24}"/>
              </a:ext>
            </a:extLst>
          </p:cNvPr>
          <p:cNvSpPr/>
          <p:nvPr/>
        </p:nvSpPr>
        <p:spPr>
          <a:xfrm>
            <a:off x="5160590" y="3729226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F5F7E475-6623-85F8-E1CC-C676B13F3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82" y="1440319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1C15707C-EAC4-99BF-FEFC-090E46FEC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60" y="1440319"/>
            <a:ext cx="2305318" cy="3219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4981626-0B2C-DD59-7F3B-C82DB7D0E9DD}"/>
              </a:ext>
            </a:extLst>
          </p:cNvPr>
          <p:cNvSpPr/>
          <p:nvPr/>
        </p:nvSpPr>
        <p:spPr>
          <a:xfrm>
            <a:off x="4152510" y="571500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5865B8-8773-3DF8-66D1-EF1A3BCE2074}"/>
              </a:ext>
            </a:extLst>
          </p:cNvPr>
          <p:cNvSpPr/>
          <p:nvPr/>
        </p:nvSpPr>
        <p:spPr>
          <a:xfrm>
            <a:off x="7202091" y="616054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8EB7CE3-498D-F344-F9E9-B2D1EB2EAD8D}"/>
              </a:ext>
            </a:extLst>
          </p:cNvPr>
          <p:cNvSpPr txBox="1">
            <a:spLocks/>
          </p:cNvSpPr>
          <p:nvPr/>
        </p:nvSpPr>
        <p:spPr>
          <a:xfrm>
            <a:off x="1524000" y="4932406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err="1"/>
              <a:t>Piochez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carte de la pile de population et </a:t>
            </a:r>
            <a:r>
              <a:rPr lang="en-US" sz="1800" dirty="0" err="1"/>
              <a:t>transferez</a:t>
            </a:r>
            <a:r>
              <a:rPr lang="en-US" sz="1800" dirty="0"/>
              <a:t>-le, FACE VISIBLE, a la pile </a:t>
            </a:r>
            <a:r>
              <a:rPr lang="en-US" sz="1800" dirty="0" err="1"/>
              <a:t>actuel</a:t>
            </a:r>
            <a:r>
              <a:rPr lang="en-US" sz="18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C64F11-8003-F0D3-BF00-9AD54ECD039D}"/>
              </a:ext>
            </a:extLst>
          </p:cNvPr>
          <p:cNvCxnSpPr/>
          <p:nvPr/>
        </p:nvCxnSpPr>
        <p:spPr>
          <a:xfrm>
            <a:off x="4506038" y="4619545"/>
            <a:ext cx="460192" cy="51532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Hearts 8.png">
            <a:extLst>
              <a:ext uri="{FF2B5EF4-FFF2-40B4-BE49-F238E27FC236}">
                <a16:creationId xmlns:a16="http://schemas.microsoft.com/office/drawing/2014/main" id="{1D4C99C2-B7E1-9755-208C-D87EEA80A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77" y="3525014"/>
            <a:ext cx="2305318" cy="3219718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374C6917-1EC0-D634-F6EC-5771C52775F5}"/>
              </a:ext>
            </a:extLst>
          </p:cNvPr>
          <p:cNvSpPr txBox="1">
            <a:spLocks/>
          </p:cNvSpPr>
          <p:nvPr/>
        </p:nvSpPr>
        <p:spPr>
          <a:xfrm>
            <a:off x="4938370" y="1159483"/>
            <a:ext cx="2682380" cy="167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 err="1"/>
              <a:t>Remplacez</a:t>
            </a:r>
            <a:r>
              <a:rPr lang="en-US" sz="1800" dirty="0"/>
              <a:t> la carte </a:t>
            </a:r>
            <a:r>
              <a:rPr lang="en-US" sz="1800" dirty="0" err="1"/>
              <a:t>piochée</a:t>
            </a:r>
            <a:r>
              <a:rPr lang="en-US" sz="1800" dirty="0"/>
              <a:t> de la pile de population avec </a:t>
            </a:r>
            <a:r>
              <a:rPr lang="en-US" sz="1800" dirty="0" err="1"/>
              <a:t>une</a:t>
            </a:r>
            <a:r>
              <a:rPr lang="en-US" sz="1800" dirty="0"/>
              <a:t> carte noire de la pile de </a:t>
            </a:r>
            <a:r>
              <a:rPr lang="en-US" sz="1800" dirty="0" err="1"/>
              <a:t>remplacement</a:t>
            </a:r>
            <a:r>
              <a:rPr lang="en-US" sz="1800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E216C-0713-2F47-9B32-C9A74370F6B4}"/>
              </a:ext>
            </a:extLst>
          </p:cNvPr>
          <p:cNvCxnSpPr/>
          <p:nvPr/>
        </p:nvCxnSpPr>
        <p:spPr>
          <a:xfrm flipH="1">
            <a:off x="5205528" y="3220796"/>
            <a:ext cx="1895992" cy="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0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81C02-27AF-6D87-2BE7-20A8531F8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10A2EF-B71A-89CD-49AE-72578C163FF3}"/>
              </a:ext>
            </a:extLst>
          </p:cNvPr>
          <p:cNvSpPr/>
          <p:nvPr/>
        </p:nvSpPr>
        <p:spPr>
          <a:xfrm>
            <a:off x="7164450" y="3633212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AFBEDDDF-EE5C-DF24-A391-74EB30A3B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42" y="1344305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FA33E816-8901-312C-BA37-32178EA23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20" y="1344305"/>
            <a:ext cx="2305318" cy="3219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B1D7975-F503-4066-8B23-5CB13D902A36}"/>
              </a:ext>
            </a:extLst>
          </p:cNvPr>
          <p:cNvSpPr/>
          <p:nvPr/>
        </p:nvSpPr>
        <p:spPr>
          <a:xfrm>
            <a:off x="6156370" y="475486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A485ED-4AC4-798F-B4F6-26146E627C7A}"/>
              </a:ext>
            </a:extLst>
          </p:cNvPr>
          <p:cNvSpPr/>
          <p:nvPr/>
        </p:nvSpPr>
        <p:spPr>
          <a:xfrm>
            <a:off x="9205951" y="520040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Hearts 8.png">
            <a:extLst>
              <a:ext uri="{FF2B5EF4-FFF2-40B4-BE49-F238E27FC236}">
                <a16:creationId xmlns:a16="http://schemas.microsoft.com/office/drawing/2014/main" id="{09919B27-F176-2AA3-EC6C-58B68C389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37" y="3429000"/>
            <a:ext cx="2305318" cy="321971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DA92DA0-D123-7FBC-31C4-7D39F92746C3}"/>
              </a:ext>
            </a:extLst>
          </p:cNvPr>
          <p:cNvSpPr txBox="1">
            <a:spLocks/>
          </p:cNvSpPr>
          <p:nvPr/>
        </p:nvSpPr>
        <p:spPr>
          <a:xfrm>
            <a:off x="9509620" y="4125747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 err="1"/>
              <a:t>Comptez</a:t>
            </a:r>
            <a:r>
              <a:rPr lang="en-US" sz="1800" b="1" dirty="0"/>
              <a:t>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 err="1"/>
              <a:t>cartes</a:t>
            </a:r>
            <a:r>
              <a:rPr lang="en-US" sz="1800" u="sng" dirty="0"/>
              <a:t> rouges dans la pile de population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 err="1"/>
              <a:t>cartes</a:t>
            </a:r>
            <a:r>
              <a:rPr lang="en-US" sz="1800" u="sng" dirty="0"/>
              <a:t> rouges dans la pile </a:t>
            </a:r>
            <a:r>
              <a:rPr lang="en-US" sz="1800" u="sng" dirty="0" err="1"/>
              <a:t>actuelle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CCD012-7180-F5A3-704D-751D26C57B59}"/>
              </a:ext>
            </a:extLst>
          </p:cNvPr>
          <p:cNvSpPr/>
          <p:nvPr/>
        </p:nvSpPr>
        <p:spPr>
          <a:xfrm>
            <a:off x="7073737" y="4598364"/>
            <a:ext cx="2305318" cy="646331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1 Carte Rouge= </a:t>
            </a:r>
          </a:p>
          <a:p>
            <a:pPr algn="ctr"/>
            <a:r>
              <a:rPr lang="en-US" b="1" dirty="0"/>
              <a:t>1 </a:t>
            </a:r>
            <a:r>
              <a:rPr lang="en-US" b="1" dirty="0" err="1"/>
              <a:t>Infecté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2E1A97-CBD4-22F2-4331-D295E7525055}"/>
              </a:ext>
            </a:extLst>
          </p:cNvPr>
          <p:cNvSpPr/>
          <p:nvPr/>
        </p:nvSpPr>
        <p:spPr>
          <a:xfrm>
            <a:off x="4638842" y="2409656"/>
            <a:ext cx="2305318" cy="923330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25 Cartes Rouges+</a:t>
            </a:r>
          </a:p>
          <a:p>
            <a:pPr algn="ctr"/>
            <a:r>
              <a:rPr lang="en-US" dirty="0"/>
              <a:t>1 Carte Noire = </a:t>
            </a:r>
          </a:p>
          <a:p>
            <a:pPr algn="ctr"/>
            <a:r>
              <a:rPr lang="en-US" b="1" dirty="0"/>
              <a:t>25 </a:t>
            </a:r>
            <a:r>
              <a:rPr lang="en-US" b="1" dirty="0" err="1"/>
              <a:t>Susceptibles</a:t>
            </a:r>
            <a:endParaRPr lang="en-US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8DFB8E-6596-3EB1-5978-B034D4ABD03A}"/>
              </a:ext>
            </a:extLst>
          </p:cNvPr>
          <p:cNvSpPr/>
          <p:nvPr/>
        </p:nvSpPr>
        <p:spPr>
          <a:xfrm>
            <a:off x="5201987" y="475485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2729EBA-D764-7521-42D0-3E35332A8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95813"/>
              </p:ext>
            </p:extLst>
          </p:nvPr>
        </p:nvGraphicFramePr>
        <p:xfrm>
          <a:off x="253583" y="1515753"/>
          <a:ext cx="386943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Pas de temps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Infecté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Susceptible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98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55F31-922D-45B3-4750-6B9EBFF40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514D56AF-6118-8F16-00B6-A63FF55E0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70" y="1344305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10D2F8BE-663D-E6F2-753C-4E9E506C1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48" y="1344305"/>
            <a:ext cx="2305318" cy="3219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AD7674C-9C5C-5B3D-2926-69F6F33FE6BF}"/>
              </a:ext>
            </a:extLst>
          </p:cNvPr>
          <p:cNvSpPr/>
          <p:nvPr/>
        </p:nvSpPr>
        <p:spPr>
          <a:xfrm>
            <a:off x="5325098" y="475486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E0C8A-C6BF-F1DD-47EE-148788686203}"/>
              </a:ext>
            </a:extLst>
          </p:cNvPr>
          <p:cNvSpPr/>
          <p:nvPr/>
        </p:nvSpPr>
        <p:spPr>
          <a:xfrm>
            <a:off x="8374679" y="520040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Hearts 8.png">
            <a:extLst>
              <a:ext uri="{FF2B5EF4-FFF2-40B4-BE49-F238E27FC236}">
                <a16:creationId xmlns:a16="http://schemas.microsoft.com/office/drawing/2014/main" id="{F3EB2F9D-A6EE-A554-144B-5B24D4087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65" y="3429000"/>
            <a:ext cx="2305318" cy="321971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0C75661-749C-1733-7797-42A36D06DC72}"/>
              </a:ext>
            </a:extLst>
          </p:cNvPr>
          <p:cNvSpPr/>
          <p:nvPr/>
        </p:nvSpPr>
        <p:spPr>
          <a:xfrm>
            <a:off x="4370715" y="475485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F01F-9D06-2A7D-881D-2A2E636A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28" y="144471"/>
            <a:ext cx="404215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Avant le pas de temps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CBBF0-5EDC-ECBF-9740-975649E94AB6}"/>
              </a:ext>
            </a:extLst>
          </p:cNvPr>
          <p:cNvSpPr txBox="1">
            <a:spLocks/>
          </p:cNvSpPr>
          <p:nvPr/>
        </p:nvSpPr>
        <p:spPr>
          <a:xfrm>
            <a:off x="6165070" y="1332353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 err="1"/>
              <a:t>Rebattrez</a:t>
            </a:r>
            <a:r>
              <a:rPr lang="en-US" sz="1800" dirty="0"/>
              <a:t>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FFA1BE-4917-1057-BA8A-55635B61975E}"/>
              </a:ext>
            </a:extLst>
          </p:cNvPr>
          <p:cNvCxnSpPr/>
          <p:nvPr/>
        </p:nvCxnSpPr>
        <p:spPr>
          <a:xfrm flipH="1">
            <a:off x="6394082" y="1809743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BD1C39-62AB-7301-8CDF-7DC0FA6DECD3}"/>
              </a:ext>
            </a:extLst>
          </p:cNvPr>
          <p:cNvSpPr/>
          <p:nvPr/>
        </p:nvSpPr>
        <p:spPr>
          <a:xfrm>
            <a:off x="1574897" y="2104984"/>
            <a:ext cx="2305318" cy="11361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Cartes Rouges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Carte Noire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CACHEE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pile de “population”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873C0-277F-0120-4681-0DECBF9AC192}"/>
              </a:ext>
            </a:extLst>
          </p:cNvPr>
          <p:cNvSpPr/>
          <p:nvPr/>
        </p:nvSpPr>
        <p:spPr>
          <a:xfrm>
            <a:off x="7620000" y="45640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Cartes Noires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VISIBLE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pile de “replacement”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6C7025-EB04-04BD-AA55-0F7FCCF6AC67}"/>
              </a:ext>
            </a:extLst>
          </p:cNvPr>
          <p:cNvCxnSpPr>
            <a:cxnSpLocks/>
          </p:cNvCxnSpPr>
          <p:nvPr/>
        </p:nvCxnSpPr>
        <p:spPr>
          <a:xfrm flipH="1">
            <a:off x="4191115" y="6102200"/>
            <a:ext cx="1920785" cy="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F25749FC-D703-4A17-2DF8-DF1B54FC2FD8}"/>
              </a:ext>
            </a:extLst>
          </p:cNvPr>
          <p:cNvSpPr txBox="1">
            <a:spLocks/>
          </p:cNvSpPr>
          <p:nvPr/>
        </p:nvSpPr>
        <p:spPr>
          <a:xfrm>
            <a:off x="4599750" y="5678270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dirty="0" err="1"/>
              <a:t>Jettez</a:t>
            </a:r>
            <a:endParaRPr lang="en-US" sz="1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AD8116C-C199-09FD-655A-4C5BE3A1C89F}"/>
              </a:ext>
            </a:extLst>
          </p:cNvPr>
          <p:cNvSpPr txBox="1">
            <a:spLocks/>
          </p:cNvSpPr>
          <p:nvPr/>
        </p:nvSpPr>
        <p:spPr>
          <a:xfrm>
            <a:off x="1651450" y="5324702"/>
            <a:ext cx="2817735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u="sng" dirty="0" err="1"/>
              <a:t>Hypothèse</a:t>
            </a:r>
            <a:r>
              <a:rPr lang="en-US" sz="1800" b="1" i="1" u="sng" dirty="0"/>
              <a:t> du </a:t>
            </a:r>
            <a:r>
              <a:rPr lang="en-US" sz="1800" b="1" i="1" u="sng" dirty="0" err="1"/>
              <a:t>modèle</a:t>
            </a:r>
            <a:r>
              <a:rPr lang="en-US" sz="1800" b="1" i="1" u="sng" dirty="0"/>
              <a:t> : </a:t>
            </a:r>
            <a:r>
              <a:rPr lang="en-US" sz="1800" b="1" i="1" dirty="0" err="1"/>
              <a:t>Infecté</a:t>
            </a:r>
            <a:r>
              <a:rPr lang="en-US" sz="1800" b="1" i="1" dirty="0"/>
              <a:t> pendant un seul pas de temps</a:t>
            </a:r>
          </a:p>
        </p:txBody>
      </p:sp>
    </p:spTree>
    <p:extLst>
      <p:ext uri="{BB962C8B-B14F-4D97-AF65-F5344CB8AC3E}">
        <p14:creationId xmlns:p14="http://schemas.microsoft.com/office/powerpoint/2010/main" val="160003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A7AC8-BF69-62A1-EAB1-B1DF1DB5B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B6794EBD-F4F1-E1CD-84ED-D2514105C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88" y="1320554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B1A0E01A-68FE-7503-F68E-502435715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66" y="1320554"/>
            <a:ext cx="2305318" cy="3219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35CE07C-2E6F-908B-668C-7531E659BC7F}"/>
              </a:ext>
            </a:extLst>
          </p:cNvPr>
          <p:cNvSpPr/>
          <p:nvPr/>
        </p:nvSpPr>
        <p:spPr>
          <a:xfrm>
            <a:off x="4161316" y="451735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0C1BD5-77D5-29D9-3BBD-1E610ADF3470}"/>
              </a:ext>
            </a:extLst>
          </p:cNvPr>
          <p:cNvSpPr/>
          <p:nvPr/>
        </p:nvSpPr>
        <p:spPr>
          <a:xfrm>
            <a:off x="7210897" y="496289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626845-1A70-351E-7218-A4B410C8C6E1}"/>
              </a:ext>
            </a:extLst>
          </p:cNvPr>
          <p:cNvSpPr/>
          <p:nvPr/>
        </p:nvSpPr>
        <p:spPr>
          <a:xfrm>
            <a:off x="3206933" y="451734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E4F2DE-C80C-40CA-F1A2-11DE7538D429}"/>
              </a:ext>
            </a:extLst>
          </p:cNvPr>
          <p:cNvSpPr/>
          <p:nvPr/>
        </p:nvSpPr>
        <p:spPr>
          <a:xfrm>
            <a:off x="461904" y="2117706"/>
            <a:ext cx="2305318" cy="11361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Cartes Rouges+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Carte Noire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CACHEE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pile de “population”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634718-E250-DD29-60BE-49B54875A635}"/>
              </a:ext>
            </a:extLst>
          </p:cNvPr>
          <p:cNvSpPr/>
          <p:nvPr/>
        </p:nvSpPr>
        <p:spPr>
          <a:xfrm>
            <a:off x="5171716" y="371735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pile “</a:t>
            </a:r>
            <a:r>
              <a:rPr lang="en-US" dirty="0" err="1">
                <a:solidFill>
                  <a:schemeClr val="tx1"/>
                </a:solidFill>
              </a:rPr>
              <a:t>actuelle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(VIDE)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15534A8-174F-BAA4-70FB-841FA2DC6B54}"/>
              </a:ext>
            </a:extLst>
          </p:cNvPr>
          <p:cNvSpPr txBox="1">
            <a:spLocks/>
          </p:cNvSpPr>
          <p:nvPr/>
        </p:nvSpPr>
        <p:spPr>
          <a:xfrm>
            <a:off x="5021488" y="496289"/>
            <a:ext cx="2169226" cy="1783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b="1" i="1" u="sng" dirty="0"/>
              <a:t>Hypothèse du modèle :</a:t>
            </a:r>
            <a:r>
              <a:rPr lang="fr-FR" sz="1800" b="1" i="1" dirty="0"/>
              <a:t> Un individu infectieux peut causer un potentiel de deux nouveaux infectés dans une population entièrement susceptible si le R0 est 2.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598E4D-4138-EAED-600E-19FD9871757F}"/>
              </a:ext>
            </a:extLst>
          </p:cNvPr>
          <p:cNvSpPr/>
          <p:nvPr/>
        </p:nvSpPr>
        <p:spPr>
          <a:xfrm>
            <a:off x="9756174" y="2224091"/>
            <a:ext cx="2305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Cartes Noires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VISIBLE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pile de “replacement”</a:t>
            </a:r>
          </a:p>
        </p:txBody>
      </p:sp>
    </p:spTree>
    <p:extLst>
      <p:ext uri="{BB962C8B-B14F-4D97-AF65-F5344CB8AC3E}">
        <p14:creationId xmlns:p14="http://schemas.microsoft.com/office/powerpoint/2010/main" val="111838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B7776-9CA3-FA7C-1636-73A2EC2E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13FA7961-0D5A-4B97-2961-701C8D1C0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88" y="1320554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D575EC6E-1D00-5769-D1C5-A62716DE4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66" y="1320554"/>
            <a:ext cx="2305318" cy="3219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2A7EBDB-6B41-A427-5A29-C1FAA5646390}"/>
              </a:ext>
            </a:extLst>
          </p:cNvPr>
          <p:cNvSpPr/>
          <p:nvPr/>
        </p:nvSpPr>
        <p:spPr>
          <a:xfrm>
            <a:off x="4161316" y="451735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60C8BE-720E-5B55-D835-94CA2C26D5F1}"/>
              </a:ext>
            </a:extLst>
          </p:cNvPr>
          <p:cNvSpPr/>
          <p:nvPr/>
        </p:nvSpPr>
        <p:spPr>
          <a:xfrm>
            <a:off x="7210897" y="496289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D80432-33F8-C197-3E79-BDC46FA7659A}"/>
              </a:ext>
            </a:extLst>
          </p:cNvPr>
          <p:cNvSpPr/>
          <p:nvPr/>
        </p:nvSpPr>
        <p:spPr>
          <a:xfrm>
            <a:off x="3206933" y="451734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BC4FCF-8339-F0D8-9B8D-0818E6451BE2}"/>
              </a:ext>
            </a:extLst>
          </p:cNvPr>
          <p:cNvSpPr/>
          <p:nvPr/>
        </p:nvSpPr>
        <p:spPr>
          <a:xfrm>
            <a:off x="5171716" y="371735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94A0F-8BF3-4ED7-DB35-31F31E0C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5" y="39391"/>
            <a:ext cx="286876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Pas de temps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B510D-13B0-9804-5C7F-A74D480E6A84}"/>
              </a:ext>
            </a:extLst>
          </p:cNvPr>
          <p:cNvSpPr txBox="1">
            <a:spLocks/>
          </p:cNvSpPr>
          <p:nvPr/>
        </p:nvSpPr>
        <p:spPr>
          <a:xfrm>
            <a:off x="798973" y="4678435"/>
            <a:ext cx="4158709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fr-FR" sz="1800" dirty="0"/>
              <a:t>Piochez R0*I nouvelles cartes (2). </a:t>
            </a:r>
          </a:p>
          <a:p>
            <a:pPr>
              <a:buAutoNum type="arabicPeriod"/>
            </a:pPr>
            <a:r>
              <a:rPr lang="fr-FR" sz="1800" dirty="0"/>
              <a:t>Déplacez toutes les cartes rouges du tirage à la pile actuelle.</a:t>
            </a:r>
          </a:p>
          <a:p>
            <a:pPr>
              <a:buAutoNum type="arabicPeriod"/>
            </a:pPr>
            <a:r>
              <a:rPr lang="fr-FR" sz="1800" dirty="0"/>
              <a:t>Retournez toutes les cartes noires a la pile de population puis qu’elles sont maintenant immunes (récupérées).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C0720C-02BA-C619-C836-B9B480DA5296}"/>
              </a:ext>
            </a:extLst>
          </p:cNvPr>
          <p:cNvCxnSpPr>
            <a:cxnSpLocks/>
          </p:cNvCxnSpPr>
          <p:nvPr/>
        </p:nvCxnSpPr>
        <p:spPr>
          <a:xfrm>
            <a:off x="4361032" y="4565908"/>
            <a:ext cx="440539" cy="41892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Hearts 8.png">
            <a:extLst>
              <a:ext uri="{FF2B5EF4-FFF2-40B4-BE49-F238E27FC236}">
                <a16:creationId xmlns:a16="http://schemas.microsoft.com/office/drawing/2014/main" id="{1E91EB13-9371-07EE-0BE7-58978E511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77" y="3525014"/>
            <a:ext cx="2305318" cy="3219718"/>
          </a:xfrm>
          <a:prstGeom prst="rect">
            <a:avLst/>
          </a:prstGeom>
        </p:spPr>
      </p:pic>
      <p:pic>
        <p:nvPicPr>
          <p:cNvPr id="14" name="Picture 13" descr="Hearts 8.png">
            <a:extLst>
              <a:ext uri="{FF2B5EF4-FFF2-40B4-BE49-F238E27FC236}">
                <a16:creationId xmlns:a16="http://schemas.microsoft.com/office/drawing/2014/main" id="{CBA93E64-B8B5-641A-1ABB-C4BA99357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44" y="3663177"/>
            <a:ext cx="2305318" cy="3219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A2FEF5-5308-DE5D-44AF-81D093494CC3}"/>
              </a:ext>
            </a:extLst>
          </p:cNvPr>
          <p:cNvSpPr/>
          <p:nvPr/>
        </p:nvSpPr>
        <p:spPr>
          <a:xfrm>
            <a:off x="461904" y="2117706"/>
            <a:ext cx="2305318" cy="11361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Cartes Rouges+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Carte Noire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CACHEE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pile de “population”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F1593-FAC3-C6D0-220C-19D872DADDC9}"/>
              </a:ext>
            </a:extLst>
          </p:cNvPr>
          <p:cNvSpPr/>
          <p:nvPr/>
        </p:nvSpPr>
        <p:spPr>
          <a:xfrm>
            <a:off x="9756174" y="2224091"/>
            <a:ext cx="2305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Cartes Noires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VISIBLE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pile de “replacement”</a:t>
            </a:r>
          </a:p>
        </p:txBody>
      </p:sp>
    </p:spTree>
    <p:extLst>
      <p:ext uri="{BB962C8B-B14F-4D97-AF65-F5344CB8AC3E}">
        <p14:creationId xmlns:p14="http://schemas.microsoft.com/office/powerpoint/2010/main" val="423197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9DDAD-543D-D252-D9E5-5C17B0788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E13E1AB5-7563-61F9-B8BE-F1CD51E16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49" y="1144283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A431E876-D658-FA19-6599-123F4B5A9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27" y="1144283"/>
            <a:ext cx="2305318" cy="3219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F855D52-4A4C-1F4E-D576-558C504743B3}"/>
              </a:ext>
            </a:extLst>
          </p:cNvPr>
          <p:cNvSpPr/>
          <p:nvPr/>
        </p:nvSpPr>
        <p:spPr>
          <a:xfrm>
            <a:off x="5910377" y="275464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AB25D9-BEC2-1BE2-87B9-87C8E60FB032}"/>
              </a:ext>
            </a:extLst>
          </p:cNvPr>
          <p:cNvSpPr/>
          <p:nvPr/>
        </p:nvSpPr>
        <p:spPr>
          <a:xfrm>
            <a:off x="8959958" y="320018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FAD0CA-BDF8-73F4-77FA-66A183875B25}"/>
              </a:ext>
            </a:extLst>
          </p:cNvPr>
          <p:cNvSpPr/>
          <p:nvPr/>
        </p:nvSpPr>
        <p:spPr>
          <a:xfrm>
            <a:off x="4955994" y="275463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5D370-9E2E-5B3D-D37B-ADE140BC636B}"/>
              </a:ext>
            </a:extLst>
          </p:cNvPr>
          <p:cNvSpPr/>
          <p:nvPr/>
        </p:nvSpPr>
        <p:spPr>
          <a:xfrm>
            <a:off x="6920777" y="3541080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8" name="Picture 7" descr="Hearts 8.png">
            <a:extLst>
              <a:ext uri="{FF2B5EF4-FFF2-40B4-BE49-F238E27FC236}">
                <a16:creationId xmlns:a16="http://schemas.microsoft.com/office/drawing/2014/main" id="{55353EBB-C45F-A66D-8E3A-9B28238FA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38" y="3348743"/>
            <a:ext cx="2305318" cy="3219718"/>
          </a:xfrm>
          <a:prstGeom prst="rect">
            <a:avLst/>
          </a:prstGeom>
        </p:spPr>
      </p:pic>
      <p:pic>
        <p:nvPicPr>
          <p:cNvPr id="14" name="Picture 13" descr="Hearts 8.png">
            <a:extLst>
              <a:ext uri="{FF2B5EF4-FFF2-40B4-BE49-F238E27FC236}">
                <a16:creationId xmlns:a16="http://schemas.microsoft.com/office/drawing/2014/main" id="{02E5B12A-6AB5-58CE-8A67-81F842BC5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05" y="3486906"/>
            <a:ext cx="2305318" cy="3219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5D40DB-A39F-4741-08C1-1EAE953B9B44}"/>
              </a:ext>
            </a:extLst>
          </p:cNvPr>
          <p:cNvSpPr/>
          <p:nvPr/>
        </p:nvSpPr>
        <p:spPr>
          <a:xfrm>
            <a:off x="4392849" y="2290981"/>
            <a:ext cx="2305318" cy="923330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23 Cartes Rouges+</a:t>
            </a:r>
          </a:p>
          <a:p>
            <a:pPr algn="ctr"/>
            <a:r>
              <a:rPr lang="en-US" dirty="0"/>
              <a:t>3 Carte Noire= </a:t>
            </a:r>
          </a:p>
          <a:p>
            <a:pPr algn="ctr"/>
            <a:r>
              <a:rPr lang="en-US" b="1" dirty="0"/>
              <a:t>23 Susceptible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8E6D6-6321-60F0-2B43-C8EF413CF23B}"/>
              </a:ext>
            </a:extLst>
          </p:cNvPr>
          <p:cNvSpPr/>
          <p:nvPr/>
        </p:nvSpPr>
        <p:spPr>
          <a:xfrm>
            <a:off x="7145166" y="4635436"/>
            <a:ext cx="2305318" cy="646331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2 Cartes Rouges= </a:t>
            </a:r>
          </a:p>
          <a:p>
            <a:pPr algn="ctr"/>
            <a:r>
              <a:rPr lang="en-US" b="1" dirty="0"/>
              <a:t>2 </a:t>
            </a:r>
            <a:r>
              <a:rPr lang="en-US" b="1" dirty="0" err="1"/>
              <a:t>Infectés</a:t>
            </a:r>
            <a:endParaRPr lang="en-US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6F8FFEC-33DA-7C7A-F248-56078DF3D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70376"/>
              </p:ext>
            </p:extLst>
          </p:nvPr>
        </p:nvGraphicFramePr>
        <p:xfrm>
          <a:off x="309378" y="1407160"/>
          <a:ext cx="386943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Pas de temps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Infecté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Susceptible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F8212A-A9EE-B0E1-7184-CB35E7850523}"/>
              </a:ext>
            </a:extLst>
          </p:cNvPr>
          <p:cNvCxnSpPr>
            <a:cxnSpLocks/>
          </p:cNvCxnSpPr>
          <p:nvPr/>
        </p:nvCxnSpPr>
        <p:spPr>
          <a:xfrm flipH="1" flipV="1">
            <a:off x="5849360" y="4465585"/>
            <a:ext cx="823021" cy="368806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319CE36-223C-CF96-B7F2-A62A184EEF8B}"/>
              </a:ext>
            </a:extLst>
          </p:cNvPr>
          <p:cNvSpPr/>
          <p:nvPr/>
        </p:nvSpPr>
        <p:spPr>
          <a:xfrm>
            <a:off x="4280655" y="4681602"/>
            <a:ext cx="23053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Si vous avez pioché des cartes noires, remettez-les en place, remplissez seulement les cartes rouges.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118EDAC-709B-95FB-51D6-406A0B3F4608}"/>
              </a:ext>
            </a:extLst>
          </p:cNvPr>
          <p:cNvSpPr txBox="1">
            <a:spLocks/>
          </p:cNvSpPr>
          <p:nvPr/>
        </p:nvSpPr>
        <p:spPr>
          <a:xfrm>
            <a:off x="9618997" y="3885294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 err="1"/>
              <a:t>Comptez</a:t>
            </a:r>
            <a:r>
              <a:rPr lang="en-US" sz="1800" b="1" dirty="0"/>
              <a:t>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 err="1"/>
              <a:t>cartes</a:t>
            </a:r>
            <a:r>
              <a:rPr lang="en-US" sz="1800" u="sng" dirty="0"/>
              <a:t> rouges dans la pile de population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 err="1"/>
              <a:t>cartes</a:t>
            </a:r>
            <a:r>
              <a:rPr lang="en-US" sz="1800" u="sng" dirty="0"/>
              <a:t> rouges dans la pile </a:t>
            </a:r>
            <a:r>
              <a:rPr lang="en-US" sz="1800" u="sng" dirty="0" err="1"/>
              <a:t>actuelle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18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6813" y="4716543"/>
            <a:ext cx="2061656" cy="104328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 Red Cards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“population” pile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2077" y="4703791"/>
            <a:ext cx="2061656" cy="93696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“replacement” pile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0590" y="3729226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C91B4020-2923-DBA5-0AAB-54FA160FB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82" y="1440319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ED9A3680-4495-685F-B1A3-500C8A9A1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60" y="1440319"/>
            <a:ext cx="2305318" cy="321971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B47B3F5-CE84-4166-4834-54C802746C60}"/>
              </a:ext>
            </a:extLst>
          </p:cNvPr>
          <p:cNvSpPr/>
          <p:nvPr/>
        </p:nvSpPr>
        <p:spPr>
          <a:xfrm>
            <a:off x="4152510" y="571500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F60C40-04C6-D330-DA16-1271ED07054D}"/>
              </a:ext>
            </a:extLst>
          </p:cNvPr>
          <p:cNvSpPr/>
          <p:nvPr/>
        </p:nvSpPr>
        <p:spPr>
          <a:xfrm>
            <a:off x="7202091" y="616054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15C81-F328-F51A-E943-8C572963E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B67A770-2863-CC38-4A78-00C9BBA760FC}"/>
              </a:ext>
            </a:extLst>
          </p:cNvPr>
          <p:cNvSpPr txBox="1">
            <a:spLocks/>
          </p:cNvSpPr>
          <p:nvPr/>
        </p:nvSpPr>
        <p:spPr>
          <a:xfrm>
            <a:off x="638802" y="1296191"/>
            <a:ext cx="11301646" cy="520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/>
              <a:t>Dans le pas de temps 3, </a:t>
            </a:r>
            <a:r>
              <a:rPr lang="fr-FR" sz="2700" dirty="0"/>
              <a:t>si</a:t>
            </a:r>
            <a:r>
              <a:rPr lang="en-US" sz="2700" dirty="0"/>
              <a:t> </a:t>
            </a:r>
            <a:r>
              <a:rPr lang="fr-FR" sz="2700" dirty="0"/>
              <a:t>vous</a:t>
            </a:r>
            <a:r>
              <a:rPr lang="en-US" sz="2700" dirty="0"/>
              <a:t> </a:t>
            </a:r>
            <a:r>
              <a:rPr lang="en-US" sz="2700" dirty="0" err="1"/>
              <a:t>avez</a:t>
            </a:r>
            <a:r>
              <a:rPr lang="en-US" sz="2700" dirty="0"/>
              <a:t> </a:t>
            </a:r>
            <a:r>
              <a:rPr lang="en-US" sz="2700" dirty="0" err="1"/>
              <a:t>pioché</a:t>
            </a:r>
            <a:r>
              <a:rPr lang="en-US" sz="2700" dirty="0"/>
              <a:t> deux </a:t>
            </a:r>
            <a:r>
              <a:rPr lang="en-US" sz="2700" dirty="0" err="1"/>
              <a:t>cartes</a:t>
            </a:r>
            <a:r>
              <a:rPr lang="en-US" sz="2700" dirty="0"/>
              <a:t> rouges, </a:t>
            </a:r>
            <a:r>
              <a:rPr lang="en-US" sz="2700" dirty="0" err="1"/>
              <a:t>vous</a:t>
            </a:r>
            <a:r>
              <a:rPr lang="en-US" sz="2700" dirty="0"/>
              <a:t> </a:t>
            </a:r>
            <a:r>
              <a:rPr lang="en-US" sz="2700" dirty="0" err="1"/>
              <a:t>piocherez</a:t>
            </a:r>
            <a:r>
              <a:rPr lang="en-US" sz="2700" dirty="0"/>
              <a:t> </a:t>
            </a:r>
            <a:r>
              <a:rPr lang="en-US" sz="2700" dirty="0" err="1"/>
              <a:t>maintenant</a:t>
            </a:r>
            <a:r>
              <a:rPr lang="en-US" sz="2700" dirty="0"/>
              <a:t> </a:t>
            </a:r>
            <a:r>
              <a:rPr lang="en-US" sz="2700" b="1" dirty="0"/>
              <a:t>4</a:t>
            </a:r>
            <a:r>
              <a:rPr lang="en-US" sz="2700" dirty="0"/>
              <a:t> </a:t>
            </a:r>
            <a:r>
              <a:rPr lang="en-US" sz="2700" dirty="0" err="1"/>
              <a:t>cartes</a:t>
            </a:r>
            <a:r>
              <a:rPr lang="en-US" sz="2700" dirty="0"/>
              <a:t> rouges</a:t>
            </a:r>
          </a:p>
          <a:p>
            <a:pPr marL="0" indent="0">
              <a:buNone/>
            </a:pPr>
            <a:endParaRPr lang="en-US" sz="2700" dirty="0"/>
          </a:p>
          <a:p>
            <a:pPr>
              <a:buAutoNum type="arabicPeriod"/>
            </a:pPr>
            <a:r>
              <a:rPr lang="en-US" sz="2700" dirty="0" err="1"/>
              <a:t>Répétez</a:t>
            </a:r>
            <a:r>
              <a:rPr lang="en-US" sz="2700" dirty="0"/>
              <a:t> </a:t>
            </a:r>
            <a:r>
              <a:rPr lang="en-US" sz="2700" dirty="0" err="1"/>
              <a:t>jusqu’à</a:t>
            </a:r>
            <a:r>
              <a:rPr lang="en-US" sz="2700" dirty="0"/>
              <a:t> </a:t>
            </a:r>
            <a:r>
              <a:rPr lang="en-US" sz="2700" dirty="0" err="1"/>
              <a:t>ce</a:t>
            </a:r>
            <a:r>
              <a:rPr lang="en-US" sz="2700" dirty="0"/>
              <a:t> que </a:t>
            </a:r>
            <a:r>
              <a:rPr lang="en-US" sz="2700" dirty="0" err="1"/>
              <a:t>vous</a:t>
            </a:r>
            <a:r>
              <a:rPr lang="en-US" sz="2700" dirty="0"/>
              <a:t> ne </a:t>
            </a:r>
            <a:r>
              <a:rPr lang="en-US" sz="2700" dirty="0" err="1"/>
              <a:t>piochiez</a:t>
            </a:r>
            <a:r>
              <a:rPr lang="en-US" sz="2700" dirty="0"/>
              <a:t> plus de </a:t>
            </a:r>
            <a:r>
              <a:rPr lang="en-US" sz="2700" dirty="0" err="1"/>
              <a:t>cartes</a:t>
            </a:r>
            <a:r>
              <a:rPr lang="en-US" sz="2700" dirty="0"/>
              <a:t> rouges </a:t>
            </a:r>
            <a:r>
              <a:rPr lang="en-US" sz="2700" dirty="0" err="1"/>
              <a:t>ou</a:t>
            </a:r>
            <a:r>
              <a:rPr lang="en-US" sz="2700" dirty="0"/>
              <a:t> que </a:t>
            </a:r>
            <a:r>
              <a:rPr lang="en-US" sz="2700" dirty="0" err="1"/>
              <a:t>vous</a:t>
            </a:r>
            <a:r>
              <a:rPr lang="en-US" sz="2700" dirty="0"/>
              <a:t> </a:t>
            </a:r>
            <a:r>
              <a:rPr lang="en-US" sz="2700" dirty="0" err="1"/>
              <a:t>n’ayez</a:t>
            </a:r>
            <a:r>
              <a:rPr lang="en-US" sz="2700" dirty="0"/>
              <a:t> plus de </a:t>
            </a:r>
            <a:r>
              <a:rPr lang="en-US" sz="2700" dirty="0" err="1"/>
              <a:t>cartes</a:t>
            </a:r>
            <a:r>
              <a:rPr lang="en-US" sz="2700" dirty="0"/>
              <a:t> dans la pile de </a:t>
            </a:r>
            <a:r>
              <a:rPr lang="en-US" sz="2700" dirty="0" err="1"/>
              <a:t>remplacement</a:t>
            </a:r>
            <a:r>
              <a:rPr lang="en-US" sz="2700" dirty="0"/>
              <a:t>. </a:t>
            </a:r>
          </a:p>
          <a:p>
            <a:pPr>
              <a:buAutoNum type="arabicPeriod"/>
            </a:pPr>
            <a:r>
              <a:rPr lang="en-US" sz="2700" dirty="0" err="1"/>
              <a:t>Puis</a:t>
            </a:r>
            <a:r>
              <a:rPr lang="en-US" sz="2700" dirty="0"/>
              <a:t>, </a:t>
            </a:r>
            <a:r>
              <a:rPr lang="en-US" sz="2700" dirty="0" err="1"/>
              <a:t>jouez</a:t>
            </a:r>
            <a:r>
              <a:rPr lang="en-US" sz="2700" dirty="0"/>
              <a:t> un deuxième tour, </a:t>
            </a:r>
            <a:r>
              <a:rPr lang="en-US" sz="2700" dirty="0" err="1"/>
              <a:t>sauf</a:t>
            </a:r>
            <a:r>
              <a:rPr lang="en-US" sz="2700" dirty="0"/>
              <a:t> que, </a:t>
            </a:r>
            <a:r>
              <a:rPr lang="en-US" sz="2700" dirty="0" err="1"/>
              <a:t>cette</a:t>
            </a:r>
            <a:r>
              <a:rPr lang="en-US" sz="2700" dirty="0"/>
              <a:t> </a:t>
            </a:r>
            <a:r>
              <a:rPr lang="en-US" sz="2700" dirty="0" err="1"/>
              <a:t>fois</a:t>
            </a:r>
            <a:r>
              <a:rPr lang="en-US" sz="2700" dirty="0"/>
              <a:t>, </a:t>
            </a:r>
            <a:r>
              <a:rPr lang="en-US" sz="2700" dirty="0" err="1"/>
              <a:t>chaque</a:t>
            </a:r>
            <a:r>
              <a:rPr lang="en-US" sz="2700" dirty="0"/>
              <a:t> </a:t>
            </a:r>
            <a:r>
              <a:rPr lang="en-US" sz="2700" dirty="0" err="1"/>
              <a:t>individu</a:t>
            </a:r>
            <a:r>
              <a:rPr lang="en-US" sz="2700" dirty="0"/>
              <a:t> </a:t>
            </a:r>
            <a:r>
              <a:rPr lang="en-US" sz="2700" dirty="0" err="1"/>
              <a:t>peut</a:t>
            </a:r>
            <a:r>
              <a:rPr lang="en-US" sz="2700" dirty="0"/>
              <a:t> </a:t>
            </a:r>
            <a:r>
              <a:rPr lang="en-US" sz="2700" dirty="0" err="1"/>
              <a:t>potentiellement</a:t>
            </a:r>
            <a:r>
              <a:rPr lang="en-US" sz="2700" dirty="0"/>
              <a:t> </a:t>
            </a:r>
            <a:r>
              <a:rPr lang="en-US" sz="2700" dirty="0" err="1"/>
              <a:t>infecter</a:t>
            </a:r>
            <a:r>
              <a:rPr lang="en-US" sz="2700" dirty="0"/>
              <a:t> 3 </a:t>
            </a:r>
            <a:r>
              <a:rPr lang="en-US" sz="2700" dirty="0" err="1"/>
              <a:t>susceptibles</a:t>
            </a:r>
            <a:r>
              <a:rPr lang="en-US" sz="2700" dirty="0"/>
              <a:t> (</a:t>
            </a:r>
            <a:r>
              <a:rPr lang="fr-FR" sz="2700" dirty="0"/>
              <a:t>changez</a:t>
            </a:r>
            <a:r>
              <a:rPr lang="en-US" sz="2700" dirty="0"/>
              <a:t> R0 a 3). </a:t>
            </a:r>
            <a:endParaRPr lang="en-US" sz="2700" b="1" i="1" u="sng" dirty="0"/>
          </a:p>
          <a:p>
            <a:pPr marL="0" indent="0">
              <a:buNone/>
            </a:pPr>
            <a:endParaRPr lang="en-US" sz="2700" b="1" i="1" u="sng" dirty="0"/>
          </a:p>
          <a:p>
            <a:pPr marL="0" indent="0">
              <a:buNone/>
            </a:pPr>
            <a:r>
              <a:rPr lang="en-US" sz="2700" b="1" i="1" u="sng" dirty="0"/>
              <a:t>Questions à </a:t>
            </a:r>
            <a:r>
              <a:rPr lang="en-US" sz="2700" b="1" i="1" u="sng" dirty="0" err="1"/>
              <a:t>considérer</a:t>
            </a:r>
            <a:r>
              <a:rPr lang="en-US" sz="2700" b="1" i="1" u="sng" dirty="0"/>
              <a:t> : </a:t>
            </a:r>
          </a:p>
          <a:p>
            <a:pPr>
              <a:buAutoNum type="arabicPeriod"/>
            </a:pPr>
            <a:r>
              <a:rPr lang="en-US" sz="2700" dirty="0"/>
              <a:t>Si </a:t>
            </a:r>
            <a:r>
              <a:rPr lang="en-US" sz="2700" dirty="0" err="1"/>
              <a:t>vous</a:t>
            </a:r>
            <a:r>
              <a:rPr lang="en-US" sz="2700" dirty="0"/>
              <a:t> </a:t>
            </a:r>
            <a:r>
              <a:rPr lang="en-US" sz="2700" dirty="0" err="1"/>
              <a:t>répétiez</a:t>
            </a:r>
            <a:r>
              <a:rPr lang="en-US" sz="2700" dirty="0"/>
              <a:t> les tours 1 et 2, </a:t>
            </a:r>
            <a:r>
              <a:rPr lang="en-US" sz="2700" dirty="0" err="1"/>
              <a:t>auraient-ils</a:t>
            </a:r>
            <a:r>
              <a:rPr lang="en-US" sz="2700" dirty="0"/>
              <a:t> la meme </a:t>
            </a:r>
            <a:r>
              <a:rPr lang="en-US" sz="2700" dirty="0" err="1"/>
              <a:t>trajectoire</a:t>
            </a:r>
            <a:r>
              <a:rPr lang="en-US" sz="2700" dirty="0"/>
              <a:t> ? </a:t>
            </a:r>
          </a:p>
          <a:p>
            <a:pPr>
              <a:buAutoNum type="arabicPeriod"/>
            </a:pPr>
            <a:r>
              <a:rPr lang="fr-FR" sz="2700" dirty="0"/>
              <a:t>Augmenter le R0, comment est-ce qu’il a change l’</a:t>
            </a:r>
            <a:r>
              <a:rPr lang="fr-FR" sz="2700" dirty="0" err="1"/>
              <a:t>épidemie</a:t>
            </a:r>
            <a:r>
              <a:rPr lang="fr-FR" sz="2700" dirty="0"/>
              <a:t> </a:t>
            </a:r>
            <a:r>
              <a:rPr lang="en-US" sz="2700" dirty="0"/>
              <a:t>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9D96B-7EB5-47E0-869C-80847D53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52" y="153191"/>
            <a:ext cx="8229600" cy="1143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l’Avenir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E192D-29A8-204F-BE47-BEA952977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EF5C-FE73-6D9E-0472-016C6DF7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718A7-46D8-E7E2-ECC2-3916BD92B341}"/>
              </a:ext>
            </a:extLst>
          </p:cNvPr>
          <p:cNvSpPr/>
          <p:nvPr/>
        </p:nvSpPr>
        <p:spPr>
          <a:xfrm>
            <a:off x="5160590" y="3729226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8A96B5EF-D781-08C0-21A8-2E6913DC3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82" y="1440319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EF017E39-54F2-4D6C-ADCD-F7C02236D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60" y="1440319"/>
            <a:ext cx="2305318" cy="321971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CCE2C68-81CD-C8F2-25D7-3E10434E6439}"/>
              </a:ext>
            </a:extLst>
          </p:cNvPr>
          <p:cNvSpPr txBox="1">
            <a:spLocks/>
          </p:cNvSpPr>
          <p:nvPr/>
        </p:nvSpPr>
        <p:spPr>
          <a:xfrm>
            <a:off x="1524000" y="4932406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population pile must ALWAYS maintain exactly 26 cards.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E79EC4-8626-8CA1-E6D3-EA3E2B3C593A}"/>
              </a:ext>
            </a:extLst>
          </p:cNvPr>
          <p:cNvCxnSpPr/>
          <p:nvPr/>
        </p:nvCxnSpPr>
        <p:spPr>
          <a:xfrm flipV="1">
            <a:off x="3475211" y="4509114"/>
            <a:ext cx="349745" cy="44170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CBA487A-25ED-3377-BC43-AF3C8B3ACC69}"/>
              </a:ext>
            </a:extLst>
          </p:cNvPr>
          <p:cNvSpPr/>
          <p:nvPr/>
        </p:nvSpPr>
        <p:spPr>
          <a:xfrm>
            <a:off x="4152510" y="571500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6B086A-43F4-0071-34C8-E941E46653BF}"/>
              </a:ext>
            </a:extLst>
          </p:cNvPr>
          <p:cNvSpPr/>
          <p:nvPr/>
        </p:nvSpPr>
        <p:spPr>
          <a:xfrm>
            <a:off x="7202091" y="616054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77F20-FE4A-142C-A125-B870EAFAA2D5}"/>
              </a:ext>
            </a:extLst>
          </p:cNvPr>
          <p:cNvSpPr txBox="1"/>
          <p:nvPr/>
        </p:nvSpPr>
        <p:spPr>
          <a:xfrm>
            <a:off x="8042063" y="1054561"/>
            <a:ext cx="270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cards are immune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0811E-7EBE-F2E5-7044-06E765DDC1AE}"/>
              </a:ext>
            </a:extLst>
          </p:cNvPr>
          <p:cNvSpPr txBox="1"/>
          <p:nvPr/>
        </p:nvSpPr>
        <p:spPr>
          <a:xfrm>
            <a:off x="1369097" y="1054561"/>
            <a:ext cx="279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cards are susceptible</a:t>
            </a:r>
          </a:p>
        </p:txBody>
      </p:sp>
    </p:spTree>
    <p:extLst>
      <p:ext uri="{BB962C8B-B14F-4D97-AF65-F5344CB8AC3E}">
        <p14:creationId xmlns:p14="http://schemas.microsoft.com/office/powerpoint/2010/main" val="185177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A52B-BC7B-ED1E-4A93-8CA05C99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05C6-5C48-D5A6-A135-F228AEC9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Playing the game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D5E43A-2B9D-04FD-EAA9-6AD2B256EE8F}"/>
              </a:ext>
            </a:extLst>
          </p:cNvPr>
          <p:cNvSpPr/>
          <p:nvPr/>
        </p:nvSpPr>
        <p:spPr>
          <a:xfrm>
            <a:off x="5160590" y="3729226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88C6BDB7-ECD5-69EE-C99E-E90909C98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82" y="1440319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2603D79D-0FBD-486F-8DE6-8F79EB664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60" y="1440319"/>
            <a:ext cx="2305318" cy="3219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ADA8408-002D-296A-2ECC-995B1B5C3C00}"/>
              </a:ext>
            </a:extLst>
          </p:cNvPr>
          <p:cNvSpPr/>
          <p:nvPr/>
        </p:nvSpPr>
        <p:spPr>
          <a:xfrm>
            <a:off x="4152510" y="571500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867AB2-C7C8-BC2C-5A3D-64DC6E4E5B6A}"/>
              </a:ext>
            </a:extLst>
          </p:cNvPr>
          <p:cNvSpPr/>
          <p:nvPr/>
        </p:nvSpPr>
        <p:spPr>
          <a:xfrm>
            <a:off x="7202091" y="616054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385824A-72FB-C782-0D8F-F535451F2115}"/>
              </a:ext>
            </a:extLst>
          </p:cNvPr>
          <p:cNvSpPr txBox="1">
            <a:spLocks/>
          </p:cNvSpPr>
          <p:nvPr/>
        </p:nvSpPr>
        <p:spPr>
          <a:xfrm>
            <a:off x="1524000" y="4932406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76FBB-0737-313C-F551-C4E7F6DF60E9}"/>
              </a:ext>
            </a:extLst>
          </p:cNvPr>
          <p:cNvCxnSpPr/>
          <p:nvPr/>
        </p:nvCxnSpPr>
        <p:spPr>
          <a:xfrm>
            <a:off x="4506038" y="4619545"/>
            <a:ext cx="460192" cy="51532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Hearts 8.png">
            <a:extLst>
              <a:ext uri="{FF2B5EF4-FFF2-40B4-BE49-F238E27FC236}">
                <a16:creationId xmlns:a16="http://schemas.microsoft.com/office/drawing/2014/main" id="{DC64D378-6EE4-8AE6-E1C2-9968570C6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77" y="3525014"/>
            <a:ext cx="2305318" cy="3219718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877B1D43-8B1B-8F9B-4246-FF081BAFA815}"/>
              </a:ext>
            </a:extLst>
          </p:cNvPr>
          <p:cNvSpPr txBox="1">
            <a:spLocks/>
          </p:cNvSpPr>
          <p:nvPr/>
        </p:nvSpPr>
        <p:spPr>
          <a:xfrm>
            <a:off x="4938370" y="1159483"/>
            <a:ext cx="2682380" cy="167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/>
              <a:t>Replace the drawn card from the population pile with a black card from the replacement pile.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309ED5-E8B6-B636-707B-5034EA1A16C2}"/>
              </a:ext>
            </a:extLst>
          </p:cNvPr>
          <p:cNvCxnSpPr/>
          <p:nvPr/>
        </p:nvCxnSpPr>
        <p:spPr>
          <a:xfrm flipH="1">
            <a:off x="5205528" y="3220796"/>
            <a:ext cx="1895992" cy="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5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1C18B-2115-B767-8123-88706713E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5926C-C20F-45D1-3440-B3F179B5D037}"/>
              </a:ext>
            </a:extLst>
          </p:cNvPr>
          <p:cNvSpPr/>
          <p:nvPr/>
        </p:nvSpPr>
        <p:spPr>
          <a:xfrm>
            <a:off x="7164450" y="3633212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334DCBA5-5F5C-C0F5-EEA3-E42417356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42" y="1344305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8D1DCE8A-6378-7A08-476B-F760646AD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20" y="1344305"/>
            <a:ext cx="2305318" cy="3219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3C5EEBA-DC5A-CBF5-D5D7-8F23C77D6CDA}"/>
              </a:ext>
            </a:extLst>
          </p:cNvPr>
          <p:cNvSpPr/>
          <p:nvPr/>
        </p:nvSpPr>
        <p:spPr>
          <a:xfrm>
            <a:off x="6156370" y="475486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3B5ABB-38AE-F884-D927-0B8FB9EE4BD0}"/>
              </a:ext>
            </a:extLst>
          </p:cNvPr>
          <p:cNvSpPr/>
          <p:nvPr/>
        </p:nvSpPr>
        <p:spPr>
          <a:xfrm>
            <a:off x="9205951" y="520040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Hearts 8.png">
            <a:extLst>
              <a:ext uri="{FF2B5EF4-FFF2-40B4-BE49-F238E27FC236}">
                <a16:creationId xmlns:a16="http://schemas.microsoft.com/office/drawing/2014/main" id="{5838C01B-2000-4520-0BD0-8C1506C3D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37" y="3429000"/>
            <a:ext cx="2305318" cy="321971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82E3A20-4B44-2CDF-0122-E49BE522EC60}"/>
              </a:ext>
            </a:extLst>
          </p:cNvPr>
          <p:cNvSpPr txBox="1">
            <a:spLocks/>
          </p:cNvSpPr>
          <p:nvPr/>
        </p:nvSpPr>
        <p:spPr>
          <a:xfrm>
            <a:off x="9509620" y="4125747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/>
              <a:t>Now count.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/>
              <a:t>red cards </a:t>
            </a:r>
            <a:r>
              <a:rPr lang="en-US" sz="1800" dirty="0"/>
              <a:t>in 			population pile</a:t>
            </a:r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/>
              <a:t>red cards </a:t>
            </a:r>
            <a:r>
              <a:rPr lang="en-US" sz="1800" dirty="0"/>
              <a:t>in 			current pile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61753-3514-4680-FFAA-F5617BC65764}"/>
              </a:ext>
            </a:extLst>
          </p:cNvPr>
          <p:cNvSpPr/>
          <p:nvPr/>
        </p:nvSpPr>
        <p:spPr>
          <a:xfrm>
            <a:off x="7073737" y="4598364"/>
            <a:ext cx="2305318" cy="646331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1 Red Card= </a:t>
            </a:r>
          </a:p>
          <a:p>
            <a:pPr algn="ctr"/>
            <a:r>
              <a:rPr lang="en-US" b="1" dirty="0"/>
              <a:t>1 Infected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6AC9CF-A73F-29D9-441E-424408F93413}"/>
              </a:ext>
            </a:extLst>
          </p:cNvPr>
          <p:cNvSpPr/>
          <p:nvPr/>
        </p:nvSpPr>
        <p:spPr>
          <a:xfrm>
            <a:off x="4638842" y="2409656"/>
            <a:ext cx="2305318" cy="923330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25 Red Cards +</a:t>
            </a:r>
          </a:p>
          <a:p>
            <a:pPr algn="ctr"/>
            <a:r>
              <a:rPr lang="en-US" dirty="0"/>
              <a:t>1 Black Card= </a:t>
            </a:r>
          </a:p>
          <a:p>
            <a:pPr algn="ctr"/>
            <a:r>
              <a:rPr lang="en-US" b="1" dirty="0"/>
              <a:t>25 Susceptible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C3C6A3-66F1-D844-1891-EC93B3C75A07}"/>
              </a:ext>
            </a:extLst>
          </p:cNvPr>
          <p:cNvSpPr/>
          <p:nvPr/>
        </p:nvSpPr>
        <p:spPr>
          <a:xfrm>
            <a:off x="5201987" y="475485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04BEC87-86CA-9774-A0DF-6A952B9F7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3255"/>
              </p:ext>
            </p:extLst>
          </p:nvPr>
        </p:nvGraphicFramePr>
        <p:xfrm>
          <a:off x="253583" y="1515753"/>
          <a:ext cx="3869438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Timestep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Susceptible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3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DD605-20E7-100A-5B3E-9686B219D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73EEE272-A2EE-1A88-26FD-E01FF9A4A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70" y="1344305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3643E15F-90EC-2D51-399E-507841ABD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48" y="1344305"/>
            <a:ext cx="2305318" cy="3219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18482C-0FDE-7CF0-DEE8-B01B01B9E4C6}"/>
              </a:ext>
            </a:extLst>
          </p:cNvPr>
          <p:cNvSpPr/>
          <p:nvPr/>
        </p:nvSpPr>
        <p:spPr>
          <a:xfrm>
            <a:off x="5325098" y="475486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40BB55-6DF1-8C9B-0779-ABFB60C3F277}"/>
              </a:ext>
            </a:extLst>
          </p:cNvPr>
          <p:cNvSpPr/>
          <p:nvPr/>
        </p:nvSpPr>
        <p:spPr>
          <a:xfrm>
            <a:off x="8374679" y="520040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Hearts 8.png">
            <a:extLst>
              <a:ext uri="{FF2B5EF4-FFF2-40B4-BE49-F238E27FC236}">
                <a16:creationId xmlns:a16="http://schemas.microsoft.com/office/drawing/2014/main" id="{69ADBE02-4A4D-A52C-1B57-8F2E4C989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65" y="3429000"/>
            <a:ext cx="2305318" cy="321971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4E402E4-548B-7B80-AA60-8EFF82B5A61C}"/>
              </a:ext>
            </a:extLst>
          </p:cNvPr>
          <p:cNvSpPr/>
          <p:nvPr/>
        </p:nvSpPr>
        <p:spPr>
          <a:xfrm>
            <a:off x="4370715" y="475485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245FC-7971-F28D-783C-41350C8A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5" y="39391"/>
            <a:ext cx="8229600" cy="1143000"/>
          </a:xfrm>
        </p:spPr>
        <p:txBody>
          <a:bodyPr/>
          <a:lstStyle/>
          <a:p>
            <a:r>
              <a:rPr lang="en-US" dirty="0"/>
              <a:t>Before timestep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5B77F-1821-B4A8-70AE-6E0394CF4D7D}"/>
              </a:ext>
            </a:extLst>
          </p:cNvPr>
          <p:cNvSpPr txBox="1">
            <a:spLocks/>
          </p:cNvSpPr>
          <p:nvPr/>
        </p:nvSpPr>
        <p:spPr>
          <a:xfrm>
            <a:off x="6165070" y="1332353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Shuffle!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09C5E2-50B7-500C-CA5A-1C1E6F276846}"/>
              </a:ext>
            </a:extLst>
          </p:cNvPr>
          <p:cNvCxnSpPr/>
          <p:nvPr/>
        </p:nvCxnSpPr>
        <p:spPr>
          <a:xfrm flipH="1">
            <a:off x="6394082" y="1809743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867936-7C1D-930D-5BA1-B05AB43B4592}"/>
              </a:ext>
            </a:extLst>
          </p:cNvPr>
          <p:cNvSpPr/>
          <p:nvPr/>
        </p:nvSpPr>
        <p:spPr>
          <a:xfrm>
            <a:off x="1818559" y="2104984"/>
            <a:ext cx="2061656" cy="11361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Red Cards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Black Card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“population” pile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3EC75-1B89-E51E-A51C-7C7F081798B6}"/>
              </a:ext>
            </a:extLst>
          </p:cNvPr>
          <p:cNvSpPr/>
          <p:nvPr/>
        </p:nvSpPr>
        <p:spPr>
          <a:xfrm>
            <a:off x="7620000" y="45640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“replacement” pile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89A063-56F9-048B-9358-7F56888DEE49}"/>
              </a:ext>
            </a:extLst>
          </p:cNvPr>
          <p:cNvCxnSpPr>
            <a:cxnSpLocks/>
          </p:cNvCxnSpPr>
          <p:nvPr/>
        </p:nvCxnSpPr>
        <p:spPr>
          <a:xfrm flipH="1">
            <a:off x="4191115" y="6102200"/>
            <a:ext cx="1920785" cy="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6639533A-7C4A-9C28-FF42-D92DE4D1D027}"/>
              </a:ext>
            </a:extLst>
          </p:cNvPr>
          <p:cNvSpPr txBox="1">
            <a:spLocks/>
          </p:cNvSpPr>
          <p:nvPr/>
        </p:nvSpPr>
        <p:spPr>
          <a:xfrm>
            <a:off x="4599750" y="5678270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Discard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0053D57-6F81-0A25-4164-0728F187FF05}"/>
              </a:ext>
            </a:extLst>
          </p:cNvPr>
          <p:cNvSpPr txBox="1">
            <a:spLocks/>
          </p:cNvSpPr>
          <p:nvPr/>
        </p:nvSpPr>
        <p:spPr>
          <a:xfrm>
            <a:off x="1651450" y="5324702"/>
            <a:ext cx="2817735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u="sng" dirty="0"/>
              <a:t>Model assumption:</a:t>
            </a:r>
          </a:p>
          <a:p>
            <a:pPr marL="0" indent="0">
              <a:buNone/>
            </a:pPr>
            <a:r>
              <a:rPr lang="en-US" sz="1800" b="1" i="1" dirty="0"/>
              <a:t>Infected for only one timestep</a:t>
            </a:r>
          </a:p>
        </p:txBody>
      </p:sp>
    </p:spTree>
    <p:extLst>
      <p:ext uri="{BB962C8B-B14F-4D97-AF65-F5344CB8AC3E}">
        <p14:creationId xmlns:p14="http://schemas.microsoft.com/office/powerpoint/2010/main" val="266397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973C2-59AE-98B2-A1F5-864AF594B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EEF978A2-20FF-5696-19E7-B0DB11421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88" y="1320554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E237D9E8-C831-A034-DCDF-A2D946AAA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66" y="1320554"/>
            <a:ext cx="2305318" cy="3219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D584C8D-0794-4DC7-0239-6D371F1DCC7E}"/>
              </a:ext>
            </a:extLst>
          </p:cNvPr>
          <p:cNvSpPr/>
          <p:nvPr/>
        </p:nvSpPr>
        <p:spPr>
          <a:xfrm>
            <a:off x="4161316" y="451735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E6A345-60C3-0D12-46F5-5F2EDA0286DF}"/>
              </a:ext>
            </a:extLst>
          </p:cNvPr>
          <p:cNvSpPr/>
          <p:nvPr/>
        </p:nvSpPr>
        <p:spPr>
          <a:xfrm>
            <a:off x="7210897" y="496289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6442E5-24A0-A80C-850F-1060E707B979}"/>
              </a:ext>
            </a:extLst>
          </p:cNvPr>
          <p:cNvSpPr/>
          <p:nvPr/>
        </p:nvSpPr>
        <p:spPr>
          <a:xfrm>
            <a:off x="3206933" y="451734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9FD55-B29D-DEA2-D99C-FA43E07E10FD}"/>
              </a:ext>
            </a:extLst>
          </p:cNvPr>
          <p:cNvSpPr/>
          <p:nvPr/>
        </p:nvSpPr>
        <p:spPr>
          <a:xfrm>
            <a:off x="705566" y="2117706"/>
            <a:ext cx="2061656" cy="11361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Red Cards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Black Card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“population” pile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B729B-3095-E19C-B4B6-2BFDFE7EFF3B}"/>
              </a:ext>
            </a:extLst>
          </p:cNvPr>
          <p:cNvSpPr/>
          <p:nvPr/>
        </p:nvSpPr>
        <p:spPr>
          <a:xfrm>
            <a:off x="5171716" y="371735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591238E-5401-1BDD-0AF1-EE9FEDE2D59E}"/>
              </a:ext>
            </a:extLst>
          </p:cNvPr>
          <p:cNvSpPr txBox="1">
            <a:spLocks/>
          </p:cNvSpPr>
          <p:nvPr/>
        </p:nvSpPr>
        <p:spPr>
          <a:xfrm>
            <a:off x="5021488" y="496289"/>
            <a:ext cx="2169226" cy="1783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i="1" u="sng" dirty="0"/>
              <a:t>Model assumption:</a:t>
            </a:r>
            <a:r>
              <a:rPr lang="en-US" sz="1800" u="sng" dirty="0"/>
              <a:t> </a:t>
            </a:r>
            <a:r>
              <a:rPr lang="en-US" sz="1800" b="1" i="1" dirty="0"/>
              <a:t>One infectious individual can cause a potential of two new infectious in a completely susceptible population if our R</a:t>
            </a:r>
            <a:r>
              <a:rPr lang="en-US" sz="1800" b="1" i="1" baseline="-25000" dirty="0"/>
              <a:t>0</a:t>
            </a:r>
            <a:r>
              <a:rPr lang="en-US" sz="1800" b="1" i="1" dirty="0"/>
              <a:t> is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5CD5E1-287E-4E50-8D95-64FC267A0298}"/>
              </a:ext>
            </a:extLst>
          </p:cNvPr>
          <p:cNvSpPr/>
          <p:nvPr/>
        </p:nvSpPr>
        <p:spPr>
          <a:xfrm>
            <a:off x="9756174" y="2224091"/>
            <a:ext cx="2061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“replacement” pile</a:t>
            </a:r>
          </a:p>
        </p:txBody>
      </p:sp>
    </p:spTree>
    <p:extLst>
      <p:ext uri="{BB962C8B-B14F-4D97-AF65-F5344CB8AC3E}">
        <p14:creationId xmlns:p14="http://schemas.microsoft.com/office/powerpoint/2010/main" val="251817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0D4D7-CEC2-3EC7-596E-04C877EDE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D57BB393-4F2B-3A35-1F81-4A096C83E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88" y="1320554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7603E992-2EE2-F02E-02C4-F5171444E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66" y="1320554"/>
            <a:ext cx="2305318" cy="3219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5804EF4-F797-FD95-3166-D3472E071E56}"/>
              </a:ext>
            </a:extLst>
          </p:cNvPr>
          <p:cNvSpPr/>
          <p:nvPr/>
        </p:nvSpPr>
        <p:spPr>
          <a:xfrm>
            <a:off x="4161316" y="451735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E93DFD-55DE-EC64-6C8B-5C8EDA448606}"/>
              </a:ext>
            </a:extLst>
          </p:cNvPr>
          <p:cNvSpPr/>
          <p:nvPr/>
        </p:nvSpPr>
        <p:spPr>
          <a:xfrm>
            <a:off x="7210897" y="496289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355478-5D59-6C01-B002-95D9B462ACF7}"/>
              </a:ext>
            </a:extLst>
          </p:cNvPr>
          <p:cNvSpPr/>
          <p:nvPr/>
        </p:nvSpPr>
        <p:spPr>
          <a:xfrm>
            <a:off x="3206933" y="451734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6BE1E-E263-4B2D-CE66-A72683E26689}"/>
              </a:ext>
            </a:extLst>
          </p:cNvPr>
          <p:cNvSpPr/>
          <p:nvPr/>
        </p:nvSpPr>
        <p:spPr>
          <a:xfrm>
            <a:off x="705566" y="2117706"/>
            <a:ext cx="2061656" cy="11361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Red Cards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Black Card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“population” pile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A6CF4-04E0-E67D-B9B7-82A0C69CF8A6}"/>
              </a:ext>
            </a:extLst>
          </p:cNvPr>
          <p:cNvSpPr/>
          <p:nvPr/>
        </p:nvSpPr>
        <p:spPr>
          <a:xfrm>
            <a:off x="5171716" y="371735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C9EB2-920A-EF09-6353-3A64C646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5" y="39391"/>
            <a:ext cx="8229600" cy="1143000"/>
          </a:xfrm>
        </p:spPr>
        <p:txBody>
          <a:bodyPr/>
          <a:lstStyle/>
          <a:p>
            <a:r>
              <a:rPr lang="en-US" dirty="0"/>
              <a:t>Timestep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509C4-3301-FF42-2E7B-A61F52AD52B8}"/>
              </a:ext>
            </a:extLst>
          </p:cNvPr>
          <p:cNvSpPr txBox="1">
            <a:spLocks/>
          </p:cNvSpPr>
          <p:nvPr/>
        </p:nvSpPr>
        <p:spPr>
          <a:xfrm>
            <a:off x="1524001" y="4766761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R0*I new cards (2). </a:t>
            </a:r>
          </a:p>
          <a:p>
            <a:pPr>
              <a:buAutoNum type="arabicPeriod"/>
            </a:pPr>
            <a:r>
              <a:rPr lang="en-US" sz="1800" dirty="0"/>
              <a:t>Move all red cards from the draw to the current pile.</a:t>
            </a:r>
          </a:p>
          <a:p>
            <a:pPr>
              <a:buAutoNum type="arabicPeriod"/>
            </a:pPr>
            <a:r>
              <a:rPr lang="en-US" sz="1800" dirty="0"/>
              <a:t>Return any black cards to the population pile, since they are now immune (“Recovered”).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AE8526-526C-F2F2-538E-E64831A8F9C2}"/>
              </a:ext>
            </a:extLst>
          </p:cNvPr>
          <p:cNvCxnSpPr>
            <a:cxnSpLocks/>
          </p:cNvCxnSpPr>
          <p:nvPr/>
        </p:nvCxnSpPr>
        <p:spPr>
          <a:xfrm>
            <a:off x="4361032" y="4565908"/>
            <a:ext cx="440539" cy="41892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Hearts 8.png">
            <a:extLst>
              <a:ext uri="{FF2B5EF4-FFF2-40B4-BE49-F238E27FC236}">
                <a16:creationId xmlns:a16="http://schemas.microsoft.com/office/drawing/2014/main" id="{B4BEC289-E218-DDDF-A5F8-6BAFD2E71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77" y="3525014"/>
            <a:ext cx="2305318" cy="3219718"/>
          </a:xfrm>
          <a:prstGeom prst="rect">
            <a:avLst/>
          </a:prstGeom>
        </p:spPr>
      </p:pic>
      <p:pic>
        <p:nvPicPr>
          <p:cNvPr id="14" name="Picture 13" descr="Hearts 8.png">
            <a:extLst>
              <a:ext uri="{FF2B5EF4-FFF2-40B4-BE49-F238E27FC236}">
                <a16:creationId xmlns:a16="http://schemas.microsoft.com/office/drawing/2014/main" id="{8138E561-7D8E-0825-4A06-7DA74B837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44" y="3663177"/>
            <a:ext cx="2305318" cy="32197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48BD9B-F26C-9106-3264-E1F59A84B9E2}"/>
              </a:ext>
            </a:extLst>
          </p:cNvPr>
          <p:cNvSpPr/>
          <p:nvPr/>
        </p:nvSpPr>
        <p:spPr>
          <a:xfrm>
            <a:off x="9819884" y="2330477"/>
            <a:ext cx="2061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“replacement” pile</a:t>
            </a:r>
          </a:p>
        </p:txBody>
      </p:sp>
    </p:spTree>
    <p:extLst>
      <p:ext uri="{BB962C8B-B14F-4D97-AF65-F5344CB8AC3E}">
        <p14:creationId xmlns:p14="http://schemas.microsoft.com/office/powerpoint/2010/main" val="303754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2576F-0DFD-D2CE-D7A4-C39E6DEF8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_Back.png">
            <a:extLst>
              <a:ext uri="{FF2B5EF4-FFF2-40B4-BE49-F238E27FC236}">
                <a16:creationId xmlns:a16="http://schemas.microsoft.com/office/drawing/2014/main" id="{C015A03E-3566-35A6-ECBE-FAD7799AD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49" y="1144283"/>
            <a:ext cx="2305318" cy="3219718"/>
          </a:xfrm>
          <a:prstGeom prst="rect">
            <a:avLst/>
          </a:prstGeom>
        </p:spPr>
      </p:pic>
      <p:pic>
        <p:nvPicPr>
          <p:cNvPr id="13" name="Picture 12" descr="Spades 9.png">
            <a:extLst>
              <a:ext uri="{FF2B5EF4-FFF2-40B4-BE49-F238E27FC236}">
                <a16:creationId xmlns:a16="http://schemas.microsoft.com/office/drawing/2014/main" id="{36CF3945-0DC5-D246-BA8B-610C2361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27" y="1144283"/>
            <a:ext cx="2305318" cy="3219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5529919-97A2-B499-2470-89B952D3C6B5}"/>
              </a:ext>
            </a:extLst>
          </p:cNvPr>
          <p:cNvSpPr/>
          <p:nvPr/>
        </p:nvSpPr>
        <p:spPr>
          <a:xfrm>
            <a:off x="5910377" y="275464"/>
            <a:ext cx="839972" cy="8123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282935-423A-1AE0-FF1B-F0EB26CF3FC2}"/>
              </a:ext>
            </a:extLst>
          </p:cNvPr>
          <p:cNvSpPr/>
          <p:nvPr/>
        </p:nvSpPr>
        <p:spPr>
          <a:xfrm>
            <a:off x="8959958" y="320018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0B55F3-3AA5-B65A-B54C-52BBFFAF9310}"/>
              </a:ext>
            </a:extLst>
          </p:cNvPr>
          <p:cNvSpPr/>
          <p:nvPr/>
        </p:nvSpPr>
        <p:spPr>
          <a:xfrm>
            <a:off x="4955994" y="275463"/>
            <a:ext cx="839972" cy="8123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F578CD-3053-BDB8-38DC-3EE376781736}"/>
              </a:ext>
            </a:extLst>
          </p:cNvPr>
          <p:cNvSpPr/>
          <p:nvPr/>
        </p:nvSpPr>
        <p:spPr>
          <a:xfrm>
            <a:off x="6920777" y="3541080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8" name="Picture 7" descr="Hearts 8.png">
            <a:extLst>
              <a:ext uri="{FF2B5EF4-FFF2-40B4-BE49-F238E27FC236}">
                <a16:creationId xmlns:a16="http://schemas.microsoft.com/office/drawing/2014/main" id="{64818909-40C7-9DC1-AF50-5031D1FB7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38" y="3348743"/>
            <a:ext cx="2305318" cy="3219718"/>
          </a:xfrm>
          <a:prstGeom prst="rect">
            <a:avLst/>
          </a:prstGeom>
        </p:spPr>
      </p:pic>
      <p:pic>
        <p:nvPicPr>
          <p:cNvPr id="14" name="Picture 13" descr="Hearts 8.png">
            <a:extLst>
              <a:ext uri="{FF2B5EF4-FFF2-40B4-BE49-F238E27FC236}">
                <a16:creationId xmlns:a16="http://schemas.microsoft.com/office/drawing/2014/main" id="{B1DB2001-A069-B5D3-7D91-070ABF2D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05" y="3486906"/>
            <a:ext cx="2305318" cy="32197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F598B7-26A7-82D3-94A2-79794FE71A79}"/>
              </a:ext>
            </a:extLst>
          </p:cNvPr>
          <p:cNvSpPr/>
          <p:nvPr/>
        </p:nvSpPr>
        <p:spPr>
          <a:xfrm>
            <a:off x="4392849" y="2290981"/>
            <a:ext cx="2305318" cy="923330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23 Red Cards +</a:t>
            </a:r>
          </a:p>
          <a:p>
            <a:pPr algn="ctr"/>
            <a:r>
              <a:rPr lang="en-US" dirty="0"/>
              <a:t>3 Black Card= </a:t>
            </a:r>
          </a:p>
          <a:p>
            <a:pPr algn="ctr"/>
            <a:r>
              <a:rPr lang="en-US" b="1" dirty="0"/>
              <a:t>23 Susceptible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7B6AA-391F-4BAF-26A5-07CEFB2A40AB}"/>
              </a:ext>
            </a:extLst>
          </p:cNvPr>
          <p:cNvSpPr/>
          <p:nvPr/>
        </p:nvSpPr>
        <p:spPr>
          <a:xfrm>
            <a:off x="7145166" y="4635436"/>
            <a:ext cx="2305318" cy="646331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2 Red Card= </a:t>
            </a:r>
          </a:p>
          <a:p>
            <a:pPr algn="ctr"/>
            <a:r>
              <a:rPr lang="en-US" b="1" dirty="0"/>
              <a:t>2 Infected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8D53BD7-1019-E1A5-8AE3-8E396A2090AD}"/>
              </a:ext>
            </a:extLst>
          </p:cNvPr>
          <p:cNvSpPr txBox="1">
            <a:spLocks/>
          </p:cNvSpPr>
          <p:nvPr/>
        </p:nvSpPr>
        <p:spPr>
          <a:xfrm>
            <a:off x="9674873" y="3977817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/>
              <a:t>Now count.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/>
              <a:t>red cards </a:t>
            </a:r>
            <a:r>
              <a:rPr lang="en-US" sz="1800" dirty="0"/>
              <a:t>in 			population pile</a:t>
            </a:r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/>
              <a:t>red cards </a:t>
            </a:r>
            <a:r>
              <a:rPr lang="en-US" sz="1800" dirty="0"/>
              <a:t>in 			current pile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E766320-2B82-E320-92A8-160CF953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374"/>
              </p:ext>
            </p:extLst>
          </p:nvPr>
        </p:nvGraphicFramePr>
        <p:xfrm>
          <a:off x="309378" y="1407160"/>
          <a:ext cx="3869438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Timestep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Susceptible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5AA49A-8094-5934-A2F0-6B21B7B36299}"/>
              </a:ext>
            </a:extLst>
          </p:cNvPr>
          <p:cNvCxnSpPr>
            <a:cxnSpLocks/>
          </p:cNvCxnSpPr>
          <p:nvPr/>
        </p:nvCxnSpPr>
        <p:spPr>
          <a:xfrm flipH="1" flipV="1">
            <a:off x="5849360" y="4465585"/>
            <a:ext cx="823021" cy="368806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F0E972A-B3C9-3332-F8A4-3956F10D4635}"/>
              </a:ext>
            </a:extLst>
          </p:cNvPr>
          <p:cNvSpPr/>
          <p:nvPr/>
        </p:nvSpPr>
        <p:spPr>
          <a:xfrm>
            <a:off x="4280655" y="4681602"/>
            <a:ext cx="23053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If you drew any black cards, put them back, only replenish the red cards</a:t>
            </a:r>
          </a:p>
        </p:txBody>
      </p:sp>
    </p:spTree>
    <p:extLst>
      <p:ext uri="{BB962C8B-B14F-4D97-AF65-F5344CB8AC3E}">
        <p14:creationId xmlns:p14="http://schemas.microsoft.com/office/powerpoint/2010/main" val="46692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1128</Words>
  <Application>Microsoft Office PowerPoint</Application>
  <PresentationFormat>Widescreen</PresentationFormat>
  <Paragraphs>323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Epidemic Cards</vt:lpstr>
      <vt:lpstr>The Set-Up</vt:lpstr>
      <vt:lpstr>Assumptions</vt:lpstr>
      <vt:lpstr>Playing the game</vt:lpstr>
      <vt:lpstr>PowerPoint Presentation</vt:lpstr>
      <vt:lpstr>Before timestep 2</vt:lpstr>
      <vt:lpstr>PowerPoint Presentation</vt:lpstr>
      <vt:lpstr>Timestep 2</vt:lpstr>
      <vt:lpstr>PowerPoint Presentation</vt:lpstr>
      <vt:lpstr>Moving Forward</vt:lpstr>
      <vt:lpstr>Cartes de L’Epidémie</vt:lpstr>
      <vt:lpstr>La mise en place</vt:lpstr>
      <vt:lpstr>Les hypothèses</vt:lpstr>
      <vt:lpstr>Jouer le jeu</vt:lpstr>
      <vt:lpstr>PowerPoint Presentation</vt:lpstr>
      <vt:lpstr>Avant le pas de temps 2</vt:lpstr>
      <vt:lpstr>PowerPoint Presentation</vt:lpstr>
      <vt:lpstr>Pas de temps 2</vt:lpstr>
      <vt:lpstr>PowerPoint Presentation</vt:lpstr>
      <vt:lpstr>A l’Avenir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Gwenddolen Kettenburg</dc:creator>
  <cp:lastModifiedBy>Sophie Lockwood</cp:lastModifiedBy>
  <cp:revision>36</cp:revision>
  <dcterms:created xsi:type="dcterms:W3CDTF">2025-02-27T05:11:09Z</dcterms:created>
  <dcterms:modified xsi:type="dcterms:W3CDTF">2025-05-11T20:16:24Z</dcterms:modified>
</cp:coreProperties>
</file>