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5143500" type="screen16x9"/>
  <p:notesSz cx="6858000" cy="9144000"/>
  <p:embeddedFontLst>
    <p:embeddedFont>
      <p:font typeface="Yanone Kaffeesatz" panose="020B0604020202020204" charset="0"/>
      <p:regular r:id="rId47"/>
      <p:bold r:id="rId48"/>
    </p:embeddedFont>
    <p:embeddedFont>
      <p:font typeface="Yanone Kaffeesatz Light" panose="020B0604020202020204" charset="0"/>
      <p:regular r:id="rId49"/>
      <p:bold r:id="rId50"/>
    </p:embeddedFont>
    <p:embeddedFont>
      <p:font typeface="Yanone Kaffeesatz Medium" panose="020B0604020202020204" charset="0"/>
      <p:regular r:id="rId51"/>
      <p:bold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ACB2D1-19D0-4C65-8932-8227D2E045E8}">
  <a:tblStyle styleId="{83ACB2D1-19D0-4C65-8932-8227D2E045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8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bfaa7e07e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bfaa7e07e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faa7e07e9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faa7e07e9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faa7e07e9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bfaa7e07e9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026303d86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026303d86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026303d86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026303d86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026303d86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026303d86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faa7e07e9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faa7e07e9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faa7e07e9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faa7e07e9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Linearity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Independence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Normality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Homogeneity of variance, i.e. homoscedasticity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faa7e07e9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bfaa7e07e9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Homogeneity of variance, i.e. homoscedasticity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faa7e07e9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bfaa7e07e9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Homogeneity of variance, i.e. homoscedasticity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bfaa7e07e9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bfaa7e07e9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Homogeneity of variance, i.e. homoscedasticity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bfaa7e07e9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bfaa7e07e9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c026303d86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c026303d86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bfaa7e07e9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bfaa7e07e9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c026303d8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c026303d8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c026303d8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c026303d8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026303d8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c026303d8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c026303d8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c026303d8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c026303d86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c026303d86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c026303d8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c026303d86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026303d8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c026303d8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c026303d86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c026303d86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bfaa7e07e9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bfaa7e07e9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c026303d86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c026303d86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c026303d8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c026303d86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c026303d86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c026303d86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c026303d86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c026303d86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c026303d86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c026303d86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c026303d86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c026303d86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c026303d86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c026303d86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c026303d86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c026303d86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c026303d86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c026303d86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c026303d86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c026303d86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026303d86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026303d86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c026303d86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c026303d86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c026303d86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c026303d86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c026303d86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c026303d86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c026303d8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c026303d8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c026303d86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c026303d86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026303d86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026303d86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faa7e07e9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faa7e07e9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faa7e07e9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faa7e07e9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faa7e07e9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faa7e07e9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faa7e07e9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faa7e07e9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Font typeface="Yanone Kaffeesatz"/>
              <a:buNone/>
              <a:defRPr sz="5200"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Yanone Kaffeesatz Light"/>
              <a:buNone/>
              <a:defRPr sz="28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Yanone Kaffeesatz"/>
              <a:buNone/>
              <a:defRPr sz="3600"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Yanone Kaffeesatz"/>
              <a:buNone/>
              <a:defRPr sz="36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Yanone Kaffeesatz"/>
              <a:buNone/>
              <a:defRPr sz="36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Yanone Kaffeesatz"/>
              <a:buNone/>
              <a:defRPr sz="36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Yanone Kaffeesatz"/>
              <a:buNone/>
              <a:defRPr sz="36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Yanone Kaffeesatz"/>
              <a:buNone/>
              <a:defRPr sz="36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Yanone Kaffeesatz"/>
              <a:buNone/>
              <a:defRPr sz="36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Yanone Kaffeesatz"/>
              <a:buNone/>
              <a:defRPr sz="36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Yanone Kaffeesatz"/>
              <a:buNone/>
              <a:defRPr sz="36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anone Kaffeesatz Light"/>
              <a:buChar char="●"/>
              <a:defRPr sz="24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Yanone Kaffeesatz Light"/>
              <a:buChar char="○"/>
              <a:defRPr sz="20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 Light"/>
              <a:buChar char="■"/>
              <a:defRPr sz="18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 Light"/>
              <a:buChar char="●"/>
              <a:defRPr sz="18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 Light"/>
              <a:buChar char="○"/>
              <a:defRPr sz="18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 Light"/>
              <a:buChar char="■"/>
              <a:defRPr sz="18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 Light"/>
              <a:buChar char="●"/>
              <a:defRPr sz="18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 Light"/>
              <a:buChar char="○"/>
              <a:defRPr sz="18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Yanone Kaffeesatz Light"/>
              <a:buChar char="■"/>
              <a:defRPr sz="18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Yanone Kaffeesatz Light"/>
              <a:buNone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Yanone Kaffeesatz Light"/>
              <a:buNone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Yanone Kaffeesatz Light"/>
              <a:buChar char="●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○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■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●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○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■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●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○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Yanone Kaffeesatz Light"/>
              <a:buChar char="■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Yanone Kaffeesatz Light"/>
              <a:buChar char="●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○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■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●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○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■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●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○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Yanone Kaffeesatz Light"/>
              <a:buChar char="■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Yanone Kaffeesatz Light"/>
              <a:buNone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Yanone Kaffeesatz Light"/>
              <a:buChar char="●"/>
              <a:defRPr sz="1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Font typeface="Yanone Kaffeesatz Light"/>
              <a:buChar char="○"/>
              <a:defRPr sz="1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Yanone Kaffeesatz Light"/>
              <a:buChar char="■"/>
              <a:defRPr sz="1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Font typeface="Yanone Kaffeesatz Light"/>
              <a:buChar char="●"/>
              <a:defRPr sz="1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Yanone Kaffeesatz Light"/>
              <a:buChar char="○"/>
              <a:defRPr sz="1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Yanone Kaffeesatz Light"/>
              <a:buChar char="■"/>
              <a:defRPr sz="1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Font typeface="Yanone Kaffeesatz Light"/>
              <a:buChar char="●"/>
              <a:defRPr sz="1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Font typeface="Yanone Kaffeesatz Light"/>
              <a:buChar char="○"/>
              <a:defRPr sz="1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Yanone Kaffeesatz Light"/>
              <a:buChar char="■"/>
              <a:defRPr sz="1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Yanone Kaffeesatz Light"/>
              <a:buNone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Yanone Kaffeesatz Light"/>
              <a:buNone/>
              <a:defRPr sz="48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Font typeface="Yanone Kaffeesatz Light"/>
              <a:buNone/>
              <a:defRPr sz="4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Font typeface="Yanone Kaffeesatz Light"/>
              <a:buNone/>
              <a:defRPr sz="4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Font typeface="Yanone Kaffeesatz Light"/>
              <a:buNone/>
              <a:defRPr sz="4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Font typeface="Yanone Kaffeesatz Light"/>
              <a:buNone/>
              <a:defRPr sz="4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Font typeface="Yanone Kaffeesatz Light"/>
              <a:buNone/>
              <a:defRPr sz="4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Font typeface="Yanone Kaffeesatz Light"/>
              <a:buNone/>
              <a:defRPr sz="4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Font typeface="Yanone Kaffeesatz Light"/>
              <a:buNone/>
              <a:defRPr sz="4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Font typeface="Yanone Kaffeesatz Light"/>
              <a:buNone/>
              <a:defRPr sz="4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Font typeface="Yanone Kaffeesatz Light"/>
              <a:buNone/>
              <a:defRPr sz="4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Yanone Kaffeesatz"/>
              <a:buNone/>
              <a:defRPr sz="2100"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Yanone Kaffeesatz"/>
              <a:buNone/>
              <a:defRPr sz="21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Yanone Kaffeesatz"/>
              <a:buNone/>
              <a:defRPr sz="21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Yanone Kaffeesatz"/>
              <a:buNone/>
              <a:defRPr sz="21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Yanone Kaffeesatz"/>
              <a:buNone/>
              <a:defRPr sz="21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Yanone Kaffeesatz"/>
              <a:buNone/>
              <a:defRPr sz="21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Yanone Kaffeesatz"/>
              <a:buNone/>
              <a:defRPr sz="21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Yanone Kaffeesatz"/>
              <a:buNone/>
              <a:defRPr sz="21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Yanone Kaffeesatz"/>
              <a:buNone/>
              <a:defRPr sz="21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Char char="●"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Yanone Kaffeesatz"/>
              <a:buChar char="○"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Yanone Kaffeesatz"/>
              <a:buChar char="■"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Yanone Kaffeesatz"/>
              <a:buChar char="●"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Yanone Kaffeesatz"/>
              <a:buChar char="○"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Yanone Kaffeesatz"/>
              <a:buChar char="■"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Yanone Kaffeesatz"/>
              <a:buChar char="●"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Yanone Kaffeesatz"/>
              <a:buChar char="○"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Yanone Kaffeesatz"/>
              <a:buChar char="■"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 Koffee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daniel_dauber_io/r4np_book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indeloev.github.io/tests-as-linear/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ctrTitle"/>
          </p:nvPr>
        </p:nvSpPr>
        <p:spPr>
          <a:xfrm>
            <a:off x="311708" y="2699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Statistics in R</a:t>
            </a: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311700" y="24757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Created by Michelle Evans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Santino Andry &amp; Angelo Andrianiaina</a:t>
            </a:r>
            <a:endParaRPr dirty="0"/>
          </a:p>
        </p:txBody>
      </p:sp>
      <p:sp>
        <p:nvSpPr>
          <p:cNvPr id="51" name="Google Shape;51;p12"/>
          <p:cNvSpPr txBox="1"/>
          <p:nvPr/>
        </p:nvSpPr>
        <p:spPr>
          <a:xfrm>
            <a:off x="101950" y="4429775"/>
            <a:ext cx="5243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E2M2 </a:t>
            </a:r>
            <a:endParaRPr sz="1900" dirty="0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May 2025</a:t>
            </a:r>
            <a:endParaRPr sz="1900" dirty="0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pic>
        <p:nvPicPr>
          <p:cNvPr id="52" name="Google Shape;5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721" y="700175"/>
            <a:ext cx="2816750" cy="2969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‘Head’ and ‘summary’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The skimr package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Descriptive statistics (mean, mode, frequency)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Scatter plots and boxplots between two variables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Histograms and density plots of variable distributions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Heatplots and scatterplots to investigate covariance between multiple pairs of variables at once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methods for data exploration and visualization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skimr package: skim(data)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2050"/>
            <a:ext cx="8839199" cy="304558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304800" y="4324075"/>
            <a:ext cx="8839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Easy way to get a first look at missing data and distributions</a:t>
            </a:r>
            <a:endParaRPr sz="22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cxnSp>
        <p:nvCxnSpPr>
          <p:cNvPr id="127" name="Google Shape;127;p22"/>
          <p:cNvCxnSpPr/>
          <p:nvPr/>
        </p:nvCxnSpPr>
        <p:spPr>
          <a:xfrm rot="10800000" flipH="1">
            <a:off x="5916950" y="4186475"/>
            <a:ext cx="2455800" cy="444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28;p22"/>
          <p:cNvCxnSpPr/>
          <p:nvPr/>
        </p:nvCxnSpPr>
        <p:spPr>
          <a:xfrm rot="10800000">
            <a:off x="2687825" y="3084200"/>
            <a:ext cx="713100" cy="1351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boxplots to explore differences between groups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975" y="1733175"/>
            <a:ext cx="6088050" cy="341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625" y="1063800"/>
            <a:ext cx="672921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350375" y="188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Histograms allow us to explore the distributions of variables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750" y="807449"/>
            <a:ext cx="7774274" cy="121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5275" y="2173450"/>
            <a:ext cx="5709538" cy="29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Scatterplots are used to explore the relationship between two continuous variables</a:t>
            </a:r>
            <a:endParaRPr sz="2400"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225" y="2081225"/>
            <a:ext cx="5543550" cy="29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00" y="1201813"/>
            <a:ext cx="7781925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Importing Data </a:t>
            </a:r>
            <a:r>
              <a:rPr lang="en" i="1"/>
              <a:t>(Importation des données)</a:t>
            </a:r>
            <a:endParaRPr i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Data Visualization and Exploration </a:t>
            </a:r>
            <a:r>
              <a:rPr lang="en" i="1"/>
              <a:t>(Exploration et visualisation des données)</a:t>
            </a:r>
            <a:endParaRPr i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Yanone Kaffeesatz Medium"/>
              <a:buAutoNum type="arabicPeriod"/>
            </a:pPr>
            <a:r>
              <a:rPr lang="en">
                <a:latin typeface="Yanone Kaffeesatz Medium"/>
                <a:ea typeface="Yanone Kaffeesatz Medium"/>
                <a:cs typeface="Yanone Kaffeesatz Medium"/>
                <a:sym typeface="Yanone Kaffeesatz Medium"/>
              </a:rPr>
              <a:t>Verifying Model Assumptions</a:t>
            </a:r>
            <a:r>
              <a:rPr lang="en" i="1">
                <a:latin typeface="Yanone Kaffeesatz Medium"/>
                <a:ea typeface="Yanone Kaffeesatz Medium"/>
                <a:cs typeface="Yanone Kaffeesatz Medium"/>
                <a:sym typeface="Yanone Kaffeesatz Medium"/>
              </a:rPr>
              <a:t>(Vérification des hypothèses de modèles)</a:t>
            </a:r>
            <a:endParaRPr i="1">
              <a:latin typeface="Yanone Kaffeesatz Medium"/>
              <a:ea typeface="Yanone Kaffeesatz Medium"/>
              <a:cs typeface="Yanone Kaffeesatz Medium"/>
              <a:sym typeface="Yanone Kaffeesatz Medium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Conducting Correlations </a:t>
            </a:r>
            <a:r>
              <a:rPr lang="en" i="1"/>
              <a:t>(Analyse de correlations)</a:t>
            </a:r>
            <a:endParaRPr i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Comparing Data Between Groups </a:t>
            </a:r>
            <a:r>
              <a:rPr lang="en" i="1"/>
              <a:t>(Comparaison de données entre groupes)</a:t>
            </a:r>
            <a:endParaRPr i="1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Parametric </a:t>
            </a:r>
            <a:r>
              <a:rPr lang="en" i="1"/>
              <a:t>(Paramétrique)</a:t>
            </a:r>
            <a:endParaRPr i="1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Non-Parametric (</a:t>
            </a:r>
            <a:r>
              <a:rPr lang="en" i="1"/>
              <a:t>Non-Paramétrique)</a:t>
            </a:r>
            <a:endParaRPr i="1"/>
          </a:p>
        </p:txBody>
      </p:sp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Statistics Topics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assumptions do we need to consider for parametric tests?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475" y="1699750"/>
            <a:ext cx="4697324" cy="335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2450" y="2087587"/>
            <a:ext cx="2592650" cy="257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427625" y="829150"/>
            <a:ext cx="8520600" cy="9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Linearity : </a:t>
            </a:r>
            <a:r>
              <a:rPr lang="en"/>
              <a:t>The association between two variables is linear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Linéarité: L’association entre deux variables est linéaire</a:t>
            </a:r>
            <a:endParaRPr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assumptions do we need to consider for parametric tests?</a:t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 rotWithShape="1">
          <a:blip r:embed="rId3">
            <a:alphaModFix/>
          </a:blip>
          <a:srcRect l="2647" t="3432" r="36624" b="55168"/>
          <a:stretch/>
        </p:blipFill>
        <p:spPr>
          <a:xfrm>
            <a:off x="2483800" y="2256975"/>
            <a:ext cx="3860600" cy="254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xfrm>
            <a:off x="427625" y="829150"/>
            <a:ext cx="8520600" cy="33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300"/>
              </a:spcBef>
              <a:spcAft>
                <a:spcPts val="0"/>
              </a:spcAft>
              <a:buNone/>
            </a:pP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Linearity : </a:t>
            </a:r>
            <a:r>
              <a:rPr lang="en"/>
              <a:t>The relation between two variables is linear</a:t>
            </a:r>
            <a:endParaRPr/>
          </a:p>
          <a:p>
            <a:pPr marL="0" lvl="0" indent="0" algn="l" rtl="0">
              <a:spcBef>
                <a:spcPts val="1300"/>
              </a:spcBef>
              <a:spcAft>
                <a:spcPts val="0"/>
              </a:spcAft>
              <a:buNone/>
            </a:pP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Independence : </a:t>
            </a:r>
            <a:r>
              <a:rPr lang="en"/>
              <a:t>Each observation is independent of all other observations</a:t>
            </a:r>
            <a:endParaRPr/>
          </a:p>
          <a:p>
            <a:pPr marL="0" lvl="0" indent="0" algn="l" rtl="0">
              <a:spcBef>
                <a:spcPts val="13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715450" y="1972325"/>
            <a:ext cx="5568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i="1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Chaque observation est indépendante des autres</a:t>
            </a:r>
            <a:endParaRPr sz="1900" i="1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assumptions do we need to consider for parametric tests?</a:t>
            </a:r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 rotWithShape="1">
          <a:blip r:embed="rId3">
            <a:alphaModFix/>
          </a:blip>
          <a:srcRect b="50216"/>
          <a:stretch/>
        </p:blipFill>
        <p:spPr>
          <a:xfrm>
            <a:off x="1328088" y="2836500"/>
            <a:ext cx="6487824" cy="230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9"/>
          <p:cNvSpPr txBox="1">
            <a:spLocks noGrp="1"/>
          </p:cNvSpPr>
          <p:nvPr>
            <p:ph type="body" idx="1"/>
          </p:nvPr>
        </p:nvSpPr>
        <p:spPr>
          <a:xfrm>
            <a:off x="427625" y="712925"/>
            <a:ext cx="8520600" cy="33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300"/>
              </a:spcBef>
              <a:spcAft>
                <a:spcPts val="0"/>
              </a:spcAft>
              <a:buNone/>
            </a:pP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Linearity : </a:t>
            </a:r>
            <a:r>
              <a:rPr lang="en"/>
              <a:t>The relation between two variables is linear</a:t>
            </a:r>
            <a:endParaRPr/>
          </a:p>
          <a:p>
            <a:pPr marL="0" lvl="0" indent="0" algn="l" rtl="0">
              <a:spcBef>
                <a:spcPts val="1300"/>
              </a:spcBef>
              <a:spcAft>
                <a:spcPts val="0"/>
              </a:spcAft>
              <a:buNone/>
            </a:pP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Independence : </a:t>
            </a:r>
            <a:r>
              <a:rPr lang="en"/>
              <a:t>Each observation is independent of all other observations</a:t>
            </a:r>
            <a:endParaRPr/>
          </a:p>
          <a:p>
            <a:pPr marL="0" lvl="0" indent="0" algn="l" rtl="0">
              <a:spcBef>
                <a:spcPts val="1300"/>
              </a:spcBef>
              <a:spcAft>
                <a:spcPts val="1300"/>
              </a:spcAft>
              <a:buNone/>
            </a:pP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Normality: </a:t>
            </a:r>
            <a:r>
              <a:rPr lang="en"/>
              <a:t>The distribution of the data must be normal</a:t>
            </a:r>
            <a:endParaRPr/>
          </a:p>
        </p:txBody>
      </p:sp>
      <p:sp>
        <p:nvSpPr>
          <p:cNvPr id="179" name="Google Shape;179;p29"/>
          <p:cNvSpPr txBox="1"/>
          <p:nvPr/>
        </p:nvSpPr>
        <p:spPr>
          <a:xfrm>
            <a:off x="686450" y="2465400"/>
            <a:ext cx="5568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i="1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La distribution des données doit être normal</a:t>
            </a:r>
            <a:endParaRPr sz="1900" i="1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body" idx="1"/>
          </p:nvPr>
        </p:nvSpPr>
        <p:spPr>
          <a:xfrm>
            <a:off x="427625" y="829150"/>
            <a:ext cx="8520600" cy="33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300"/>
              </a:spcBef>
              <a:spcAft>
                <a:spcPts val="0"/>
              </a:spcAft>
              <a:buNone/>
            </a:pP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Linearity : </a:t>
            </a:r>
            <a:r>
              <a:rPr lang="en"/>
              <a:t>The relation between two variables is linear</a:t>
            </a:r>
            <a:endParaRPr/>
          </a:p>
          <a:p>
            <a:pPr marL="0" lvl="0" indent="0" algn="l" rtl="0">
              <a:spcBef>
                <a:spcPts val="1300"/>
              </a:spcBef>
              <a:spcAft>
                <a:spcPts val="0"/>
              </a:spcAft>
              <a:buNone/>
            </a:pP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Independence : </a:t>
            </a:r>
            <a:r>
              <a:rPr lang="en"/>
              <a:t>Each observation is independent of all other observations</a:t>
            </a:r>
            <a:endParaRPr/>
          </a:p>
          <a:p>
            <a:pPr marL="0" lvl="0" indent="0" algn="l" rtl="0">
              <a:spcBef>
                <a:spcPts val="1300"/>
              </a:spcBef>
              <a:spcAft>
                <a:spcPts val="0"/>
              </a:spcAft>
              <a:buNone/>
            </a:pP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Normality: </a:t>
            </a:r>
            <a:r>
              <a:rPr lang="en"/>
              <a:t>The distribution of the data must be normal</a:t>
            </a:r>
            <a:endParaRPr/>
          </a:p>
          <a:p>
            <a:pPr marL="0" lvl="0" indent="0" algn="l" rtl="0">
              <a:spcBef>
                <a:spcPts val="1300"/>
              </a:spcBef>
              <a:spcAft>
                <a:spcPts val="0"/>
              </a:spcAft>
              <a:buNone/>
            </a:pP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Homogeneity of variance: </a:t>
            </a:r>
            <a:r>
              <a:rPr lang="en"/>
              <a:t>The variance of subsets </a:t>
            </a:r>
            <a:endParaRPr/>
          </a:p>
          <a:p>
            <a:pPr marL="0" lvl="0" indent="0" algn="l" rtl="0">
              <a:spcBef>
                <a:spcPts val="1300"/>
              </a:spcBef>
              <a:spcAft>
                <a:spcPts val="0"/>
              </a:spcAft>
              <a:buNone/>
            </a:pPr>
            <a:r>
              <a:rPr lang="en"/>
              <a:t>or groups of data should be equal</a:t>
            </a:r>
            <a:endParaRPr/>
          </a:p>
          <a:p>
            <a:pPr marL="0" lvl="0" indent="0" algn="l" rtl="0">
              <a:spcBef>
                <a:spcPts val="13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assumptions do we need to consider for parametric tests?</a:t>
            </a: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0225" y="2666775"/>
            <a:ext cx="292207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 txBox="1"/>
          <p:nvPr/>
        </p:nvSpPr>
        <p:spPr>
          <a:xfrm>
            <a:off x="524325" y="4002650"/>
            <a:ext cx="44259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i="1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Les variations des groupes de données doivent être égal</a:t>
            </a:r>
            <a:endParaRPr sz="1900" i="1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Importing Data </a:t>
            </a:r>
            <a:r>
              <a:rPr lang="en" i="1"/>
              <a:t>(Importation des données)</a:t>
            </a:r>
            <a:endParaRPr i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Data Visualization and Exploration </a:t>
            </a:r>
            <a:r>
              <a:rPr lang="en" i="1"/>
              <a:t>(Exploration et visualisation des données)</a:t>
            </a:r>
            <a:endParaRPr i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Verifying Model Assumptions </a:t>
            </a:r>
            <a:r>
              <a:rPr lang="en" i="1"/>
              <a:t>(Vérification des hypothèses de modèles)</a:t>
            </a:r>
            <a:endParaRPr i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Conducting Correlations </a:t>
            </a:r>
            <a:r>
              <a:rPr lang="en" i="1"/>
              <a:t>(Analyse de correlations)</a:t>
            </a:r>
            <a:endParaRPr i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Comparing Data Between Groups </a:t>
            </a:r>
            <a:r>
              <a:rPr lang="en" i="1"/>
              <a:t>(Comparaison de données entre groupes)</a:t>
            </a:r>
            <a:endParaRPr i="1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Parametric </a:t>
            </a:r>
            <a:r>
              <a:rPr lang="en" i="1"/>
              <a:t>(Paramétrique)</a:t>
            </a:r>
            <a:endParaRPr i="1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Non-Parametric (</a:t>
            </a:r>
            <a:r>
              <a:rPr lang="en" i="1"/>
              <a:t>Non-Paramétrique)</a:t>
            </a:r>
            <a:endParaRPr i="1"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Statistics Topics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title"/>
          </p:nvPr>
        </p:nvSpPr>
        <p:spPr>
          <a:xfrm>
            <a:off x="311713" y="137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test each assumption</a:t>
            </a:r>
            <a:endParaRPr/>
          </a:p>
        </p:txBody>
      </p:sp>
      <p:graphicFrame>
        <p:nvGraphicFramePr>
          <p:cNvPr id="193" name="Google Shape;193;p31"/>
          <p:cNvGraphicFramePr/>
          <p:nvPr/>
        </p:nvGraphicFramePr>
        <p:xfrm>
          <a:off x="483575" y="823150"/>
          <a:ext cx="8176875" cy="4094990"/>
        </p:xfrm>
        <a:graphic>
          <a:graphicData uri="http://schemas.openxmlformats.org/drawingml/2006/table">
            <a:tbl>
              <a:tblPr>
                <a:noFill/>
                <a:tableStyleId>{83ACB2D1-19D0-4C65-8932-8227D2E045E8}</a:tableStyleId>
              </a:tblPr>
              <a:tblGrid>
                <a:gridCol w="217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Assumption</a:t>
                      </a:r>
                      <a:endParaRPr sz="16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Visualization</a:t>
                      </a:r>
                      <a:endParaRPr sz="16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Statistical Test</a:t>
                      </a:r>
                      <a:endParaRPr sz="16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7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Linearity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Scatterplot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7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Independent</a:t>
                      </a:r>
                      <a:endParaRPr sz="1500"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None, this assumption depends on how the data was collected</a:t>
                      </a:r>
                      <a:endParaRPr sz="15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7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Normality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Histogram or density plot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sng"/>
                        <a:t>Shapiro-Wilk</a:t>
                      </a:r>
                      <a:endParaRPr sz="1500" u="sng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/>
                        <a:t>shapiro.test(variable)</a:t>
                      </a:r>
                      <a:endParaRPr sz="15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7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Variance Equality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Boxplot by group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sng">
                          <a:solidFill>
                            <a:schemeClr val="dk1"/>
                          </a:solidFill>
                        </a:rPr>
                        <a:t>Levene’s Test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car::leveneTest(variable ~ group, data = data)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Importing Data </a:t>
            </a:r>
            <a:r>
              <a:rPr lang="en" i="1"/>
              <a:t>(Importation des données)</a:t>
            </a:r>
            <a:endParaRPr i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Data Visualization and Exploration </a:t>
            </a:r>
            <a:r>
              <a:rPr lang="en" i="1"/>
              <a:t>(Exploration et visualisation des données)</a:t>
            </a:r>
            <a:endParaRPr i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Verifying Model Assumptions</a:t>
            </a:r>
            <a:r>
              <a:rPr lang="en" i="1"/>
              <a:t>(Vérification des hypothèses de modèles)</a:t>
            </a:r>
            <a:endParaRPr i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AutoNum type="arabicPeriod"/>
            </a:pP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Conducting Correlations </a:t>
            </a:r>
            <a:r>
              <a:rPr lang="en" i="1">
                <a:latin typeface="Yanone Kaffeesatz"/>
                <a:ea typeface="Yanone Kaffeesatz"/>
                <a:cs typeface="Yanone Kaffeesatz"/>
                <a:sym typeface="Yanone Kaffeesatz"/>
              </a:rPr>
              <a:t>(Analyse de correlations)</a:t>
            </a:r>
            <a:endParaRPr i="1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Comparing Data Between Groups </a:t>
            </a:r>
            <a:r>
              <a:rPr lang="en" i="1"/>
              <a:t>(Comparaison de données entre groupes)</a:t>
            </a:r>
            <a:endParaRPr i="1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Parametric </a:t>
            </a:r>
            <a:r>
              <a:rPr lang="en" i="1"/>
              <a:t>(Paramétrique)</a:t>
            </a:r>
            <a:endParaRPr i="1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Non-Parametric (</a:t>
            </a:r>
            <a:r>
              <a:rPr lang="en" i="1"/>
              <a:t>Non-Paramétrique)</a:t>
            </a:r>
            <a:endParaRPr i="1"/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Statistics Topics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correlations?</a:t>
            </a:r>
            <a:endParaRPr/>
          </a:p>
        </p:txBody>
      </p:sp>
      <p:pic>
        <p:nvPicPr>
          <p:cNvPr id="205" name="Google Shape;205;p33"/>
          <p:cNvPicPr preferRelativeResize="0"/>
          <p:nvPr/>
        </p:nvPicPr>
        <p:blipFill rotWithShape="1">
          <a:blip r:embed="rId3">
            <a:alphaModFix/>
          </a:blip>
          <a:srcRect r="33537"/>
          <a:stretch/>
        </p:blipFill>
        <p:spPr>
          <a:xfrm>
            <a:off x="5723575" y="591625"/>
            <a:ext cx="2600801" cy="279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3"/>
          <p:cNvSpPr txBox="1">
            <a:spLocks noGrp="1"/>
          </p:cNvSpPr>
          <p:nvPr>
            <p:ph type="body" idx="1"/>
          </p:nvPr>
        </p:nvSpPr>
        <p:spPr>
          <a:xfrm>
            <a:off x="311700" y="1014825"/>
            <a:ext cx="5344200" cy="39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Correlations describe the relationship between two variables</a:t>
            </a:r>
            <a:endParaRPr sz="2200"/>
          </a:p>
          <a:p>
            <a:pPr marL="0" lvl="0" indent="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The variables must be continuous (or at least numeric)</a:t>
            </a:r>
            <a:endParaRPr sz="2200"/>
          </a:p>
          <a:p>
            <a:pPr marL="0" lvl="0" indent="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Range between -1 (perfectly negatively correlated) and +1 (perfectly positively correlated)</a:t>
            </a:r>
            <a:endParaRPr sz="2200"/>
          </a:p>
          <a:p>
            <a:pPr marL="0" lvl="0" indent="0" algn="l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Can be visualized via scatterplots</a:t>
            </a:r>
            <a:endParaRPr sz="2200"/>
          </a:p>
        </p:txBody>
      </p:sp>
      <p:sp>
        <p:nvSpPr>
          <p:cNvPr id="207" name="Google Shape;207;p33"/>
          <p:cNvSpPr txBox="1"/>
          <p:nvPr/>
        </p:nvSpPr>
        <p:spPr>
          <a:xfrm>
            <a:off x="379378" y="1773638"/>
            <a:ext cx="4730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Les corrélations décrivent les relations entre deux variables</a:t>
            </a:r>
            <a:endParaRPr/>
          </a:p>
        </p:txBody>
      </p:sp>
      <p:sp>
        <p:nvSpPr>
          <p:cNvPr id="208" name="Google Shape;208;p33"/>
          <p:cNvSpPr txBox="1"/>
          <p:nvPr/>
        </p:nvSpPr>
        <p:spPr>
          <a:xfrm>
            <a:off x="379364" y="2439797"/>
            <a:ext cx="3913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Les variables doivent étre continuous (numerique)</a:t>
            </a:r>
            <a:endParaRPr/>
          </a:p>
        </p:txBody>
      </p:sp>
      <p:sp>
        <p:nvSpPr>
          <p:cNvPr id="209" name="Google Shape;209;p33"/>
          <p:cNvSpPr txBox="1"/>
          <p:nvPr/>
        </p:nvSpPr>
        <p:spPr>
          <a:xfrm>
            <a:off x="408382" y="3474675"/>
            <a:ext cx="6258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Les valeurs sont entre -1 (correlation negatif parfait) et </a:t>
            </a:r>
            <a:endParaRPr sz="16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+1 (correlation positif parfait)</a:t>
            </a:r>
            <a:endParaRPr/>
          </a:p>
        </p:txBody>
      </p:sp>
      <p:sp>
        <p:nvSpPr>
          <p:cNvPr id="210" name="Google Shape;210;p33"/>
          <p:cNvSpPr txBox="1"/>
          <p:nvPr/>
        </p:nvSpPr>
        <p:spPr>
          <a:xfrm>
            <a:off x="398700" y="4580725"/>
            <a:ext cx="4556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Peuvent être visualisé avec des scatterplots</a:t>
            </a:r>
            <a:endParaRPr/>
          </a:p>
        </p:txBody>
      </p:sp>
      <p:pic>
        <p:nvPicPr>
          <p:cNvPr id="211" name="Google Shape;211;p33"/>
          <p:cNvPicPr preferRelativeResize="0"/>
          <p:nvPr/>
        </p:nvPicPr>
        <p:blipFill rotWithShape="1">
          <a:blip r:embed="rId3">
            <a:alphaModFix/>
          </a:blip>
          <a:srcRect l="67260" t="48675"/>
          <a:stretch/>
        </p:blipFill>
        <p:spPr>
          <a:xfrm>
            <a:off x="6545400" y="3386775"/>
            <a:ext cx="1281151" cy="143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>
            <a:spLocks noGrp="1"/>
          </p:cNvSpPr>
          <p:nvPr>
            <p:ph type="body" idx="1"/>
          </p:nvPr>
        </p:nvSpPr>
        <p:spPr>
          <a:xfrm>
            <a:off x="311700" y="978425"/>
            <a:ext cx="3720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Pearson’s Correlation</a:t>
            </a:r>
            <a:endParaRPr u="sng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Normally-distributed data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i="1"/>
              <a:t>Distribution normal</a:t>
            </a:r>
            <a:endParaRPr sz="1900" i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relationship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i="1"/>
              <a:t>Association linèare</a:t>
            </a:r>
            <a:endParaRPr sz="1900" i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variables numeric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i="1"/>
              <a:t>Les deux variables doivent être numériques</a:t>
            </a:r>
            <a:endParaRPr sz="1900" i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“Mean”- based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i="1"/>
              <a:t>Basé sur la moyenne</a:t>
            </a:r>
            <a:endParaRPr sz="1900" i="1"/>
          </a:p>
        </p:txBody>
      </p:sp>
      <p:sp>
        <p:nvSpPr>
          <p:cNvPr id="217" name="Google Shape;217;p3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most common types of correlations</a:t>
            </a:r>
            <a:endParaRPr/>
          </a:p>
        </p:txBody>
      </p:sp>
      <p:sp>
        <p:nvSpPr>
          <p:cNvPr id="218" name="Google Shape;218;p34"/>
          <p:cNvSpPr txBox="1">
            <a:spLocks noGrp="1"/>
          </p:cNvSpPr>
          <p:nvPr>
            <p:ph type="body" idx="1"/>
          </p:nvPr>
        </p:nvSpPr>
        <p:spPr>
          <a:xfrm>
            <a:off x="4273350" y="978425"/>
            <a:ext cx="4599900" cy="40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Spearman’s Correlation</a:t>
            </a:r>
            <a:endParaRPr u="sng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Does not require normally distributed data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i="1"/>
              <a:t>N’exige pas les données avec une distribution normal</a:t>
            </a:r>
            <a:endParaRPr sz="1900" i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is based on rank, not linear relationship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i="1"/>
              <a:t>La corrélation est basé sur leur ordre, pas une association linéaire</a:t>
            </a:r>
            <a:endParaRPr sz="1900" i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variables numeric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i="1"/>
              <a:t>Les deux variables doivent être numériques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“Median”-based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i="1"/>
              <a:t>Basé sur la médiane</a:t>
            </a:r>
            <a:endParaRPr sz="1900" i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>
            <a:spLocks noGrp="1"/>
          </p:cNvSpPr>
          <p:nvPr>
            <p:ph type="body" idx="1"/>
          </p:nvPr>
        </p:nvSpPr>
        <p:spPr>
          <a:xfrm>
            <a:off x="273025" y="52575"/>
            <a:ext cx="8520600" cy="30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Correlations are not causal, they only show associations between variables and may be spurious</a:t>
            </a:r>
            <a:endParaRPr sz="2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i="1"/>
              <a:t>Les corrélations ne sont pas causales, elles montrent seulement des associations entre les variables et peuvent être fallacieuses</a:t>
            </a:r>
            <a:endParaRPr sz="1900" i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Correlations may differ depending on what subset of the data they are done on, known as Simpson’s Paradox</a:t>
            </a:r>
            <a:endParaRPr sz="2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Les corrélations peuvent différer en fonction du sous-ensemble de données sur lequel elles sont effectuées, ce qui est connu sous le nom de paradoxe de Simpson</a:t>
            </a:r>
            <a:endParaRPr sz="1800" i="1"/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200" y="2801525"/>
            <a:ext cx="3722589" cy="214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3200" y="2840225"/>
            <a:ext cx="2952948" cy="214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Importing Data </a:t>
            </a:r>
            <a:r>
              <a:rPr lang="en" i="1"/>
              <a:t>(Importation des données)</a:t>
            </a:r>
            <a:endParaRPr i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Data Visualization and Exploration </a:t>
            </a:r>
            <a:r>
              <a:rPr lang="en" i="1"/>
              <a:t>(Exploration et visualisation des données)</a:t>
            </a:r>
            <a:endParaRPr i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Verifying Model Assumptions</a:t>
            </a:r>
            <a:r>
              <a:rPr lang="en" i="1"/>
              <a:t>(Vérification des hypothèses de modèles)</a:t>
            </a:r>
            <a:endParaRPr i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Conducting Correlations </a:t>
            </a:r>
            <a:r>
              <a:rPr lang="en" i="1"/>
              <a:t>(Analyse de correlations)</a:t>
            </a:r>
            <a:endParaRPr i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Yanone Kaffeesatz"/>
              <a:buAutoNum type="arabicPeriod"/>
            </a:pP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Comparing Data Between Groups </a:t>
            </a:r>
            <a:r>
              <a:rPr lang="en" i="1">
                <a:latin typeface="Yanone Kaffeesatz"/>
                <a:ea typeface="Yanone Kaffeesatz"/>
                <a:cs typeface="Yanone Kaffeesatz"/>
                <a:sym typeface="Yanone Kaffeesatz"/>
              </a:rPr>
              <a:t>(Comparaison de données entre groupes)</a:t>
            </a:r>
            <a:endParaRPr i="1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Parametric </a:t>
            </a:r>
            <a:r>
              <a:rPr lang="en" i="1"/>
              <a:t>(Paramétrique)</a:t>
            </a:r>
            <a:endParaRPr i="1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Non-Parametric (</a:t>
            </a:r>
            <a:r>
              <a:rPr lang="en" i="1"/>
              <a:t>Non-Paramétrique)</a:t>
            </a:r>
            <a:endParaRPr i="1"/>
          </a:p>
        </p:txBody>
      </p:sp>
      <p:sp>
        <p:nvSpPr>
          <p:cNvPr id="231" name="Google Shape;231;p3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Statistics Topics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some examples of comparisons between groups?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some examples of comparisons between groups?</a:t>
            </a:r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175" y="998375"/>
            <a:ext cx="1141750" cy="173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9400" y="998375"/>
            <a:ext cx="3522900" cy="192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8"/>
          <p:cNvSpPr txBox="1"/>
          <p:nvPr/>
        </p:nvSpPr>
        <p:spPr>
          <a:xfrm>
            <a:off x="6016950" y="2869150"/>
            <a:ext cx="21078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Control vs. treatment</a:t>
            </a:r>
            <a:endParaRPr sz="21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45" name="Google Shape;245;p38"/>
          <p:cNvSpPr txBox="1"/>
          <p:nvPr/>
        </p:nvSpPr>
        <p:spPr>
          <a:xfrm>
            <a:off x="532150" y="2869150"/>
            <a:ext cx="21078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Demographic groups</a:t>
            </a:r>
            <a:endParaRPr sz="21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46" name="Google Shape;246;p38"/>
          <p:cNvSpPr txBox="1"/>
          <p:nvPr/>
        </p:nvSpPr>
        <p:spPr>
          <a:xfrm>
            <a:off x="730600" y="4114050"/>
            <a:ext cx="21078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Landcover types</a:t>
            </a:r>
            <a:endParaRPr sz="21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pic>
        <p:nvPicPr>
          <p:cNvPr id="247" name="Google Shape;247;p38"/>
          <p:cNvPicPr preferRelativeResize="0"/>
          <p:nvPr/>
        </p:nvPicPr>
        <p:blipFill rotWithShape="1">
          <a:blip r:embed="rId5">
            <a:alphaModFix/>
          </a:blip>
          <a:srcRect t="44979"/>
          <a:stretch/>
        </p:blipFill>
        <p:spPr>
          <a:xfrm>
            <a:off x="2676697" y="3514725"/>
            <a:ext cx="3646453" cy="163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visualize comparisons between groups?</a:t>
            </a:r>
            <a:endParaRPr/>
          </a:p>
        </p:txBody>
      </p:sp>
      <p:pic>
        <p:nvPicPr>
          <p:cNvPr id="253" name="Google Shape;25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775" y="940375"/>
            <a:ext cx="2414751" cy="172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3259" y="1172176"/>
            <a:ext cx="2659040" cy="189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3088" y="1184136"/>
            <a:ext cx="2097835" cy="1679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5776" y="3168875"/>
            <a:ext cx="2256714" cy="197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9"/>
          <p:cNvSpPr txBox="1"/>
          <p:nvPr/>
        </p:nvSpPr>
        <p:spPr>
          <a:xfrm>
            <a:off x="850825" y="2740250"/>
            <a:ext cx="1943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geom_boxplot()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58" name="Google Shape;258;p39"/>
          <p:cNvSpPr txBox="1"/>
          <p:nvPr/>
        </p:nvSpPr>
        <p:spPr>
          <a:xfrm>
            <a:off x="3631175" y="2864075"/>
            <a:ext cx="1943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geom_histogram()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59" name="Google Shape;259;p39"/>
          <p:cNvSpPr txBox="1"/>
          <p:nvPr/>
        </p:nvSpPr>
        <p:spPr>
          <a:xfrm>
            <a:off x="6616375" y="3071500"/>
            <a:ext cx="1943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geom_density()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60" name="Google Shape;260;p39"/>
          <p:cNvSpPr txBox="1"/>
          <p:nvPr/>
        </p:nvSpPr>
        <p:spPr>
          <a:xfrm>
            <a:off x="2456750" y="4616100"/>
            <a:ext cx="1943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geom_violin()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61" name="Google Shape;261;p39"/>
          <p:cNvSpPr txBox="1"/>
          <p:nvPr/>
        </p:nvSpPr>
        <p:spPr>
          <a:xfrm>
            <a:off x="6018575" y="3869325"/>
            <a:ext cx="26589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Look at packages ‘ggdist’ and ‘ggbeeswarm’ for more ways to plot distributions!</a:t>
            </a:r>
            <a:endParaRPr sz="20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200"/>
              <a:t>Are the groups big enough to be compared, i.e. are they comparable?</a:t>
            </a:r>
            <a:endParaRPr sz="2200"/>
          </a:p>
          <a:p>
            <a:pPr marL="0" lvl="0" indent="0" algn="l" rtl="0"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200" i="1"/>
              <a:t>Est-ce que mes groups sont assez large pour être comparé?</a:t>
            </a:r>
            <a:endParaRPr sz="2200" i="1"/>
          </a:p>
          <a:p>
            <a:pPr marL="0" lvl="0" indent="0" algn="l" rtl="0"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200"/>
              <a:t>Is my data parametric or non-parametric? </a:t>
            </a:r>
            <a:endParaRPr sz="2200"/>
          </a:p>
          <a:p>
            <a:pPr marL="0" lvl="0" indent="0" algn="l" rtl="0"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200" i="1"/>
              <a:t>Mes donnés ont-elles paramétrique ou non-paramétriques?</a:t>
            </a:r>
            <a:endParaRPr sz="2200" i="1"/>
          </a:p>
          <a:p>
            <a:pPr marL="0" lvl="0" indent="0" algn="l" rtl="0"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200"/>
              <a:t>How many groups do I wish to compare?</a:t>
            </a:r>
            <a:endParaRPr sz="2200"/>
          </a:p>
          <a:p>
            <a:pPr marL="0" lvl="0" indent="0" algn="l" rtl="0"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200" i="1"/>
              <a:t>Combien de groupes veux-je comparer?</a:t>
            </a:r>
            <a:endParaRPr sz="2200"/>
          </a:p>
          <a:p>
            <a:pPr marL="0" lvl="0" indent="0" algn="l" rtl="0">
              <a:spcBef>
                <a:spcPts val="1300"/>
              </a:spcBef>
              <a:spcAft>
                <a:spcPts val="1600"/>
              </a:spcAft>
              <a:buNone/>
            </a:pPr>
            <a:endParaRPr sz="3500"/>
          </a:p>
        </p:txBody>
      </p:sp>
      <p:sp>
        <p:nvSpPr>
          <p:cNvPr id="267" name="Google Shape;267;p4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a test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Using an R Project </a:t>
            </a:r>
            <a:r>
              <a:rPr lang="en" i="1"/>
              <a:t>(Utilisation des  Rproject)</a:t>
            </a:r>
            <a:endParaRPr i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Folder structure </a:t>
            </a:r>
            <a:r>
              <a:rPr lang="en" i="1"/>
              <a:t>(Structure des dossiers)</a:t>
            </a:r>
            <a:endParaRPr i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Using reproducible research documents </a:t>
            </a:r>
            <a:r>
              <a:rPr lang="en" i="1"/>
              <a:t>(Utilisation des documents reproducible) </a:t>
            </a:r>
            <a:r>
              <a:rPr lang="en"/>
              <a:t>(Rmd, quarto)</a:t>
            </a:r>
            <a:endParaRPr i="1"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Data - Creating an environment for your project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/>
          <p:nvPr/>
        </p:nvSpPr>
        <p:spPr>
          <a:xfrm>
            <a:off x="0" y="3710475"/>
            <a:ext cx="9144000" cy="14286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41"/>
          <p:cNvSpPr/>
          <p:nvPr/>
        </p:nvSpPr>
        <p:spPr>
          <a:xfrm>
            <a:off x="-11" y="2340850"/>
            <a:ext cx="9144000" cy="1428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41"/>
          <p:cNvSpPr/>
          <p:nvPr/>
        </p:nvSpPr>
        <p:spPr>
          <a:xfrm>
            <a:off x="3684125" y="222350"/>
            <a:ext cx="2194800" cy="754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Yanone Kaffeesatz"/>
                <a:ea typeface="Yanone Kaffeesatz"/>
                <a:cs typeface="Yanone Kaffeesatz"/>
                <a:sym typeface="Yanone Kaffeesatz"/>
              </a:rPr>
              <a:t># of groups</a:t>
            </a:r>
            <a:endParaRPr sz="24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75" name="Google Shape;275;p41"/>
          <p:cNvSpPr/>
          <p:nvPr/>
        </p:nvSpPr>
        <p:spPr>
          <a:xfrm>
            <a:off x="1454625" y="1310325"/>
            <a:ext cx="1152900" cy="754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Yanone Kaffeesatz"/>
                <a:ea typeface="Yanone Kaffeesatz"/>
                <a:cs typeface="Yanone Kaffeesatz"/>
                <a:sym typeface="Yanone Kaffeesatz"/>
              </a:rPr>
              <a:t>1</a:t>
            </a:r>
            <a:endParaRPr sz="24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76" name="Google Shape;276;p41"/>
          <p:cNvSpPr/>
          <p:nvPr/>
        </p:nvSpPr>
        <p:spPr>
          <a:xfrm>
            <a:off x="4726025" y="1310325"/>
            <a:ext cx="1152900" cy="754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Yanone Kaffeesatz"/>
                <a:ea typeface="Yanone Kaffeesatz"/>
                <a:cs typeface="Yanone Kaffeesatz"/>
                <a:sym typeface="Yanone Kaffeesatz"/>
              </a:rPr>
              <a:t>2</a:t>
            </a:r>
            <a:endParaRPr sz="24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77" name="Google Shape;277;p41"/>
          <p:cNvSpPr/>
          <p:nvPr/>
        </p:nvSpPr>
        <p:spPr>
          <a:xfrm>
            <a:off x="7492325" y="1310325"/>
            <a:ext cx="1152900" cy="754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Yanone Kaffeesatz"/>
                <a:ea typeface="Yanone Kaffeesatz"/>
                <a:cs typeface="Yanone Kaffeesatz"/>
                <a:sym typeface="Yanone Kaffeesatz"/>
              </a:rPr>
              <a:t>3 or more</a:t>
            </a:r>
            <a:endParaRPr sz="24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78" name="Google Shape;278;p41"/>
          <p:cNvSpPr/>
          <p:nvPr/>
        </p:nvSpPr>
        <p:spPr>
          <a:xfrm>
            <a:off x="1061725" y="2783350"/>
            <a:ext cx="2084400" cy="464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Yanone Kaffeesatz"/>
                <a:ea typeface="Yanone Kaffeesatz"/>
                <a:cs typeface="Yanone Kaffeesatz"/>
                <a:sym typeface="Yanone Kaffeesatz"/>
              </a:rPr>
              <a:t>One-sided t-test</a:t>
            </a:r>
            <a:endParaRPr sz="18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79" name="Google Shape;279;p41"/>
          <p:cNvSpPr/>
          <p:nvPr/>
        </p:nvSpPr>
        <p:spPr>
          <a:xfrm>
            <a:off x="1061725" y="4176725"/>
            <a:ext cx="2084400" cy="464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Yanone Kaffeesatz"/>
                <a:ea typeface="Yanone Kaffeesatz"/>
                <a:cs typeface="Yanone Kaffeesatz"/>
                <a:sym typeface="Yanone Kaffeesatz"/>
              </a:rPr>
              <a:t>Wilcoxon signed-rank</a:t>
            </a:r>
            <a:endParaRPr sz="18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80" name="Google Shape;280;p41"/>
          <p:cNvSpPr/>
          <p:nvPr/>
        </p:nvSpPr>
        <p:spPr>
          <a:xfrm>
            <a:off x="4006575" y="2570625"/>
            <a:ext cx="2475000" cy="464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Yanone Kaffeesatz"/>
                <a:ea typeface="Yanone Kaffeesatz"/>
                <a:cs typeface="Yanone Kaffeesatz"/>
                <a:sym typeface="Yanone Kaffeesatz"/>
              </a:rPr>
              <a:t>Two-sided T-test</a:t>
            </a:r>
            <a:endParaRPr sz="18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81" name="Google Shape;281;p41"/>
          <p:cNvSpPr/>
          <p:nvPr/>
        </p:nvSpPr>
        <p:spPr>
          <a:xfrm>
            <a:off x="4006575" y="4176725"/>
            <a:ext cx="2475000" cy="464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Yanone Kaffeesatz"/>
                <a:ea typeface="Yanone Kaffeesatz"/>
                <a:cs typeface="Yanone Kaffeesatz"/>
                <a:sym typeface="Yanone Kaffeesatz"/>
              </a:rPr>
              <a:t>Mann-Whitney U</a:t>
            </a:r>
            <a:endParaRPr sz="18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82" name="Google Shape;282;p41"/>
          <p:cNvSpPr/>
          <p:nvPr/>
        </p:nvSpPr>
        <p:spPr>
          <a:xfrm>
            <a:off x="7100375" y="2696325"/>
            <a:ext cx="1895700" cy="464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Yanone Kaffeesatz"/>
                <a:ea typeface="Yanone Kaffeesatz"/>
                <a:cs typeface="Yanone Kaffeesatz"/>
                <a:sym typeface="Yanone Kaffeesatz"/>
              </a:rPr>
              <a:t>ANOVA</a:t>
            </a:r>
            <a:endParaRPr sz="18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83" name="Google Shape;283;p41"/>
          <p:cNvSpPr/>
          <p:nvPr/>
        </p:nvSpPr>
        <p:spPr>
          <a:xfrm>
            <a:off x="7141475" y="4176725"/>
            <a:ext cx="1854600" cy="464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Yanone Kaffeesatz"/>
                <a:ea typeface="Yanone Kaffeesatz"/>
                <a:cs typeface="Yanone Kaffeesatz"/>
                <a:sym typeface="Yanone Kaffeesatz"/>
              </a:rPr>
              <a:t>Kruskal-Wallis</a:t>
            </a:r>
            <a:endParaRPr sz="18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84" name="Google Shape;284;p41"/>
          <p:cNvSpPr/>
          <p:nvPr/>
        </p:nvSpPr>
        <p:spPr>
          <a:xfrm>
            <a:off x="4006575" y="3102450"/>
            <a:ext cx="2475000" cy="60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Yanone Kaffeesatz"/>
                <a:ea typeface="Yanone Kaffeesatz"/>
                <a:cs typeface="Yanone Kaffeesatz"/>
                <a:sym typeface="Yanone Kaffeesatz"/>
              </a:rPr>
              <a:t>Welch’s T-test </a:t>
            </a:r>
            <a:endParaRPr sz="18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Yanone Kaffeesatz"/>
                <a:ea typeface="Yanone Kaffeesatz"/>
                <a:cs typeface="Yanone Kaffeesatz"/>
                <a:sym typeface="Yanone Kaffeesatz"/>
              </a:rPr>
              <a:t>(if unequal variance)</a:t>
            </a:r>
            <a:endParaRPr sz="18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85" name="Google Shape;285;p41"/>
          <p:cNvSpPr txBox="1"/>
          <p:nvPr/>
        </p:nvSpPr>
        <p:spPr>
          <a:xfrm rot="-5400000">
            <a:off x="-339025" y="2738350"/>
            <a:ext cx="127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73763"/>
                </a:solidFill>
                <a:latin typeface="Yanone Kaffeesatz Medium"/>
                <a:ea typeface="Yanone Kaffeesatz Medium"/>
                <a:cs typeface="Yanone Kaffeesatz Medium"/>
                <a:sym typeface="Yanone Kaffeesatz Medium"/>
              </a:rPr>
              <a:t>Parametric</a:t>
            </a:r>
            <a:endParaRPr sz="2400">
              <a:solidFill>
                <a:srgbClr val="073763"/>
              </a:solidFill>
              <a:latin typeface="Yanone Kaffeesatz Medium"/>
              <a:ea typeface="Yanone Kaffeesatz Medium"/>
              <a:cs typeface="Yanone Kaffeesatz Medium"/>
              <a:sym typeface="Yanone Kaffeesatz Medium"/>
            </a:endParaRPr>
          </a:p>
        </p:txBody>
      </p:sp>
      <p:sp>
        <p:nvSpPr>
          <p:cNvPr id="286" name="Google Shape;286;p41"/>
          <p:cNvSpPr txBox="1"/>
          <p:nvPr/>
        </p:nvSpPr>
        <p:spPr>
          <a:xfrm rot="-5400000">
            <a:off x="-306775" y="4085325"/>
            <a:ext cx="1270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783F04"/>
                </a:solidFill>
                <a:latin typeface="Yanone Kaffeesatz Medium"/>
                <a:ea typeface="Yanone Kaffeesatz Medium"/>
                <a:cs typeface="Yanone Kaffeesatz Medium"/>
                <a:sym typeface="Yanone Kaffeesatz Medium"/>
              </a:rPr>
              <a:t>Non</a:t>
            </a:r>
            <a:endParaRPr sz="2100">
              <a:solidFill>
                <a:srgbClr val="783F04"/>
              </a:solidFill>
              <a:latin typeface="Yanone Kaffeesatz Medium"/>
              <a:ea typeface="Yanone Kaffeesatz Medium"/>
              <a:cs typeface="Yanone Kaffeesatz Medium"/>
              <a:sym typeface="Yanone Kaffeesatz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783F04"/>
                </a:solidFill>
                <a:latin typeface="Yanone Kaffeesatz Medium"/>
                <a:ea typeface="Yanone Kaffeesatz Medium"/>
                <a:cs typeface="Yanone Kaffeesatz Medium"/>
                <a:sym typeface="Yanone Kaffeesatz Medium"/>
              </a:rPr>
              <a:t> parametric</a:t>
            </a:r>
            <a:endParaRPr sz="2100">
              <a:solidFill>
                <a:srgbClr val="783F04"/>
              </a:solidFill>
              <a:latin typeface="Yanone Kaffeesatz Medium"/>
              <a:ea typeface="Yanone Kaffeesatz Medium"/>
              <a:cs typeface="Yanone Kaffeesatz Medium"/>
              <a:sym typeface="Yanone Kaffeesatz Medium"/>
            </a:endParaRPr>
          </a:p>
        </p:txBody>
      </p:sp>
      <p:sp>
        <p:nvSpPr>
          <p:cNvPr id="287" name="Google Shape;287;p41"/>
          <p:cNvSpPr txBox="1"/>
          <p:nvPr/>
        </p:nvSpPr>
        <p:spPr>
          <a:xfrm>
            <a:off x="77350" y="19325"/>
            <a:ext cx="3068700" cy="8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 = continuous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X = factor/group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*for unpaired data only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Parametric Data: Use of T-tests</a:t>
            </a:r>
            <a:endParaRPr/>
          </a:p>
        </p:txBody>
      </p:sp>
      <p:pic>
        <p:nvPicPr>
          <p:cNvPr id="293" name="Google Shape;29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75" y="1075725"/>
            <a:ext cx="6448425" cy="31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2"/>
          <p:cNvSpPr txBox="1"/>
          <p:nvPr/>
        </p:nvSpPr>
        <p:spPr>
          <a:xfrm>
            <a:off x="3590700" y="4244375"/>
            <a:ext cx="1962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34F5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Two-sided t-test</a:t>
            </a:r>
            <a:endParaRPr sz="2100">
              <a:solidFill>
                <a:srgbClr val="134F5C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34F5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Unpaired t-test</a:t>
            </a:r>
            <a:endParaRPr sz="2100">
              <a:solidFill>
                <a:srgbClr val="134F5C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95" name="Google Shape;295;p42"/>
          <p:cNvSpPr txBox="1"/>
          <p:nvPr/>
        </p:nvSpPr>
        <p:spPr>
          <a:xfrm>
            <a:off x="1277700" y="4062575"/>
            <a:ext cx="1962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34F5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One-sided t-test</a:t>
            </a:r>
            <a:endParaRPr sz="2100">
              <a:solidFill>
                <a:srgbClr val="134F5C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34F5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(very rare in practice)</a:t>
            </a:r>
            <a:endParaRPr sz="2100">
              <a:solidFill>
                <a:srgbClr val="134F5C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>
            <a:spLocks noGrp="1"/>
          </p:cNvSpPr>
          <p:nvPr>
            <p:ph type="title"/>
          </p:nvPr>
        </p:nvSpPr>
        <p:spPr>
          <a:xfrm>
            <a:off x="311700" y="2206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Practice!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20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File &gt; New Project…</a:t>
            </a:r>
            <a:endParaRPr/>
          </a:p>
        </p:txBody>
      </p:sp>
      <p:sp>
        <p:nvSpPr>
          <p:cNvPr id="306" name="Google Shape;306;p4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new R Project</a:t>
            </a:r>
            <a:endParaRPr/>
          </a:p>
        </p:txBody>
      </p:sp>
      <p:pic>
        <p:nvPicPr>
          <p:cNvPr id="307" name="Google Shape;30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88350"/>
            <a:ext cx="3747726" cy="269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4"/>
          <p:cNvSpPr/>
          <p:nvPr/>
        </p:nvSpPr>
        <p:spPr>
          <a:xfrm>
            <a:off x="343700" y="2571750"/>
            <a:ext cx="3683700" cy="6477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9" name="Google Shape;30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425" y="2088351"/>
            <a:ext cx="3954425" cy="28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4"/>
          <p:cNvSpPr/>
          <p:nvPr/>
        </p:nvSpPr>
        <p:spPr>
          <a:xfrm>
            <a:off x="4283025" y="2697425"/>
            <a:ext cx="560700" cy="27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new R Project</a:t>
            </a:r>
            <a:endParaRPr/>
          </a:p>
        </p:txBody>
      </p:sp>
      <p:pic>
        <p:nvPicPr>
          <p:cNvPr id="316" name="Google Shape;31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50" y="1918900"/>
            <a:ext cx="3289799" cy="2361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5"/>
          <p:cNvSpPr/>
          <p:nvPr/>
        </p:nvSpPr>
        <p:spPr>
          <a:xfrm rot="8100000">
            <a:off x="3403020" y="2556969"/>
            <a:ext cx="560877" cy="270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8" name="Google Shape;31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3100" y="1818813"/>
            <a:ext cx="3568650" cy="25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5"/>
          <p:cNvSpPr/>
          <p:nvPr/>
        </p:nvSpPr>
        <p:spPr>
          <a:xfrm rot="-5400000">
            <a:off x="7393619" y="4425448"/>
            <a:ext cx="561000" cy="27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5"/>
          <p:cNvSpPr txBox="1">
            <a:spLocks noGrp="1"/>
          </p:cNvSpPr>
          <p:nvPr>
            <p:ph type="body" idx="1"/>
          </p:nvPr>
        </p:nvSpPr>
        <p:spPr>
          <a:xfrm>
            <a:off x="4835025" y="1144550"/>
            <a:ext cx="41448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Working directory = RProject directory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folder structure</a:t>
            </a:r>
            <a:endParaRPr/>
          </a:p>
        </p:txBody>
      </p:sp>
      <p:pic>
        <p:nvPicPr>
          <p:cNvPr id="326" name="Google Shape;32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25" y="1415250"/>
            <a:ext cx="5172524" cy="330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6"/>
          <p:cNvSpPr/>
          <p:nvPr/>
        </p:nvSpPr>
        <p:spPr>
          <a:xfrm>
            <a:off x="3697099" y="2958959"/>
            <a:ext cx="254700" cy="3786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8" name="Google Shape;32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1251" y="2438950"/>
            <a:ext cx="59055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6"/>
          <p:cNvSpPr txBox="1">
            <a:spLocks noGrp="1"/>
          </p:cNvSpPr>
          <p:nvPr>
            <p:ph type="body" idx="1"/>
          </p:nvPr>
        </p:nvSpPr>
        <p:spPr>
          <a:xfrm>
            <a:off x="6831725" y="1337900"/>
            <a:ext cx="2202000" cy="23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three folders</a:t>
            </a:r>
            <a:endParaRPr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scripts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data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results</a:t>
            </a:r>
            <a:endParaRPr/>
          </a:p>
        </p:txBody>
      </p:sp>
      <p:sp>
        <p:nvSpPr>
          <p:cNvPr id="330" name="Google Shape;330;p46"/>
          <p:cNvSpPr/>
          <p:nvPr/>
        </p:nvSpPr>
        <p:spPr>
          <a:xfrm rot="9789443">
            <a:off x="3965171" y="2771266"/>
            <a:ext cx="1768459" cy="18677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folder structure</a:t>
            </a:r>
            <a:endParaRPr/>
          </a:p>
        </p:txBody>
      </p:sp>
      <p:sp>
        <p:nvSpPr>
          <p:cNvPr id="336" name="Google Shape;336;p47"/>
          <p:cNvSpPr txBox="1">
            <a:spLocks noGrp="1"/>
          </p:cNvSpPr>
          <p:nvPr>
            <p:ph type="body" idx="1"/>
          </p:nvPr>
        </p:nvSpPr>
        <p:spPr>
          <a:xfrm>
            <a:off x="489350" y="960825"/>
            <a:ext cx="5379300" cy="3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Yanone Kaffeesatz"/>
              <a:buAutoNum type="arabicPeriod"/>
            </a:pPr>
            <a:r>
              <a:rPr lang="en" sz="2000">
                <a:latin typeface="Yanone Kaffeesatz"/>
                <a:ea typeface="Yanone Kaffeesatz"/>
                <a:cs typeface="Yanone Kaffeesatz"/>
                <a:sym typeface="Yanone Kaffeesatz"/>
              </a:rPr>
              <a:t>Scripts: </a:t>
            </a:r>
            <a:r>
              <a:rPr lang="en" sz="2000"/>
              <a:t>all your .R files go here</a:t>
            </a:r>
            <a:endParaRPr sz="200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/>
              <a:t>Tous les fichiers .R sont ici</a:t>
            </a:r>
            <a:endParaRPr sz="2000" i="1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Yanone Kaffeesatz"/>
              <a:buAutoNum type="arabicPeriod"/>
            </a:pPr>
            <a:r>
              <a:rPr lang="en" sz="2000">
                <a:latin typeface="Yanone Kaffeesatz"/>
                <a:ea typeface="Yanone Kaffeesatz"/>
                <a:cs typeface="Yanone Kaffeesatz"/>
                <a:sym typeface="Yanone Kaffeesatz"/>
              </a:rPr>
              <a:t>Data: </a:t>
            </a:r>
            <a:r>
              <a:rPr lang="en" sz="2000"/>
              <a:t>All of your data goes here. It is best to make two subdirectories: ‘raw’ and ‘clean’</a:t>
            </a:r>
            <a:endParaRPr sz="200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/>
              <a:t>Les données sont ici. Le meilleur practique est de créer deux sous-dossiers: `brut` et `nettoyé`</a:t>
            </a:r>
            <a:endParaRPr sz="2000" i="1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>
                <a:latin typeface="Yanone Kaffeesatz"/>
                <a:ea typeface="Yanone Kaffeesatz"/>
                <a:cs typeface="Yanone Kaffeesatz"/>
                <a:sym typeface="Yanone Kaffeesatz"/>
              </a:rPr>
              <a:t>Results:</a:t>
            </a:r>
            <a:r>
              <a:rPr lang="en" sz="2000"/>
              <a:t> Results of your analysis will go here. This includes tables of summary statistics, figures, and results of statistical tests</a:t>
            </a:r>
            <a:endParaRPr sz="200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/>
              <a:t>Les résultats des analyses sont ici. Cela inclut les tableaux des statistiques sommaires, les figures, et les résultats des analyses</a:t>
            </a:r>
            <a:endParaRPr sz="2000" i="1"/>
          </a:p>
        </p:txBody>
      </p:sp>
      <p:pic>
        <p:nvPicPr>
          <p:cNvPr id="337" name="Google Shape;33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3338" y="1672950"/>
            <a:ext cx="3819525" cy="1638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"/>
          <p:cNvSpPr txBox="1">
            <a:spLocks noGrp="1"/>
          </p:cNvSpPr>
          <p:nvPr>
            <p:ph type="body" idx="1"/>
          </p:nvPr>
        </p:nvSpPr>
        <p:spPr>
          <a:xfrm>
            <a:off x="311700" y="920450"/>
            <a:ext cx="8520600" cy="3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File Manager on your computer to move the files for this lesson into the proper folders: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i="1"/>
              <a:t>Utiliser le File Manager sur ton Desktop pour placer les fichiers pour cette leçon dans les dossiers correctes</a:t>
            </a:r>
            <a:endParaRPr sz="2100" i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All .csv files go into data </a:t>
            </a:r>
            <a:r>
              <a:rPr lang="en" sz="2100" i="1"/>
              <a:t>(tous les fichiers .csv sont les données)</a:t>
            </a:r>
            <a:endParaRPr sz="2100" i="1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All .R, .qmd, or .Rmd files go into scripts </a:t>
            </a:r>
            <a:r>
              <a:rPr lang="en" sz="2100" i="1"/>
              <a:t>(tous les fichiers .R, .qmd, or .Rmd sont des scripts)</a:t>
            </a:r>
            <a:endParaRPr sz="2100" i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see those files via the file explorer on RStudio?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Voyez-vous ces fichiers dans le file explorer de RStudio?</a:t>
            </a:r>
            <a:endParaRPr i="1"/>
          </a:p>
        </p:txBody>
      </p:sp>
      <p:sp>
        <p:nvSpPr>
          <p:cNvPr id="343" name="Google Shape;343;p4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 your files into the proper folders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 quarto document </a:t>
            </a:r>
            <a:r>
              <a:rPr lang="en" i="1"/>
              <a:t>(ouvrir un document quarto)</a:t>
            </a:r>
            <a:endParaRPr/>
          </a:p>
        </p:txBody>
      </p:sp>
      <p:pic>
        <p:nvPicPr>
          <p:cNvPr id="349" name="Google Shape;34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50" y="1694475"/>
            <a:ext cx="4670324" cy="30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6474" y="1694475"/>
            <a:ext cx="4055125" cy="2625311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9"/>
          <p:cNvSpPr txBox="1"/>
          <p:nvPr/>
        </p:nvSpPr>
        <p:spPr>
          <a:xfrm>
            <a:off x="128488" y="1155675"/>
            <a:ext cx="966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Source</a:t>
            </a:r>
            <a:endParaRPr sz="23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352" name="Google Shape;352;p49"/>
          <p:cNvSpPr txBox="1"/>
          <p:nvPr/>
        </p:nvSpPr>
        <p:spPr>
          <a:xfrm>
            <a:off x="1411550" y="865325"/>
            <a:ext cx="3203100" cy="538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basic-statistics-tutorial.qmd</a:t>
            </a:r>
            <a:endParaRPr sz="23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353" name="Google Shape;353;p49"/>
          <p:cNvSpPr txBox="1"/>
          <p:nvPr/>
        </p:nvSpPr>
        <p:spPr>
          <a:xfrm>
            <a:off x="5868600" y="4563425"/>
            <a:ext cx="1585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Code chunk</a:t>
            </a:r>
            <a:endParaRPr sz="21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cxnSp>
        <p:nvCxnSpPr>
          <p:cNvPr id="354" name="Google Shape;354;p49"/>
          <p:cNvCxnSpPr/>
          <p:nvPr/>
        </p:nvCxnSpPr>
        <p:spPr>
          <a:xfrm rot="10800000">
            <a:off x="4515000" y="4370075"/>
            <a:ext cx="1353600" cy="447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" name="Google Shape;355;p49"/>
          <p:cNvCxnSpPr>
            <a:stCxn id="353" idx="0"/>
          </p:cNvCxnSpPr>
          <p:nvPr/>
        </p:nvCxnSpPr>
        <p:spPr>
          <a:xfrm rot="10800000" flipH="1">
            <a:off x="6661350" y="4254125"/>
            <a:ext cx="290100" cy="309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6" name="Google Shape;356;p49"/>
          <p:cNvSpPr txBox="1"/>
          <p:nvPr/>
        </p:nvSpPr>
        <p:spPr>
          <a:xfrm>
            <a:off x="4126025" y="1820475"/>
            <a:ext cx="1288200" cy="50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Comments</a:t>
            </a:r>
            <a:endParaRPr sz="21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cxnSp>
        <p:nvCxnSpPr>
          <p:cNvPr id="357" name="Google Shape;357;p49"/>
          <p:cNvCxnSpPr/>
          <p:nvPr/>
        </p:nvCxnSpPr>
        <p:spPr>
          <a:xfrm flipH="1">
            <a:off x="2987400" y="2298075"/>
            <a:ext cx="1527600" cy="370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8" name="Google Shape;358;p49"/>
          <p:cNvCxnSpPr/>
          <p:nvPr/>
        </p:nvCxnSpPr>
        <p:spPr>
          <a:xfrm>
            <a:off x="5182175" y="2320375"/>
            <a:ext cx="899100" cy="551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9" name="Google Shape;359;p49"/>
          <p:cNvSpPr txBox="1"/>
          <p:nvPr/>
        </p:nvSpPr>
        <p:spPr>
          <a:xfrm>
            <a:off x="5088863" y="1308075"/>
            <a:ext cx="966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Visual</a:t>
            </a:r>
            <a:endParaRPr sz="23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50"/>
          <p:cNvPicPr preferRelativeResize="0"/>
          <p:nvPr/>
        </p:nvPicPr>
        <p:blipFill rotWithShape="1">
          <a:blip r:embed="rId3">
            <a:alphaModFix/>
          </a:blip>
          <a:srcRect r="-603" b="56724"/>
          <a:stretch/>
        </p:blipFill>
        <p:spPr>
          <a:xfrm>
            <a:off x="42300" y="251350"/>
            <a:ext cx="9059377" cy="2600776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50"/>
          <p:cNvSpPr txBox="1"/>
          <p:nvPr/>
        </p:nvSpPr>
        <p:spPr>
          <a:xfrm>
            <a:off x="415725" y="3016475"/>
            <a:ext cx="8440500" cy="19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All the tests we did today can also be thought of as linear regression models, which we will learn about throughout the week.</a:t>
            </a:r>
            <a:endParaRPr sz="24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Tous les analyses que nous avons fait aujourd’hui sont aussi les modèles linéaires, sur lesquels nous allons apprendre pendant cette semaine</a:t>
            </a:r>
            <a:endParaRPr sz="2400" i="1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folder structure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489350" y="960825"/>
            <a:ext cx="5379300" cy="3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Yanone Kaffeesatz"/>
              <a:buAutoNum type="arabicPeriod"/>
            </a:pPr>
            <a:r>
              <a:rPr lang="en" sz="2000">
                <a:latin typeface="Yanone Kaffeesatz"/>
                <a:ea typeface="Yanone Kaffeesatz"/>
                <a:cs typeface="Yanone Kaffeesatz"/>
                <a:sym typeface="Yanone Kaffeesatz"/>
              </a:rPr>
              <a:t>Scripts: </a:t>
            </a:r>
            <a:r>
              <a:rPr lang="en" sz="2000"/>
              <a:t>all your .R files go here</a:t>
            </a:r>
            <a:endParaRPr sz="200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/>
              <a:t>Tous les fichiers .R sont ici</a:t>
            </a:r>
            <a:endParaRPr sz="2000" i="1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Yanone Kaffeesatz"/>
              <a:buAutoNum type="arabicPeriod"/>
            </a:pPr>
            <a:r>
              <a:rPr lang="en" sz="2000">
                <a:latin typeface="Yanone Kaffeesatz"/>
                <a:ea typeface="Yanone Kaffeesatz"/>
                <a:cs typeface="Yanone Kaffeesatz"/>
                <a:sym typeface="Yanone Kaffeesatz"/>
              </a:rPr>
              <a:t>Data: </a:t>
            </a:r>
            <a:r>
              <a:rPr lang="en" sz="2000"/>
              <a:t>All of your data goes here. It is best to make two subdirectories: ‘raw’ and ‘clean’</a:t>
            </a:r>
            <a:endParaRPr sz="200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/>
              <a:t>Les données sont ici. Le meilleur practique est de créer deux sous-dossiers: `brut` et `nettoyé`</a:t>
            </a:r>
            <a:endParaRPr sz="2000" i="1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>
                <a:latin typeface="Yanone Kaffeesatz"/>
                <a:ea typeface="Yanone Kaffeesatz"/>
                <a:cs typeface="Yanone Kaffeesatz"/>
                <a:sym typeface="Yanone Kaffeesatz"/>
              </a:rPr>
              <a:t>Results:</a:t>
            </a:r>
            <a:r>
              <a:rPr lang="en" sz="2000"/>
              <a:t> Results of your analysis will go here. This includes tables of summary statistics, figures, and results of statistical tests</a:t>
            </a:r>
            <a:endParaRPr sz="200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/>
              <a:t>Les résultats des analyses sont ici. Cela inclut les tableaux des statistiques sommaires, les figures, et les résultats des analyses</a:t>
            </a:r>
            <a:endParaRPr sz="2000" i="1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3338" y="1672950"/>
            <a:ext cx="3819525" cy="1638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R for non-programmers: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https://bookdown.org/daniel_dauber_io/r4np_book/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Basic Statistics as Linear Models: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https://lindeloev.github.io/tests-as-linear/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Collection of easystats packages: </a:t>
            </a:r>
            <a:r>
              <a:rPr lang="en"/>
              <a:t>https://easystats.github.io/easystats/</a:t>
            </a:r>
            <a:endParaRPr/>
          </a:p>
        </p:txBody>
      </p:sp>
      <p:sp>
        <p:nvSpPr>
          <p:cNvPr id="371" name="Google Shape;371;p5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2"/>
          <p:cNvSpPr txBox="1">
            <a:spLocks noGrp="1"/>
          </p:cNvSpPr>
          <p:nvPr>
            <p:ph type="title"/>
          </p:nvPr>
        </p:nvSpPr>
        <p:spPr>
          <a:xfrm>
            <a:off x="195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slides!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825" y="0"/>
            <a:ext cx="7565182" cy="50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Parametric Data: Use of ANOVAs</a:t>
            </a:r>
            <a:endParaRPr/>
          </a:p>
        </p:txBody>
      </p:sp>
      <p:pic>
        <p:nvPicPr>
          <p:cNvPr id="387" name="Google Shape;38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825" y="1388075"/>
            <a:ext cx="7688525" cy="28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between right-skewed and left-skewed distributions</a:t>
            </a:r>
            <a:endParaRPr/>
          </a:p>
        </p:txBody>
      </p:sp>
      <p:pic>
        <p:nvPicPr>
          <p:cNvPr id="393" name="Google Shape;39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3413" y="1017725"/>
            <a:ext cx="4417182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 quarto document </a:t>
            </a:r>
            <a:r>
              <a:rPr lang="en" i="1"/>
              <a:t>(ouvrir un document quarto)</a:t>
            </a:r>
            <a:endParaRPr i="1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50" y="1694475"/>
            <a:ext cx="4670324" cy="30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6474" y="1694475"/>
            <a:ext cx="4055125" cy="262531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128488" y="1155675"/>
            <a:ext cx="966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Source</a:t>
            </a:r>
            <a:endParaRPr sz="23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4936463" y="1155675"/>
            <a:ext cx="966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Visual</a:t>
            </a:r>
            <a:endParaRPr sz="23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868600" y="4563425"/>
            <a:ext cx="1585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Code chunk</a:t>
            </a:r>
            <a:endParaRPr sz="21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cxnSp>
        <p:nvCxnSpPr>
          <p:cNvPr id="82" name="Google Shape;82;p16"/>
          <p:cNvCxnSpPr/>
          <p:nvPr/>
        </p:nvCxnSpPr>
        <p:spPr>
          <a:xfrm rot="10800000">
            <a:off x="4515000" y="4370075"/>
            <a:ext cx="1353600" cy="447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6"/>
          <p:cNvCxnSpPr>
            <a:stCxn id="81" idx="0"/>
          </p:cNvCxnSpPr>
          <p:nvPr/>
        </p:nvCxnSpPr>
        <p:spPr>
          <a:xfrm rot="10800000" flipH="1">
            <a:off x="6661350" y="4254125"/>
            <a:ext cx="290100" cy="309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" name="Google Shape;84;p16"/>
          <p:cNvSpPr txBox="1"/>
          <p:nvPr/>
        </p:nvSpPr>
        <p:spPr>
          <a:xfrm>
            <a:off x="4126025" y="1820475"/>
            <a:ext cx="1288200" cy="50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Comments</a:t>
            </a:r>
            <a:endParaRPr sz="21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cxnSp>
        <p:nvCxnSpPr>
          <p:cNvPr id="85" name="Google Shape;85;p16"/>
          <p:cNvCxnSpPr/>
          <p:nvPr/>
        </p:nvCxnSpPr>
        <p:spPr>
          <a:xfrm flipH="1">
            <a:off x="2987400" y="2298075"/>
            <a:ext cx="1527600" cy="370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6"/>
          <p:cNvCxnSpPr/>
          <p:nvPr/>
        </p:nvCxnSpPr>
        <p:spPr>
          <a:xfrm>
            <a:off x="5182175" y="2320375"/>
            <a:ext cx="899100" cy="551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Importing Data </a:t>
            </a:r>
            <a:r>
              <a:rPr lang="en" i="1"/>
              <a:t>(Importation des données)</a:t>
            </a:r>
            <a:endParaRPr i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Yanone Kaffeesatz Medium"/>
              <a:buAutoNum type="arabicPeriod"/>
            </a:pPr>
            <a:r>
              <a:rPr lang="en">
                <a:latin typeface="Yanone Kaffeesatz Medium"/>
                <a:ea typeface="Yanone Kaffeesatz Medium"/>
                <a:cs typeface="Yanone Kaffeesatz Medium"/>
                <a:sym typeface="Yanone Kaffeesatz Medium"/>
              </a:rPr>
              <a:t>Data Visualization and Exploration </a:t>
            </a:r>
            <a:r>
              <a:rPr lang="en" i="1">
                <a:latin typeface="Yanone Kaffeesatz Medium"/>
                <a:ea typeface="Yanone Kaffeesatz Medium"/>
                <a:cs typeface="Yanone Kaffeesatz Medium"/>
                <a:sym typeface="Yanone Kaffeesatz Medium"/>
              </a:rPr>
              <a:t>(Exploration et visualisation des données)</a:t>
            </a:r>
            <a:endParaRPr i="1">
              <a:latin typeface="Yanone Kaffeesatz Medium"/>
              <a:ea typeface="Yanone Kaffeesatz Medium"/>
              <a:cs typeface="Yanone Kaffeesatz Medium"/>
              <a:sym typeface="Yanone Kaffeesatz Medium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Verifying Model Assumptions(Vérification des hypothèses de modèles)</a:t>
            </a:r>
            <a:endParaRPr i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Conducting Correlations </a:t>
            </a:r>
            <a:r>
              <a:rPr lang="en" i="1"/>
              <a:t>(Analyse de correlations)</a:t>
            </a:r>
            <a:endParaRPr i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Comparing Data Between Groups </a:t>
            </a:r>
            <a:r>
              <a:rPr lang="en" i="1"/>
              <a:t>(Comparaison de données entre groupes)</a:t>
            </a:r>
            <a:endParaRPr i="1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Parametric </a:t>
            </a:r>
            <a:r>
              <a:rPr lang="en" i="1"/>
              <a:t>(Paramétrique)</a:t>
            </a:r>
            <a:endParaRPr i="1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Non-Parametric (</a:t>
            </a:r>
            <a:r>
              <a:rPr lang="en" i="1"/>
              <a:t>Non-Paramétrique)</a:t>
            </a:r>
            <a:endParaRPr i="1"/>
          </a:p>
        </p:txBody>
      </p:sp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Statistics Topics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175" y="1065800"/>
            <a:ext cx="5943600" cy="40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803800" y="937825"/>
            <a:ext cx="2107800" cy="211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0" y="3229150"/>
            <a:ext cx="30261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Quelle base de données a:</a:t>
            </a:r>
            <a:endParaRPr sz="1800" i="1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 Light"/>
              <a:buChar char="-"/>
            </a:pPr>
            <a:r>
              <a:rPr lang="en" sz="1800" i="1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Les moyennes la plus haut?</a:t>
            </a:r>
            <a:endParaRPr sz="1800" i="1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 Light"/>
              <a:buChar char="-"/>
            </a:pPr>
            <a:r>
              <a:rPr lang="en" sz="1800" i="1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Les étart-types le plus large?</a:t>
            </a:r>
            <a:endParaRPr sz="1800" i="1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 Light"/>
              <a:buChar char="-"/>
            </a:pPr>
            <a:r>
              <a:rPr lang="en" sz="1800" i="1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Les coefficients de corrélations le plus fort?</a:t>
            </a:r>
            <a:endParaRPr sz="1800" i="1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193375" y="367400"/>
            <a:ext cx="55689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Which dataset has:</a:t>
            </a:r>
            <a:endParaRPr sz="22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anone Kaffeesatz Light"/>
              <a:buChar char="-"/>
            </a:pPr>
            <a:r>
              <a:rPr lang="en" sz="22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The highest mean?</a:t>
            </a:r>
            <a:endParaRPr sz="22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anone Kaffeesatz Light"/>
              <a:buChar char="-"/>
            </a:pPr>
            <a:r>
              <a:rPr lang="en" sz="22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The largest standard deviation?</a:t>
            </a:r>
            <a:endParaRPr sz="22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Yanone Kaffeesatz Light"/>
              <a:buChar char="-"/>
            </a:pPr>
            <a:r>
              <a:rPr lang="en" sz="22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The strongest correlation?</a:t>
            </a:r>
            <a:endParaRPr sz="22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175" y="1065800"/>
            <a:ext cx="5943600" cy="40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96675" y="1788600"/>
            <a:ext cx="2687700" cy="27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Summary statistics do not tell us the whole story</a:t>
            </a:r>
            <a:endParaRPr sz="25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Les statistiques sommaires ne dites pas l’histoire complet</a:t>
            </a:r>
            <a:endParaRPr sz="2200" i="1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152400" y="152400"/>
            <a:ext cx="60354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They are all the same! </a:t>
            </a:r>
            <a:endParaRPr sz="25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i="1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Ils sont plus les mêmes!</a:t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930100"/>
            <a:ext cx="8409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Check for missing data and outliers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i="1"/>
              <a:t>Vérifier qu’il n’y a pas des données manquants ou aberrants</a:t>
            </a:r>
            <a:endParaRPr sz="2100" i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Better understand the distribution of our data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i="1"/>
              <a:t>Mieux comprendre la distribution de nos données</a:t>
            </a:r>
            <a:endParaRPr sz="2100" i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Explore associations and covariance between variables in the dataset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	</a:t>
            </a:r>
            <a:r>
              <a:rPr lang="en" sz="2100" i="1"/>
              <a:t>Explorer les liens et covariances entre variables dans la base de données</a:t>
            </a:r>
            <a:endParaRPr sz="2100" i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Ensure our dataset meets the assumptions of the statistical test we want to perform (e.g. normality)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i="1"/>
              <a:t>Confirmer que notre base de données correspond aux hypothèse de l’analyse statistique que nous voulons faire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visualize data first?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ay Koffe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1846</Words>
  <Application>Microsoft Office PowerPoint</Application>
  <PresentationFormat>On-screen Show (16:9)</PresentationFormat>
  <Paragraphs>269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Yanone Kaffeesatz</vt:lpstr>
      <vt:lpstr>Yanone Kaffeesatz Light</vt:lpstr>
      <vt:lpstr>Arial</vt:lpstr>
      <vt:lpstr>Yanone Kaffeesatz Medium</vt:lpstr>
      <vt:lpstr>Gray Koffee</vt:lpstr>
      <vt:lpstr>Basic Statistics in R</vt:lpstr>
      <vt:lpstr>Basic Statistics Topics</vt:lpstr>
      <vt:lpstr>Importing Data - Creating an environment for your project</vt:lpstr>
      <vt:lpstr>Create a folder structure</vt:lpstr>
      <vt:lpstr>Open a quarto document (ouvrir un document quarto)</vt:lpstr>
      <vt:lpstr>Basic Statistics Topics</vt:lpstr>
      <vt:lpstr>PowerPoint Presentation</vt:lpstr>
      <vt:lpstr>PowerPoint Presentation</vt:lpstr>
      <vt:lpstr>Why do we visualize data first?</vt:lpstr>
      <vt:lpstr>Some methods for data exploration and visualization</vt:lpstr>
      <vt:lpstr>Using the skimr package: skim(data)</vt:lpstr>
      <vt:lpstr>Using boxplots to explore differences between groups</vt:lpstr>
      <vt:lpstr>Histograms allow us to explore the distributions of variables</vt:lpstr>
      <vt:lpstr>Scatterplots are used to explore the relationship between two continuous variables</vt:lpstr>
      <vt:lpstr>Basic Statistics Topics</vt:lpstr>
      <vt:lpstr>What assumptions do we need to consider for parametric tests?</vt:lpstr>
      <vt:lpstr>What assumptions do we need to consider for parametric tests?</vt:lpstr>
      <vt:lpstr>What assumptions do we need to consider for parametric tests?</vt:lpstr>
      <vt:lpstr>What assumptions do we need to consider for parametric tests?</vt:lpstr>
      <vt:lpstr>How to test each assumption</vt:lpstr>
      <vt:lpstr>Basic Statistics Topics</vt:lpstr>
      <vt:lpstr>What are correlations?</vt:lpstr>
      <vt:lpstr>Two most common types of correlations</vt:lpstr>
      <vt:lpstr>PowerPoint Presentation</vt:lpstr>
      <vt:lpstr>Basic Statistics Topics</vt:lpstr>
      <vt:lpstr>What are some examples of comparisons between groups?</vt:lpstr>
      <vt:lpstr>What are some examples of comparisons between groups?</vt:lpstr>
      <vt:lpstr>How to visualize comparisons between groups?</vt:lpstr>
      <vt:lpstr>Choosing a test</vt:lpstr>
      <vt:lpstr>PowerPoint Presentation</vt:lpstr>
      <vt:lpstr>Parametric Data: Use of T-tests</vt:lpstr>
      <vt:lpstr>R Practice!</vt:lpstr>
      <vt:lpstr>Create a new R Project</vt:lpstr>
      <vt:lpstr>Create a new R Project</vt:lpstr>
      <vt:lpstr>Create a folder structure</vt:lpstr>
      <vt:lpstr>Create a folder structure</vt:lpstr>
      <vt:lpstr>Sort your files into the proper folders</vt:lpstr>
      <vt:lpstr>Open a quarto document (ouvrir un document quarto)</vt:lpstr>
      <vt:lpstr>PowerPoint Presentation</vt:lpstr>
      <vt:lpstr>Extra Resources</vt:lpstr>
      <vt:lpstr>Extra slides!</vt:lpstr>
      <vt:lpstr>PowerPoint Presentation</vt:lpstr>
      <vt:lpstr>Parametric Data: Use of ANOVAs</vt:lpstr>
      <vt:lpstr>Difference between right-skewed and left-skewed distributions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sophi</dc:creator>
  <cp:lastModifiedBy>Sophie Lockwood</cp:lastModifiedBy>
  <cp:revision>2</cp:revision>
  <dcterms:modified xsi:type="dcterms:W3CDTF">2025-05-18T14:10:43Z</dcterms:modified>
</cp:coreProperties>
</file>