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64"/>
  </p:notesMasterIdLst>
  <p:sldIdLst>
    <p:sldId id="322" r:id="rId2"/>
    <p:sldId id="271" r:id="rId3"/>
    <p:sldId id="272" r:id="rId4"/>
    <p:sldId id="346" r:id="rId5"/>
    <p:sldId id="348" r:id="rId6"/>
    <p:sldId id="349" r:id="rId7"/>
    <p:sldId id="350" r:id="rId8"/>
    <p:sldId id="345" r:id="rId9"/>
    <p:sldId id="344" r:id="rId10"/>
    <p:sldId id="343" r:id="rId11"/>
    <p:sldId id="269" r:id="rId12"/>
    <p:sldId id="363" r:id="rId13"/>
    <p:sldId id="365" r:id="rId14"/>
    <p:sldId id="286" r:id="rId15"/>
    <p:sldId id="295" r:id="rId16"/>
    <p:sldId id="287" r:id="rId17"/>
    <p:sldId id="288" r:id="rId18"/>
    <p:sldId id="352" r:id="rId19"/>
    <p:sldId id="351" r:id="rId20"/>
    <p:sldId id="293" r:id="rId21"/>
    <p:sldId id="294" r:id="rId22"/>
    <p:sldId id="355" r:id="rId23"/>
    <p:sldId id="354" r:id="rId24"/>
    <p:sldId id="353" r:id="rId25"/>
    <p:sldId id="356" r:id="rId26"/>
    <p:sldId id="316" r:id="rId27"/>
    <p:sldId id="298" r:id="rId28"/>
    <p:sldId id="324" r:id="rId29"/>
    <p:sldId id="301" r:id="rId30"/>
    <p:sldId id="290" r:id="rId31"/>
    <p:sldId id="289" r:id="rId32"/>
    <p:sldId id="291" r:id="rId33"/>
    <p:sldId id="292" r:id="rId34"/>
    <p:sldId id="305" r:id="rId35"/>
    <p:sldId id="364" r:id="rId36"/>
    <p:sldId id="261" r:id="rId37"/>
    <p:sldId id="338" r:id="rId38"/>
    <p:sldId id="339" r:id="rId39"/>
    <p:sldId id="299" r:id="rId40"/>
    <p:sldId id="323" r:id="rId41"/>
    <p:sldId id="296" r:id="rId42"/>
    <p:sldId id="300" r:id="rId43"/>
    <p:sldId id="320" r:id="rId44"/>
    <p:sldId id="265" r:id="rId45"/>
    <p:sldId id="326" r:id="rId46"/>
    <p:sldId id="306" r:id="rId47"/>
    <p:sldId id="357" r:id="rId48"/>
    <p:sldId id="333" r:id="rId49"/>
    <p:sldId id="335" r:id="rId50"/>
    <p:sldId id="334" r:id="rId51"/>
    <p:sldId id="336" r:id="rId52"/>
    <p:sldId id="337" r:id="rId53"/>
    <p:sldId id="366" r:id="rId54"/>
    <p:sldId id="340" r:id="rId55"/>
    <p:sldId id="325" r:id="rId56"/>
    <p:sldId id="341" r:id="rId57"/>
    <p:sldId id="360" r:id="rId58"/>
    <p:sldId id="359" r:id="rId59"/>
    <p:sldId id="361" r:id="rId60"/>
    <p:sldId id="275" r:id="rId61"/>
    <p:sldId id="358" r:id="rId62"/>
    <p:sldId id="36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B8"/>
    <a:srgbClr val="88110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9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1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6A573-BC5B-49AF-A958-7899297BE7D0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61F61-E8ED-4FA9-AC52-18D8D375E3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6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3E633-8C1A-4218-A2B8-282051444C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003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 txBox="1">
            <a:spLocks noGrp="1" noChangeArrowheads="1"/>
          </p:cNvSpPr>
          <p:nvPr/>
        </p:nvSpPr>
        <p:spPr bwMode="auto">
          <a:xfrm>
            <a:off x="4024313" y="9745663"/>
            <a:ext cx="30749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248" tIns="0" rIns="20248" bIns="0" anchor="b"/>
          <a:lstStyle>
            <a:lvl1pPr defTabSz="8096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8988" indent="-303213" defTabSz="8096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4438" indent="-242888" defTabSz="8096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00213" indent="-242888" defTabSz="8096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87575" indent="-244475" defTabSz="8096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4775" indent="-244475" algn="ctr" defTabSz="8096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1975" indent="-244475" algn="ctr" defTabSz="8096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59175" indent="-244475" algn="ctr" defTabSz="8096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16375" indent="-244475" algn="ctr" defTabSz="8096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223BB2BD-0EC9-4150-A2E0-237BE0FCA385}" type="slidenum">
              <a:rPr lang="fr-FR" altLang="en-US" sz="1100" i="1"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20</a:t>
            </a:fld>
            <a:endParaRPr lang="fr-FR" altLang="en-US" sz="1100" i="1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2500" cy="3571875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563" y="4864100"/>
            <a:ext cx="5210175" cy="4308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867" tIns="48934" rIns="97867" bIns="48934"/>
          <a:lstStyle/>
          <a:p>
            <a:pPr defTabSz="914400"/>
            <a:r>
              <a:rPr lang="en-GB" altLang="en-US"/>
              <a:t>Measure the slope</a:t>
            </a:r>
          </a:p>
          <a:p>
            <a:pPr defTabSz="914400"/>
            <a:r>
              <a:rPr lang="en-GB" altLang="en-US"/>
              <a:t>Beta 1 is the slope</a:t>
            </a:r>
          </a:p>
          <a:p>
            <a:pPr defTabSz="914400"/>
            <a:r>
              <a:rPr lang="en-GB" altLang="en-US"/>
              <a:t>Alpha is the intercept, is the baseline</a:t>
            </a:r>
          </a:p>
          <a:p>
            <a:pPr defTabSz="914400"/>
            <a:r>
              <a:rPr lang="en-GB" altLang="en-US"/>
              <a:t>Beta is the magnitude by which y changes when x changes by one unit</a:t>
            </a:r>
          </a:p>
          <a:p>
            <a:pPr defTabSz="914400"/>
            <a:r>
              <a:rPr lang="en-GB" altLang="en-US"/>
              <a:t>Least square method: sum of all squared deviations. If the sum of all deviations is low, the line is explaining well the association between age and SBP.</a:t>
            </a:r>
          </a:p>
          <a:p>
            <a:pPr defTabSz="914400"/>
            <a:r>
              <a:rPr lang="de-DE" altLang="en-US"/>
              <a:t>Explain least square method on whiteboard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0340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8988" indent="-303213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4438" indent="-242888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00213" indent="-242888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87575" indent="-244475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47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19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591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163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28204613-5591-4DC5-9741-3779F8F29A75}" type="slidenum">
              <a:rPr lang="fr-FR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21</a:t>
            </a:fld>
            <a:endParaRPr lang="fr-FR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50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303DA-5D05-6A32-C529-A2FC6758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8FC7E425-41BA-092D-2A73-65D1AD642A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8988" indent="-303213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14438" indent="-242888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00213" indent="-242888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87575" indent="-244475" defTabSz="425450" eaLnBrk="0"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447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019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591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16375" indent="-244475" algn="ctr" defTabSz="4254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687388" algn="l"/>
                <a:tab pos="1373188" algn="l"/>
                <a:tab pos="2062163" algn="l"/>
                <a:tab pos="2751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28204613-5591-4DC5-9741-3779F8F29A75}" type="slidenum">
              <a:rPr lang="fr-FR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fr-FR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C37C90F-4F40-5499-C04E-BB2FBB3DF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5FFCA09-EB8A-769A-272B-E1B7DC9AC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60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4737C-BE2E-93DA-DA84-12E3DF2A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DCDB036E-5A01-BC83-C694-EC83F29D9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3E633-8C1A-4218-A2B8-282051444C6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AB3C9B4-8387-7436-B4F7-2D655E63D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48B5C7F-BE31-E4D4-3337-32BDA809B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6338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3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0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0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90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31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4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049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8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9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94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EAD9-5B5B-44FC-A189-37B534904F6F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BC39-1808-4EBB-995A-723B2BAB48E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/>
          <p:cNvGrpSpPr/>
          <p:nvPr/>
        </p:nvGrpSpPr>
        <p:grpSpPr>
          <a:xfrm>
            <a:off x="0" y="0"/>
            <a:ext cx="9144000" cy="2780928"/>
            <a:chOff x="0" y="0"/>
            <a:chExt cx="9144000" cy="2781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9144000" cy="2781300"/>
            </a:xfrm>
            <a:prstGeom prst="roundRect">
              <a:avLst>
                <a:gd name="adj" fmla="val 292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fr-FR" sz="2800" b="1">
                  <a:solidFill>
                    <a:schemeClr val="bg1"/>
                  </a:solidFill>
                  <a:latin typeface="Trebuchet MS" pitchFamily="34" charset="0"/>
                </a:rPr>
                <a:t>  </a:t>
              </a:r>
              <a:endParaRPr lang="en-GB" sz="2800" b="1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0" y="2781300"/>
              <a:ext cx="9144000" cy="0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2427" y="820888"/>
            <a:ext cx="8100811" cy="12034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</a:rPr>
              <a:t>Introduction to Linear Regression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3641" y="6204177"/>
            <a:ext cx="1883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Workshop</a:t>
            </a:r>
          </a:p>
          <a:p>
            <a:pPr algn="ctr"/>
            <a:r>
              <a:rPr lang="fr-FR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Andasibe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May 2025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782452" y="3269326"/>
            <a:ext cx="7579096" cy="1656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Hafaliana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Christian Ranaivoson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Ecology and Evolution (E&amp;E), University of Chicago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Mention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Zoologie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et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Biodiversité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Animale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(MZBA), University of  Antananarivo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Association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Ekipa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Fanihy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(Efa),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Madaggascar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F7150-7903-EE4A-EEA8-0AC1AE811249}"/>
              </a:ext>
            </a:extLst>
          </p:cNvPr>
          <p:cNvSpPr txBox="1"/>
          <p:nvPr/>
        </p:nvSpPr>
        <p:spPr>
          <a:xfrm>
            <a:off x="2367176" y="5622711"/>
            <a:ext cx="455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Adapted from Andrés Garchitorena, PhD</a:t>
            </a:r>
          </a:p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(E2M2, 2024)</a:t>
            </a:r>
            <a:endParaRPr lang="LID4096" dirty="0"/>
          </a:p>
        </p:txBody>
      </p:sp>
      <p:pic>
        <p:nvPicPr>
          <p:cNvPr id="5" name="Picture 4" descr="A fish with text and black text&#10;&#10;AI-generated content may be incorrect.">
            <a:extLst>
              <a:ext uri="{FF2B5EF4-FFF2-40B4-BE49-F238E27FC236}">
                <a16:creationId xmlns:a16="http://schemas.microsoft.com/office/drawing/2014/main" id="{54CD4957-817F-6026-B937-AA58044B3E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66" y="3002852"/>
            <a:ext cx="1055914" cy="834253"/>
          </a:xfrm>
          <a:prstGeom prst="rect">
            <a:avLst/>
          </a:prstGeom>
        </p:spPr>
      </p:pic>
      <p:pic>
        <p:nvPicPr>
          <p:cNvPr id="7" name="Picture 6" descr="A logo of a university of chicago&#10;&#10;AI-generated content may be incorrect.">
            <a:extLst>
              <a:ext uri="{FF2B5EF4-FFF2-40B4-BE49-F238E27FC236}">
                <a16:creationId xmlns:a16="http://schemas.microsoft.com/office/drawing/2014/main" id="{8B482DDB-5B68-7E91-4E1D-D9DE09A0DA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2861599"/>
            <a:ext cx="914122" cy="912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0AF99-F835-7EA1-52A6-60E50DB97D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4004069"/>
            <a:ext cx="1262196" cy="1188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27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B4A3-ADA3-CC34-748D-08EAC0BF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E130-B559-E169-B0B6-11884DFF5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59EA6D6-ACC2-0F65-3B17-EA19FACD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8" y="4256484"/>
            <a:ext cx="9144000" cy="2781300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23802-1C78-C43E-8006-E3E53245E729}"/>
              </a:ext>
            </a:extLst>
          </p:cNvPr>
          <p:cNvSpPr txBox="1"/>
          <p:nvPr/>
        </p:nvSpPr>
        <p:spPr>
          <a:xfrm>
            <a:off x="3205574" y="35086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D130A-0EC9-8205-256A-B40E5539A38C}"/>
              </a:ext>
            </a:extLst>
          </p:cNvPr>
          <p:cNvSpPr txBox="1"/>
          <p:nvPr/>
        </p:nvSpPr>
        <p:spPr>
          <a:xfrm>
            <a:off x="71121" y="1615580"/>
            <a:ext cx="90707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Considering the effect of </a:t>
            </a:r>
            <a:r>
              <a:rPr lang="en-US" sz="2800" b="1" dirty="0"/>
              <a:t>only one explanatory variable (x) </a:t>
            </a:r>
            <a:r>
              <a:rPr lang="en-US" sz="2800" dirty="0"/>
              <a:t>on a response variable </a:t>
            </a:r>
            <a:r>
              <a:rPr lang="en-US" sz="2800" b="1" dirty="0"/>
              <a:t>(y) with a normal distribution</a:t>
            </a:r>
          </a:p>
          <a:p>
            <a:pPr algn="ctr"/>
            <a:endParaRPr lang="en-US" sz="2400" dirty="0"/>
          </a:p>
          <a:p>
            <a:pPr algn="ctr"/>
            <a:r>
              <a:rPr lang="fr-FR" sz="2400" noProof="0" dirty="0"/>
              <a:t>(Etudier « l’effet » une seule variable explicative</a:t>
            </a:r>
            <a:r>
              <a:rPr lang="fr-FR" sz="2400" dirty="0"/>
              <a:t> sur une variable réponse ayant une distribution normale</a:t>
            </a:r>
            <a:r>
              <a:rPr lang="fr-FR" sz="2400" noProof="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307AE-6025-9B11-F912-0021C42C498E}"/>
              </a:ext>
            </a:extLst>
          </p:cNvPr>
          <p:cNvSpPr txBox="1"/>
          <p:nvPr/>
        </p:nvSpPr>
        <p:spPr>
          <a:xfrm>
            <a:off x="1836522" y="3887152"/>
            <a:ext cx="560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(Azo </a:t>
            </a:r>
            <a:r>
              <a:rPr lang="en-US" dirty="0" err="1"/>
              <a:t>tsotsorina</a:t>
            </a:r>
            <a:r>
              <a:rPr lang="en-US" dirty="0"/>
              <a:t> hoe </a:t>
            </a:r>
            <a:r>
              <a:rPr lang="en-US" dirty="0" err="1"/>
              <a:t>fiakinan’ny</a:t>
            </a:r>
            <a:r>
              <a:rPr lang="en-US" dirty="0"/>
              <a:t> “y” </a:t>
            </a:r>
            <a:r>
              <a:rPr lang="en-US" dirty="0" err="1"/>
              <a:t>amin’ny</a:t>
            </a:r>
            <a:r>
              <a:rPr lang="en-US" dirty="0"/>
              <a:t> “x” </a:t>
            </a:r>
            <a:r>
              <a:rPr lang="en-US" dirty="0" err="1"/>
              <a:t>iray</a:t>
            </a:r>
            <a:r>
              <a:rPr lang="en-US" dirty="0"/>
              <a:t> </a:t>
            </a:r>
            <a:r>
              <a:rPr lang="en-US" dirty="0" err="1"/>
              <a:t>ihany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CBE73-E57E-AC25-34B1-0942CE74FF36}"/>
              </a:ext>
            </a:extLst>
          </p:cNvPr>
          <p:cNvSpPr txBox="1"/>
          <p:nvPr/>
        </p:nvSpPr>
        <p:spPr>
          <a:xfrm>
            <a:off x="5573485" y="13969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r>
              <a:rPr lang="en-US" sz="2800" b="1" dirty="0"/>
              <a:t>()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8369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/>
          <p:cNvGrpSpPr/>
          <p:nvPr/>
        </p:nvGrpSpPr>
        <p:grpSpPr>
          <a:xfrm>
            <a:off x="334648" y="210865"/>
            <a:ext cx="4795260" cy="533400"/>
            <a:chOff x="2263931" y="4896718"/>
            <a:chExt cx="4795260" cy="533400"/>
          </a:xfrm>
        </p:grpSpPr>
        <p:sp>
          <p:nvSpPr>
            <p:cNvPr id="5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45720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/>
            <p:cNvSpPr txBox="1">
              <a:spLocks noChangeArrowheads="1"/>
            </p:cNvSpPr>
            <p:nvPr/>
          </p:nvSpPr>
          <p:spPr bwMode="gray">
            <a:xfrm>
              <a:off x="3270327" y="4946501"/>
              <a:ext cx="350153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Variables and distributions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38F8A7-2838-E718-2FDC-8D2B0C84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4" y="1666239"/>
            <a:ext cx="8760711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3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5278-4483-7DFF-10E7-D2D8651FC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A133F671-6FDD-C7F8-8D1A-AA5A20BA3D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ACCDCD9C-0DD3-461F-72A4-7A57A96D3517}"/>
              </a:ext>
            </a:extLst>
          </p:cNvPr>
          <p:cNvGrpSpPr/>
          <p:nvPr/>
        </p:nvGrpSpPr>
        <p:grpSpPr>
          <a:xfrm>
            <a:off x="334648" y="210865"/>
            <a:ext cx="4795260" cy="533400"/>
            <a:chOff x="2263931" y="4896718"/>
            <a:chExt cx="47952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8FE8A8F3-4AB2-F9EE-8214-71689909C33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45720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D70F0BD7-0DD3-99C1-A9BB-C886C2097BB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70327" y="4946501"/>
              <a:ext cx="350153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Variables and distributions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26C50FE7-A96C-5FAF-7EB0-C66ED165810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77791DBA-0478-4E5D-EBE6-BFE2218BB6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E86EDA-DA75-D876-DDAE-FD39795F92BA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AA61F-41BA-1453-D2D6-2B0D56DC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4" y="1688007"/>
            <a:ext cx="8760711" cy="34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76A12-2ADF-A58B-C3F3-2DBEE1A6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5FE32A54-0E3E-4641-59D7-2630B45A7E7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14ADCE83-5687-6327-9FB2-2C3B448A946A}"/>
              </a:ext>
            </a:extLst>
          </p:cNvPr>
          <p:cNvGrpSpPr/>
          <p:nvPr/>
        </p:nvGrpSpPr>
        <p:grpSpPr>
          <a:xfrm>
            <a:off x="334648" y="210865"/>
            <a:ext cx="4795260" cy="533400"/>
            <a:chOff x="2263931" y="4896718"/>
            <a:chExt cx="47952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26247EEC-A335-9538-E67B-C41CAEFDC1A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45720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EA1DE2F1-A884-DE5B-4E1F-8AE6764EECC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270327" y="4946501"/>
              <a:ext cx="350153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Variables and distributions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08A496F0-0ADE-3DBC-3B77-E93D557D71F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C15579D-008D-59DB-EFF5-472CE430519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9C8143-5BF3-24C9-C6A5-C5AB9AF6EDBB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53276-7EEC-2385-59C9-11B0632F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4" y="1688007"/>
            <a:ext cx="8760711" cy="3438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3BBF2-E1FE-97CC-7760-411871FFAC77}"/>
              </a:ext>
            </a:extLst>
          </p:cNvPr>
          <p:cNvSpPr txBox="1"/>
          <p:nvPr/>
        </p:nvSpPr>
        <p:spPr>
          <a:xfrm>
            <a:off x="986203" y="531669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Continuous</a:t>
            </a:r>
            <a:endParaRPr lang="LID4096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50AE5-9102-C1AA-5D19-8B649F951E39}"/>
              </a:ext>
            </a:extLst>
          </p:cNvPr>
          <p:cNvSpPr txBox="1"/>
          <p:nvPr/>
        </p:nvSpPr>
        <p:spPr>
          <a:xfrm>
            <a:off x="3796460" y="5312229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Integer (Count)</a:t>
            </a:r>
            <a:endParaRPr lang="LID4096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70597-5772-7DFB-18CD-3CC8BCE004DB}"/>
              </a:ext>
            </a:extLst>
          </p:cNvPr>
          <p:cNvSpPr txBox="1"/>
          <p:nvPr/>
        </p:nvSpPr>
        <p:spPr>
          <a:xfrm>
            <a:off x="6466114" y="5349352"/>
            <a:ext cx="256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Presence/Absence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85017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" r="8713"/>
          <a:stretch/>
        </p:blipFill>
        <p:spPr>
          <a:xfrm>
            <a:off x="3778375" y="1712890"/>
            <a:ext cx="5203066" cy="3584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7"/>
          <a:stretch/>
        </p:blipFill>
        <p:spPr>
          <a:xfrm>
            <a:off x="892086" y="2949731"/>
            <a:ext cx="2886289" cy="24591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86" y="961144"/>
            <a:ext cx="3044089" cy="1992393"/>
          </a:xfrm>
          <a:prstGeom prst="rect">
            <a:avLst/>
          </a:prstGeom>
        </p:spPr>
      </p:pic>
      <p:sp>
        <p:nvSpPr>
          <p:cNvPr id="5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6" name="Groupe 43"/>
          <p:cNvGrpSpPr/>
          <p:nvPr/>
        </p:nvGrpSpPr>
        <p:grpSpPr>
          <a:xfrm>
            <a:off x="334648" y="210865"/>
            <a:ext cx="5435340" cy="533400"/>
            <a:chOff x="2263931" y="4896718"/>
            <a:chExt cx="5435340" cy="533400"/>
          </a:xfrm>
        </p:grpSpPr>
        <p:sp>
          <p:nvSpPr>
            <p:cNvPr id="7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21208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gray">
            <a:xfrm>
              <a:off x="3080553" y="4946501"/>
              <a:ext cx="447353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Let’s work through a cute example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97D48-D188-2E28-D0D2-41DED0563D9E}"/>
              </a:ext>
            </a:extLst>
          </p:cNvPr>
          <p:cNvSpPr txBox="1"/>
          <p:nvPr/>
        </p:nvSpPr>
        <p:spPr>
          <a:xfrm>
            <a:off x="1723250" y="5974108"/>
            <a:ext cx="6212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Lemurs weight (</a:t>
            </a:r>
            <a:r>
              <a:rPr lang="en-US" sz="3200" dirty="0" err="1"/>
              <a:t>poids</a:t>
            </a:r>
            <a:r>
              <a:rPr lang="en-US" sz="3200" dirty="0"/>
              <a:t>) determinants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90515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773070-29DC-0677-0DC9-218779A5B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54" y="978924"/>
            <a:ext cx="5389331" cy="5767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0F503C-EA90-8CA9-0E34-3DF48863878B}"/>
                  </a:ext>
                </a:extLst>
              </p:cNvPr>
              <p:cNvSpPr txBox="1"/>
              <p:nvPr/>
            </p:nvSpPr>
            <p:spPr>
              <a:xfrm>
                <a:off x="6724566" y="3151296"/>
                <a:ext cx="1733634" cy="55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𝒁𝒊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LID4096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0F503C-EA90-8CA9-0E34-3DF488638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66" y="3151296"/>
                <a:ext cx="1733634" cy="55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88030E-B979-B5F6-522F-8D9E45939CF2}"/>
              </a:ext>
            </a:extLst>
          </p:cNvPr>
          <p:cNvSpPr txBox="1"/>
          <p:nvPr/>
        </p:nvSpPr>
        <p:spPr>
          <a:xfrm>
            <a:off x="7177551" y="430784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Z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̴N(0, 1) 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333023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7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0AD2C-4024-5C62-82DF-4687E03A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61" y="794247"/>
            <a:ext cx="5681964" cy="60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9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5BA7E2-6CB9-319A-97C9-35EB2B32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2" y="794247"/>
            <a:ext cx="5523455" cy="6072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84696E-FC27-3327-DC32-D52B0B6C7F8E}"/>
              </a:ext>
            </a:extLst>
          </p:cNvPr>
          <p:cNvSpPr txBox="1"/>
          <p:nvPr/>
        </p:nvSpPr>
        <p:spPr>
          <a:xfrm>
            <a:off x="6554651" y="206435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lm</a:t>
            </a:r>
            <a:r>
              <a:rPr lang="en-US" b="1" dirty="0"/>
              <a:t>(formula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data)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7415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98A9-CB2E-9F71-6D7D-9F6D154B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87FEA48A-DAD6-F36B-A39A-2E1E0F58BA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FF743129-F574-3517-C3ED-2C5CB5B42982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17654A08-46CC-E1C7-93A6-BE9314502D4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7CD310FE-079F-D68A-44B4-6FA006DD51F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C64A94F4-814B-07F2-5EEB-BD3416C157C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9C7E646A-A2A8-BF61-FD6F-E7205E321E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F558D60-8004-76E7-F4A1-F5825F93D771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D96B20-8855-6696-5406-393D47A6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15" y="794247"/>
            <a:ext cx="5523455" cy="6072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322B-683B-3C29-5ECC-D8FF1A51499A}"/>
              </a:ext>
            </a:extLst>
          </p:cNvPr>
          <p:cNvSpPr txBox="1"/>
          <p:nvPr/>
        </p:nvSpPr>
        <p:spPr>
          <a:xfrm>
            <a:off x="6685280" y="198815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lm</a:t>
            </a:r>
            <a:r>
              <a:rPr lang="en-US" b="1" dirty="0"/>
              <a:t>(formula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data)</a:t>
            </a:r>
            <a:endParaRPr lang="LID4096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DD777-949B-52A8-F557-27DFBED65494}"/>
              </a:ext>
            </a:extLst>
          </p:cNvPr>
          <p:cNvSpPr txBox="1"/>
          <p:nvPr/>
        </p:nvSpPr>
        <p:spPr>
          <a:xfrm>
            <a:off x="6714170" y="2692401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: </a:t>
            </a:r>
            <a:r>
              <a:rPr lang="en-US" sz="1800" i="1" dirty="0">
                <a:latin typeface="Script MT Bold" panose="03040602040607080904" pitchFamily="66" charset="0"/>
              </a:rPr>
              <a:t>Y = f(x)</a:t>
            </a:r>
            <a:endParaRPr lang="LID4096" sz="1800" i="1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5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D1EC8-3307-3B2D-14F5-9BF4D317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7FA3FDD1-7A98-1774-9779-2430F6586D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C12C0BBE-0F20-2569-B8EA-21FB044BF4EA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3B0E3C03-9618-B2B9-6E40-579128F6A8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880FBFA7-5FA4-7A77-A9B9-EEA2B828BA3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27215F85-646F-5CA2-952C-94A82F563E0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244FE96C-6AEE-3813-68EA-743F567601A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7E1769F-321D-47FD-0C21-C795DBFE6545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B14431-738D-C04B-C1B3-23036BF8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2" y="794247"/>
            <a:ext cx="5523455" cy="6072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35FB6-8451-4D9B-1E76-8191F6FFF8A7}"/>
              </a:ext>
            </a:extLst>
          </p:cNvPr>
          <p:cNvSpPr txBox="1"/>
          <p:nvPr/>
        </p:nvSpPr>
        <p:spPr>
          <a:xfrm>
            <a:off x="6832892" y="2448146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lm</a:t>
            </a:r>
            <a:r>
              <a:rPr lang="en-US" dirty="0"/>
              <a:t>(formula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data)”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DC788-B168-F167-9FCB-D449F949C540}"/>
              </a:ext>
            </a:extLst>
          </p:cNvPr>
          <p:cNvSpPr txBox="1"/>
          <p:nvPr/>
        </p:nvSpPr>
        <p:spPr>
          <a:xfrm>
            <a:off x="6672188" y="193735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lm</a:t>
            </a:r>
            <a:r>
              <a:rPr lang="en-US" b="1" dirty="0"/>
              <a:t>(weight</a:t>
            </a:r>
            <a:r>
              <a:rPr lang="en-US" sz="2400" b="1" dirty="0"/>
              <a:t>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 Age, data)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0879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05474"/>
            <a:ext cx="8801928" cy="40130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Remind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basic </a:t>
            </a:r>
            <a:r>
              <a:rPr lang="fr-FR" dirty="0" err="1"/>
              <a:t>principles</a:t>
            </a:r>
            <a:r>
              <a:rPr lang="fr-FR" dirty="0"/>
              <a:t> of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Introduction to </a:t>
            </a:r>
            <a:r>
              <a:rPr lang="fr-FR" dirty="0" err="1"/>
              <a:t>generalized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Provide</a:t>
            </a:r>
            <a:r>
              <a:rPr lang="fr-FR" dirty="0"/>
              <a:t> an </a:t>
            </a:r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involved</a:t>
            </a:r>
            <a:r>
              <a:rPr lang="fr-FR" dirty="0"/>
              <a:t> in </a:t>
            </a:r>
            <a:r>
              <a:rPr lang="fr-FR" dirty="0" err="1"/>
              <a:t>developing</a:t>
            </a:r>
            <a:r>
              <a:rPr lang="fr-FR" dirty="0"/>
              <a:t> a </a:t>
            </a:r>
            <a:r>
              <a:rPr lang="fr-FR" dirty="0" err="1"/>
              <a:t>generalized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mixed model (</a:t>
            </a:r>
            <a:r>
              <a:rPr lang="fr-FR" dirty="0" err="1"/>
              <a:t>tuorial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« </a:t>
            </a:r>
            <a:r>
              <a:rPr lang="fr-FR" dirty="0" err="1"/>
              <a:t>Understand</a:t>
            </a:r>
            <a:r>
              <a:rPr lang="fr-FR" dirty="0"/>
              <a:t> alternatives to the use of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the </a:t>
            </a:r>
            <a:r>
              <a:rPr lang="fr-FR" dirty="0" err="1"/>
              <a:t>study</a:t>
            </a:r>
            <a:r>
              <a:rPr lang="fr-FR" dirty="0"/>
              <a:t> of </a:t>
            </a:r>
            <a:r>
              <a:rPr lang="fr-FR" dirty="0" err="1"/>
              <a:t>dynamical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 »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5" name="Groupe 43"/>
          <p:cNvGrpSpPr/>
          <p:nvPr/>
        </p:nvGrpSpPr>
        <p:grpSpPr>
          <a:xfrm>
            <a:off x="334648" y="209132"/>
            <a:ext cx="7423260" cy="535133"/>
            <a:chOff x="2263931" y="4894985"/>
            <a:chExt cx="7423260" cy="535133"/>
          </a:xfrm>
        </p:grpSpPr>
        <p:sp>
          <p:nvSpPr>
            <p:cNvPr id="6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72000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gray">
            <a:xfrm>
              <a:off x="3233472" y="4894985"/>
              <a:ext cx="375750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fr-FR" sz="2800" dirty="0"/>
                <a:t>Objectives of the lecture</a:t>
              </a:r>
              <a:endParaRPr lang="en-GB" sz="2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4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1"/>
          <p:cNvSpPr>
            <a:spLocks noGrp="1" noChangeArrowheads="1"/>
          </p:cNvSpPr>
          <p:nvPr>
            <p:ph type="body" idx="4294967295"/>
          </p:nvPr>
        </p:nvSpPr>
        <p:spPr>
          <a:xfrm>
            <a:off x="717550" y="1339850"/>
            <a:ext cx="8426450" cy="5395801"/>
          </a:xfrm>
        </p:spPr>
        <p:txBody>
          <a:bodyPr vert="horz" lIns="87879" tIns="43940" rIns="87879" bIns="43940" rtlCol="0">
            <a:normAutofit/>
          </a:bodyPr>
          <a:lstStyle/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r>
              <a:rPr lang="fr-FR" altLang="en-US" sz="2177" dirty="0"/>
              <a:t>R</a:t>
            </a:r>
            <a:r>
              <a:rPr lang="en-GB" altLang="en-US" sz="2177" dirty="0"/>
              <a:t>elation between 2 continuous variables</a:t>
            </a:r>
            <a:endParaRPr lang="fr-FR" altLang="en-US" sz="2177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endParaRPr lang="fr-FR" altLang="en-US" sz="2177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endParaRPr lang="fr-FR" altLang="en-US" sz="2177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endParaRPr lang="fr-FR" altLang="en-US" sz="2177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endParaRPr lang="fr-FR" altLang="en-US" sz="2177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endParaRPr lang="fr-FR" altLang="en-US" sz="2177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r>
              <a:rPr lang="fr-FR" altLang="en-US" sz="2177" i="1" dirty="0" err="1"/>
              <a:t>Intercept</a:t>
            </a:r>
            <a:r>
              <a:rPr lang="fr-FR" altLang="en-US" sz="2177" i="1" dirty="0"/>
              <a:t> (</a:t>
            </a:r>
            <a:r>
              <a:rPr lang="fr-FR" altLang="en-US" sz="2177" i="1" dirty="0">
                <a:latin typeface="Symbol" panose="05050102010706020507" pitchFamily="18" charset="2"/>
              </a:rPr>
              <a:t>a</a:t>
            </a:r>
            <a:r>
              <a:rPr lang="fr-FR" altLang="en-US" sz="2177" i="1" dirty="0"/>
              <a:t>)</a:t>
            </a:r>
          </a:p>
          <a:p>
            <a:pPr marL="716404" lvl="1" indent="-259204" defTabSz="829452">
              <a:lnSpc>
                <a:spcPct val="80000"/>
              </a:lnSpc>
              <a:spcAft>
                <a:spcPts val="600"/>
              </a:spcAft>
            </a:pPr>
            <a:r>
              <a:rPr lang="fr-FR" altLang="en-US" sz="1777" dirty="0"/>
              <a:t>Value of y </a:t>
            </a:r>
            <a:r>
              <a:rPr lang="fr-FR" altLang="en-US" sz="1777" dirty="0" err="1"/>
              <a:t>when</a:t>
            </a:r>
            <a:r>
              <a:rPr lang="fr-FR" altLang="en-US" sz="1777" dirty="0"/>
              <a:t> x </a:t>
            </a:r>
            <a:r>
              <a:rPr lang="fr-FR" altLang="en-US" sz="1777" dirty="0" err="1"/>
              <a:t>is</a:t>
            </a:r>
            <a:r>
              <a:rPr lang="fr-FR" altLang="en-US" sz="1777" dirty="0"/>
              <a:t> 0</a:t>
            </a:r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r>
              <a:rPr lang="fr-FR" altLang="en-US" sz="2177" i="1" dirty="0" err="1"/>
              <a:t>Regression</a:t>
            </a:r>
            <a:r>
              <a:rPr lang="fr-FR" altLang="en-US" sz="2177" i="1" dirty="0"/>
              <a:t> coefficient </a:t>
            </a:r>
            <a:r>
              <a:rPr lang="en-GB" altLang="en-US" sz="2177" i="1" dirty="0">
                <a:latin typeface="Symbol" panose="05050102010706020507" pitchFamily="18" charset="2"/>
              </a:rPr>
              <a:t>b</a:t>
            </a:r>
            <a:r>
              <a:rPr lang="en-GB" altLang="en-US" sz="2177" i="1" baseline="-25000" dirty="0"/>
              <a:t>1</a:t>
            </a:r>
          </a:p>
          <a:p>
            <a:pPr marL="622089" lvl="1" indent="-207363" defTabSz="829452">
              <a:lnSpc>
                <a:spcPct val="80000"/>
              </a:lnSpc>
              <a:spcAft>
                <a:spcPts val="600"/>
              </a:spcAft>
            </a:pPr>
            <a:r>
              <a:rPr lang="fr-FR" altLang="en-US" sz="1814" dirty="0"/>
              <a:t>M</a:t>
            </a:r>
            <a:r>
              <a:rPr lang="en-GB" altLang="en-US" sz="1814" dirty="0" err="1"/>
              <a:t>easures</a:t>
            </a:r>
            <a:r>
              <a:rPr lang="en-GB" altLang="en-US" sz="1814" dirty="0"/>
              <a:t> association</a:t>
            </a:r>
            <a:r>
              <a:rPr lang="fr-FR" altLang="en-US" sz="1814" dirty="0"/>
              <a:t> </a:t>
            </a:r>
            <a:r>
              <a:rPr lang="en-GB" altLang="en-US" sz="1814" dirty="0"/>
              <a:t>between y and x</a:t>
            </a:r>
            <a:endParaRPr lang="fr-FR" altLang="en-US" sz="1814" dirty="0"/>
          </a:p>
          <a:p>
            <a:pPr marL="622089" lvl="1" indent="-207363" defTabSz="829452">
              <a:lnSpc>
                <a:spcPct val="80000"/>
              </a:lnSpc>
              <a:spcAft>
                <a:spcPts val="600"/>
              </a:spcAft>
            </a:pPr>
            <a:r>
              <a:rPr lang="fr-FR" altLang="en-US" sz="1814" dirty="0" err="1"/>
              <a:t>Amount</a:t>
            </a:r>
            <a:r>
              <a:rPr lang="fr-FR" altLang="en-US" sz="1814" dirty="0"/>
              <a:t> by </a:t>
            </a:r>
            <a:r>
              <a:rPr lang="fr-FR" altLang="en-US" sz="1814" dirty="0" err="1"/>
              <a:t>which</a:t>
            </a:r>
            <a:r>
              <a:rPr lang="fr-FR" altLang="en-US" sz="1814" dirty="0"/>
              <a:t> y changes on </a:t>
            </a:r>
            <a:r>
              <a:rPr lang="fr-FR" altLang="en-US" sz="1814" dirty="0" err="1"/>
              <a:t>average</a:t>
            </a:r>
            <a:r>
              <a:rPr lang="fr-FR" altLang="en-US" sz="1814" dirty="0"/>
              <a:t> </a:t>
            </a:r>
            <a:r>
              <a:rPr lang="fr-FR" altLang="en-US" sz="1814" dirty="0" err="1"/>
              <a:t>when</a:t>
            </a:r>
            <a:r>
              <a:rPr lang="fr-FR" altLang="en-US" sz="1814" dirty="0"/>
              <a:t> x changes by one unit</a:t>
            </a:r>
            <a:endParaRPr lang="en-GB" altLang="en-US" sz="2177" baseline="-25000" dirty="0"/>
          </a:p>
          <a:p>
            <a:pPr marL="259204" indent="-259204" defTabSz="829452">
              <a:lnSpc>
                <a:spcPct val="80000"/>
              </a:lnSpc>
              <a:spcAft>
                <a:spcPts val="600"/>
              </a:spcAft>
            </a:pPr>
            <a:r>
              <a:rPr lang="en-GB" altLang="en-US" sz="2000" i="1" dirty="0"/>
              <a:t>Error (</a:t>
            </a:r>
            <a:r>
              <a:rPr lang="en-GB" altLang="en-US" sz="2000" i="1" dirty="0">
                <a:latin typeface="Symbol" panose="05050102010706020507" pitchFamily="18" charset="2"/>
              </a:rPr>
              <a:t>e</a:t>
            </a:r>
            <a:r>
              <a:rPr lang="en-GB" altLang="en-US" sz="2000" i="1" dirty="0"/>
              <a:t>)</a:t>
            </a:r>
            <a:endParaRPr lang="en-GB" altLang="en-US" sz="2200" i="1" dirty="0"/>
          </a:p>
          <a:p>
            <a:pPr marL="622089" lvl="1" indent="-207363" defTabSz="829452">
              <a:lnSpc>
                <a:spcPct val="80000"/>
              </a:lnSpc>
              <a:spcAft>
                <a:spcPts val="600"/>
              </a:spcAft>
            </a:pPr>
            <a:r>
              <a:rPr lang="en-US" altLang="en-US" sz="1814" dirty="0"/>
              <a:t>Difference between the predicted values and observed values of y </a:t>
            </a:r>
            <a:endParaRPr lang="fr-FR" altLang="en-US" sz="1814" dirty="0"/>
          </a:p>
          <a:p>
            <a:pPr marL="259204" indent="-259204" defTabSz="829452">
              <a:lnSpc>
                <a:spcPct val="80000"/>
              </a:lnSpc>
            </a:pPr>
            <a:endParaRPr lang="fr-FR" altLang="en-US" sz="2177" baseline="-25000" dirty="0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5798881" y="2319508"/>
            <a:ext cx="174481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905" b="1" i="1"/>
          </a:p>
        </p:txBody>
      </p:sp>
      <p:sp>
        <p:nvSpPr>
          <p:cNvPr id="60430" name="Text Box 1057"/>
          <p:cNvSpPr txBox="1">
            <a:spLocks noChangeArrowheads="1"/>
          </p:cNvSpPr>
          <p:nvPr/>
        </p:nvSpPr>
        <p:spPr bwMode="auto">
          <a:xfrm>
            <a:off x="1884961" y="3218068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6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gray">
            <a:xfrm>
              <a:off x="3022652" y="4952326"/>
              <a:ext cx="31709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Simple linear regression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9EBEF-048C-E22F-F1F5-4B28B562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22" y="1838731"/>
            <a:ext cx="4291956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26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34648" y="2354385"/>
            <a:ext cx="3142343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800" dirty="0">
                <a:latin typeface="+mn-lt"/>
              </a:rPr>
              <a:t>Response variable  =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830832" y="2178953"/>
            <a:ext cx="1687842" cy="86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540" dirty="0">
                <a:latin typeface="+mn-lt"/>
              </a:rPr>
              <a:t>Systematic </a:t>
            </a:r>
          </a:p>
          <a:p>
            <a:pPr eaLnBrk="1"/>
            <a:r>
              <a:rPr lang="en-US" altLang="en-US" sz="2540" dirty="0">
                <a:latin typeface="+mn-lt"/>
              </a:rPr>
              <a:t>component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979410" y="2182175"/>
            <a:ext cx="1687842" cy="86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540" dirty="0">
                <a:latin typeface="+mn-lt"/>
              </a:rPr>
              <a:t>Residual </a:t>
            </a:r>
          </a:p>
          <a:p>
            <a:pPr eaLnBrk="1"/>
            <a:r>
              <a:rPr lang="en-US" altLang="en-US" sz="2540" dirty="0">
                <a:latin typeface="+mn-lt"/>
              </a:rPr>
              <a:t>component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3455290" y="3659058"/>
            <a:ext cx="2438926" cy="69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/>
            <a:r>
              <a:rPr lang="en-US" altLang="en-US" dirty="0">
                <a:latin typeface="+mn-lt"/>
              </a:rPr>
              <a:t>Intercept and explanatory variables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6924459" y="3607488"/>
            <a:ext cx="1797744" cy="131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dirty="0">
                <a:latin typeface="+mn-lt"/>
              </a:rPr>
              <a:t>- Null mean</a:t>
            </a:r>
          </a:p>
          <a:p>
            <a:pPr eaLnBrk="1"/>
            <a:r>
              <a:rPr lang="en-US" altLang="en-US" dirty="0">
                <a:latin typeface="+mn-lt"/>
              </a:rPr>
              <a:t>- Independence</a:t>
            </a:r>
          </a:p>
          <a:p>
            <a:pPr eaLnBrk="1"/>
            <a:r>
              <a:rPr lang="en-US" altLang="en-US" dirty="0">
                <a:latin typeface="+mn-lt"/>
              </a:rPr>
              <a:t>- Fixed variance</a:t>
            </a:r>
          </a:p>
          <a:p>
            <a:pPr eaLnBrk="1"/>
            <a:r>
              <a:rPr lang="en-US" altLang="en-US" dirty="0">
                <a:latin typeface="+mn-lt"/>
              </a:rPr>
              <a:t>- Normality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6005380" y="2405537"/>
            <a:ext cx="321378" cy="45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 dirty="0">
                <a:latin typeface="+mn-lt"/>
              </a:rPr>
              <a:t>+</a:t>
            </a:r>
          </a:p>
        </p:txBody>
      </p:sp>
      <p:cxnSp>
        <p:nvCxnSpPr>
          <p:cNvPr id="9226" name="AutoShape 12"/>
          <p:cNvCxnSpPr>
            <a:cxnSpLocks noChangeShapeType="1"/>
            <a:stCxn id="9221" idx="2"/>
            <a:endCxn id="9223" idx="0"/>
          </p:cNvCxnSpPr>
          <p:nvPr/>
        </p:nvCxnSpPr>
        <p:spPr bwMode="auto">
          <a:xfrm>
            <a:off x="4674753" y="3044451"/>
            <a:ext cx="0" cy="6146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4"/>
          <p:cNvCxnSpPr>
            <a:cxnSpLocks noChangeShapeType="1"/>
            <a:stCxn id="9222" idx="2"/>
            <a:endCxn id="9224" idx="0"/>
          </p:cNvCxnSpPr>
          <p:nvPr/>
        </p:nvCxnSpPr>
        <p:spPr bwMode="auto">
          <a:xfrm>
            <a:off x="7823331" y="3047673"/>
            <a:ext cx="0" cy="559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766277" y="6115322"/>
            <a:ext cx="7611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C00000"/>
                </a:solidFill>
              </a:rPr>
              <a:t>The R function to fit a linear model is lm() which uses the form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altLang="en-US" sz="2000" b="1" dirty="0" err="1">
                <a:solidFill>
                  <a:srgbClr val="C00000"/>
                </a:solidFill>
              </a:rPr>
              <a:t>fitted.model</a:t>
            </a:r>
            <a:r>
              <a:rPr lang="en-US" altLang="en-US" sz="2000" b="1" dirty="0">
                <a:solidFill>
                  <a:srgbClr val="C00000"/>
                </a:solidFill>
              </a:rPr>
              <a:t> &lt;- </a:t>
            </a:r>
            <a:r>
              <a:rPr lang="en-US" altLang="en-US" sz="2000" b="1" dirty="0" err="1">
                <a:solidFill>
                  <a:srgbClr val="C00000"/>
                </a:solidFill>
              </a:rPr>
              <a:t>lm</a:t>
            </a:r>
            <a:r>
              <a:rPr lang="en-US" altLang="en-US" sz="2000" b="1" dirty="0">
                <a:solidFill>
                  <a:srgbClr val="C00000"/>
                </a:solidFill>
              </a:rPr>
              <a:t>(formula, data=</a:t>
            </a:r>
            <a:r>
              <a:rPr lang="en-US" altLang="en-US" sz="2000" b="1" dirty="0" err="1">
                <a:solidFill>
                  <a:srgbClr val="C00000"/>
                </a:solidFill>
              </a:rPr>
              <a:t>data.frame</a:t>
            </a:r>
            <a:r>
              <a:rPr lang="en-US" altLang="en-US" sz="20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4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gray">
            <a:xfrm>
              <a:off x="3022652" y="4952326"/>
              <a:ext cx="31709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Simple linear regression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8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2777889" y="1112283"/>
            <a:ext cx="259675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f(x)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i="1" dirty="0"/>
              <a:t>x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l-GR" altLang="en-US" sz="2800" b="1" i="1" dirty="0">
                <a:cs typeface="Arial" panose="020B0604020202020204" pitchFamily="34" charset="0"/>
              </a:rPr>
              <a:t>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4A3D1-0E38-F236-80EF-31C68E4428A9}"/>
              </a:ext>
            </a:extLst>
          </p:cNvPr>
          <p:cNvSpPr/>
          <p:nvPr/>
        </p:nvSpPr>
        <p:spPr>
          <a:xfrm>
            <a:off x="2921923" y="4759813"/>
            <a:ext cx="259675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y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i="1" dirty="0"/>
              <a:t>x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l-GR" altLang="en-US" sz="2800" b="1" i="1" dirty="0">
                <a:cs typeface="Arial" panose="020B0604020202020204" pitchFamily="34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409195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7AAF-5300-1E47-C74B-D7CE867A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05C642A9-7E34-A637-B14F-4D5FA548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8" y="2354385"/>
            <a:ext cx="3142343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800" dirty="0">
                <a:latin typeface="+mn-lt"/>
              </a:rPr>
              <a:t>Response variable  =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163F54A1-506D-7B81-2B17-5B5BCCE6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832" y="2178953"/>
            <a:ext cx="1687842" cy="86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540" dirty="0">
                <a:latin typeface="+mn-lt"/>
              </a:rPr>
              <a:t>Systematic </a:t>
            </a:r>
          </a:p>
          <a:p>
            <a:pPr eaLnBrk="1"/>
            <a:r>
              <a:rPr lang="en-US" altLang="en-US" sz="2540" dirty="0">
                <a:latin typeface="+mn-lt"/>
              </a:rPr>
              <a:t>component</a:t>
            </a:r>
          </a:p>
        </p:txBody>
      </p:sp>
      <p:sp>
        <p:nvSpPr>
          <p:cNvPr id="9222" name="Text Box 7">
            <a:extLst>
              <a:ext uri="{FF2B5EF4-FFF2-40B4-BE49-F238E27FC236}">
                <a16:creationId xmlns:a16="http://schemas.microsoft.com/office/drawing/2014/main" id="{E28CA274-8DB8-A7BE-2EF1-A2A7FA0A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410" y="2182175"/>
            <a:ext cx="1687842" cy="86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540" dirty="0">
                <a:latin typeface="+mn-lt"/>
              </a:rPr>
              <a:t>Residual </a:t>
            </a:r>
          </a:p>
          <a:p>
            <a:pPr eaLnBrk="1"/>
            <a:r>
              <a:rPr lang="en-US" altLang="en-US" sz="2540" dirty="0">
                <a:latin typeface="+mn-lt"/>
              </a:rPr>
              <a:t>component</a:t>
            </a:r>
          </a:p>
        </p:txBody>
      </p:sp>
      <p:sp>
        <p:nvSpPr>
          <p:cNvPr id="9223" name="Text Box 8">
            <a:extLst>
              <a:ext uri="{FF2B5EF4-FFF2-40B4-BE49-F238E27FC236}">
                <a16:creationId xmlns:a16="http://schemas.microsoft.com/office/drawing/2014/main" id="{964A4D0B-9603-90B9-343B-874F1B96A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290" y="3659058"/>
            <a:ext cx="2438926" cy="69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/>
            <a:r>
              <a:rPr lang="en-US" altLang="en-US" dirty="0">
                <a:latin typeface="+mn-lt"/>
              </a:rPr>
              <a:t>Intercept and explanatory variables</a:t>
            </a:r>
          </a:p>
        </p:txBody>
      </p:sp>
      <p:sp>
        <p:nvSpPr>
          <p:cNvPr id="9224" name="Text Box 9">
            <a:extLst>
              <a:ext uri="{FF2B5EF4-FFF2-40B4-BE49-F238E27FC236}">
                <a16:creationId xmlns:a16="http://schemas.microsoft.com/office/drawing/2014/main" id="{0D8C38AA-3DE5-7661-4D8C-11CEA584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459" y="3607488"/>
            <a:ext cx="1797744" cy="131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dirty="0">
                <a:latin typeface="+mn-lt"/>
              </a:rPr>
              <a:t>- Null mean</a:t>
            </a:r>
          </a:p>
          <a:p>
            <a:pPr eaLnBrk="1"/>
            <a:r>
              <a:rPr lang="en-US" altLang="en-US" dirty="0">
                <a:latin typeface="+mn-lt"/>
              </a:rPr>
              <a:t>- Independence</a:t>
            </a:r>
          </a:p>
          <a:p>
            <a:pPr eaLnBrk="1"/>
            <a:r>
              <a:rPr lang="en-US" altLang="en-US" dirty="0">
                <a:latin typeface="+mn-lt"/>
              </a:rPr>
              <a:t>- Fixed variance</a:t>
            </a:r>
          </a:p>
          <a:p>
            <a:pPr eaLnBrk="1"/>
            <a:r>
              <a:rPr lang="en-US" altLang="en-US" dirty="0">
                <a:latin typeface="+mn-lt"/>
              </a:rPr>
              <a:t>- Normality</a:t>
            </a:r>
          </a:p>
        </p:txBody>
      </p:sp>
      <p:sp>
        <p:nvSpPr>
          <p:cNvPr id="9225" name="Text Box 10">
            <a:extLst>
              <a:ext uri="{FF2B5EF4-FFF2-40B4-BE49-F238E27FC236}">
                <a16:creationId xmlns:a16="http://schemas.microsoft.com/office/drawing/2014/main" id="{166E1C0B-2C7E-3E10-BF4B-64E496A31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380" y="2405537"/>
            <a:ext cx="321378" cy="45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35" tIns="41468" rIns="82935" bIns="41468">
            <a:spAutoFit/>
          </a:bodyPr>
          <a:lstStyle>
            <a:lvl1pPr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 dirty="0">
                <a:latin typeface="+mn-lt"/>
              </a:rPr>
              <a:t>+</a:t>
            </a:r>
          </a:p>
        </p:txBody>
      </p:sp>
      <p:cxnSp>
        <p:nvCxnSpPr>
          <p:cNvPr id="9226" name="AutoShape 12">
            <a:extLst>
              <a:ext uri="{FF2B5EF4-FFF2-40B4-BE49-F238E27FC236}">
                <a16:creationId xmlns:a16="http://schemas.microsoft.com/office/drawing/2014/main" id="{5CC0D12C-1BCF-F279-EF7E-282C135E09BF}"/>
              </a:ext>
            </a:extLst>
          </p:cNvPr>
          <p:cNvCxnSpPr>
            <a:cxnSpLocks noChangeShapeType="1"/>
            <a:stCxn id="9221" idx="2"/>
            <a:endCxn id="9223" idx="0"/>
          </p:cNvCxnSpPr>
          <p:nvPr/>
        </p:nvCxnSpPr>
        <p:spPr bwMode="auto">
          <a:xfrm>
            <a:off x="4674753" y="3044451"/>
            <a:ext cx="0" cy="6146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4">
            <a:extLst>
              <a:ext uri="{FF2B5EF4-FFF2-40B4-BE49-F238E27FC236}">
                <a16:creationId xmlns:a16="http://schemas.microsoft.com/office/drawing/2014/main" id="{2F996215-20C6-2A6A-0128-C27C6E838A61}"/>
              </a:ext>
            </a:extLst>
          </p:cNvPr>
          <p:cNvCxnSpPr>
            <a:cxnSpLocks noChangeShapeType="1"/>
            <a:stCxn id="9222" idx="2"/>
            <a:endCxn id="9224" idx="0"/>
          </p:cNvCxnSpPr>
          <p:nvPr/>
        </p:nvCxnSpPr>
        <p:spPr bwMode="auto">
          <a:xfrm>
            <a:off x="7823331" y="3047673"/>
            <a:ext cx="0" cy="5598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BDE1C67-0502-24A5-C5F7-E7279F47F479}"/>
              </a:ext>
            </a:extLst>
          </p:cNvPr>
          <p:cNvSpPr/>
          <p:nvPr/>
        </p:nvSpPr>
        <p:spPr>
          <a:xfrm>
            <a:off x="766277" y="6115322"/>
            <a:ext cx="7611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C00000"/>
                </a:solidFill>
              </a:rPr>
              <a:t>The R function to fit a linear model is lm() which uses the form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en-US" altLang="en-US" sz="2000" b="1" dirty="0" err="1">
                <a:solidFill>
                  <a:srgbClr val="C00000"/>
                </a:solidFill>
              </a:rPr>
              <a:t>fitted.model</a:t>
            </a:r>
            <a:r>
              <a:rPr lang="en-US" altLang="en-US" sz="2000" b="1" dirty="0">
                <a:solidFill>
                  <a:srgbClr val="C00000"/>
                </a:solidFill>
              </a:rPr>
              <a:t> &lt;- </a:t>
            </a:r>
            <a:r>
              <a:rPr lang="en-US" altLang="en-US" sz="2000" b="1" dirty="0" err="1">
                <a:solidFill>
                  <a:srgbClr val="C00000"/>
                </a:solidFill>
              </a:rPr>
              <a:t>lm</a:t>
            </a:r>
            <a:r>
              <a:rPr lang="en-US" altLang="en-US" sz="2000" b="1" dirty="0">
                <a:solidFill>
                  <a:srgbClr val="C00000"/>
                </a:solidFill>
              </a:rPr>
              <a:t>(formula, data=</a:t>
            </a:r>
            <a:r>
              <a:rPr lang="en-US" altLang="en-US" sz="2000" b="1" dirty="0" err="1">
                <a:solidFill>
                  <a:srgbClr val="C00000"/>
                </a:solidFill>
              </a:rPr>
              <a:t>data.frame</a:t>
            </a:r>
            <a:r>
              <a:rPr lang="en-US" altLang="en-US" sz="20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C4F881E4-18FB-DB5A-6CA7-B71EE8BA78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4" name="Groupe 43">
            <a:extLst>
              <a:ext uri="{FF2B5EF4-FFF2-40B4-BE49-F238E27FC236}">
                <a16:creationId xmlns:a16="http://schemas.microsoft.com/office/drawing/2014/main" id="{FA5E5D7C-50A2-C6B0-E896-28175BA92BD0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E6966283-7786-740E-F3CD-4B9EBCE5113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B8F332B0-8926-0B29-54B3-4A639FF1439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22652" y="4952326"/>
              <a:ext cx="31709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Simple linear regression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881F43B0-92F0-5FB1-55F7-B4936A9073C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8" name="Text Box 11">
            <a:extLst>
              <a:ext uri="{FF2B5EF4-FFF2-40B4-BE49-F238E27FC236}">
                <a16:creationId xmlns:a16="http://schemas.microsoft.com/office/drawing/2014/main" id="{5D6B03F2-100F-9C79-481B-92B9B037F4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B760DC1B-4BB6-9450-C100-1B21876E5B2A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1D589-B541-C529-F815-E50E56A3B0F0}"/>
              </a:ext>
            </a:extLst>
          </p:cNvPr>
          <p:cNvSpPr/>
          <p:nvPr/>
        </p:nvSpPr>
        <p:spPr>
          <a:xfrm>
            <a:off x="2777889" y="1112283"/>
            <a:ext cx="259675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f(x)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i="1" dirty="0"/>
              <a:t>x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l-GR" altLang="en-US" sz="2800" b="1" i="1" dirty="0">
                <a:cs typeface="Arial" panose="020B0604020202020204" pitchFamily="34" charset="0"/>
              </a:rPr>
              <a:t>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9F327-F537-2A6F-899F-5E80E8845610}"/>
              </a:ext>
            </a:extLst>
          </p:cNvPr>
          <p:cNvSpPr/>
          <p:nvPr/>
        </p:nvSpPr>
        <p:spPr>
          <a:xfrm>
            <a:off x="2401196" y="5386056"/>
            <a:ext cx="3604184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weight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n-US" altLang="en-US" sz="2800" b="1" i="1" dirty="0" err="1">
                <a:latin typeface="Symbol" panose="05050102010706020507" pitchFamily="18" charset="2"/>
              </a:rPr>
              <a:t>b</a:t>
            </a:r>
            <a:r>
              <a:rPr lang="en-US" altLang="en-US" sz="2800" b="1" dirty="0" err="1">
                <a:latin typeface="Symbol" panose="05050102010706020507" pitchFamily="18" charset="2"/>
              </a:rPr>
              <a:t>.</a:t>
            </a:r>
            <a:r>
              <a:rPr lang="en-US" altLang="en-US" sz="2800" dirty="0" err="1"/>
              <a:t>age</a:t>
            </a:r>
            <a:r>
              <a:rPr lang="en-US" altLang="en-US" sz="2800" b="1" dirty="0"/>
              <a:t> + </a:t>
            </a:r>
            <a:r>
              <a:rPr lang="el-GR" altLang="en-US" sz="2800" b="1" i="1" dirty="0">
                <a:cs typeface="Arial" panose="020B0604020202020204" pitchFamily="34" charset="0"/>
              </a:rPr>
              <a:t>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00031-A2AC-6147-FE39-557BAD11E830}"/>
              </a:ext>
            </a:extLst>
          </p:cNvPr>
          <p:cNvSpPr/>
          <p:nvPr/>
        </p:nvSpPr>
        <p:spPr>
          <a:xfrm>
            <a:off x="2921923" y="4759813"/>
            <a:ext cx="259675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y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i="1" dirty="0"/>
              <a:t>x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l-GR" altLang="en-US" sz="2800" b="1" i="1" dirty="0">
                <a:cs typeface="Arial" panose="020B0604020202020204" pitchFamily="34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72653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5271-D2B3-034C-F3B0-8448E4CB0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03047010-B89D-CD24-1888-1F526962EA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8080A95E-2FE4-3726-0FC8-EC1BCEFD49B5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E250C33E-66F3-09B5-9FC1-028C403642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F1E2A1DB-56B5-4377-F71D-E37592CD15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F2CF3ACC-04EF-1633-897C-3C28A6FB8E6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D8C34BD6-FAEF-82A7-FE76-36CAE9CC6F6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E9D09E3-9820-F3E3-917D-9076F87AFFAA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175AB-A9D6-AEEC-6C18-3714E0828736}"/>
              </a:ext>
            </a:extLst>
          </p:cNvPr>
          <p:cNvSpPr/>
          <p:nvPr/>
        </p:nvSpPr>
        <p:spPr>
          <a:xfrm>
            <a:off x="6104970" y="3578398"/>
            <a:ext cx="259675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y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i="1" dirty="0"/>
              <a:t>x </a:t>
            </a:r>
            <a:r>
              <a:rPr lang="en-US" altLang="en-US" sz="2800" b="1" dirty="0"/>
              <a:t>+</a:t>
            </a:r>
            <a:r>
              <a:rPr lang="en-US" altLang="en-US" sz="2800" b="1" i="1" dirty="0"/>
              <a:t> </a:t>
            </a:r>
            <a:r>
              <a:rPr lang="el-GR" altLang="en-US" sz="2800" b="1" i="1" dirty="0">
                <a:cs typeface="Arial" panose="020B0604020202020204" pitchFamily="34" charset="0"/>
              </a:rPr>
              <a:t>ε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1D1D97-AC3B-8DCA-B1B6-3695C38BF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" y="776161"/>
            <a:ext cx="5523455" cy="6072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55CF73-EEA2-A7F1-BCD4-91F190A02D00}"/>
              </a:ext>
            </a:extLst>
          </p:cNvPr>
          <p:cNvSpPr txBox="1"/>
          <p:nvPr/>
        </p:nvSpPr>
        <p:spPr>
          <a:xfrm>
            <a:off x="5077068" y="1986433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lm</a:t>
            </a:r>
            <a:r>
              <a:rPr lang="en-US" b="1" dirty="0"/>
              <a:t>(weight</a:t>
            </a:r>
            <a:r>
              <a:rPr lang="en-US" sz="2400" b="1" dirty="0"/>
              <a:t>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 Age, data)</a:t>
            </a:r>
            <a:endParaRPr lang="LID4096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558AF-8B71-6E16-3681-6A6EB911FF87}"/>
              </a:ext>
            </a:extLst>
          </p:cNvPr>
          <p:cNvSpPr txBox="1"/>
          <p:nvPr/>
        </p:nvSpPr>
        <p:spPr>
          <a:xfrm>
            <a:off x="5690803" y="2824481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 : </a:t>
            </a:r>
            <a:r>
              <a:rPr lang="en-US" sz="1800" i="1" dirty="0">
                <a:latin typeface="Script MT Bold" panose="03040602040607080904" pitchFamily="66" charset="0"/>
              </a:rPr>
              <a:t>Y = f(x)</a:t>
            </a:r>
            <a:endParaRPr lang="LID4096" sz="1800" i="1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5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E7E1-D455-A76C-7BBB-5F90B5E6D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E3B9624A-0D87-337A-D827-81DD6A0B07C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4D6AC7FB-29DA-761E-DA7B-96DE6BD0A5D3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69F93FA2-27F7-99D4-45BB-F8FC1DA9774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897D6DAF-90DB-5386-5C63-0AD63D80B5C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1F284F6B-11F5-CA7A-CC81-738601032D5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3D166D41-8A42-723C-8607-C753D295660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C96FF34-B96D-4D97-C5BC-AF1163372D00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CE842A-EBB0-227F-4C67-CFB707F96D18}"/>
              </a:ext>
            </a:extLst>
          </p:cNvPr>
          <p:cNvSpPr/>
          <p:nvPr/>
        </p:nvSpPr>
        <p:spPr>
          <a:xfrm>
            <a:off x="5870813" y="2274752"/>
            <a:ext cx="224702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y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dirty="0"/>
              <a:t>x + </a:t>
            </a:r>
            <a:r>
              <a:rPr lang="el-GR" altLang="en-US" sz="2800" b="1" dirty="0">
                <a:cs typeface="Arial" panose="020B0604020202020204" pitchFamily="34" charset="0"/>
              </a:rPr>
              <a:t>ε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3151C1-EFB4-973F-94A0-AB7543B317ED}"/>
              </a:ext>
            </a:extLst>
          </p:cNvPr>
          <p:cNvSpPr/>
          <p:nvPr/>
        </p:nvSpPr>
        <p:spPr>
          <a:xfrm>
            <a:off x="7660640" y="2361928"/>
            <a:ext cx="339563" cy="348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871EE1-7124-7465-03A2-B5E212CA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6" y="1139456"/>
            <a:ext cx="5328366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B97F5-61CD-F1DB-9160-42FFFB888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>
            <a:extLst>
              <a:ext uri="{FF2B5EF4-FFF2-40B4-BE49-F238E27FC236}">
                <a16:creationId xmlns:a16="http://schemas.microsoft.com/office/drawing/2014/main" id="{E6626AFD-1E25-E560-D20A-5E8F41844C2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>
            <a:extLst>
              <a:ext uri="{FF2B5EF4-FFF2-40B4-BE49-F238E27FC236}">
                <a16:creationId xmlns:a16="http://schemas.microsoft.com/office/drawing/2014/main" id="{1040853E-0465-0C6F-0990-A40EDD53F325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264D76B6-9C96-A264-9F18-B218E20FC7F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AD837B2A-C41A-C082-8BA9-6E047E15EA3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E1012DF6-F983-7D9F-933E-C5809663C27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203ADBF5-5825-FC34-CC37-3C3444F9F23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3E31FEE-29B4-2B89-7128-AE59FFE27DFD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B8CC52-8C21-91AE-5E04-EAF82EB04EAB}"/>
              </a:ext>
            </a:extLst>
          </p:cNvPr>
          <p:cNvSpPr/>
          <p:nvPr/>
        </p:nvSpPr>
        <p:spPr>
          <a:xfrm>
            <a:off x="7660640" y="2361928"/>
            <a:ext cx="339563" cy="3488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2DC785-D795-66E6-DB38-34DA1672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" y="979567"/>
            <a:ext cx="5462489" cy="57185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FE0346-12B1-E5A4-EA47-C1538A4710F9}"/>
              </a:ext>
            </a:extLst>
          </p:cNvPr>
          <p:cNvSpPr txBox="1"/>
          <p:nvPr/>
        </p:nvSpPr>
        <p:spPr>
          <a:xfrm rot="21377895">
            <a:off x="337998" y="798940"/>
            <a:ext cx="8218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observe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(Méthode des moindres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carr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an!)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BAD48-02E5-B1C0-7BAA-331433ED9F0E}"/>
              </a:ext>
            </a:extLst>
          </p:cNvPr>
          <p:cNvSpPr/>
          <p:nvPr/>
        </p:nvSpPr>
        <p:spPr>
          <a:xfrm>
            <a:off x="5870813" y="2274752"/>
            <a:ext cx="224702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/>
              <a:t>y </a:t>
            </a:r>
            <a:r>
              <a:rPr lang="en-US" altLang="en-US" sz="2800" b="1" dirty="0"/>
              <a:t>= </a:t>
            </a:r>
            <a:r>
              <a:rPr lang="en-US" altLang="en-US" sz="2800" b="1" i="1" dirty="0">
                <a:latin typeface="Symbol" panose="05050102010706020507" pitchFamily="18" charset="2"/>
              </a:rPr>
              <a:t>a </a:t>
            </a:r>
            <a:r>
              <a:rPr lang="en-US" altLang="en-US" sz="2800" b="1" dirty="0"/>
              <a:t>+ </a:t>
            </a:r>
            <a:r>
              <a:rPr lang="en-US" altLang="en-US" sz="2800" b="1" i="1" dirty="0">
                <a:latin typeface="Symbol" panose="05050102010706020507" pitchFamily="18" charset="2"/>
              </a:rPr>
              <a:t>b</a:t>
            </a:r>
            <a:r>
              <a:rPr lang="en-US" altLang="en-US" sz="2800" b="1" dirty="0"/>
              <a:t>x + </a:t>
            </a:r>
            <a:r>
              <a:rPr lang="el-GR" altLang="en-US" sz="2800" b="1" dirty="0">
                <a:cs typeface="Arial" panose="020B0604020202020204" pitchFamily="34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4224004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77"/>
          <a:stretch/>
        </p:blipFill>
        <p:spPr>
          <a:xfrm>
            <a:off x="770202" y="3436729"/>
            <a:ext cx="3160584" cy="2841830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11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12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gray">
            <a:xfrm>
              <a:off x="3022652" y="4952326"/>
              <a:ext cx="317099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Simple linear regression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190AD4-BD92-96B6-9F4B-84022E2A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365" y="1385317"/>
            <a:ext cx="4761389" cy="51515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2458508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weight</a:t>
            </a:r>
            <a:r>
              <a:rPr lang="fr-FR" i="1" dirty="0"/>
              <a:t> = 20 + 1.15 x Age (</a:t>
            </a:r>
            <a:r>
              <a:rPr lang="fr-FR" i="1" dirty="0" err="1"/>
              <a:t>months</a:t>
            </a:r>
            <a:r>
              <a:rPr lang="fr-FR" i="1" dirty="0"/>
              <a:t>) + </a:t>
            </a:r>
            <a:r>
              <a:rPr lang="fr-FR" i="1" dirty="0" err="1"/>
              <a:t>Error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1273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0744506">
            <a:off x="617987" y="2801516"/>
            <a:ext cx="75598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is generally the result of several </a:t>
            </a:r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63EB5-7263-2A41-297C-6A1D8DB401A9}"/>
              </a:ext>
            </a:extLst>
          </p:cNvPr>
          <p:cNvSpPr txBox="1"/>
          <p:nvPr/>
        </p:nvSpPr>
        <p:spPr>
          <a:xfrm>
            <a:off x="735950" y="6126480"/>
            <a:ext cx="7527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Mety</a:t>
            </a:r>
            <a:r>
              <a:rPr lang="en-US" sz="2000" dirty="0"/>
              <a:t> hoe </a:t>
            </a:r>
            <a:r>
              <a:rPr lang="en-US" sz="2000" dirty="0" err="1"/>
              <a:t>tsy</a:t>
            </a:r>
            <a:r>
              <a:rPr lang="en-US" sz="2000" dirty="0"/>
              <a:t> </a:t>
            </a:r>
            <a:r>
              <a:rPr lang="en-US" sz="2000" dirty="0" err="1"/>
              <a:t>ny</a:t>
            </a:r>
            <a:r>
              <a:rPr lang="en-US" sz="2000" dirty="0"/>
              <a:t> </a:t>
            </a:r>
            <a:r>
              <a:rPr lang="en-US" sz="2000" dirty="0" err="1"/>
              <a:t>mahabe</a:t>
            </a:r>
            <a:r>
              <a:rPr lang="en-US" sz="2000" dirty="0"/>
              <a:t> </a:t>
            </a:r>
            <a:r>
              <a:rPr lang="en-US" sz="2000" dirty="0" err="1"/>
              <a:t>ny</a:t>
            </a:r>
            <a:r>
              <a:rPr lang="en-US" sz="2000" dirty="0"/>
              <a:t> </a:t>
            </a:r>
            <a:r>
              <a:rPr lang="en-US" sz="2000" dirty="0" err="1"/>
              <a:t>taona</a:t>
            </a:r>
            <a:r>
              <a:rPr lang="en-US" sz="2000" dirty="0"/>
              <a:t> </a:t>
            </a:r>
            <a:r>
              <a:rPr lang="en-US" sz="2000" dirty="0" err="1"/>
              <a:t>ihany</a:t>
            </a:r>
            <a:r>
              <a:rPr lang="en-US" sz="2000" dirty="0"/>
              <a:t> no </a:t>
            </a:r>
            <a:r>
              <a:rPr lang="en-US" sz="2000" dirty="0" err="1"/>
              <a:t>mampavesatra</a:t>
            </a:r>
            <a:r>
              <a:rPr lang="en-US" sz="2000" dirty="0"/>
              <a:t> </a:t>
            </a:r>
            <a:r>
              <a:rPr lang="en-US" sz="2000" dirty="0" err="1"/>
              <a:t>ny</a:t>
            </a:r>
            <a:r>
              <a:rPr lang="en-US" sz="2000" dirty="0"/>
              <a:t> </a:t>
            </a:r>
            <a:r>
              <a:rPr lang="en-US" sz="2000" dirty="0" err="1"/>
              <a:t>lanja</a:t>
            </a:r>
            <a:r>
              <a:rPr lang="en-US" sz="2000" dirty="0"/>
              <a:t> an!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95161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-2148" y="5048376"/>
            <a:ext cx="9144000" cy="1774537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Introducing multivariate </a:t>
            </a:r>
          </a:p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linear models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574" y="35086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8469" y="1201885"/>
            <a:ext cx="177074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93839" y="742972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E2C397-8F4C-A7F9-95AD-78F510C2EF50}"/>
              </a:ext>
            </a:extLst>
          </p:cNvPr>
          <p:cNvSpPr txBox="1"/>
          <p:nvPr/>
        </p:nvSpPr>
        <p:spPr>
          <a:xfrm>
            <a:off x="36634" y="2074493"/>
            <a:ext cx="90707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Considering the effect of </a:t>
            </a:r>
            <a:r>
              <a:rPr lang="en-US" sz="2800" b="1" dirty="0"/>
              <a:t>multiple explanatory variables (x</a:t>
            </a:r>
            <a:r>
              <a:rPr lang="en-US" sz="2800" b="1" baseline="-25000" dirty="0"/>
              <a:t>1</a:t>
            </a:r>
            <a:r>
              <a:rPr lang="en-US" sz="2800" b="1" dirty="0"/>
              <a:t>, x</a:t>
            </a:r>
            <a:r>
              <a:rPr lang="en-US" sz="2800" b="1" baseline="-25000" dirty="0"/>
              <a:t>2</a:t>
            </a:r>
            <a:r>
              <a:rPr lang="en-US" sz="2800" b="1" dirty="0"/>
              <a:t>…</a:t>
            </a:r>
            <a:r>
              <a:rPr lang="en-US" sz="2800" b="1" dirty="0" err="1"/>
              <a:t>x</a:t>
            </a:r>
            <a:r>
              <a:rPr lang="en-US" sz="2800" b="1" baseline="-25000" dirty="0" err="1"/>
              <a:t>n</a:t>
            </a:r>
            <a:r>
              <a:rPr lang="en-US" sz="2800" b="1" dirty="0"/>
              <a:t>) on</a:t>
            </a:r>
            <a:r>
              <a:rPr lang="en-US" sz="2800" dirty="0"/>
              <a:t> a response variable </a:t>
            </a:r>
            <a:r>
              <a:rPr lang="en-US" sz="2800" b="1" dirty="0"/>
              <a:t>(y) with a normal distribution</a:t>
            </a:r>
          </a:p>
          <a:p>
            <a:pPr algn="ctr"/>
            <a:endParaRPr lang="en-US" sz="2400" dirty="0"/>
          </a:p>
          <a:p>
            <a:pPr algn="ctr"/>
            <a:r>
              <a:rPr lang="fr-FR" sz="2400" noProof="0" dirty="0"/>
              <a:t>(Etudier « l’effet » de plusieurs variables explicatives</a:t>
            </a:r>
            <a:r>
              <a:rPr lang="fr-FR" sz="2400" dirty="0"/>
              <a:t> sur une variable réponse ayant une distribution normale</a:t>
            </a:r>
            <a:r>
              <a:rPr lang="fr-FR" sz="2400" noProof="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2C50-76BA-717C-2E44-661E21E7C982}"/>
              </a:ext>
            </a:extLst>
          </p:cNvPr>
          <p:cNvSpPr txBox="1"/>
          <p:nvPr/>
        </p:nvSpPr>
        <p:spPr>
          <a:xfrm>
            <a:off x="1802035" y="4346065"/>
            <a:ext cx="569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(Azo </a:t>
            </a:r>
            <a:r>
              <a:rPr lang="en-US" dirty="0" err="1"/>
              <a:t>tsotsorina</a:t>
            </a:r>
            <a:r>
              <a:rPr lang="en-US" dirty="0"/>
              <a:t> hoe </a:t>
            </a:r>
            <a:r>
              <a:rPr lang="en-US" dirty="0" err="1"/>
              <a:t>fiakinan’ny</a:t>
            </a:r>
            <a:r>
              <a:rPr lang="en-US" dirty="0"/>
              <a:t> “y” </a:t>
            </a:r>
            <a:r>
              <a:rPr lang="en-US" dirty="0" err="1"/>
              <a:t>amin’ny</a:t>
            </a:r>
            <a:r>
              <a:rPr lang="en-US" dirty="0"/>
              <a:t> “x” </a:t>
            </a:r>
            <a:r>
              <a:rPr lang="en-US" dirty="0" err="1"/>
              <a:t>maromaro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126E9-65A1-CE2B-86A7-44AF37BFC9ED}"/>
              </a:ext>
            </a:extLst>
          </p:cNvPr>
          <p:cNvSpPr txBox="1"/>
          <p:nvPr/>
        </p:nvSpPr>
        <p:spPr>
          <a:xfrm>
            <a:off x="5573485" y="13969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r>
              <a:rPr lang="en-US" sz="2800" b="1" dirty="0"/>
              <a:t>()</a:t>
            </a:r>
            <a:endParaRPr lang="LID4096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0FF24-2947-9086-EF09-E9F4D35FE5F4}"/>
              </a:ext>
            </a:extLst>
          </p:cNvPr>
          <p:cNvSpPr txBox="1"/>
          <p:nvPr/>
        </p:nvSpPr>
        <p:spPr>
          <a:xfrm>
            <a:off x="5573485" y="1294218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r>
              <a:rPr lang="en-US" sz="2800" b="1" dirty="0"/>
              <a:t>()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2171224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4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5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5A101C-AF34-5695-F458-2D321730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12" y="925468"/>
            <a:ext cx="5462489" cy="58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5344160"/>
            <a:ext cx="9144000" cy="1503798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48560" y="183484"/>
            <a:ext cx="4058919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000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eing</a:t>
            </a:r>
            <a:r>
              <a:rPr lang="en-US" sz="20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able to use a tool properly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7617C1-B42C-6F6F-B1B3-485238E1455A}"/>
              </a:ext>
            </a:extLst>
          </p:cNvPr>
          <p:cNvSpPr txBox="1"/>
          <p:nvPr/>
        </p:nvSpPr>
        <p:spPr>
          <a:xfrm>
            <a:off x="125625" y="2324729"/>
            <a:ext cx="9018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‘ We are introducing to what is “available” (E2M2),</a:t>
            </a:r>
          </a:p>
          <a:p>
            <a:pPr algn="ctr"/>
            <a:r>
              <a:rPr lang="en-US" sz="2800" dirty="0"/>
              <a:t>it is up to you to deepen what you think is “worth it” (C4C)’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86707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5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6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 rot="21001262">
            <a:off x="196853" y="1228330"/>
            <a:ext cx="229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" y="2016637"/>
            <a:ext cx="3588430" cy="23879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8DC00B-6BDF-ED1D-3181-7836992B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7" y="1539030"/>
            <a:ext cx="4560203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6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" y="2016637"/>
            <a:ext cx="3588430" cy="2387937"/>
          </a:xfrm>
          <a:prstGeom prst="rect">
            <a:avLst/>
          </a:prstGeom>
        </p:spPr>
      </p:pic>
      <p:sp>
        <p:nvSpPr>
          <p:cNvPr id="4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5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6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 rot="21001262">
            <a:off x="308223" y="1281810"/>
            <a:ext cx="229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5838042"/>
            <a:ext cx="584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Taille = 15 + 1.15 x Age (</a:t>
            </a:r>
            <a:r>
              <a:rPr lang="fr-FR" i="1" dirty="0" err="1"/>
              <a:t>months</a:t>
            </a:r>
            <a:r>
              <a:rPr lang="fr-FR" i="1" dirty="0"/>
              <a:t>) + 15 x Sexe (male) + </a:t>
            </a:r>
            <a:r>
              <a:rPr lang="fr-FR" i="1" dirty="0" err="1"/>
              <a:t>Error</a:t>
            </a:r>
            <a:endParaRPr lang="fr-FR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4424BF-CE25-DF63-08EF-EE31B48D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906" y="1229067"/>
            <a:ext cx="3761558" cy="4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1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6846"/>
            <a:ext cx="3191515" cy="2074485"/>
          </a:xfrm>
          <a:prstGeom prst="rect">
            <a:avLst/>
          </a:prstGeom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8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 rot="21001262">
            <a:off x="205376" y="1281810"/>
            <a:ext cx="2496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parasites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2847" y="1220255"/>
            <a:ext cx="2334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Green: </a:t>
            </a:r>
            <a:r>
              <a:rPr lang="fr-FR" sz="1400" dirty="0" err="1"/>
              <a:t>low</a:t>
            </a:r>
            <a:r>
              <a:rPr lang="fr-FR" sz="1400" dirty="0"/>
              <a:t> parasite </a:t>
            </a:r>
            <a:r>
              <a:rPr lang="fr-FR" sz="1400" dirty="0" err="1"/>
              <a:t>burden</a:t>
            </a:r>
            <a:r>
              <a:rPr lang="fr-FR" sz="1400" dirty="0"/>
              <a:t> </a:t>
            </a:r>
          </a:p>
          <a:p>
            <a:r>
              <a:rPr lang="fr-FR" sz="1400" dirty="0"/>
              <a:t>Yellow: high parasite </a:t>
            </a:r>
            <a:r>
              <a:rPr lang="fr-FR" sz="1400" dirty="0" err="1"/>
              <a:t>burden</a:t>
            </a:r>
            <a:endParaRPr lang="fr-FR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80FF2E-6450-9DF0-F561-31682F31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99" y="1797698"/>
            <a:ext cx="4237087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7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8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 rot="21001262">
            <a:off x="205376" y="1281810"/>
            <a:ext cx="2496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parasites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6846"/>
            <a:ext cx="3191515" cy="2074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47BB30-F842-A1D0-B459-A16C1205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47" y="1481865"/>
            <a:ext cx="4273666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86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6366" y="4472033"/>
            <a:ext cx="372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/>
              <a:t>Taille = 45 - 0.3 x Nb Parasites + </a:t>
            </a:r>
            <a:r>
              <a:rPr lang="fr-FR" b="1" i="1" dirty="0" err="1"/>
              <a:t>Error</a:t>
            </a:r>
            <a:endParaRPr lang="fr-FR" b="1" i="1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8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9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 rot="21001262">
            <a:off x="205376" y="1281810"/>
            <a:ext cx="2496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parasites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6846"/>
            <a:ext cx="3191515" cy="207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DF57A-C205-7829-FB8D-4B4D12503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60" y="1755023"/>
            <a:ext cx="4304149" cy="47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43">
            <a:extLst>
              <a:ext uri="{FF2B5EF4-FFF2-40B4-BE49-F238E27FC236}">
                <a16:creationId xmlns:a16="http://schemas.microsoft.com/office/drawing/2014/main" id="{43CD5E6E-D220-6E1A-FC52-0E143FF3D717}"/>
              </a:ext>
            </a:extLst>
          </p:cNvPr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3" name="Line 18">
              <a:extLst>
                <a:ext uri="{FF2B5EF4-FFF2-40B4-BE49-F238E27FC236}">
                  <a16:creationId xmlns:a16="http://schemas.microsoft.com/office/drawing/2014/main" id="{378CE523-EC71-852E-2C3D-E42A3640EBB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20CC4A04-7DCB-E1B8-EB01-40D50CB4912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093575" y="4939924"/>
              <a:ext cx="41899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Lemur weight and determinants</a:t>
              </a:r>
            </a:p>
          </p:txBody>
        </p:sp>
        <p:sp>
          <p:nvSpPr>
            <p:cNvPr id="5" name="Text Box 21">
              <a:extLst>
                <a:ext uri="{FF2B5EF4-FFF2-40B4-BE49-F238E27FC236}">
                  <a16:creationId xmlns:a16="http://schemas.microsoft.com/office/drawing/2014/main" id="{27B513F5-370F-965B-8BA2-A488D52838F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95F1B498-97C1-99E1-794B-E36E7D49C79F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C1971-C590-665F-0156-F0A61A1A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329709"/>
            <a:ext cx="2574574" cy="2830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5B763-D596-4402-2601-374162AF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06" y="1227850"/>
            <a:ext cx="2771067" cy="3034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A574A-B78C-BC23-4A02-57A08C78E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572" y="1329709"/>
            <a:ext cx="2310649" cy="2831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EA6E-2F4A-8AA7-6C8C-EE0F88EE33E3}"/>
              </a:ext>
            </a:extLst>
          </p:cNvPr>
          <p:cNvSpPr txBox="1"/>
          <p:nvPr/>
        </p:nvSpPr>
        <p:spPr>
          <a:xfrm>
            <a:off x="682810" y="5329468"/>
            <a:ext cx="7778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lm</a:t>
            </a:r>
            <a:r>
              <a:rPr lang="en-US" sz="3200" b="1" dirty="0"/>
              <a:t>(taille 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</a:t>
            </a:r>
            <a:r>
              <a:rPr lang="en-US" sz="3200" b="1" dirty="0" err="1"/>
              <a:t>age+sexe+GIparasites</a:t>
            </a:r>
            <a:r>
              <a:rPr lang="en-US" sz="3200" b="1" dirty="0"/>
              <a:t>, data)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895959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9761" y="1329709"/>
            <a:ext cx="8130751" cy="3765550"/>
          </a:xfrm>
        </p:spPr>
        <p:txBody>
          <a:bodyPr vert="horz" lIns="82935" tIns="41468" rIns="82935" bIns="41468" rtlCol="0">
            <a:noAutofit/>
          </a:bodyPr>
          <a:lstStyle/>
          <a:p>
            <a:r>
              <a:rPr lang="en-US" altLang="en-US" sz="2800" dirty="0"/>
              <a:t>Linear regression with multiple explanatory variables</a:t>
            </a:r>
          </a:p>
          <a:p>
            <a:endParaRPr lang="en-US" altLang="en-US" sz="900" dirty="0"/>
          </a:p>
          <a:p>
            <a:r>
              <a:rPr lang="en-US" altLang="en-US" sz="2800" dirty="0"/>
              <a:t>To describe the relationship between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response variable, 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/>
              <a:t>The explanatory variables, x = (x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)</a:t>
            </a:r>
          </a:p>
          <a:p>
            <a:pPr lvl="3">
              <a:buFont typeface="Symbol" pitchFamily="18" charset="2"/>
              <a:buNone/>
            </a:pPr>
            <a:endParaRPr lang="en-US" altLang="en-US" sz="900" dirty="0"/>
          </a:p>
          <a:p>
            <a:r>
              <a:rPr lang="en-US" altLang="en-US" sz="2800" dirty="0"/>
              <a:t>The model: y = </a:t>
            </a:r>
            <a:r>
              <a:rPr lang="en-US" altLang="en-US" sz="2800" dirty="0">
                <a:latin typeface="Symbol" panose="05050102010706020507" pitchFamily="18" charset="2"/>
              </a:rPr>
              <a:t>a</a:t>
            </a:r>
            <a:r>
              <a:rPr lang="en-US" altLang="en-US" sz="2800" dirty="0"/>
              <a:t>+ </a:t>
            </a:r>
            <a:r>
              <a:rPr lang="en-US" altLang="en-US" sz="2800" dirty="0">
                <a:latin typeface="Symbol" panose="05050102010706020507" pitchFamily="18" charset="2"/>
              </a:rPr>
              <a:t>b</a:t>
            </a:r>
            <a:r>
              <a:rPr lang="en-US" altLang="en-US" sz="2800" baseline="-25000" dirty="0">
                <a:latin typeface="Symbol" panose="05050102010706020507" pitchFamily="18" charset="2"/>
              </a:rPr>
              <a:t>1</a:t>
            </a:r>
            <a:r>
              <a:rPr lang="en-US" altLang="en-US" sz="2800" dirty="0"/>
              <a:t>*x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+…+ </a:t>
            </a:r>
            <a:r>
              <a:rPr lang="en-US" altLang="en-US" sz="2800" dirty="0" err="1">
                <a:latin typeface="Symbol" panose="05050102010706020507" pitchFamily="18" charset="2"/>
              </a:rPr>
              <a:t>b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*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+ </a:t>
            </a:r>
            <a:r>
              <a:rPr lang="el-GR" altLang="en-US" sz="2800" dirty="0">
                <a:cs typeface="Arial" panose="020B0604020202020204" pitchFamily="34" charset="0"/>
              </a:rPr>
              <a:t>ε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/>
              <a:t>	with </a:t>
            </a:r>
            <a:r>
              <a:rPr lang="el-GR" altLang="en-US" sz="2800" dirty="0">
                <a:cs typeface="Arial" panose="020B0604020202020204" pitchFamily="34" charset="0"/>
              </a:rPr>
              <a:t>ε</a:t>
            </a:r>
            <a:r>
              <a:rPr lang="en-US" altLang="en-US" sz="2800" dirty="0"/>
              <a:t> ~N(0,</a:t>
            </a:r>
            <a:r>
              <a:rPr lang="el-GR" altLang="en-US" sz="2800" dirty="0">
                <a:cs typeface="Arial" panose="020B0604020202020204" pitchFamily="34" charset="0"/>
              </a:rPr>
              <a:t>σ</a:t>
            </a:r>
            <a:r>
              <a:rPr lang="fr-FR" altLang="en-US" sz="2800" baseline="30000" dirty="0">
                <a:cs typeface="Arial" panose="020B0604020202020204" pitchFamily="34" charset="0"/>
              </a:rPr>
              <a:t>2</a:t>
            </a:r>
            <a:r>
              <a:rPr lang="en-US" altLang="en-US" sz="2800" dirty="0"/>
              <a:t>)</a:t>
            </a:r>
          </a:p>
          <a:p>
            <a:pPr>
              <a:buFont typeface="Wingdings" pitchFamily="2" charset="2"/>
              <a:buNone/>
            </a:pPr>
            <a:endParaRPr lang="en-US" altLang="en-US" sz="900" dirty="0"/>
          </a:p>
          <a:p>
            <a:r>
              <a:rPr lang="en-US" altLang="en-US" sz="2800" dirty="0"/>
              <a:t>We generally select the model that best fits the data (best explains observed patterns) with the smallest number of variables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grpSp>
        <p:nvGrpSpPr>
          <p:cNvPr id="5" name="Groupe 43"/>
          <p:cNvGrpSpPr/>
          <p:nvPr/>
        </p:nvGrpSpPr>
        <p:grpSpPr>
          <a:xfrm>
            <a:off x="334648" y="210865"/>
            <a:ext cx="5252460" cy="533400"/>
            <a:chOff x="2263931" y="4896718"/>
            <a:chExt cx="5252460" cy="533400"/>
          </a:xfrm>
        </p:grpSpPr>
        <p:sp>
          <p:nvSpPr>
            <p:cNvPr id="6" name="Line 18"/>
            <p:cNvSpPr>
              <a:spLocks noChangeShapeType="1"/>
            </p:cNvSpPr>
            <p:nvPr/>
          </p:nvSpPr>
          <p:spPr bwMode="gray">
            <a:xfrm>
              <a:off x="2487191" y="5428531"/>
              <a:ext cx="5029200" cy="1587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gray">
            <a:xfrm>
              <a:off x="3175268" y="4939924"/>
              <a:ext cx="338259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en-GB" sz="2400" dirty="0"/>
                <a:t>Multiple linear regression</a:t>
              </a:r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gray">
            <a:xfrm>
              <a:off x="2263931" y="4896718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gray">
          <a:xfrm>
            <a:off x="395536" y="231031"/>
            <a:ext cx="3401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gray">
          <a:xfrm rot="3419336">
            <a:off x="288716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C00000"/>
              </a:gs>
              <a:gs pos="100000">
                <a:srgbClr val="76393B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000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84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0" y="1220317"/>
            <a:ext cx="7886700" cy="4351338"/>
          </a:xfrm>
        </p:spPr>
        <p:txBody>
          <a:bodyPr/>
          <a:lstStyle/>
          <a:p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model </a:t>
            </a:r>
            <a:r>
              <a:rPr lang="fr-FR" dirty="0" err="1"/>
              <a:t>assumptions</a:t>
            </a:r>
            <a:r>
              <a:rPr lang="fr-FR" dirty="0"/>
              <a:t> have not been </a:t>
            </a:r>
            <a:r>
              <a:rPr lang="fr-FR" dirty="0" err="1"/>
              <a:t>violated</a:t>
            </a:r>
            <a:r>
              <a:rPr lang="fr-FR" dirty="0"/>
              <a:t> </a:t>
            </a:r>
          </a:p>
        </p:txBody>
      </p:sp>
      <p:grpSp>
        <p:nvGrpSpPr>
          <p:cNvPr id="4" name="Groupe 5"/>
          <p:cNvGrpSpPr/>
          <p:nvPr/>
        </p:nvGrpSpPr>
        <p:grpSpPr>
          <a:xfrm>
            <a:off x="334648" y="210865"/>
            <a:ext cx="7470022" cy="567670"/>
            <a:chOff x="1991303" y="2874963"/>
            <a:chExt cx="7470022" cy="56767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374904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6713697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noProof="0" dirty="0"/>
                <a:t>Model validation (case of linear regression y </a:t>
              </a:r>
              <a:r>
                <a:rPr lang="en-US" sz="2800" noProof="0" dirty="0"/>
                <a:t> </a:t>
              </a:r>
              <a:r>
                <a:rPr lang="en-US" sz="2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̴</a:t>
              </a:r>
              <a:r>
                <a: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N(0,1</a:t>
              </a:r>
              <a:r>
                <a:rPr lang="en-US" sz="2400" noProof="0" dirty="0"/>
                <a:t>))</a:t>
              </a:r>
              <a:endParaRPr lang="en-US" sz="2400" noProof="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2025359"/>
            <a:ext cx="8345049" cy="461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5707" y="1656027"/>
            <a:ext cx="224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Normality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8479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0" y="1220317"/>
            <a:ext cx="7886700" cy="4351338"/>
          </a:xfrm>
        </p:spPr>
        <p:txBody>
          <a:bodyPr/>
          <a:lstStyle/>
          <a:p>
            <a:r>
              <a:rPr lang="fr-FR" dirty="0"/>
              <a:t>Check </a:t>
            </a:r>
            <a:r>
              <a:rPr lang="fr-FR" dirty="0" err="1"/>
              <a:t>that</a:t>
            </a:r>
            <a:r>
              <a:rPr lang="fr-FR" dirty="0"/>
              <a:t> model </a:t>
            </a:r>
            <a:r>
              <a:rPr lang="fr-FR" dirty="0" err="1"/>
              <a:t>assumptions</a:t>
            </a:r>
            <a:r>
              <a:rPr lang="fr-FR" dirty="0"/>
              <a:t> have not been </a:t>
            </a:r>
            <a:r>
              <a:rPr lang="fr-FR" dirty="0" err="1"/>
              <a:t>violated</a:t>
            </a:r>
            <a:endParaRPr lang="fr-FR" dirty="0"/>
          </a:p>
        </p:txBody>
      </p:sp>
      <p:grpSp>
        <p:nvGrpSpPr>
          <p:cNvPr id="4" name="Groupe 5"/>
          <p:cNvGrpSpPr/>
          <p:nvPr/>
        </p:nvGrpSpPr>
        <p:grpSpPr>
          <a:xfrm>
            <a:off x="334648" y="210865"/>
            <a:ext cx="3970712" cy="533400"/>
            <a:chOff x="1991303" y="2874963"/>
            <a:chExt cx="3970712" cy="5334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374904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840692"/>
            <a:ext cx="6666667" cy="46190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9156" y="2047741"/>
            <a:ext cx="25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Homogeneity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Box 15">
            <a:extLst>
              <a:ext uri="{FF2B5EF4-FFF2-40B4-BE49-F238E27FC236}">
                <a16:creationId xmlns:a16="http://schemas.microsoft.com/office/drawing/2014/main" id="{03EF10C0-AE5B-8798-59B6-69CD6A4A52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973" y="255315"/>
            <a:ext cx="671369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noProof="0" dirty="0"/>
              <a:t>Model validation (case of linear regression y </a:t>
            </a:r>
            <a:r>
              <a:rPr lang="en-US" sz="2800" noProof="0" dirty="0"/>
              <a:t> </a:t>
            </a: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</a:t>
            </a:r>
            <a:r>
              <a:rPr lang="en-US" sz="2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N(0,1</a:t>
            </a:r>
            <a:r>
              <a:rPr lang="en-US" sz="2400" noProof="0" dirty="0"/>
              <a:t>))</a:t>
            </a:r>
            <a:endParaRPr lang="en-US" sz="24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71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11743">
            <a:off x="924219" y="2288374"/>
            <a:ext cx="7886700" cy="1558560"/>
          </a:xfrm>
        </p:spPr>
        <p:txBody>
          <a:bodyPr/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Unfortunately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not all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things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life are normal…</a:t>
            </a:r>
          </a:p>
        </p:txBody>
      </p:sp>
    </p:spTree>
    <p:extLst>
      <p:ext uri="{BB962C8B-B14F-4D97-AF65-F5344CB8AC3E}">
        <p14:creationId xmlns:p14="http://schemas.microsoft.com/office/powerpoint/2010/main" val="26867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E99E-E852-3363-3BFB-D8D29E76E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CDCE6-0353-6448-AFD0-4832908C5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4A466A5-D85D-044C-18A6-DE7C8773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25268"/>
            <a:ext cx="9144000" cy="2422690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35FE8-6609-EACA-0933-4489C9D179A4}"/>
              </a:ext>
            </a:extLst>
          </p:cNvPr>
          <p:cNvSpPr txBox="1"/>
          <p:nvPr/>
        </p:nvSpPr>
        <p:spPr>
          <a:xfrm>
            <a:off x="3205574" y="35086"/>
            <a:ext cx="217653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C710A-6395-60BE-CE4B-36BD5507B4B3}"/>
              </a:ext>
            </a:extLst>
          </p:cNvPr>
          <p:cNvSpPr txBox="1"/>
          <p:nvPr/>
        </p:nvSpPr>
        <p:spPr>
          <a:xfrm>
            <a:off x="1638616" y="768176"/>
            <a:ext cx="585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about a straight line to describe a trend</a:t>
            </a:r>
            <a:endParaRPr lang="LID4096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72A9F-AB2F-C941-3523-024B529C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812482"/>
            <a:ext cx="7669433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9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-2148" y="5246914"/>
            <a:ext cx="9144000" cy="1576000"/>
          </a:xfrm>
          <a:prstGeom prst="roundRect">
            <a:avLst>
              <a:gd name="adj" fmla="val 292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Introducing generalized </a:t>
            </a:r>
          </a:p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linear models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574" y="35086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8469" y="1201885"/>
            <a:ext cx="177074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176" y="2368684"/>
            <a:ext cx="172681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4293839" y="742972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3585" y="1910105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3FF6D9-B1E0-E6A5-68AE-3EF00D46A73B}"/>
              </a:ext>
            </a:extLst>
          </p:cNvPr>
          <p:cNvSpPr txBox="1"/>
          <p:nvPr/>
        </p:nvSpPr>
        <p:spPr>
          <a:xfrm>
            <a:off x="-125345" y="3429000"/>
            <a:ext cx="9390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Case when the response variable do </a:t>
            </a:r>
            <a:r>
              <a:rPr lang="en-US" sz="2800" b="1" dirty="0"/>
              <a:t>not follow a Normal distribution</a:t>
            </a:r>
          </a:p>
          <a:p>
            <a:pPr algn="ctr"/>
            <a:r>
              <a:rPr lang="fr-FR" sz="2400" noProof="0" dirty="0"/>
              <a:t>(Dans le cas ou la </a:t>
            </a:r>
            <a:r>
              <a:rPr lang="fr-FR" sz="2400" dirty="0"/>
              <a:t> variable réponse ne suit pas une distribution normale</a:t>
            </a:r>
            <a:r>
              <a:rPr lang="fr-FR" sz="2400" noProof="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1941D-50A5-D8AC-94E0-297B1437AA7B}"/>
              </a:ext>
            </a:extLst>
          </p:cNvPr>
          <p:cNvSpPr txBox="1"/>
          <p:nvPr/>
        </p:nvSpPr>
        <p:spPr>
          <a:xfrm>
            <a:off x="680389" y="4875464"/>
            <a:ext cx="777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 </a:t>
            </a:r>
            <a:r>
              <a:rPr lang="en-US" dirty="0" err="1"/>
              <a:t>ahoana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tsy</a:t>
            </a:r>
            <a:r>
              <a:rPr lang="en-US" dirty="0"/>
              <a:t> </a:t>
            </a:r>
            <a:r>
              <a:rPr lang="en-US" dirty="0" err="1"/>
              <a:t>manaraka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“distribution </a:t>
            </a:r>
            <a:r>
              <a:rPr lang="en-US" dirty="0" err="1"/>
              <a:t>normale</a:t>
            </a:r>
            <a:r>
              <a:rPr lang="en-US" dirty="0"/>
              <a:t>” </a:t>
            </a:r>
            <a:r>
              <a:rPr lang="en-US" dirty="0" err="1"/>
              <a:t>ny</a:t>
            </a:r>
            <a:r>
              <a:rPr lang="en-US" dirty="0"/>
              <a:t> “variable response”? 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0BB7C-4D34-BF91-83BB-7C9523FDA8B0}"/>
              </a:ext>
            </a:extLst>
          </p:cNvPr>
          <p:cNvSpPr txBox="1"/>
          <p:nvPr/>
        </p:nvSpPr>
        <p:spPr>
          <a:xfrm>
            <a:off x="5573485" y="13969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r>
              <a:rPr lang="en-US" sz="2800" b="1" dirty="0"/>
              <a:t>()</a:t>
            </a:r>
            <a:endParaRPr lang="LID4096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8BB90-51DE-67AF-AF36-4EE0BF87DC9A}"/>
              </a:ext>
            </a:extLst>
          </p:cNvPr>
          <p:cNvSpPr txBox="1"/>
          <p:nvPr/>
        </p:nvSpPr>
        <p:spPr>
          <a:xfrm>
            <a:off x="5573484" y="1294218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r>
              <a:rPr lang="en-US" sz="2800" b="1" dirty="0"/>
              <a:t>()</a:t>
            </a:r>
            <a:endParaRPr lang="LID4096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4A013-7ABE-14E4-C1B3-DAB841BFB9CA}"/>
              </a:ext>
            </a:extLst>
          </p:cNvPr>
          <p:cNvSpPr txBox="1"/>
          <p:nvPr/>
        </p:nvSpPr>
        <p:spPr>
          <a:xfrm>
            <a:off x="5578710" y="2393312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glm</a:t>
            </a:r>
            <a:r>
              <a:rPr lang="en-US" sz="2800" b="1" dirty="0"/>
              <a:t>()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392900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8314"/>
          <a:stretch/>
        </p:blipFill>
        <p:spPr>
          <a:xfrm>
            <a:off x="5203065" y="2238952"/>
            <a:ext cx="3850783" cy="46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2" y="975055"/>
            <a:ext cx="3003831" cy="1952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953" y="2940465"/>
            <a:ext cx="48424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Cannot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negative</a:t>
            </a:r>
            <a:r>
              <a:rPr lang="fr-FR" sz="2000" dirty="0"/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Discrete</a:t>
            </a:r>
            <a:r>
              <a:rPr lang="fr-FR" sz="2000" dirty="0"/>
              <a:t> values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lower</a:t>
            </a:r>
            <a:r>
              <a:rPr lang="fr-FR" sz="2000" dirty="0"/>
              <a:t> the values, the « </a:t>
            </a:r>
            <a:r>
              <a:rPr lang="fr-FR" sz="2000" dirty="0" err="1"/>
              <a:t>less</a:t>
            </a:r>
            <a:r>
              <a:rPr lang="fr-FR" sz="2000" dirty="0"/>
              <a:t> normal » </a:t>
            </a:r>
            <a:r>
              <a:rPr lang="fr-FR" sz="2000" dirty="0" err="1"/>
              <a:t>they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are.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Examples</a:t>
            </a:r>
            <a:r>
              <a:rPr lang="fr-FR" sz="2000" dirty="0"/>
              <a:t>: 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individuals</a:t>
            </a:r>
            <a:r>
              <a:rPr lang="fr-FR" dirty="0"/>
              <a:t> of a </a:t>
            </a:r>
            <a:r>
              <a:rPr lang="fr-FR" dirty="0" err="1"/>
              <a:t>species</a:t>
            </a:r>
            <a:r>
              <a:rPr lang="fr-FR" dirty="0"/>
              <a:t> X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 err="1"/>
              <a:t>Number</a:t>
            </a:r>
            <a:r>
              <a:rPr lang="fr-FR" dirty="0"/>
              <a:t> of people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disease</a:t>
            </a:r>
            <a:r>
              <a:rPr lang="fr-FR" dirty="0"/>
              <a:t> X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8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9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11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29520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Count data</a:t>
                </a:r>
                <a:endParaRPr lang="fr-FR" sz="2400" dirty="0"/>
              </a:p>
            </p:txBody>
          </p:sp>
        </p:grpSp>
        <p:sp>
          <p:nvSpPr>
            <p:cNvPr id="10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881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22969"/>
            <a:ext cx="4200000" cy="46190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48728"/>
            <a:ext cx="1905000" cy="12382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135555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98" y="2697187"/>
            <a:ext cx="48424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Values </a:t>
            </a:r>
            <a:r>
              <a:rPr lang="fr-FR" sz="2000" dirty="0" err="1"/>
              <a:t>either</a:t>
            </a:r>
            <a:r>
              <a:rPr lang="fr-FR" sz="2000" dirty="0"/>
              <a:t> 1 or 0 (</a:t>
            </a:r>
            <a:r>
              <a:rPr lang="fr-FR" sz="2000" dirty="0" err="1"/>
              <a:t>either</a:t>
            </a:r>
            <a:r>
              <a:rPr lang="fr-FR" sz="2000" dirty="0"/>
              <a:t> </a:t>
            </a:r>
            <a:r>
              <a:rPr lang="fr-FR" sz="2000" dirty="0" err="1"/>
              <a:t>happened</a:t>
            </a:r>
            <a:r>
              <a:rPr lang="fr-FR" sz="2000" dirty="0"/>
              <a:t> or not </a:t>
            </a:r>
            <a:r>
              <a:rPr lang="fr-FR" sz="2000" dirty="0" err="1"/>
              <a:t>happened</a:t>
            </a:r>
            <a:r>
              <a:rPr lang="fr-FR" sz="2000" dirty="0"/>
              <a:t>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outcome</a:t>
            </a:r>
            <a:r>
              <a:rPr lang="fr-FR" sz="2000" dirty="0"/>
              <a:t> variable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number</a:t>
            </a:r>
            <a:r>
              <a:rPr lang="fr-FR" sz="2000" dirty="0"/>
              <a:t> of </a:t>
            </a:r>
            <a:r>
              <a:rPr lang="fr-FR" sz="2000" dirty="0" err="1"/>
              <a:t>successes</a:t>
            </a:r>
            <a:r>
              <a:rPr lang="fr-FR" sz="2000" dirty="0"/>
              <a:t> /</a:t>
            </a:r>
            <a:r>
              <a:rPr lang="fr-FR" sz="2000" dirty="0" err="1"/>
              <a:t>failures</a:t>
            </a:r>
            <a:r>
              <a:rPr lang="fr-FR" sz="2000" dirty="0"/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Examples</a:t>
            </a:r>
            <a:r>
              <a:rPr lang="fr-FR" sz="2000" dirty="0"/>
              <a:t>: 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 err="1"/>
              <a:t>Presence</a:t>
            </a:r>
            <a:r>
              <a:rPr lang="fr-FR" dirty="0"/>
              <a:t> of a </a:t>
            </a:r>
            <a:r>
              <a:rPr lang="fr-FR" dirty="0" err="1"/>
              <a:t>species</a:t>
            </a:r>
            <a:r>
              <a:rPr lang="fr-FR" dirty="0"/>
              <a:t> X</a:t>
            </a:r>
          </a:p>
          <a:p>
            <a:pPr marL="80010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fr-FR" dirty="0" err="1"/>
              <a:t>Presence</a:t>
            </a:r>
            <a:r>
              <a:rPr lang="fr-FR" dirty="0"/>
              <a:t> of a </a:t>
            </a:r>
            <a:r>
              <a:rPr lang="fr-FR" dirty="0" err="1"/>
              <a:t>disease</a:t>
            </a:r>
            <a:r>
              <a:rPr lang="fr-FR" dirty="0"/>
              <a:t> 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7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8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10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36576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Binary data (events) 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65" y="958610"/>
            <a:ext cx="2322535" cy="148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78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12362" y="2344937"/>
            <a:ext cx="8504640" cy="2912862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292" indent="-274292">
              <a:lnSpc>
                <a:spcPct val="110000"/>
              </a:lnSpc>
              <a:buFont typeface="Wingdings 2"/>
              <a:buChar char=""/>
              <a:defRPr/>
            </a:pPr>
            <a:r>
              <a:rPr lang="en-US" dirty="0"/>
              <a:t>In this type of situations, general linear models are not appropriate because: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/>
              <a:t>The range of Y is restricted (e.g. binary, count)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/>
              <a:t>The variance of Y depends on the mean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274292" indent="-274292">
              <a:lnSpc>
                <a:spcPct val="110000"/>
              </a:lnSpc>
              <a:buFont typeface="Wingdings 2"/>
              <a:buChar char=""/>
              <a:defRPr/>
            </a:pPr>
            <a:r>
              <a:rPr lang="en-US" b="1" dirty="0"/>
              <a:t>Generalized linear models </a:t>
            </a:r>
            <a:r>
              <a:rPr lang="en-US" dirty="0"/>
              <a:t>extend the linear model framework to address both of these issues by using a </a:t>
            </a:r>
            <a:r>
              <a:rPr lang="en-US" dirty="0">
                <a:solidFill>
                  <a:srgbClr val="FF0000"/>
                </a:solidFill>
              </a:rPr>
              <a:t>linear predictor </a:t>
            </a:r>
            <a:r>
              <a:rPr lang="en-US" dirty="0"/>
              <a:t>and a </a:t>
            </a:r>
            <a:r>
              <a:rPr lang="en-US" dirty="0">
                <a:solidFill>
                  <a:srgbClr val="FF0000"/>
                </a:solidFill>
              </a:rPr>
              <a:t>link function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7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8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10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Limitations of linear models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67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62" y="1199637"/>
            <a:ext cx="8504640" cy="4949280"/>
          </a:xfrm>
        </p:spPr>
        <p:txBody>
          <a:bodyPr>
            <a:normAutofit/>
          </a:bodyPr>
          <a:lstStyle/>
          <a:p>
            <a:pPr marL="274292" indent="-274292">
              <a:lnSpc>
                <a:spcPct val="110000"/>
              </a:lnSpc>
              <a:buFont typeface="Wingdings 2"/>
              <a:buChar char=""/>
              <a:defRPr/>
            </a:pPr>
            <a:r>
              <a:rPr lang="en-US" dirty="0"/>
              <a:t>One generalization of multiple linear regression. </a:t>
            </a:r>
            <a:r>
              <a:rPr lang="es-ES" dirty="0"/>
              <a:t>Response, y, </a:t>
            </a:r>
            <a:r>
              <a:rPr lang="es-ES" dirty="0" err="1"/>
              <a:t>predictor</a:t>
            </a:r>
            <a:r>
              <a:rPr lang="es-ES" dirty="0"/>
              <a:t> variables x</a:t>
            </a:r>
            <a:r>
              <a:rPr lang="es-ES" baseline="-25000" dirty="0"/>
              <a:t>1</a:t>
            </a:r>
            <a:r>
              <a:rPr lang="es-ES" dirty="0"/>
              <a:t>, x</a:t>
            </a:r>
            <a:r>
              <a:rPr lang="es-ES" baseline="-25000" dirty="0"/>
              <a:t>2</a:t>
            </a:r>
            <a:r>
              <a:rPr lang="es-ES" dirty="0"/>
              <a:t>, …. </a:t>
            </a:r>
            <a:r>
              <a:rPr lang="en-US" sz="2358" dirty="0"/>
              <a:t>The distribution of Y depends on the X’s through a single linear function, the “linear predictor”</a:t>
            </a:r>
          </a:p>
          <a:p>
            <a:pPr marL="274292" indent="-274292">
              <a:lnSpc>
                <a:spcPct val="110000"/>
              </a:lnSpc>
              <a:buFont typeface="Wingdings 2"/>
              <a:buChar char=""/>
              <a:defRPr/>
            </a:pPr>
            <a:endParaRPr lang="en-US" dirty="0"/>
          </a:p>
          <a:p>
            <a:pPr marL="274292" indent="-274292">
              <a:lnSpc>
                <a:spcPct val="110000"/>
              </a:lnSpc>
              <a:buFont typeface="Wingdings 2"/>
              <a:buChar char=""/>
              <a:defRPr/>
            </a:pPr>
            <a:endParaRPr lang="en-US" dirty="0"/>
          </a:p>
          <a:p>
            <a:pPr marL="274292" indent="-274292">
              <a:lnSpc>
                <a:spcPct val="110000"/>
              </a:lnSpc>
              <a:buFont typeface="Wingdings 2"/>
              <a:buChar char=""/>
              <a:defRPr/>
            </a:pPr>
            <a:r>
              <a:rPr lang="en-US" dirty="0"/>
              <a:t>A link function describes how the mean E(Y) =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, depends on the linear predictor </a:t>
            </a:r>
            <a:r>
              <a:rPr lang="en-US" i="1" dirty="0"/>
              <a:t>v.</a:t>
            </a:r>
          </a:p>
          <a:p>
            <a:pPr marL="274292" indent="-274292">
              <a:lnSpc>
                <a:spcPct val="110000"/>
              </a:lnSpc>
              <a:buNone/>
              <a:defRPr/>
            </a:pPr>
            <a:endParaRPr lang="en-US" dirty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63" y="2650524"/>
            <a:ext cx="3919680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02" y="4439373"/>
            <a:ext cx="428976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7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8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10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Generalized linear modeling</a:t>
                </a: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8246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532" b="15533"/>
          <a:stretch/>
        </p:blipFill>
        <p:spPr>
          <a:xfrm>
            <a:off x="339651" y="4008430"/>
            <a:ext cx="3174485" cy="2511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F3"/>
              </a:clrFrom>
              <a:clrTo>
                <a:srgbClr val="FFFC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2" b="10891"/>
          <a:stretch/>
        </p:blipFill>
        <p:spPr>
          <a:xfrm>
            <a:off x="3491021" y="1590083"/>
            <a:ext cx="5510742" cy="241834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549316" y="5161547"/>
            <a:ext cx="228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6126996" y="443391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634517" y="6245968"/>
            <a:ext cx="34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126997" y="4646129"/>
            <a:ext cx="2743200" cy="129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86039" y="4343614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i="1" dirty="0"/>
              <a:t>v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498597" y="6325054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x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9463477" y="4875089"/>
            <a:ext cx="174481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905" b="1" i="1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7251637" y="5407888"/>
            <a:ext cx="1548000" cy="0"/>
          </a:xfrm>
          <a:prstGeom prst="line">
            <a:avLst/>
          </a:prstGeom>
          <a:noFill/>
          <a:ln w="28575" cap="rnd">
            <a:solidFill>
              <a:srgbClr val="003399"/>
            </a:solidFill>
            <a:prstDash val="sysDot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33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8799636" y="4722448"/>
            <a:ext cx="0" cy="685440"/>
          </a:xfrm>
          <a:prstGeom prst="line">
            <a:avLst/>
          </a:prstGeom>
          <a:noFill/>
          <a:ln w="28575" cap="rnd">
            <a:solidFill>
              <a:srgbClr val="003399"/>
            </a:solidFill>
            <a:prstDash val="sysDot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33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8782357" y="4913778"/>
            <a:ext cx="42879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en-US" sz="1542" b="1" dirty="0">
                <a:solidFill>
                  <a:srgbClr val="000099"/>
                </a:solidFill>
                <a:latin typeface="Symbol" panose="05050102010706020507" pitchFamily="18" charset="2"/>
              </a:rPr>
              <a:t>b</a:t>
            </a:r>
            <a:endParaRPr lang="en-GB" altLang="en-US" sz="1542" b="1" dirty="0">
              <a:solidFill>
                <a:srgbClr val="000099"/>
              </a:solidFill>
            </a:endParaRPr>
          </a:p>
        </p:txBody>
      </p:sp>
      <p:sp>
        <p:nvSpPr>
          <p:cNvPr id="16" name="Text Box 1057"/>
          <p:cNvSpPr txBox="1">
            <a:spLocks noChangeArrowheads="1"/>
          </p:cNvSpPr>
          <p:nvPr/>
        </p:nvSpPr>
        <p:spPr bwMode="auto">
          <a:xfrm>
            <a:off x="5549557" y="5773649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graphicFrame>
        <p:nvGraphicFramePr>
          <p:cNvPr id="17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70122"/>
              </p:ext>
            </p:extLst>
          </p:nvPr>
        </p:nvGraphicFramePr>
        <p:xfrm>
          <a:off x="5775200" y="5885968"/>
          <a:ext cx="201600" cy="3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39680" imgH="152280" progId="Equation.3">
                  <p:embed/>
                </p:oleObj>
              </mc:Choice>
              <mc:Fallback>
                <p:oleObj name="Ecuación" r:id="rId4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200" y="5885968"/>
                        <a:ext cx="201600" cy="32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4406600" y="4353025"/>
            <a:ext cx="409074" cy="1792023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335929" y="461991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(log)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2766" y="1221092"/>
            <a:ext cx="4572000" cy="15999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177" dirty="0"/>
              <a:t>Most common families and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Gaussian: 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Poisson: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Binomial:  logit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Negative binomial: log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25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26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28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Generalized linear modeling</a:t>
                </a:r>
              </a:p>
            </p:txBody>
          </p:sp>
        </p:grpSp>
        <p:sp>
          <p:nvSpPr>
            <p:cNvPr id="27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926893" y="6419259"/>
            <a:ext cx="273803" cy="30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38" name="Text Box 1057"/>
          <p:cNvSpPr txBox="1">
            <a:spLocks noChangeArrowheads="1"/>
          </p:cNvSpPr>
          <p:nvPr/>
        </p:nvSpPr>
        <p:spPr bwMode="auto">
          <a:xfrm>
            <a:off x="5458200" y="5759354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sp>
        <p:nvSpPr>
          <p:cNvPr id="2" name="TextBox 1"/>
          <p:cNvSpPr txBox="1"/>
          <p:nvPr/>
        </p:nvSpPr>
        <p:spPr>
          <a:xfrm>
            <a:off x="1115120" y="36576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Y= e </a:t>
            </a:r>
            <a:r>
              <a:rPr lang="fr-FR" baseline="30000" dirty="0"/>
              <a:t>(</a:t>
            </a:r>
            <a:r>
              <a:rPr lang="fr-FR" baseline="30000" dirty="0">
                <a:latin typeface="Symbol" panose="05050102010706020507" pitchFamily="18" charset="2"/>
              </a:rPr>
              <a:t>a</a:t>
            </a:r>
            <a:r>
              <a:rPr lang="fr-FR" baseline="30000" dirty="0"/>
              <a:t> + </a:t>
            </a:r>
            <a:r>
              <a:rPr lang="fr-FR" baseline="30000" dirty="0">
                <a:latin typeface="Symbol" panose="05050102010706020507" pitchFamily="18" charset="2"/>
              </a:rPr>
              <a:t>b</a:t>
            </a:r>
            <a:r>
              <a:rPr lang="fr-FR" baseline="30000" dirty="0"/>
              <a:t> x)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9171" y="3857655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V</a:t>
            </a:r>
            <a:r>
              <a:rPr lang="fr-FR" sz="1600" dirty="0"/>
              <a:t> = </a:t>
            </a:r>
            <a:r>
              <a:rPr lang="fr-FR" sz="1600" dirty="0">
                <a:latin typeface="Symbol" panose="05050102010706020507" pitchFamily="18" charset="2"/>
              </a:rPr>
              <a:t>a</a:t>
            </a:r>
            <a:r>
              <a:rPr lang="fr-FR" sz="1600" dirty="0"/>
              <a:t> + </a:t>
            </a:r>
            <a:r>
              <a:rPr lang="fr-FR" sz="1600" dirty="0">
                <a:latin typeface="Symbol" panose="05050102010706020507" pitchFamily="18" charset="2"/>
              </a:rPr>
              <a:t>b</a:t>
            </a:r>
            <a:r>
              <a:rPr lang="fr-FR" sz="1600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669616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CF3"/>
              </a:clrFrom>
              <a:clrTo>
                <a:srgbClr val="FFFC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72" b="10891"/>
          <a:stretch/>
        </p:blipFill>
        <p:spPr>
          <a:xfrm>
            <a:off x="3491021" y="1590083"/>
            <a:ext cx="5510742" cy="2418347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416628"/>
              </p:ext>
            </p:extLst>
          </p:nvPr>
        </p:nvGraphicFramePr>
        <p:xfrm>
          <a:off x="412362" y="4384946"/>
          <a:ext cx="3186550" cy="211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162881" imgH="4438518" progId="MSGraph.Chart.8">
                  <p:embed followColorScheme="full"/>
                </p:oleObj>
              </mc:Choice>
              <mc:Fallback>
                <p:oleObj name="Chart" r:id="rId3" imgW="7162881" imgH="443851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362" y="4384946"/>
                        <a:ext cx="3186550" cy="2117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549316" y="5161547"/>
            <a:ext cx="2286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6112204" y="4475245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619725" y="6287300"/>
            <a:ext cx="34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112205" y="4687461"/>
            <a:ext cx="2743200" cy="1296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633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71247" y="4384946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i="1" dirty="0"/>
              <a:t>v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483805" y="6366386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x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965131" y="4862942"/>
            <a:ext cx="174481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905" b="1" i="1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7236845" y="5449220"/>
            <a:ext cx="1548000" cy="0"/>
          </a:xfrm>
          <a:prstGeom prst="line">
            <a:avLst/>
          </a:prstGeom>
          <a:noFill/>
          <a:ln w="28575" cap="rnd">
            <a:solidFill>
              <a:srgbClr val="003399"/>
            </a:solidFill>
            <a:prstDash val="sysDot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33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8784844" y="4763780"/>
            <a:ext cx="0" cy="685440"/>
          </a:xfrm>
          <a:prstGeom prst="line">
            <a:avLst/>
          </a:prstGeom>
          <a:noFill/>
          <a:ln w="28575" cap="rnd">
            <a:solidFill>
              <a:srgbClr val="003399"/>
            </a:solidFill>
            <a:prstDash val="sysDot"/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33"/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8767565" y="4955110"/>
            <a:ext cx="42879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fr-FR" altLang="en-US" sz="1542" b="1" dirty="0">
                <a:solidFill>
                  <a:srgbClr val="000099"/>
                </a:solidFill>
                <a:latin typeface="Symbol" panose="05050102010706020507" pitchFamily="18" charset="2"/>
              </a:rPr>
              <a:t>b</a:t>
            </a:r>
            <a:endParaRPr lang="en-GB" altLang="en-US" sz="1542" b="1" dirty="0">
              <a:solidFill>
                <a:srgbClr val="000099"/>
              </a:solidFill>
            </a:endParaRPr>
          </a:p>
        </p:txBody>
      </p:sp>
      <p:sp>
        <p:nvSpPr>
          <p:cNvPr id="16" name="Text Box 1057"/>
          <p:cNvSpPr txBox="1">
            <a:spLocks noChangeArrowheads="1"/>
          </p:cNvSpPr>
          <p:nvPr/>
        </p:nvSpPr>
        <p:spPr bwMode="auto">
          <a:xfrm>
            <a:off x="5534765" y="5814981"/>
            <a:ext cx="176317" cy="32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274" tIns="43637" rIns="87274" bIns="43637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s-ES" altLang="en-US" sz="1542" b="1"/>
          </a:p>
        </p:txBody>
      </p:sp>
      <p:graphicFrame>
        <p:nvGraphicFramePr>
          <p:cNvPr id="17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407442"/>
              </p:ext>
            </p:extLst>
          </p:nvPr>
        </p:nvGraphicFramePr>
        <p:xfrm>
          <a:off x="5760408" y="5927300"/>
          <a:ext cx="201600" cy="32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39680" imgH="152280" progId="Equation.3">
                  <p:embed/>
                </p:oleObj>
              </mc:Choice>
              <mc:Fallback>
                <p:oleObj name="Ecuación" r:id="rId5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408" y="5927300"/>
                        <a:ext cx="201600" cy="32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193346"/>
              </p:ext>
            </p:extLst>
          </p:nvPr>
        </p:nvGraphicFramePr>
        <p:xfrm>
          <a:off x="1210556" y="3772936"/>
          <a:ext cx="1432675" cy="42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9320" imgH="423720" progId="Equation.3">
                  <p:embed/>
                </p:oleObj>
              </mc:Choice>
              <mc:Fallback>
                <p:oleObj name="Equation" r:id="rId7" imgW="1579320" imgH="423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38"/>
                      <a:stretch>
                        <a:fillRect/>
                      </a:stretch>
                    </p:blipFill>
                    <p:spPr bwMode="auto">
                      <a:xfrm>
                        <a:off x="1210556" y="3772936"/>
                        <a:ext cx="1432675" cy="421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Oval 18"/>
          <p:cNvSpPr/>
          <p:nvPr/>
        </p:nvSpPr>
        <p:spPr>
          <a:xfrm>
            <a:off x="4406600" y="4353025"/>
            <a:ext cx="409074" cy="1792023"/>
          </a:xfrm>
          <a:prstGeom prst="ellipse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241484" y="38457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(</a:t>
            </a:r>
            <a:r>
              <a:rPr lang="fr-FR" b="1" dirty="0" err="1"/>
              <a:t>logit</a:t>
            </a:r>
            <a:r>
              <a:rPr lang="fr-FR" b="1" dirty="0"/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2766" y="1221092"/>
            <a:ext cx="4572000" cy="15999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177" dirty="0"/>
              <a:t>Most common families and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Gaussian: identity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Poisson: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Binomial:  logit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14" dirty="0"/>
              <a:t>Negative binomial: log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25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26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28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Generalized linear modeling</a:t>
                </a:r>
              </a:p>
            </p:txBody>
          </p:sp>
        </p:grpSp>
        <p:sp>
          <p:nvSpPr>
            <p:cNvPr id="27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1850300" y="6396258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x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7974" y="5146044"/>
            <a:ext cx="310673" cy="37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65" tIns="42424" rIns="86365" bIns="42424">
            <a:spAutoFit/>
          </a:bodyPr>
          <a:lstStyle>
            <a:lvl1pPr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1050" indent="-300038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3325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4338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65350" indent="-241300" defTabSz="962025" eaLnBrk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25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797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369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4150" indent="-241300" algn="ctr" defTabSz="96202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GB" altLang="en-US" sz="1905" b="1" dirty="0"/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947" y="398353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V</a:t>
            </a:r>
            <a:r>
              <a:rPr lang="fr-FR" sz="1600" dirty="0"/>
              <a:t> = </a:t>
            </a:r>
            <a:r>
              <a:rPr lang="fr-FR" sz="1600" dirty="0">
                <a:latin typeface="Symbol" panose="05050102010706020507" pitchFamily="18" charset="2"/>
              </a:rPr>
              <a:t>a</a:t>
            </a:r>
            <a:r>
              <a:rPr lang="fr-FR" sz="1600" dirty="0"/>
              <a:t> + </a:t>
            </a:r>
            <a:r>
              <a:rPr lang="fr-FR" sz="1600" dirty="0">
                <a:latin typeface="Symbol" panose="05050102010706020507" pitchFamily="18" charset="2"/>
              </a:rPr>
              <a:t>b</a:t>
            </a:r>
            <a:r>
              <a:rPr lang="fr-FR" sz="1600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250210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479F-7D40-394F-B8DF-435BF160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67A2E5-5DC2-3DA5-E1EB-114FA9632F89}"/>
              </a:ext>
            </a:extLst>
          </p:cNvPr>
          <p:cNvSpPr/>
          <p:nvPr/>
        </p:nvSpPr>
        <p:spPr>
          <a:xfrm>
            <a:off x="362766" y="1221092"/>
            <a:ext cx="64647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Most common families and links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Gaussian: identity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Poisson: 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Binomial:  logit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Negative binomial: 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32E20-AE2B-B8A2-B9AB-3CEBB5B6D509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25" name="Groupe 19">
            <a:extLst>
              <a:ext uri="{FF2B5EF4-FFF2-40B4-BE49-F238E27FC236}">
                <a16:creationId xmlns:a16="http://schemas.microsoft.com/office/drawing/2014/main" id="{6021E909-FFCF-A127-97A0-3396BB9CE590}"/>
              </a:ext>
            </a:extLst>
          </p:cNvPr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26" name="Groupe 98">
              <a:extLst>
                <a:ext uri="{FF2B5EF4-FFF2-40B4-BE49-F238E27FC236}">
                  <a16:creationId xmlns:a16="http://schemas.microsoft.com/office/drawing/2014/main" id="{20C8B621-2912-746E-BCBF-A17474313E69}"/>
                </a:ext>
              </a:extLst>
            </p:cNvPr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28" name="Line 3">
                <a:extLst>
                  <a:ext uri="{FF2B5EF4-FFF2-40B4-BE49-F238E27FC236}">
                    <a16:creationId xmlns:a16="http://schemas.microsoft.com/office/drawing/2014/main" id="{ADA19D19-0CFE-729B-7912-94838B20C25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534478D-F8CB-4724-4041-A076E4628CC8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dirty="0">
                    <a:solidFill>
                      <a:srgbClr val="000000"/>
                    </a:solidFill>
                  </a:rPr>
                  <a:t>Generalized linear modeling</a:t>
                </a:r>
              </a:p>
            </p:txBody>
          </p:sp>
        </p:grpSp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id="{56DC935E-7CCE-06EF-1F0E-38082A18222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61" y="4632610"/>
            <a:ext cx="86118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dirty="0">
                <a:solidFill>
                  <a:srgbClr val="C00000"/>
                </a:solidFill>
              </a:rPr>
              <a:t>The R function to fit a general linear model is </a:t>
            </a:r>
            <a:r>
              <a:rPr lang="en-US" altLang="en-US" sz="2200" dirty="0" err="1">
                <a:solidFill>
                  <a:srgbClr val="C00000"/>
                </a:solidFill>
              </a:rPr>
              <a:t>glm</a:t>
            </a:r>
            <a:r>
              <a:rPr lang="en-US" altLang="en-US" sz="2200" dirty="0">
                <a:solidFill>
                  <a:srgbClr val="C00000"/>
                </a:solidFill>
              </a:rPr>
              <a:t>() which uses the form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200" b="1" dirty="0" err="1">
                <a:solidFill>
                  <a:srgbClr val="C00000"/>
                </a:solidFill>
              </a:rPr>
              <a:t>fitted.model</a:t>
            </a:r>
            <a:r>
              <a:rPr lang="en-US" altLang="en-US" sz="2200" b="1" dirty="0">
                <a:solidFill>
                  <a:srgbClr val="C00000"/>
                </a:solidFill>
              </a:rPr>
              <a:t> &lt;- </a:t>
            </a:r>
            <a:r>
              <a:rPr lang="en-US" altLang="en-US" sz="2200" b="1" dirty="0" err="1">
                <a:solidFill>
                  <a:srgbClr val="C00000"/>
                </a:solidFill>
              </a:rPr>
              <a:t>glm</a:t>
            </a:r>
            <a:r>
              <a:rPr lang="en-US" altLang="en-US" sz="2200" b="1" dirty="0">
                <a:solidFill>
                  <a:srgbClr val="C00000"/>
                </a:solidFill>
              </a:rPr>
              <a:t>(formula, family=“model family”, data=</a:t>
            </a:r>
            <a:r>
              <a:rPr lang="en-US" altLang="en-US" sz="2200" b="1" dirty="0" err="1">
                <a:solidFill>
                  <a:srgbClr val="C00000"/>
                </a:solidFill>
              </a:rPr>
              <a:t>data.frame</a:t>
            </a:r>
            <a:r>
              <a:rPr lang="en-US" altLang="en-US" sz="2200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5904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-2148" y="4256484"/>
            <a:ext cx="9144000" cy="2781300"/>
          </a:xfrm>
          <a:prstGeom prst="roundRect">
            <a:avLst>
              <a:gd name="adj" fmla="val 292"/>
            </a:avLst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Steps in development of</a:t>
            </a:r>
          </a:p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 statistical models (tutorial)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5574" y="35086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8469" y="1201885"/>
            <a:ext cx="177074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40176" y="2368684"/>
            <a:ext cx="172681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8"/>
          <p:cNvCxnSpPr>
            <a:stCxn id="5" idx="2"/>
            <a:endCxn id="6" idx="0"/>
          </p:cNvCxnSpPr>
          <p:nvPr/>
        </p:nvCxnSpPr>
        <p:spPr>
          <a:xfrm>
            <a:off x="4293839" y="742972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9"/>
          <p:cNvCxnSpPr/>
          <p:nvPr/>
        </p:nvCxnSpPr>
        <p:spPr>
          <a:xfrm>
            <a:off x="4303585" y="1910105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Image result for r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95" y="1247001"/>
            <a:ext cx="2164630" cy="16772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15" y="1148303"/>
            <a:ext cx="3418670" cy="19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83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28" y="1181682"/>
            <a:ext cx="7886700" cy="4351338"/>
          </a:xfrm>
        </p:spPr>
        <p:txBody>
          <a:bodyPr/>
          <a:lstStyle/>
          <a:p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variables</a:t>
            </a:r>
          </a:p>
        </p:txBody>
      </p:sp>
      <p:grpSp>
        <p:nvGrpSpPr>
          <p:cNvPr id="4" name="Groupe 5"/>
          <p:cNvGrpSpPr/>
          <p:nvPr/>
        </p:nvGrpSpPr>
        <p:grpSpPr>
          <a:xfrm>
            <a:off x="334648" y="210865"/>
            <a:ext cx="6896792" cy="533400"/>
            <a:chOff x="1991303" y="2874963"/>
            <a:chExt cx="6896792" cy="5334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667512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608782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Database</a:t>
              </a:r>
              <a:r>
                <a:rPr lang="fr-FR" sz="2400" dirty="0"/>
                <a:t> construction and descriptive analyses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3760" b="5058"/>
          <a:stretch/>
        </p:blipFill>
        <p:spPr>
          <a:xfrm>
            <a:off x="774314" y="1609859"/>
            <a:ext cx="7495293" cy="51257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65470" y="1154396"/>
            <a:ext cx="147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pairs(</a:t>
            </a:r>
            <a:r>
              <a:rPr lang="fr-FR" dirty="0" err="1">
                <a:solidFill>
                  <a:srgbClr val="C00000"/>
                </a:solidFill>
              </a:rPr>
              <a:t>mydata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794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78542-49AA-B319-4230-09BAFC2A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0095347-4514-C631-F621-2B2C60D8A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70420"/>
            <a:ext cx="9144000" cy="1777537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612E6-D7A4-48A9-D100-BE75EB72FA68}"/>
              </a:ext>
            </a:extLst>
          </p:cNvPr>
          <p:cNvSpPr txBox="1"/>
          <p:nvPr/>
        </p:nvSpPr>
        <p:spPr>
          <a:xfrm>
            <a:off x="3205574" y="35086"/>
            <a:ext cx="217653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25F87-E9D9-4809-06C9-3DA516D00EA7}"/>
              </a:ext>
            </a:extLst>
          </p:cNvPr>
          <p:cNvSpPr txBox="1"/>
          <p:nvPr/>
        </p:nvSpPr>
        <p:spPr>
          <a:xfrm>
            <a:off x="1638616" y="768176"/>
            <a:ext cx="585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about a straight line to describe a trend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836C-65B8-2D5D-69E8-96C33C7DA847}"/>
              </a:ext>
            </a:extLst>
          </p:cNvPr>
          <p:cNvSpPr txBox="1"/>
          <p:nvPr/>
        </p:nvSpPr>
        <p:spPr>
          <a:xfrm>
            <a:off x="3860062" y="397966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cript MT Bold" panose="03040602040607080904" pitchFamily="66" charset="0"/>
              </a:rPr>
              <a:t>Y = f(x)</a:t>
            </a:r>
            <a:endParaRPr lang="LID4096" sz="2400" i="1" dirty="0">
              <a:latin typeface="Script MT Bold" panose="030406020406070809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17026-E700-E051-E88E-5043F844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6" y="1858928"/>
            <a:ext cx="7669433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1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28" y="1181682"/>
            <a:ext cx="7886700" cy="43513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Distribution of the </a:t>
            </a:r>
            <a:r>
              <a:rPr lang="fr-FR" dirty="0" err="1"/>
              <a:t>response</a:t>
            </a:r>
            <a:r>
              <a:rPr lang="fr-FR" dirty="0"/>
              <a:t>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Distribution of the </a:t>
            </a:r>
            <a:r>
              <a:rPr lang="fr-FR" dirty="0" err="1"/>
              <a:t>explanatory</a:t>
            </a:r>
            <a:r>
              <a:rPr lang="fr-FR" dirty="0"/>
              <a:t> variables</a:t>
            </a:r>
          </a:p>
        </p:txBody>
      </p:sp>
      <p:grpSp>
        <p:nvGrpSpPr>
          <p:cNvPr id="4" name="Groupe 5"/>
          <p:cNvGrpSpPr/>
          <p:nvPr/>
        </p:nvGrpSpPr>
        <p:grpSpPr>
          <a:xfrm>
            <a:off x="334648" y="210865"/>
            <a:ext cx="6896792" cy="533400"/>
            <a:chOff x="1991303" y="2874963"/>
            <a:chExt cx="6896792" cy="5334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667512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608782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Database</a:t>
              </a:r>
              <a:r>
                <a:rPr lang="fr-FR" sz="2400" dirty="0"/>
                <a:t> construction and descriptive analyses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8314"/>
          <a:stretch/>
        </p:blipFill>
        <p:spPr>
          <a:xfrm>
            <a:off x="2805616" y="3142445"/>
            <a:ext cx="3011670" cy="3612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7351"/>
            <a:ext cx="2980066" cy="32773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82132" y="2781414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hist</a:t>
            </a:r>
            <a:r>
              <a:rPr lang="fr-FR" dirty="0">
                <a:solidFill>
                  <a:srgbClr val="C00000"/>
                </a:solidFill>
              </a:rPr>
              <a:t>(</a:t>
            </a:r>
            <a:r>
              <a:rPr lang="fr-FR" dirty="0" err="1">
                <a:solidFill>
                  <a:srgbClr val="C00000"/>
                </a:solidFill>
              </a:rPr>
              <a:t>mydata$var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86888" y="2764966"/>
            <a:ext cx="1769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hist</a:t>
            </a:r>
            <a:r>
              <a:rPr lang="fr-FR" dirty="0">
                <a:solidFill>
                  <a:srgbClr val="C00000"/>
                </a:solidFill>
              </a:rPr>
              <a:t>(</a:t>
            </a:r>
            <a:r>
              <a:rPr lang="fr-FR" dirty="0" err="1">
                <a:solidFill>
                  <a:srgbClr val="C00000"/>
                </a:solidFill>
              </a:rPr>
              <a:t>mydata$var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15747" y="2764966"/>
            <a:ext cx="180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plot(</a:t>
            </a:r>
            <a:r>
              <a:rPr lang="fr-FR" dirty="0" err="1">
                <a:solidFill>
                  <a:srgbClr val="C00000"/>
                </a:solidFill>
              </a:rPr>
              <a:t>mydata$var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031" y="3357351"/>
            <a:ext cx="3388969" cy="31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5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5924"/>
            <a:ext cx="7886700" cy="43513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 err="1"/>
              <a:t>Quantify</a:t>
            </a:r>
            <a:r>
              <a:rPr lang="fr-FR" dirty="0"/>
              <a:t> the </a:t>
            </a:r>
            <a:r>
              <a:rPr lang="fr-FR" dirty="0" err="1"/>
              <a:t>stregth</a:t>
            </a:r>
            <a:r>
              <a:rPr lang="fr-FR" dirty="0"/>
              <a:t> of the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variable and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explanatory</a:t>
            </a:r>
            <a:r>
              <a:rPr lang="fr-FR" dirty="0"/>
              <a:t>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Test the </a:t>
            </a:r>
            <a:r>
              <a:rPr lang="fr-FR" dirty="0" err="1"/>
              <a:t>significance</a:t>
            </a:r>
            <a:r>
              <a:rPr lang="fr-FR" dirty="0"/>
              <a:t> of the </a:t>
            </a:r>
            <a:r>
              <a:rPr lang="fr-FR" dirty="0" err="1"/>
              <a:t>relationship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variable and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explanatory</a:t>
            </a:r>
            <a:r>
              <a:rPr lang="fr-FR" dirty="0"/>
              <a:t> variable</a:t>
            </a:r>
          </a:p>
          <a:p>
            <a:endParaRPr lang="fr-FR" dirty="0"/>
          </a:p>
        </p:txBody>
      </p:sp>
      <p:grpSp>
        <p:nvGrpSpPr>
          <p:cNvPr id="4" name="Groupe 5"/>
          <p:cNvGrpSpPr/>
          <p:nvPr/>
        </p:nvGrpSpPr>
        <p:grpSpPr>
          <a:xfrm>
            <a:off x="334648" y="210865"/>
            <a:ext cx="3970712" cy="533400"/>
            <a:chOff x="1991303" y="2874963"/>
            <a:chExt cx="3970712" cy="5334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374904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25996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Univariate</a:t>
              </a:r>
              <a:r>
                <a:rPr lang="fr-FR" sz="2400" dirty="0"/>
                <a:t> analyses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528428" y="2919347"/>
            <a:ext cx="4461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Model1 = lm(</a:t>
            </a:r>
            <a:r>
              <a:rPr lang="fr-FR" dirty="0" err="1">
                <a:solidFill>
                  <a:srgbClr val="C00000"/>
                </a:solidFill>
              </a:rPr>
              <a:t>taille~GIparasites</a:t>
            </a:r>
            <a:r>
              <a:rPr lang="fr-FR" dirty="0">
                <a:solidFill>
                  <a:srgbClr val="C00000"/>
                </a:solidFill>
              </a:rPr>
              <a:t>, data=</a:t>
            </a:r>
            <a:r>
              <a:rPr lang="fr-FR" dirty="0" err="1">
                <a:solidFill>
                  <a:srgbClr val="C00000"/>
                </a:solidFill>
              </a:rPr>
              <a:t>mydata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  <a:p>
            <a:r>
              <a:rPr lang="fr-FR" dirty="0" err="1">
                <a:solidFill>
                  <a:srgbClr val="C00000"/>
                </a:solidFill>
              </a:rPr>
              <a:t>summary</a:t>
            </a:r>
            <a:r>
              <a:rPr lang="fr-FR" dirty="0">
                <a:solidFill>
                  <a:srgbClr val="C00000"/>
                </a:solidFill>
              </a:rPr>
              <a:t> (Model1)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50305" t="59102" r="30597" b="5288"/>
          <a:stretch/>
        </p:blipFill>
        <p:spPr>
          <a:xfrm>
            <a:off x="334648" y="3694866"/>
            <a:ext cx="5309723" cy="2783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13102" r="8297" b="3443"/>
          <a:stretch/>
        </p:blipFill>
        <p:spPr>
          <a:xfrm>
            <a:off x="5459900" y="2919347"/>
            <a:ext cx="3493902" cy="37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8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60" y="1024938"/>
            <a:ext cx="8056268" cy="917003"/>
          </a:xfrm>
        </p:spPr>
        <p:txBody>
          <a:bodyPr/>
          <a:lstStyle/>
          <a:p>
            <a:r>
              <a:rPr lang="fr-FR" sz="2000" dirty="0" err="1"/>
              <a:t>Quantify</a:t>
            </a:r>
            <a:r>
              <a:rPr lang="fr-FR" sz="2000" dirty="0"/>
              <a:t> the </a:t>
            </a:r>
            <a:r>
              <a:rPr lang="fr-FR" sz="2000" dirty="0" err="1"/>
              <a:t>relationship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the </a:t>
            </a:r>
            <a:r>
              <a:rPr lang="fr-FR" sz="2000" dirty="0" err="1"/>
              <a:t>response</a:t>
            </a:r>
            <a:r>
              <a:rPr lang="fr-FR" sz="2000" dirty="0"/>
              <a:t> variable and a set of </a:t>
            </a:r>
            <a:r>
              <a:rPr lang="fr-FR" sz="2000" dirty="0" err="1"/>
              <a:t>explanatory</a:t>
            </a:r>
            <a:r>
              <a:rPr lang="fr-FR" sz="2000" dirty="0"/>
              <a:t> variables</a:t>
            </a:r>
          </a:p>
          <a:p>
            <a:endParaRPr lang="fr-FR" sz="2000" dirty="0"/>
          </a:p>
        </p:txBody>
      </p:sp>
      <p:grpSp>
        <p:nvGrpSpPr>
          <p:cNvPr id="4" name="Groupe 5"/>
          <p:cNvGrpSpPr/>
          <p:nvPr/>
        </p:nvGrpSpPr>
        <p:grpSpPr>
          <a:xfrm>
            <a:off x="334648" y="210865"/>
            <a:ext cx="3970712" cy="533400"/>
            <a:chOff x="1991303" y="2874963"/>
            <a:chExt cx="3970712" cy="5334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2212975" y="3408363"/>
              <a:ext cx="374904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" name="Text Box 15"/>
            <p:cNvSpPr txBox="1">
              <a:spLocks noChangeArrowheads="1"/>
            </p:cNvSpPr>
            <p:nvPr/>
          </p:nvSpPr>
          <p:spPr bwMode="gray">
            <a:xfrm>
              <a:off x="2747628" y="2919413"/>
              <a:ext cx="290900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2400" dirty="0" err="1"/>
                <a:t>Multivariate</a:t>
              </a:r>
              <a:r>
                <a:rPr lang="fr-FR" sz="2400" dirty="0"/>
                <a:t> analyses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90973" y="1676558"/>
            <a:ext cx="5698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Model1 = lm(</a:t>
            </a:r>
            <a:r>
              <a:rPr lang="fr-FR" dirty="0" err="1">
                <a:solidFill>
                  <a:srgbClr val="C00000"/>
                </a:solidFill>
              </a:rPr>
              <a:t>taille~age+sexe+GIparasites</a:t>
            </a:r>
            <a:r>
              <a:rPr lang="fr-FR" dirty="0">
                <a:solidFill>
                  <a:srgbClr val="C00000"/>
                </a:solidFill>
              </a:rPr>
              <a:t>, data=</a:t>
            </a:r>
            <a:r>
              <a:rPr lang="fr-FR" dirty="0" err="1">
                <a:solidFill>
                  <a:srgbClr val="C00000"/>
                </a:solidFill>
              </a:rPr>
              <a:t>mydata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  <a:p>
            <a:r>
              <a:rPr lang="fr-FR" dirty="0" err="1">
                <a:solidFill>
                  <a:srgbClr val="C00000"/>
                </a:solidFill>
              </a:rPr>
              <a:t>summary</a:t>
            </a:r>
            <a:r>
              <a:rPr lang="fr-FR" dirty="0">
                <a:solidFill>
                  <a:srgbClr val="C00000"/>
                </a:solidFill>
              </a:rPr>
              <a:t> (m1)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50407" t="55117" r="31005" b="5390"/>
          <a:stretch/>
        </p:blipFill>
        <p:spPr>
          <a:xfrm>
            <a:off x="3144599" y="2158952"/>
            <a:ext cx="4837044" cy="28889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4648" y="5176402"/>
            <a:ext cx="80804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Select the set of </a:t>
            </a:r>
            <a:r>
              <a:rPr lang="fr-FR" sz="2000" dirty="0" err="1"/>
              <a:t>predictors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best </a:t>
            </a:r>
            <a:r>
              <a:rPr lang="fr-FR" sz="2000" dirty="0" err="1"/>
              <a:t>explains</a:t>
            </a:r>
            <a:r>
              <a:rPr lang="fr-FR" sz="2000" dirty="0"/>
              <a:t> the </a:t>
            </a:r>
            <a:r>
              <a:rPr lang="fr-FR" sz="2000" dirty="0" err="1"/>
              <a:t>response</a:t>
            </a:r>
            <a:r>
              <a:rPr lang="fr-FR" sz="2000" dirty="0"/>
              <a:t> variable (</a:t>
            </a:r>
            <a:r>
              <a:rPr lang="fr-FR" sz="2000" dirty="0" err="1"/>
              <a:t>backwards</a:t>
            </a:r>
            <a:r>
              <a:rPr lang="fr-FR" sz="2000" dirty="0"/>
              <a:t>, </a:t>
            </a:r>
            <a:r>
              <a:rPr lang="fr-FR" sz="2000" dirty="0" err="1"/>
              <a:t>forward</a:t>
            </a:r>
            <a:r>
              <a:rPr lang="fr-FR" sz="2000" dirty="0"/>
              <a:t>, </a:t>
            </a:r>
            <a:r>
              <a:rPr lang="fr-FR" sz="2000" dirty="0" err="1"/>
              <a:t>stepwise</a:t>
            </a:r>
            <a:r>
              <a:rPr lang="fr-FR" sz="2000" dirty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7345" y="6085910"/>
            <a:ext cx="1238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drop1 (m1)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05360" y="6085910"/>
            <a:ext cx="1078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step</a:t>
            </a:r>
            <a:r>
              <a:rPr lang="fr-FR" dirty="0">
                <a:solidFill>
                  <a:srgbClr val="C00000"/>
                </a:solidFill>
              </a:rPr>
              <a:t> (m1)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35178" y="6085910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add1 (m1)</a:t>
            </a:r>
          </a:p>
        </p:txBody>
      </p:sp>
    </p:spTree>
    <p:extLst>
      <p:ext uri="{BB962C8B-B14F-4D97-AF65-F5344CB8AC3E}">
        <p14:creationId xmlns:p14="http://schemas.microsoft.com/office/powerpoint/2010/main" val="796412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30082-85B5-6E72-68E4-D1E91510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83F8-9619-F78C-D95C-4B40A94C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20" y="1220317"/>
            <a:ext cx="6856851" cy="523218"/>
          </a:xfrm>
        </p:spPr>
        <p:txBody>
          <a:bodyPr/>
          <a:lstStyle/>
          <a:p>
            <a:r>
              <a:rPr lang="en-US" noProof="0" dirty="0"/>
              <a:t>Check that model assumptions have not been violated</a:t>
            </a:r>
          </a:p>
        </p:txBody>
      </p:sp>
      <p:grpSp>
        <p:nvGrpSpPr>
          <p:cNvPr id="4" name="Groupe 5">
            <a:extLst>
              <a:ext uri="{FF2B5EF4-FFF2-40B4-BE49-F238E27FC236}">
                <a16:creationId xmlns:a16="http://schemas.microsoft.com/office/drawing/2014/main" id="{B7C79F37-1202-F3CD-198E-D34F4260565F}"/>
              </a:ext>
            </a:extLst>
          </p:cNvPr>
          <p:cNvGrpSpPr/>
          <p:nvPr/>
        </p:nvGrpSpPr>
        <p:grpSpPr>
          <a:xfrm>
            <a:off x="334648" y="210865"/>
            <a:ext cx="3970712" cy="533400"/>
            <a:chOff x="1991303" y="2874963"/>
            <a:chExt cx="3970712" cy="533400"/>
          </a:xfrm>
        </p:grpSpPr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FC674790-2269-0592-6E9B-FE82B5511BF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2212975" y="3408363"/>
              <a:ext cx="3749040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3B702159-4E6E-4F11-A48D-24C4B882CC8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91303" y="2874963"/>
              <a:ext cx="3401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090D3DE-F48B-D9CE-03F3-B602DF3DDE39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88716" y="165268"/>
            <a:ext cx="479425" cy="52070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475E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7AB5C-30EE-37EC-DA6E-F881F505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648" y="2855704"/>
            <a:ext cx="3304669" cy="2289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C7D16A-C4B7-5B54-61B5-218CF209E82E}"/>
              </a:ext>
            </a:extLst>
          </p:cNvPr>
          <p:cNvSpPr txBox="1"/>
          <p:nvPr/>
        </p:nvSpPr>
        <p:spPr>
          <a:xfrm>
            <a:off x="5734232" y="2913779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Homogeneity</a:t>
            </a:r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residuals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Box 15">
            <a:extLst>
              <a:ext uri="{FF2B5EF4-FFF2-40B4-BE49-F238E27FC236}">
                <a16:creationId xmlns:a16="http://schemas.microsoft.com/office/drawing/2014/main" id="{6E45D1DE-E81A-F6AA-6414-78E9C9ECD3B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0973" y="255315"/>
            <a:ext cx="671369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noProof="0" dirty="0"/>
              <a:t>Model validation (case of linear regression y </a:t>
            </a:r>
            <a:r>
              <a:rPr lang="en-US" sz="2800" noProof="0" dirty="0"/>
              <a:t> </a:t>
            </a: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</a:t>
            </a:r>
            <a:r>
              <a:rPr lang="en-US" sz="2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N(0,1</a:t>
            </a:r>
            <a:r>
              <a:rPr lang="en-US" sz="2400" noProof="0" dirty="0"/>
              <a:t>))</a:t>
            </a:r>
            <a:endParaRPr lang="en-US" sz="24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0480B-29AA-9F71-3836-CFB98CD86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8" y="2855704"/>
            <a:ext cx="4760714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0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952" y="1447799"/>
            <a:ext cx="8354096" cy="931265"/>
          </a:xfrm>
        </p:spPr>
        <p:txBody>
          <a:bodyPr>
            <a:normAutofit fontScale="90000"/>
          </a:bodyPr>
          <a:lstStyle/>
          <a:p>
            <a: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 and limitation of lm, </a:t>
            </a:r>
            <a:r>
              <a:rPr lang="fr-F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glm</a:t>
            </a:r>
            <a:br>
              <a:rPr lang="fr-F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 rot="20901052">
            <a:off x="596615" y="2857055"/>
            <a:ext cx="7697455" cy="1068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i="1" noProof="0" dirty="0"/>
              <a:t>all observations are considered </a:t>
            </a:r>
            <a:r>
              <a:rPr lang="en-US" sz="3200" b="1" i="1" noProof="0" dirty="0"/>
              <a:t>independent, or they are often nested</a:t>
            </a:r>
          </a:p>
        </p:txBody>
      </p:sp>
    </p:spTree>
    <p:extLst>
      <p:ext uri="{BB962C8B-B14F-4D97-AF65-F5344CB8AC3E}">
        <p14:creationId xmlns:p14="http://schemas.microsoft.com/office/powerpoint/2010/main" val="3254214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-2148" y="4739618"/>
            <a:ext cx="9144000" cy="2083296"/>
          </a:xfrm>
          <a:prstGeom prst="roundRect">
            <a:avLst>
              <a:gd name="adj" fmla="val 292"/>
            </a:avLst>
          </a:prstGeom>
          <a:solidFill>
            <a:srgbClr val="002060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Introduction to Generalized </a:t>
            </a:r>
          </a:p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en-US" sz="4000" b="1" cap="all" dirty="0">
                <a:solidFill>
                  <a:schemeClr val="bg1"/>
                </a:solidFill>
                <a:ea typeface="+mj-ea"/>
                <a:cs typeface="+mj-cs"/>
              </a:rPr>
              <a:t>Linear Mixed Models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5574" y="133060"/>
            <a:ext cx="217653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8469" y="1299859"/>
            <a:ext cx="1770741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0176" y="2477544"/>
            <a:ext cx="172681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5071" y="3717693"/>
            <a:ext cx="3820877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Mixed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Generalized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Mixed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4293839" y="840946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3585" y="2008079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03585" y="3229145"/>
            <a:ext cx="1" cy="45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6E645F-5AC1-E757-FD5E-F3B2F3874D23}"/>
              </a:ext>
            </a:extLst>
          </p:cNvPr>
          <p:cNvSpPr txBox="1"/>
          <p:nvPr/>
        </p:nvSpPr>
        <p:spPr>
          <a:xfrm>
            <a:off x="5573485" y="13969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endParaRPr lang="LID4096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61D0F6-FC2B-BD22-C161-D5365E5B50A9}"/>
              </a:ext>
            </a:extLst>
          </p:cNvPr>
          <p:cNvSpPr txBox="1"/>
          <p:nvPr/>
        </p:nvSpPr>
        <p:spPr>
          <a:xfrm>
            <a:off x="5567826" y="1294218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</a:t>
            </a:r>
            <a:endParaRPr lang="LID4096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05669-2CF9-D8BE-6EFF-56E4C4B3FA9E}"/>
              </a:ext>
            </a:extLst>
          </p:cNvPr>
          <p:cNvSpPr txBox="1"/>
          <p:nvPr/>
        </p:nvSpPr>
        <p:spPr>
          <a:xfrm>
            <a:off x="5543357" y="2373193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glm</a:t>
            </a:r>
            <a:endParaRPr lang="LID4096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DD78C-514A-645D-D85B-DFC7F577983B}"/>
              </a:ext>
            </a:extLst>
          </p:cNvPr>
          <p:cNvSpPr txBox="1"/>
          <p:nvPr/>
        </p:nvSpPr>
        <p:spPr>
          <a:xfrm>
            <a:off x="6422436" y="3797769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lmm</a:t>
            </a:r>
            <a:r>
              <a:rPr lang="en-US" sz="2800" b="1" dirty="0"/>
              <a:t>, </a:t>
            </a:r>
            <a:r>
              <a:rPr lang="en-US" sz="2800" b="1" dirty="0" err="1"/>
              <a:t>glmm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8533420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93" y="664527"/>
            <a:ext cx="1977255" cy="12608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74" y="2092463"/>
            <a:ext cx="1965874" cy="125362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59" y="4923804"/>
            <a:ext cx="1985085" cy="126588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59" y="3503126"/>
            <a:ext cx="1985090" cy="126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31" name="Rectangle 30"/>
          <p:cNvSpPr/>
          <p:nvPr/>
        </p:nvSpPr>
        <p:spPr>
          <a:xfrm rot="20901052">
            <a:off x="2054426" y="462321"/>
            <a:ext cx="1898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 err="1"/>
              <a:t>What</a:t>
            </a:r>
            <a:r>
              <a:rPr lang="fr-FR" sz="3200" i="1" dirty="0"/>
              <a:t> if…?</a:t>
            </a:r>
            <a:endParaRPr lang="fr-FR" sz="32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3E9A5-57CC-48EA-30C8-AE4E24CA3EAF}"/>
              </a:ext>
            </a:extLst>
          </p:cNvPr>
          <p:cNvSpPr txBox="1"/>
          <p:nvPr/>
        </p:nvSpPr>
        <p:spPr>
          <a:xfrm>
            <a:off x="5834743" y="211670"/>
            <a:ext cx="184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Identity (IDs)</a:t>
            </a:r>
            <a:endParaRPr lang="LID4096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D1EF9-F475-A377-3770-B05F8464B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36" y="2092463"/>
            <a:ext cx="5523455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87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45989-7EFF-FB70-06DE-2323ED2E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88D40A5-36B9-E950-B60F-C468B0E793B6}"/>
              </a:ext>
            </a:extLst>
          </p:cNvPr>
          <p:cNvSpPr/>
          <p:nvPr/>
        </p:nvSpPr>
        <p:spPr>
          <a:xfrm rot="20901052">
            <a:off x="2054426" y="462321"/>
            <a:ext cx="1898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 err="1"/>
              <a:t>What</a:t>
            </a:r>
            <a:r>
              <a:rPr lang="fr-FR" sz="3200" i="1" dirty="0"/>
              <a:t> if…?</a:t>
            </a:r>
            <a:endParaRPr lang="fr-FR" sz="32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AC6AB-183D-8516-8D19-2D6911301F04}"/>
              </a:ext>
            </a:extLst>
          </p:cNvPr>
          <p:cNvSpPr txBox="1"/>
          <p:nvPr/>
        </p:nvSpPr>
        <p:spPr>
          <a:xfrm>
            <a:off x="907958" y="6044963"/>
            <a:ext cx="419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Repeated measure of same individual</a:t>
            </a:r>
            <a:endParaRPr lang="LID4096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32910-724C-92F0-660F-94296580D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93" y="664527"/>
            <a:ext cx="1977255" cy="12608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91B3C5-44B6-3E52-8DA4-92330ADA4B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74" y="2092463"/>
            <a:ext cx="1965874" cy="1253628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A6254-6C65-7E79-B7F7-0D2E59054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59" y="4923804"/>
            <a:ext cx="1985085" cy="1265880"/>
          </a:xfrm>
          <a:prstGeom prst="rect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A13D0-ACAD-C619-9423-E32CF6E8DB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59" y="3503126"/>
            <a:ext cx="1985090" cy="1265883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34F70A-8D30-6E06-C9C4-5616CB620099}"/>
              </a:ext>
            </a:extLst>
          </p:cNvPr>
          <p:cNvSpPr txBox="1"/>
          <p:nvPr/>
        </p:nvSpPr>
        <p:spPr>
          <a:xfrm>
            <a:off x="5834743" y="211670"/>
            <a:ext cx="184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Identity (IDs)</a:t>
            </a:r>
            <a:endParaRPr lang="LID4096" sz="2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631CE8-E9AD-4211-89D7-0B01D4266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36" y="2092463"/>
            <a:ext cx="5523455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5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80DF-02A1-61FD-E62D-337724688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1B1F9D9-F3B7-8190-6241-1E93BCC2EFAB}"/>
              </a:ext>
            </a:extLst>
          </p:cNvPr>
          <p:cNvSpPr/>
          <p:nvPr/>
        </p:nvSpPr>
        <p:spPr>
          <a:xfrm rot="20901052">
            <a:off x="2468803" y="462321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/>
              <a:t>Or…?</a:t>
            </a:r>
            <a:endParaRPr lang="fr-FR" sz="32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1D3ED-B7E0-AD89-30B5-AE5CF8215883}"/>
              </a:ext>
            </a:extLst>
          </p:cNvPr>
          <p:cNvSpPr txBox="1"/>
          <p:nvPr/>
        </p:nvSpPr>
        <p:spPr>
          <a:xfrm>
            <a:off x="6749143" y="1384829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Andasibe</a:t>
            </a:r>
            <a:endParaRPr lang="LID4096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73910-FB7D-4EF9-CCBA-584ED5723553}"/>
              </a:ext>
            </a:extLst>
          </p:cNvPr>
          <p:cNvSpPr txBox="1"/>
          <p:nvPr/>
        </p:nvSpPr>
        <p:spPr>
          <a:xfrm>
            <a:off x="6749143" y="2199672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Ambohipo</a:t>
            </a:r>
            <a:endParaRPr lang="LID4096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59A69-82EF-B142-6E6E-82D522B20FFD}"/>
              </a:ext>
            </a:extLst>
          </p:cNvPr>
          <p:cNvSpPr txBox="1"/>
          <p:nvPr/>
        </p:nvSpPr>
        <p:spPr>
          <a:xfrm>
            <a:off x="6749142" y="30942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67Ha</a:t>
            </a:r>
            <a:endParaRPr lang="LID4096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3EDDC-4845-9832-EF8D-6241425A572B}"/>
              </a:ext>
            </a:extLst>
          </p:cNvPr>
          <p:cNvSpPr txBox="1"/>
          <p:nvPr/>
        </p:nvSpPr>
        <p:spPr>
          <a:xfrm>
            <a:off x="6749142" y="401488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Ambohipo</a:t>
            </a:r>
            <a:endParaRPr lang="LID4096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40A08F-B123-EF00-E97B-6B888B7C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8" y="2492059"/>
            <a:ext cx="115834" cy="1158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ADFF48-07DF-B3E8-DC42-308ECEE0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84" y="1677216"/>
            <a:ext cx="103641" cy="1036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9ED0E0-77F5-B85B-76E8-A5FAC4C32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39" y="3314934"/>
            <a:ext cx="115834" cy="1158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875D08-74DE-FFA8-C3EC-A3135AEC7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70" y="4307276"/>
            <a:ext cx="103641" cy="103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B863B53-0C26-016B-08BD-D7776034242D}"/>
              </a:ext>
            </a:extLst>
          </p:cNvPr>
          <p:cNvSpPr txBox="1"/>
          <p:nvPr/>
        </p:nvSpPr>
        <p:spPr>
          <a:xfrm>
            <a:off x="6527767" y="673627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Site</a:t>
            </a:r>
            <a:endParaRPr lang="LID4096" sz="28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E647C56-ADDE-B8CE-247F-C292FF14E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43" y="2115820"/>
            <a:ext cx="5523455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3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24E1A-79D1-5514-9646-CDD1EFF3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9A7125F-46E6-BDC7-6076-2A4F3577F06C}"/>
              </a:ext>
            </a:extLst>
          </p:cNvPr>
          <p:cNvSpPr/>
          <p:nvPr/>
        </p:nvSpPr>
        <p:spPr>
          <a:xfrm rot="20901052">
            <a:off x="2468803" y="462321"/>
            <a:ext cx="1069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i="1" dirty="0"/>
              <a:t>Or…?</a:t>
            </a:r>
            <a:endParaRPr lang="fr-FR" sz="32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52DC3-0479-77F3-4517-751A42D5C0F8}"/>
              </a:ext>
            </a:extLst>
          </p:cNvPr>
          <p:cNvSpPr txBox="1"/>
          <p:nvPr/>
        </p:nvSpPr>
        <p:spPr>
          <a:xfrm>
            <a:off x="6749143" y="1384829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Andasibe</a:t>
            </a:r>
            <a:endParaRPr lang="LID4096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869FC-1556-A4CE-0F4D-47C6F0BECE72}"/>
              </a:ext>
            </a:extLst>
          </p:cNvPr>
          <p:cNvSpPr txBox="1"/>
          <p:nvPr/>
        </p:nvSpPr>
        <p:spPr>
          <a:xfrm>
            <a:off x="6749143" y="2199672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Ambohipo</a:t>
            </a:r>
            <a:endParaRPr lang="LID4096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1BE01-CA52-4456-489A-6BF022264C46}"/>
              </a:ext>
            </a:extLst>
          </p:cNvPr>
          <p:cNvSpPr txBox="1"/>
          <p:nvPr/>
        </p:nvSpPr>
        <p:spPr>
          <a:xfrm>
            <a:off x="6749142" y="3094293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67Ha</a:t>
            </a:r>
            <a:endParaRPr lang="LID4096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C97AE-4331-E3CA-B7E4-1FF2BC2F7F7B}"/>
              </a:ext>
            </a:extLst>
          </p:cNvPr>
          <p:cNvSpPr txBox="1"/>
          <p:nvPr/>
        </p:nvSpPr>
        <p:spPr>
          <a:xfrm>
            <a:off x="6749142" y="401488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Ambohipo</a:t>
            </a:r>
            <a:endParaRPr lang="LID4096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1E0C83-A3B1-E8E5-D72F-DCCF83AF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8" y="2492059"/>
            <a:ext cx="115834" cy="1158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A10243C-C26B-2089-3D73-1CA660667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84" y="1677216"/>
            <a:ext cx="103641" cy="1036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4D42DCB-7145-1DD0-2600-32B87DE97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39" y="3314934"/>
            <a:ext cx="115834" cy="1158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C3E80A7-280D-1DA3-D56E-73B6367A4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170" y="4307276"/>
            <a:ext cx="103641" cy="103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118347A-87BC-D3BB-EB39-6D69C546060C}"/>
              </a:ext>
            </a:extLst>
          </p:cNvPr>
          <p:cNvSpPr txBox="1"/>
          <p:nvPr/>
        </p:nvSpPr>
        <p:spPr>
          <a:xfrm>
            <a:off x="6527767" y="673627"/>
            <a:ext cx="748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Site</a:t>
            </a:r>
            <a:endParaRPr lang="LID4096" sz="2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8D36C6-9846-3D1E-4E14-B209276BC847}"/>
              </a:ext>
            </a:extLst>
          </p:cNvPr>
          <p:cNvSpPr txBox="1"/>
          <p:nvPr/>
        </p:nvSpPr>
        <p:spPr>
          <a:xfrm>
            <a:off x="907958" y="6044963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Independent but clustered</a:t>
            </a:r>
            <a:endParaRPr lang="LID4096" sz="20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FB0103-88BD-4285-ACCB-81C386609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43" y="2115820"/>
            <a:ext cx="5523455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090C0-4F6A-2C97-159A-E1D6804D9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B1755692-F4D7-1FBE-ECA3-4AA53130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70420"/>
            <a:ext cx="9144000" cy="1777537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B4005-E290-B46A-E1B7-EB58787FEC35}"/>
              </a:ext>
            </a:extLst>
          </p:cNvPr>
          <p:cNvSpPr txBox="1"/>
          <p:nvPr/>
        </p:nvSpPr>
        <p:spPr>
          <a:xfrm>
            <a:off x="3205574" y="35086"/>
            <a:ext cx="217653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6729A-9E0F-7561-1B8F-FAA5EBF54EA2}"/>
              </a:ext>
            </a:extLst>
          </p:cNvPr>
          <p:cNvSpPr txBox="1"/>
          <p:nvPr/>
        </p:nvSpPr>
        <p:spPr>
          <a:xfrm>
            <a:off x="1638616" y="768176"/>
            <a:ext cx="585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about a straight line to describe a trend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5EAB1-3AC6-091D-0276-D7341EB82CB2}"/>
              </a:ext>
            </a:extLst>
          </p:cNvPr>
          <p:cNvSpPr txBox="1"/>
          <p:nvPr/>
        </p:nvSpPr>
        <p:spPr>
          <a:xfrm>
            <a:off x="3860062" y="397966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cript MT Bold" panose="03040602040607080904" pitchFamily="66" charset="0"/>
              </a:rPr>
              <a:t>Y = f(x)</a:t>
            </a:r>
            <a:endParaRPr lang="LID4096" sz="2400" i="1" dirty="0">
              <a:latin typeface="Script MT Bold" panose="03040602040607080904" pitchFamily="66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AC8F30-61E8-23A2-14EC-86C317381D8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988560" y="4308419"/>
            <a:ext cx="609603" cy="31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06529C-A5E6-5C06-DD13-70DB47F68657}"/>
              </a:ext>
            </a:extLst>
          </p:cNvPr>
          <p:cNvSpPr txBox="1"/>
          <p:nvPr/>
        </p:nvSpPr>
        <p:spPr>
          <a:xfrm>
            <a:off x="5598163" y="4210500"/>
            <a:ext cx="354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Explanatory variable</a:t>
            </a:r>
          </a:p>
          <a:p>
            <a:r>
              <a:rPr lang="en-US" sz="1600" dirty="0"/>
              <a:t>Independent variable</a:t>
            </a:r>
          </a:p>
          <a:p>
            <a:r>
              <a:rPr lang="fr-FR" sz="1600" noProof="0" dirty="0"/>
              <a:t>(Variable explicative, axe des abscisses)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BC742-D05D-0461-3EE3-4DEFF0F5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6" y="1705098"/>
            <a:ext cx="7669433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93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7092" y="2776650"/>
            <a:ext cx="82448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noProof="0" dirty="0"/>
              <a:t>Generalized linear mixed models include both </a:t>
            </a:r>
            <a:r>
              <a:rPr lang="en-US" sz="2400" noProof="0" dirty="0">
                <a:solidFill>
                  <a:srgbClr val="FF0000"/>
                </a:solidFill>
              </a:rPr>
              <a:t>fixed effects </a:t>
            </a:r>
            <a:r>
              <a:rPr lang="en-US" sz="2400" noProof="0" dirty="0"/>
              <a:t>and </a:t>
            </a:r>
            <a:r>
              <a:rPr lang="en-US" sz="2400" noProof="0" dirty="0">
                <a:solidFill>
                  <a:srgbClr val="FF0000"/>
                </a:solidFill>
              </a:rPr>
              <a:t>random effects </a:t>
            </a:r>
            <a:r>
              <a:rPr lang="en-US" sz="2400" noProof="0" dirty="0"/>
              <a:t>in order to allow for :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400" noProof="0" dirty="0"/>
              <a:t>Repeated measures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400" noProof="0" dirty="0"/>
              <a:t>Temporal correlation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sz="2400" b="1" noProof="0" dirty="0"/>
              <a:t>Nested data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 rot="3419336">
            <a:off x="272157" y="168003"/>
            <a:ext cx="479425" cy="5207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rot="10800000" vert="eaVert" wrap="none" anchor="ctr">
            <a:flatTx/>
          </a:bodyPr>
          <a:lstStyle/>
          <a:p>
            <a:pPr algn="ctr" eaLnBrk="0" hangingPunct="0"/>
            <a:endParaRPr lang="es-ES"/>
          </a:p>
        </p:txBody>
      </p:sp>
      <p:grpSp>
        <p:nvGrpSpPr>
          <p:cNvPr id="5" name="Groupe 19"/>
          <p:cNvGrpSpPr/>
          <p:nvPr/>
        </p:nvGrpSpPr>
        <p:grpSpPr>
          <a:xfrm>
            <a:off x="412362" y="210865"/>
            <a:ext cx="6319878" cy="533400"/>
            <a:chOff x="412362" y="210865"/>
            <a:chExt cx="6319878" cy="533400"/>
          </a:xfrm>
        </p:grpSpPr>
        <p:grpSp>
          <p:nvGrpSpPr>
            <p:cNvPr id="6" name="Groupe 98"/>
            <p:cNvGrpSpPr/>
            <p:nvPr/>
          </p:nvGrpSpPr>
          <p:grpSpPr>
            <a:xfrm>
              <a:off x="556320" y="255315"/>
              <a:ext cx="6175920" cy="488950"/>
              <a:chOff x="556320" y="255315"/>
              <a:chExt cx="6175920" cy="488950"/>
            </a:xfrm>
          </p:grpSpPr>
          <p:sp>
            <p:nvSpPr>
              <p:cNvPr id="8" name="Line 3"/>
              <p:cNvSpPr>
                <a:spLocks noChangeShapeType="1"/>
              </p:cNvSpPr>
              <p:nvPr/>
            </p:nvSpPr>
            <p:spPr bwMode="gray">
              <a:xfrm>
                <a:off x="556320" y="744265"/>
                <a:ext cx="502920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gray">
              <a:xfrm>
                <a:off x="1115120" y="255315"/>
                <a:ext cx="561712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fr-FR" sz="2400" dirty="0" err="1"/>
                  <a:t>Why</a:t>
                </a:r>
                <a:r>
                  <a:rPr lang="fr-FR" sz="2400" dirty="0"/>
                  <a:t> use LMM, GLMM?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Text Box 16"/>
            <p:cNvSpPr txBox="1">
              <a:spLocks noChangeArrowheads="1"/>
            </p:cNvSpPr>
            <p:nvPr/>
          </p:nvSpPr>
          <p:spPr bwMode="gray">
            <a:xfrm>
              <a:off x="412362" y="210865"/>
              <a:ext cx="18473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16698" y="3759708"/>
            <a:ext cx="329860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3600" dirty="0">
                <a:latin typeface="TT1B2Bo00"/>
              </a:rPr>
              <a:t>y</a:t>
            </a:r>
            <a:r>
              <a:rPr lang="fr-FR" sz="1200" dirty="0">
                <a:latin typeface="TT1B26o00"/>
              </a:rPr>
              <a:t> </a:t>
            </a:r>
            <a:r>
              <a:rPr lang="fr-FR" sz="3600" dirty="0">
                <a:latin typeface="TT1B27o00"/>
              </a:rPr>
              <a:t>= </a:t>
            </a:r>
            <a:r>
              <a:rPr lang="el-GR" sz="3600" dirty="0">
                <a:latin typeface="TT1B34o00"/>
              </a:rPr>
              <a:t>β</a:t>
            </a:r>
            <a:r>
              <a:rPr lang="fr-FR" sz="3600" baseline="-25000" dirty="0" err="1">
                <a:latin typeface="TT1B26o00"/>
              </a:rPr>
              <a:t>i</a:t>
            </a:r>
            <a:r>
              <a:rPr lang="fr-FR" sz="3600" dirty="0" err="1">
                <a:latin typeface="TT1B2Bo00"/>
              </a:rPr>
              <a:t>X</a:t>
            </a:r>
            <a:r>
              <a:rPr lang="fr-FR" sz="3600" baseline="-25000" dirty="0" err="1">
                <a:latin typeface="TT1B26o00"/>
              </a:rPr>
              <a:t>i</a:t>
            </a:r>
            <a:r>
              <a:rPr lang="el-GR" sz="3600" dirty="0">
                <a:latin typeface="TT1B27o00"/>
              </a:rPr>
              <a:t>+ </a:t>
            </a:r>
            <a:r>
              <a:rPr lang="en-US" sz="3600" i="1" dirty="0">
                <a:latin typeface="TT1B27o00"/>
              </a:rPr>
              <a:t>b</a:t>
            </a:r>
            <a:r>
              <a:rPr lang="en-US" sz="3600" i="1" baseline="-25000" dirty="0">
                <a:latin typeface="TT1B27o00"/>
              </a:rPr>
              <a:t>i</a:t>
            </a:r>
            <a:r>
              <a:rPr lang="fr-FR" sz="3600" dirty="0">
                <a:latin typeface="TT1B2Bo00"/>
              </a:rPr>
              <a:t>Z</a:t>
            </a:r>
            <a:r>
              <a:rPr lang="fr-FR" sz="1200" dirty="0">
                <a:latin typeface="TT1B26o00"/>
              </a:rPr>
              <a:t>i</a:t>
            </a:r>
            <a:r>
              <a:rPr lang="fr-FR" sz="3600" dirty="0">
                <a:latin typeface="TT1B27o00"/>
              </a:rPr>
              <a:t>+ </a:t>
            </a:r>
            <a:r>
              <a:rPr lang="el-GR" sz="3600" dirty="0">
                <a:latin typeface="TT1B34o00"/>
              </a:rPr>
              <a:t>ε</a:t>
            </a:r>
            <a:endParaRPr lang="fr-FR" sz="36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72766" y="4406039"/>
            <a:ext cx="0" cy="784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32240" y="4406039"/>
            <a:ext cx="0" cy="784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71470" y="5190405"/>
            <a:ext cx="80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Fixed</a:t>
            </a:r>
            <a:r>
              <a:rPr lang="fr-FR" i="1" dirty="0"/>
              <a:t> </a:t>
            </a:r>
          </a:p>
          <a:p>
            <a:r>
              <a:rPr lang="fr-FR" i="1" dirty="0" err="1"/>
              <a:t>Effects</a:t>
            </a:r>
            <a:endParaRPr lang="fr-FR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59993" y="519040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Random</a:t>
            </a:r>
            <a:endParaRPr lang="fr-FR" i="1" dirty="0"/>
          </a:p>
          <a:p>
            <a:r>
              <a:rPr lang="fr-FR" i="1" dirty="0" err="1"/>
              <a:t>Effects</a:t>
            </a:r>
            <a:endParaRPr lang="fr-FR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9ED21-7C89-CA90-0A65-D3C536ABCBE3}"/>
              </a:ext>
            </a:extLst>
          </p:cNvPr>
          <p:cNvSpPr txBox="1"/>
          <p:nvPr/>
        </p:nvSpPr>
        <p:spPr>
          <a:xfrm>
            <a:off x="412362" y="1021264"/>
            <a:ext cx="8100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explanatory variable we have seen in previous models are called variable that have fix effect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18274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96987" y="3536707"/>
            <a:ext cx="895002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C00000"/>
                </a:solidFill>
              </a:rPr>
              <a:t>The R function to fit a linear mixed model is </a:t>
            </a:r>
            <a:r>
              <a:rPr lang="en-US" altLang="en-US" sz="2000" dirty="0" err="1">
                <a:solidFill>
                  <a:srgbClr val="C00000"/>
                </a:solidFill>
              </a:rPr>
              <a:t>lmer</a:t>
            </a:r>
            <a:r>
              <a:rPr lang="en-US" altLang="en-US" sz="2000" dirty="0">
                <a:solidFill>
                  <a:srgbClr val="C00000"/>
                </a:solidFill>
              </a:rPr>
              <a:t>() and </a:t>
            </a:r>
            <a:r>
              <a:rPr lang="en-US" altLang="en-US" sz="2000" dirty="0" err="1">
                <a:solidFill>
                  <a:srgbClr val="C00000"/>
                </a:solidFill>
              </a:rPr>
              <a:t>glmer</a:t>
            </a:r>
            <a:r>
              <a:rPr lang="en-US" altLang="en-US" sz="2000" dirty="0">
                <a:solidFill>
                  <a:srgbClr val="C00000"/>
                </a:solidFill>
              </a:rPr>
              <a:t>() for generalized which uses the form</a:t>
            </a:r>
          </a:p>
          <a:p>
            <a:pPr algn="ctr"/>
            <a:endParaRPr lang="en-US" altLang="en-US" sz="800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err="1">
                <a:solidFill>
                  <a:srgbClr val="C00000"/>
                </a:solidFill>
              </a:rPr>
              <a:t>fitted.model</a:t>
            </a:r>
            <a:r>
              <a:rPr lang="en-US" altLang="en-US" sz="2000" b="1" dirty="0">
                <a:solidFill>
                  <a:srgbClr val="C00000"/>
                </a:solidFill>
              </a:rPr>
              <a:t> &lt;- </a:t>
            </a:r>
            <a:r>
              <a:rPr lang="en-US" altLang="en-US" sz="2000" b="1" dirty="0" err="1">
                <a:solidFill>
                  <a:srgbClr val="C00000"/>
                </a:solidFill>
              </a:rPr>
              <a:t>lmer</a:t>
            </a:r>
            <a:r>
              <a:rPr lang="en-US" altLang="en-US" sz="2000" b="1" dirty="0">
                <a:solidFill>
                  <a:srgbClr val="C00000"/>
                </a:solidFill>
              </a:rPr>
              <a:t>(formula, data=</a:t>
            </a:r>
            <a:r>
              <a:rPr lang="en-US" altLang="en-US" sz="2000" b="1" dirty="0" err="1">
                <a:solidFill>
                  <a:srgbClr val="C00000"/>
                </a:solidFill>
              </a:rPr>
              <a:t>data.frame</a:t>
            </a:r>
            <a:r>
              <a:rPr lang="en-US" altLang="en-US" sz="2000" b="1" dirty="0">
                <a:solidFill>
                  <a:srgbClr val="C00000"/>
                </a:solidFill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800" b="1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	Formula : weight   </a:t>
            </a:r>
            <a:r>
              <a:rPr lang="en-US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 age + 1|sites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000" b="1" dirty="0">
              <a:solidFill>
                <a:srgbClr val="C00000"/>
              </a:solidFill>
            </a:endParaRPr>
          </a:p>
          <a:p>
            <a:r>
              <a:rPr lang="en-US" altLang="en-US" sz="2000" b="1" dirty="0" err="1">
                <a:solidFill>
                  <a:srgbClr val="C00000"/>
                </a:solidFill>
              </a:rPr>
              <a:t>fitted.model</a:t>
            </a:r>
            <a:r>
              <a:rPr lang="en-US" altLang="en-US" sz="2000" b="1" dirty="0">
                <a:solidFill>
                  <a:srgbClr val="C00000"/>
                </a:solidFill>
              </a:rPr>
              <a:t> &lt;- </a:t>
            </a:r>
            <a:r>
              <a:rPr lang="en-US" altLang="en-US" sz="2000" b="1" dirty="0" err="1">
                <a:solidFill>
                  <a:srgbClr val="C00000"/>
                </a:solidFill>
              </a:rPr>
              <a:t>glmer</a:t>
            </a:r>
            <a:r>
              <a:rPr lang="en-US" altLang="en-US" sz="2000" b="1" dirty="0">
                <a:solidFill>
                  <a:srgbClr val="C00000"/>
                </a:solidFill>
              </a:rPr>
              <a:t>(formula, family=“model family”, data=</a:t>
            </a:r>
            <a:r>
              <a:rPr lang="en-US" altLang="en-US" sz="2000" b="1" dirty="0" err="1">
                <a:solidFill>
                  <a:srgbClr val="C00000"/>
                </a:solidFill>
              </a:rPr>
              <a:t>data.frame</a:t>
            </a:r>
            <a:r>
              <a:rPr lang="en-US" altLang="en-US" sz="2000" b="1" dirty="0">
                <a:solidFill>
                  <a:srgbClr val="C00000"/>
                </a:solidFill>
              </a:rPr>
              <a:t>)</a:t>
            </a:r>
          </a:p>
          <a:p>
            <a:endParaRPr lang="en-US" altLang="en-US" sz="800" b="1" dirty="0">
              <a:solidFill>
                <a:srgbClr val="C00000"/>
              </a:solidFill>
            </a:endParaRPr>
          </a:p>
          <a:p>
            <a:r>
              <a:rPr lang="en-US" altLang="en-US" sz="2000" b="1" dirty="0">
                <a:solidFill>
                  <a:srgbClr val="C00000"/>
                </a:solidFill>
              </a:rPr>
              <a:t>	Formula : weight   </a:t>
            </a:r>
            <a:r>
              <a:rPr lang="en-US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̴ age + 1|sites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endParaRPr lang="en-US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C4247-CF89-A307-B786-D922FD7FAC99}"/>
              </a:ext>
            </a:extLst>
          </p:cNvPr>
          <p:cNvSpPr txBox="1"/>
          <p:nvPr/>
        </p:nvSpPr>
        <p:spPr>
          <a:xfrm>
            <a:off x="96987" y="302195"/>
            <a:ext cx="5968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intercept (clustered measures)</a:t>
            </a:r>
            <a:endParaRPr lang="LID4096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49446-E5A8-D4C9-2479-A4D74D94A653}"/>
              </a:ext>
            </a:extLst>
          </p:cNvPr>
          <p:cNvSpPr/>
          <p:nvPr/>
        </p:nvSpPr>
        <p:spPr>
          <a:xfrm>
            <a:off x="2268859" y="1428468"/>
            <a:ext cx="478045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3600" dirty="0">
                <a:latin typeface="TT1B2Bo00"/>
              </a:rPr>
              <a:t>y</a:t>
            </a:r>
            <a:r>
              <a:rPr lang="fr-FR" sz="1200" dirty="0">
                <a:latin typeface="TT1B26o00"/>
              </a:rPr>
              <a:t> </a:t>
            </a:r>
            <a:r>
              <a:rPr lang="fr-FR" sz="3600" dirty="0">
                <a:latin typeface="TT1B27o00"/>
              </a:rPr>
              <a:t>= (</a:t>
            </a:r>
            <a:r>
              <a:rPr lang="en-US" altLang="en-US" sz="3600" dirty="0">
                <a:latin typeface="Symbol" panose="05050102010706020507" pitchFamily="18" charset="2"/>
              </a:rPr>
              <a:t>a + </a:t>
            </a:r>
            <a:r>
              <a:rPr lang="en-US" sz="3600" dirty="0"/>
              <a:t>a</a:t>
            </a:r>
            <a:r>
              <a:rPr lang="en-US" sz="3600" baseline="-25000" dirty="0"/>
              <a:t> </a:t>
            </a:r>
            <a:r>
              <a:rPr lang="en-US" sz="3600" baseline="-25000" dirty="0" err="1"/>
              <a:t>i</a:t>
            </a:r>
            <a:r>
              <a:rPr lang="en-US" sz="3600" dirty="0"/>
              <a:t>) +</a:t>
            </a:r>
            <a:r>
              <a:rPr lang="en-US" altLang="en-US" sz="3600" dirty="0">
                <a:latin typeface="Symbol" panose="05050102010706020507" pitchFamily="18" charset="2"/>
              </a:rPr>
              <a:t> </a:t>
            </a:r>
            <a:r>
              <a:rPr lang="el-GR" sz="3600" dirty="0">
                <a:latin typeface="TT1B34o00"/>
              </a:rPr>
              <a:t>β</a:t>
            </a:r>
            <a:r>
              <a:rPr lang="fr-FR" sz="3600" baseline="-25000" dirty="0" err="1">
                <a:latin typeface="TT1B26o00"/>
              </a:rPr>
              <a:t>i</a:t>
            </a:r>
            <a:r>
              <a:rPr lang="fr-FR" sz="3600" dirty="0" err="1">
                <a:latin typeface="TT1B2Bo00"/>
              </a:rPr>
              <a:t>X</a:t>
            </a:r>
            <a:r>
              <a:rPr lang="fr-FR" sz="3600" baseline="-25000" dirty="0" err="1">
                <a:latin typeface="TT1B26o00"/>
              </a:rPr>
              <a:t>i</a:t>
            </a:r>
            <a:r>
              <a:rPr lang="fr-FR" sz="3600" dirty="0">
                <a:latin typeface="TT1B27o00"/>
              </a:rPr>
              <a:t>+ </a:t>
            </a:r>
            <a:r>
              <a:rPr lang="el-GR" sz="3600" dirty="0">
                <a:latin typeface="TT1B34o00"/>
              </a:rPr>
              <a:t>ε</a:t>
            </a:r>
            <a:endParaRPr lang="fr-FR" sz="3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B6A594-F87C-6ACA-930D-42052D0B4353}"/>
              </a:ext>
            </a:extLst>
          </p:cNvPr>
          <p:cNvCxnSpPr>
            <a:cxnSpLocks/>
          </p:cNvCxnSpPr>
          <p:nvPr/>
        </p:nvCxnSpPr>
        <p:spPr>
          <a:xfrm>
            <a:off x="3934611" y="1919416"/>
            <a:ext cx="0" cy="375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4AC02B-CE70-D8DA-DF0F-4CCC0A7AE616}"/>
              </a:ext>
            </a:extLst>
          </p:cNvPr>
          <p:cNvSpPr txBox="1"/>
          <p:nvPr/>
        </p:nvSpPr>
        <p:spPr>
          <a:xfrm>
            <a:off x="3529707" y="2179615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Random</a:t>
            </a:r>
            <a:endParaRPr lang="fr-FR" i="1" dirty="0"/>
          </a:p>
          <a:p>
            <a:r>
              <a:rPr lang="fr-FR" i="1" dirty="0" err="1"/>
              <a:t>Effects</a:t>
            </a:r>
            <a:endParaRPr lang="fr-FR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01115-BC56-F032-9D5E-77098B577D27}"/>
              </a:ext>
            </a:extLst>
          </p:cNvPr>
          <p:cNvCxnSpPr>
            <a:cxnSpLocks/>
          </p:cNvCxnSpPr>
          <p:nvPr/>
        </p:nvCxnSpPr>
        <p:spPr>
          <a:xfrm>
            <a:off x="5158353" y="1919415"/>
            <a:ext cx="0" cy="375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F92E77-4536-492E-A68E-C59AD7BEDFD3}"/>
              </a:ext>
            </a:extLst>
          </p:cNvPr>
          <p:cNvSpPr txBox="1"/>
          <p:nvPr/>
        </p:nvSpPr>
        <p:spPr>
          <a:xfrm>
            <a:off x="4797772" y="2157805"/>
            <a:ext cx="802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Fixed</a:t>
            </a:r>
            <a:r>
              <a:rPr lang="fr-FR" i="1" dirty="0"/>
              <a:t> </a:t>
            </a:r>
          </a:p>
          <a:p>
            <a:r>
              <a:rPr lang="fr-FR" i="1" dirty="0" err="1"/>
              <a:t>Effects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02078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6BD9-6FAD-4C71-7B26-C80C59269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0">
            <a:extLst>
              <a:ext uri="{FF2B5EF4-FFF2-40B4-BE49-F238E27FC236}">
                <a16:creationId xmlns:a16="http://schemas.microsoft.com/office/drawing/2014/main" id="{A4215E44-6635-5B5B-88A8-BEC77F04F866}"/>
              </a:ext>
            </a:extLst>
          </p:cNvPr>
          <p:cNvGrpSpPr/>
          <p:nvPr/>
        </p:nvGrpSpPr>
        <p:grpSpPr>
          <a:xfrm>
            <a:off x="0" y="0"/>
            <a:ext cx="9144000" cy="2780928"/>
            <a:chOff x="0" y="0"/>
            <a:chExt cx="9144000" cy="27813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5F338FE6-62A8-2B28-C136-DF4B43B1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2781300"/>
            </a:xfrm>
            <a:prstGeom prst="roundRect">
              <a:avLst>
                <a:gd name="adj" fmla="val 292"/>
              </a:avLst>
            </a:prstGeom>
            <a:grp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defTabSz="449263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  <a:tab pos="9410700" algn="l"/>
                </a:tabLst>
              </a:pPr>
              <a:r>
                <a:rPr lang="fr-FR" sz="2800" b="1">
                  <a:solidFill>
                    <a:schemeClr val="bg1"/>
                  </a:solidFill>
                  <a:latin typeface="Trebuchet MS" pitchFamily="34" charset="0"/>
                </a:rPr>
                <a:t>  </a:t>
              </a:r>
              <a:endParaRPr lang="en-GB" sz="2800" b="1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6CD14062-0809-4FC4-D470-377BCA2FA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81300"/>
              <a:ext cx="9144000" cy="0"/>
            </a:xfrm>
            <a:prstGeom prst="lin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38" name="Rectangle 3">
            <a:extLst>
              <a:ext uri="{FF2B5EF4-FFF2-40B4-BE49-F238E27FC236}">
                <a16:creationId xmlns:a16="http://schemas.microsoft.com/office/drawing/2014/main" id="{3BA6E978-C081-4FC8-B947-A9576E5EE9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92427" y="820888"/>
            <a:ext cx="8100811" cy="12034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</a:rPr>
              <a:t>Introduction to Linear Regression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D9A4-93DC-3E14-43D2-DD9443A29240}"/>
              </a:ext>
            </a:extLst>
          </p:cNvPr>
          <p:cNvSpPr/>
          <p:nvPr/>
        </p:nvSpPr>
        <p:spPr>
          <a:xfrm>
            <a:off x="6993641" y="6204177"/>
            <a:ext cx="1883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fr-FR" sz="1600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Workshop</a:t>
            </a:r>
          </a:p>
          <a:p>
            <a:pPr algn="ctr"/>
            <a:r>
              <a:rPr lang="fr-FR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Andasibe</a:t>
            </a:r>
            <a:r>
              <a:rPr lang="fr-FR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May 2025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7CFE52C-15E2-1A65-DB16-9E3281AB9665}"/>
              </a:ext>
            </a:extLst>
          </p:cNvPr>
          <p:cNvSpPr txBox="1">
            <a:spLocks noChangeArrowheads="1"/>
          </p:cNvSpPr>
          <p:nvPr/>
        </p:nvSpPr>
        <p:spPr>
          <a:xfrm>
            <a:off x="101391" y="5061936"/>
            <a:ext cx="5428552" cy="1050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Hafaliana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Christian Ranaivoson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Ecology and Evolution (E&amp;E), University of Chicago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Mention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Zoologie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et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Biodiversité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Animale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(MZBA), University of  Antananarivo</a:t>
            </a:r>
          </a:p>
          <a:p>
            <a:pPr algn="l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Association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Ekipa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Fanihy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 (Efa),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Madaggascar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08E7F-C6E5-ED1D-4375-39B73654FE48}"/>
              </a:ext>
            </a:extLst>
          </p:cNvPr>
          <p:cNvSpPr txBox="1"/>
          <p:nvPr/>
        </p:nvSpPr>
        <p:spPr>
          <a:xfrm>
            <a:off x="101391" y="6112691"/>
            <a:ext cx="519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Adapted from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" pitchFamily="18" charset="0"/>
              </a:rPr>
              <a:t>Andrés Garchitorena, PhD (E2M2, 2024)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791B6-E9FC-F749-864C-81ACC3DAD093}"/>
              </a:ext>
            </a:extLst>
          </p:cNvPr>
          <p:cNvSpPr txBox="1"/>
          <p:nvPr/>
        </p:nvSpPr>
        <p:spPr>
          <a:xfrm>
            <a:off x="2629801" y="3049186"/>
            <a:ext cx="38843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Thank you very much!</a:t>
            </a:r>
          </a:p>
          <a:p>
            <a:pPr algn="ctr"/>
            <a:endParaRPr lang="en-US" sz="1000" dirty="0"/>
          </a:p>
          <a:p>
            <a:pPr algn="ctr"/>
            <a:r>
              <a:rPr lang="en-US" sz="3200" dirty="0" err="1"/>
              <a:t>Misaotra</a:t>
            </a:r>
            <a:r>
              <a:rPr lang="en-US" sz="3200" dirty="0"/>
              <a:t> </a:t>
            </a:r>
            <a:r>
              <a:rPr lang="en-US" sz="3200" dirty="0" err="1"/>
              <a:t>betsaka</a:t>
            </a:r>
            <a:r>
              <a:rPr lang="en-US" sz="3200" dirty="0"/>
              <a:t>!</a:t>
            </a:r>
            <a:endParaRPr lang="LID4096" sz="3200" dirty="0"/>
          </a:p>
        </p:txBody>
      </p:sp>
      <p:pic>
        <p:nvPicPr>
          <p:cNvPr id="5" name="Picture 4" descr="A fish with text and black text&#10;&#10;AI-generated content may be incorrect.">
            <a:extLst>
              <a:ext uri="{FF2B5EF4-FFF2-40B4-BE49-F238E27FC236}">
                <a16:creationId xmlns:a16="http://schemas.microsoft.com/office/drawing/2014/main" id="{C571D494-B7D9-E0B0-1720-030CDF528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99" y="4571551"/>
            <a:ext cx="892033" cy="704775"/>
          </a:xfrm>
          <a:prstGeom prst="rect">
            <a:avLst/>
          </a:prstGeom>
        </p:spPr>
      </p:pic>
      <p:pic>
        <p:nvPicPr>
          <p:cNvPr id="6" name="Picture 5" descr="A logo of a university of chicago&#10;&#10;AI-generated content may be incorrect.">
            <a:extLst>
              <a:ext uri="{FF2B5EF4-FFF2-40B4-BE49-F238E27FC236}">
                <a16:creationId xmlns:a16="http://schemas.microsoft.com/office/drawing/2014/main" id="{C910301B-BC32-D17B-1ACC-2411A7796E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994" y="4691557"/>
            <a:ext cx="585562" cy="584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D5E8B-E662-62BC-04E3-9BF45A08F9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07" y="4615016"/>
            <a:ext cx="783618" cy="73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96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4E53A-14B6-418B-1DC3-A4272011B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500554C6-FFC6-35CF-FE3D-724E13755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70420"/>
            <a:ext cx="9144000" cy="1777537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8DEF5-3F59-1EA0-A9F9-B7479E2914B0}"/>
              </a:ext>
            </a:extLst>
          </p:cNvPr>
          <p:cNvSpPr txBox="1"/>
          <p:nvPr/>
        </p:nvSpPr>
        <p:spPr>
          <a:xfrm>
            <a:off x="3205574" y="35086"/>
            <a:ext cx="217653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9AABEB-2FC9-68EA-FD26-EA358DB7DD54}"/>
              </a:ext>
            </a:extLst>
          </p:cNvPr>
          <p:cNvSpPr txBox="1"/>
          <p:nvPr/>
        </p:nvSpPr>
        <p:spPr>
          <a:xfrm>
            <a:off x="1638616" y="768176"/>
            <a:ext cx="585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about a straight line to describe a trend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F63A1-DFB5-441F-99B1-05A98D6984F3}"/>
              </a:ext>
            </a:extLst>
          </p:cNvPr>
          <p:cNvSpPr txBox="1"/>
          <p:nvPr/>
        </p:nvSpPr>
        <p:spPr>
          <a:xfrm>
            <a:off x="3860062" y="397966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cript MT Bold" panose="03040602040607080904" pitchFamily="66" charset="0"/>
              </a:rPr>
              <a:t>Y = f(x)</a:t>
            </a:r>
            <a:endParaRPr lang="LID4096" sz="2400" i="1" dirty="0">
              <a:latin typeface="Script MT Bold" panose="03040602040607080904" pitchFamily="66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0CDA78-2BA0-59F1-6E7F-C9F6E6414B18}"/>
              </a:ext>
            </a:extLst>
          </p:cNvPr>
          <p:cNvCxnSpPr>
            <a:cxnSpLocks/>
          </p:cNvCxnSpPr>
          <p:nvPr/>
        </p:nvCxnSpPr>
        <p:spPr>
          <a:xfrm flipH="1">
            <a:off x="3331676" y="4298469"/>
            <a:ext cx="686181" cy="36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BF9F61-430A-2FBB-8F80-DFF9D22BA2C4}"/>
              </a:ext>
            </a:extLst>
          </p:cNvPr>
          <p:cNvSpPr txBox="1"/>
          <p:nvPr/>
        </p:nvSpPr>
        <p:spPr>
          <a:xfrm>
            <a:off x="2698" y="4250661"/>
            <a:ext cx="358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Response variable</a:t>
            </a:r>
          </a:p>
          <a:p>
            <a:r>
              <a:rPr lang="en-US" sz="1600" dirty="0"/>
              <a:t>Dependent variable</a:t>
            </a:r>
          </a:p>
          <a:p>
            <a:r>
              <a:rPr lang="fr-FR" sz="1600" noProof="0" dirty="0"/>
              <a:t>(Variable </a:t>
            </a:r>
            <a:r>
              <a:rPr lang="en-US" sz="1600" noProof="0" dirty="0"/>
              <a:t>à </a:t>
            </a:r>
            <a:r>
              <a:rPr lang="fr-FR" sz="1600" noProof="0" dirty="0"/>
              <a:t>expliquer, axe des ordonnées)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C83F8E-3B61-634E-D4F6-A7B8A66DAE9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88560" y="4308419"/>
            <a:ext cx="609603" cy="31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C3DAA8-E639-1052-B2BE-785BF5B204C3}"/>
              </a:ext>
            </a:extLst>
          </p:cNvPr>
          <p:cNvSpPr txBox="1"/>
          <p:nvPr/>
        </p:nvSpPr>
        <p:spPr>
          <a:xfrm>
            <a:off x="5598163" y="4210500"/>
            <a:ext cx="354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Explanatory variable</a:t>
            </a:r>
          </a:p>
          <a:p>
            <a:r>
              <a:rPr lang="en-US" sz="1600" dirty="0"/>
              <a:t>Independent variable</a:t>
            </a:r>
          </a:p>
          <a:p>
            <a:r>
              <a:rPr lang="fr-FR" sz="1600" noProof="0" dirty="0"/>
              <a:t>(Variable explicative, axe des abscisses)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0AEB2-75E0-8028-B21D-D0EBBE12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6" y="1674262"/>
            <a:ext cx="7669433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F5A8-BBA0-9EFC-8AA5-B4BB81B1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969E-B8BD-97DB-09A8-18F17AB0D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EFB20C2-0126-C85B-A40B-E41E6F46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2" y="4446346"/>
            <a:ext cx="9060572" cy="2376568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A297A-C434-E62D-DF0E-2ADF087FC24E}"/>
              </a:ext>
            </a:extLst>
          </p:cNvPr>
          <p:cNvSpPr txBox="1"/>
          <p:nvPr/>
        </p:nvSpPr>
        <p:spPr>
          <a:xfrm>
            <a:off x="3205574" y="35086"/>
            <a:ext cx="217653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FE5D7-2E67-A8B4-15D4-6E48599C92EC}"/>
              </a:ext>
            </a:extLst>
          </p:cNvPr>
          <p:cNvSpPr txBox="1"/>
          <p:nvPr/>
        </p:nvSpPr>
        <p:spPr>
          <a:xfrm>
            <a:off x="1638616" y="768176"/>
            <a:ext cx="585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about a straight line to describe a trend</a:t>
            </a:r>
            <a:endParaRPr lang="LID4096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F5D2A2-7F01-6F41-0CB7-71A01B407C76}"/>
              </a:ext>
            </a:extLst>
          </p:cNvPr>
          <p:cNvSpPr txBox="1"/>
          <p:nvPr/>
        </p:nvSpPr>
        <p:spPr>
          <a:xfrm>
            <a:off x="769931" y="3862548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up (</a:t>
            </a:r>
            <a:r>
              <a:rPr lang="en-US" dirty="0" err="1"/>
              <a:t>Miakatra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ADF9C-133F-BB5C-34F0-ABF5054EC2C8}"/>
              </a:ext>
            </a:extLst>
          </p:cNvPr>
          <p:cNvSpPr txBox="1"/>
          <p:nvPr/>
        </p:nvSpPr>
        <p:spPr>
          <a:xfrm>
            <a:off x="3514422" y="3872269"/>
            <a:ext cx="191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Steady (</a:t>
            </a:r>
            <a:r>
              <a:rPr lang="en-US" dirty="0" err="1"/>
              <a:t>Tsy</a:t>
            </a:r>
            <a:r>
              <a:rPr lang="en-US" dirty="0"/>
              <a:t> </a:t>
            </a:r>
            <a:r>
              <a:rPr lang="en-US" dirty="0" err="1"/>
              <a:t>miova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CE567-33DA-5C8F-58F3-131308FAFA0F}"/>
              </a:ext>
            </a:extLst>
          </p:cNvPr>
          <p:cNvSpPr txBox="1"/>
          <p:nvPr/>
        </p:nvSpPr>
        <p:spPr>
          <a:xfrm>
            <a:off x="6333642" y="3857385"/>
            <a:ext cx="234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down (</a:t>
            </a:r>
            <a:r>
              <a:rPr lang="en-US" dirty="0" err="1"/>
              <a:t>Mihidina</a:t>
            </a:r>
            <a:r>
              <a:rPr lang="en-US" dirty="0"/>
              <a:t>)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BE912-6502-9103-E3FF-C5C7E3FD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8" y="1842125"/>
            <a:ext cx="7669433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D4EA-07F1-EE83-2DF1-BF4D1D520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36802-1F88-84AF-37C3-6CDA4F756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619B0D4-4560-0D56-2EBB-38EEBF08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0400"/>
            <a:ext cx="9144000" cy="2376328"/>
          </a:xfrm>
          <a:prstGeom prst="roundRect">
            <a:avLst>
              <a:gd name="adj" fmla="val 292"/>
            </a:avLst>
          </a:prstGeom>
          <a:solidFill>
            <a:srgbClr val="881108"/>
          </a:solidFill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</a:pPr>
            <a:r>
              <a:rPr lang="fr-FR" sz="4000" b="1" cap="all" dirty="0" err="1">
                <a:solidFill>
                  <a:schemeClr val="bg1"/>
                </a:solidFill>
                <a:ea typeface="+mj-ea"/>
                <a:cs typeface="+mj-cs"/>
              </a:rPr>
              <a:t>Some</a:t>
            </a:r>
            <a:r>
              <a:rPr lang="fr-FR" sz="4000" b="1" cap="all" dirty="0">
                <a:solidFill>
                  <a:schemeClr val="bg1"/>
                </a:solidFill>
                <a:ea typeface="+mj-ea"/>
                <a:cs typeface="+mj-cs"/>
              </a:rPr>
              <a:t> basics first…</a:t>
            </a:r>
            <a:endParaRPr lang="en-GB" sz="28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E0197-4A7B-988C-9421-A64310FA60FD}"/>
              </a:ext>
            </a:extLst>
          </p:cNvPr>
          <p:cNvSpPr txBox="1"/>
          <p:nvPr/>
        </p:nvSpPr>
        <p:spPr>
          <a:xfrm>
            <a:off x="3205574" y="35086"/>
            <a:ext cx="2176530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D1A9B-1E27-A9F3-056D-87F7BF52C5FC}"/>
              </a:ext>
            </a:extLst>
          </p:cNvPr>
          <p:cNvSpPr txBox="1"/>
          <p:nvPr/>
        </p:nvSpPr>
        <p:spPr>
          <a:xfrm>
            <a:off x="1638616" y="768176"/>
            <a:ext cx="576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about this one? (Dia </a:t>
            </a:r>
            <a:r>
              <a:rPr lang="en-US" sz="2400" dirty="0" err="1"/>
              <a:t>ahoana</a:t>
            </a:r>
            <a:r>
              <a:rPr lang="en-US" sz="2400" dirty="0"/>
              <a:t> </a:t>
            </a:r>
            <a:r>
              <a:rPr lang="en-US" sz="2400" dirty="0" err="1"/>
              <a:t>izany</a:t>
            </a:r>
            <a:r>
              <a:rPr lang="en-US" sz="2400" dirty="0"/>
              <a:t> </a:t>
            </a:r>
            <a:r>
              <a:rPr lang="en-US" sz="2400" dirty="0" err="1"/>
              <a:t>ity</a:t>
            </a:r>
            <a:r>
              <a:rPr lang="en-US" sz="2400" dirty="0"/>
              <a:t>?)</a:t>
            </a:r>
            <a:endParaRPr lang="LID4096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53E57-0EF4-8F2D-1AAC-18172E073DD0}"/>
              </a:ext>
            </a:extLst>
          </p:cNvPr>
          <p:cNvSpPr txBox="1"/>
          <p:nvPr/>
        </p:nvSpPr>
        <p:spPr>
          <a:xfrm>
            <a:off x="341793" y="3601554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cript MT Bold" panose="03040602040607080904" pitchFamily="66" charset="0"/>
              </a:rPr>
              <a:t>Y = f(x)</a:t>
            </a:r>
            <a:endParaRPr lang="LID4096" sz="2400" i="1" dirty="0">
              <a:latin typeface="Script MT Bold" panose="030406020406070809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29892-8478-B5D5-BB78-8B91AA69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61" y="1312398"/>
            <a:ext cx="4822354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2178</Words>
  <Application>Microsoft Office PowerPoint</Application>
  <PresentationFormat>On-screen Show (4:3)</PresentationFormat>
  <Paragraphs>461</Paragraphs>
  <Slides>62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Century</vt:lpstr>
      <vt:lpstr>Courier New</vt:lpstr>
      <vt:lpstr>Script MT Bold</vt:lpstr>
      <vt:lpstr>Symbol</vt:lpstr>
      <vt:lpstr>Times New Roman</vt:lpstr>
      <vt:lpstr>Trebuchet MS</vt:lpstr>
      <vt:lpstr>TT1B26o00</vt:lpstr>
      <vt:lpstr>TT1B27o00</vt:lpstr>
      <vt:lpstr>TT1B2Bo00</vt:lpstr>
      <vt:lpstr>TT1B34o00</vt:lpstr>
      <vt:lpstr>Wingdings</vt:lpstr>
      <vt:lpstr>Wingdings 2</vt:lpstr>
      <vt:lpstr>Office Theme</vt:lpstr>
      <vt:lpstr>Ecuación</vt:lpstr>
      <vt:lpstr>Chart</vt:lpstr>
      <vt:lpstr>Equation</vt:lpstr>
      <vt:lpstr>Introduction to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Unfortunately, not all things in life are normal…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 and limitation of lm, glm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Linear Regression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Garchitorena Garcia, Andres</dc:creator>
  <cp:lastModifiedBy>Christian Ranaivoson</cp:lastModifiedBy>
  <cp:revision>371</cp:revision>
  <dcterms:created xsi:type="dcterms:W3CDTF">2016-11-03T11:41:24Z</dcterms:created>
  <dcterms:modified xsi:type="dcterms:W3CDTF">2025-05-19T19:51:47Z</dcterms:modified>
</cp:coreProperties>
</file>