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387" r:id="rId5"/>
    <p:sldId id="388" r:id="rId6"/>
    <p:sldId id="389" r:id="rId7"/>
    <p:sldId id="260" r:id="rId8"/>
    <p:sldId id="390" r:id="rId9"/>
    <p:sldId id="259" r:id="rId10"/>
    <p:sldId id="261" r:id="rId11"/>
    <p:sldId id="265" r:id="rId12"/>
    <p:sldId id="3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76" r:id="rId22"/>
    <p:sldId id="275" r:id="rId23"/>
    <p:sldId id="276" r:id="rId24"/>
    <p:sldId id="277" r:id="rId25"/>
    <p:sldId id="377" r:id="rId26"/>
    <p:sldId id="378" r:id="rId27"/>
    <p:sldId id="263" r:id="rId28"/>
    <p:sldId id="278" r:id="rId29"/>
    <p:sldId id="279" r:id="rId30"/>
    <p:sldId id="282" r:id="rId31"/>
    <p:sldId id="284" r:id="rId32"/>
    <p:sldId id="285" r:id="rId33"/>
    <p:sldId id="283" r:id="rId34"/>
    <p:sldId id="286" r:id="rId35"/>
    <p:sldId id="287" r:id="rId36"/>
    <p:sldId id="288" r:id="rId37"/>
    <p:sldId id="379" r:id="rId38"/>
    <p:sldId id="289" r:id="rId39"/>
    <p:sldId id="291" r:id="rId40"/>
    <p:sldId id="380" r:id="rId41"/>
    <p:sldId id="381" r:id="rId42"/>
    <p:sldId id="383" r:id="rId43"/>
    <p:sldId id="382" r:id="rId44"/>
    <p:sldId id="384" r:id="rId45"/>
    <p:sldId id="292" r:id="rId46"/>
    <p:sldId id="396" r:id="rId47"/>
    <p:sldId id="293" r:id="rId48"/>
    <p:sldId id="294" r:id="rId49"/>
    <p:sldId id="295" r:id="rId50"/>
    <p:sldId id="296" r:id="rId51"/>
    <p:sldId id="385" r:id="rId52"/>
    <p:sldId id="391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86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3" r:id="rId103"/>
    <p:sldId id="394" r:id="rId104"/>
    <p:sldId id="392" r:id="rId105"/>
    <p:sldId id="395" r:id="rId106"/>
    <p:sldId id="345" r:id="rId107"/>
    <p:sldId id="346" r:id="rId108"/>
    <p:sldId id="347" r:id="rId109"/>
    <p:sldId id="39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6971B-D198-3178-0D1E-87A0530A6673}" name="Lockwood, Sophie" initials="SL" userId="S::SLOCKW5@emory.edu::fddf88ac-a488-4351-8b0b-7714edb720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E623-F00A-4789-945E-E74B215C4A5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B92-BE1E-430A-89A4-6A519959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FE9-30C9-8BC6-83E1-59F5C698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17E-64D8-2583-E677-1222720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C638-2A89-0DF8-160F-C7585C3D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5767-6949-837A-E8B1-9DC9D7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8129-E30A-BEFB-F985-297B1B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B89-3735-9A77-88CC-E574454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E9B4-0C6B-7731-BDDB-C68C303B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88E-F54A-FA61-4A42-7D1F683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41B-0F43-344E-7997-FA8FB9A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085-1BFE-A327-FE26-EE6CEC7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D799-9BB8-81C8-D62B-2BB6310F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4679-3EAB-7F8F-9DCF-E0DD3970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A3E-A411-BB5A-14E3-21CD874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56B-34D5-7B66-632F-61CC56B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AEEA-F0DF-DE49-47EE-C6E355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2F-DFF4-62E7-060B-6617C6A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A99-674F-1F93-A52B-2A5656A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7CDD-5DFB-4140-0068-0AF347C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41E6-EC75-3F81-01D8-574119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8AC-BB30-8595-666B-3B363AE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A9D-96F1-BC71-6AB9-67BE4D0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B70F-503B-6623-D99B-E90BBD1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7692-6A44-BDE2-2FFA-FD7A8CB4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FA67-F86A-071A-BCD4-80D2F54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90F-D136-B751-8C02-8F42410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B04-D202-8C51-CF9D-7553624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F14-8AA6-9FB8-97BF-81B29242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BAAB-EC2F-EAB5-B74C-1D8A9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C81-D4EF-2F65-DEEB-9C15421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EB18-2EBE-E63A-CB49-E85C243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236-7B2B-7CB3-82F3-1C5EBBE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59F-58EB-17E8-D779-21D2A65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68A-6477-BEAE-E729-49EE0B86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7899-3D36-5CB4-54C4-3C46680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8970-4671-B2AE-3E58-0A75C358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CA61-E89B-BC73-2B5F-7F73FF7B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2CFD-45FC-392C-D71B-CCA2E9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3C67-0353-9FD8-55C7-24DB6AE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AE20-278D-E621-E0BB-C6D16C5B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221-7A3E-3405-028B-D03ED44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21E9-4E06-5052-E0DD-68D3698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30064-07EA-39BA-C420-B39EF25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3864-4541-FA68-6BD3-1161F6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3697-062E-70DE-86F4-900FCC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040B-89EA-E281-B301-916201D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3E6-7D86-0AA8-647E-2C9D551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9D0D-BB00-0F69-746A-6B80B90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D66A-F8EC-97B0-DA22-8C5D1C3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5D6B-747D-19B2-B734-7C65DD7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858D-165E-3CE2-0396-4891D4D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F530-CE1F-7054-F925-12CCE6F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A1F-A3D3-D37A-C0A3-CC919DD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59D-455B-F9E1-0DD4-40CA602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11F1-6F52-B26F-6097-6A0F2BDA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E15F-3B85-ACB5-7327-6B180F5E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D41C-DD51-513A-2EB8-E566BD1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0A0-0FA4-B9A1-7340-E33EDB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6735-BEE4-6242-E0EF-0678C0D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64CB-D780-2C2C-9614-6A75A26A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FAD-2E21-811C-CF06-ED54B346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AEC2-61B8-A1B8-2C66-66A5A99F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4ED9-DC4B-2883-FA32-0C25778EE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C59-1DF7-2D0C-9D32-A19A473D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2FFCCC-2FC2-8337-9D1D-19EDAD9FC7E8}"/>
              </a:ext>
            </a:extLst>
          </p:cNvPr>
          <p:cNvSpPr/>
          <p:nvPr/>
        </p:nvSpPr>
        <p:spPr>
          <a:xfrm>
            <a:off x="-453756" y="1488862"/>
            <a:ext cx="13291458" cy="2208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B9F1-1F0C-EBEC-04A3-2B22CBC1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412" y="291079"/>
            <a:ext cx="1272539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Compartmental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3578E-9E5D-A338-AF85-CFEFB92E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5312"/>
            <a:ext cx="3304479" cy="1655762"/>
          </a:xfrm>
        </p:spPr>
        <p:txBody>
          <a:bodyPr/>
          <a:lstStyle/>
          <a:p>
            <a:r>
              <a:rPr lang="en-US" dirty="0"/>
              <a:t>Sophie Lockwood</a:t>
            </a:r>
          </a:p>
          <a:p>
            <a:r>
              <a:rPr lang="en-US" dirty="0"/>
              <a:t>University of Chicago</a:t>
            </a:r>
          </a:p>
          <a:p>
            <a:r>
              <a:rPr lang="en-US" dirty="0"/>
              <a:t>E2M2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5E0FC-73A1-0E92-267F-375B8FF330C1}"/>
              </a:ext>
            </a:extLst>
          </p:cNvPr>
          <p:cNvSpPr txBox="1">
            <a:spLocks/>
          </p:cNvSpPr>
          <p:nvPr/>
        </p:nvSpPr>
        <p:spPr>
          <a:xfrm>
            <a:off x="7083844" y="4895312"/>
            <a:ext cx="6302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Adapted from slides by:</a:t>
            </a:r>
          </a:p>
          <a:p>
            <a:r>
              <a:rPr lang="en-US" sz="1600" dirty="0"/>
              <a:t>Cara Brook, University of Chicago</a:t>
            </a:r>
          </a:p>
          <a:p>
            <a:r>
              <a:rPr lang="en-US" sz="1600" dirty="0"/>
              <a:t>Amy </a:t>
            </a:r>
            <a:r>
              <a:rPr lang="en-US" sz="1600" dirty="0" err="1"/>
              <a:t>Wesolowski</a:t>
            </a:r>
            <a:r>
              <a:rPr lang="en-US" sz="1600" dirty="0"/>
              <a:t>, Johns Hopkins University</a:t>
            </a:r>
          </a:p>
          <a:p>
            <a:r>
              <a:rPr lang="en-US" sz="1600" dirty="0"/>
              <a:t>Jessica Metcalf, Princeton University</a:t>
            </a:r>
          </a:p>
          <a:p>
            <a:r>
              <a:rPr lang="en-US" sz="1600" dirty="0"/>
              <a:t>Sophia </a:t>
            </a:r>
            <a:r>
              <a:rPr lang="en-US" sz="1600" dirty="0" err="1"/>
              <a:t>Horigan</a:t>
            </a:r>
            <a:r>
              <a:rPr lang="en-US" sz="1600" dirty="0"/>
              <a:t>, University of Chicago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5ACF6-882E-D914-665C-7FF6F13A10D7}"/>
              </a:ext>
            </a:extLst>
          </p:cNvPr>
          <p:cNvSpPr txBox="1">
            <a:spLocks/>
          </p:cNvSpPr>
          <p:nvPr/>
        </p:nvSpPr>
        <p:spPr>
          <a:xfrm>
            <a:off x="-208827" y="939461"/>
            <a:ext cx="127253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aux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à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compartiments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9B23-BE72-BCCD-47CA-771512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C9788-F8F1-B1C8-1B3A-8B9E8F3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5" y="1690688"/>
            <a:ext cx="3541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can we say about the population of Madagascar?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would a model help us? What kind of model should we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E2079-3024-81F8-0D58-6AFC974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1" y="345911"/>
            <a:ext cx="6136634" cy="6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CBBE66-AEEC-ED5F-2E1A-6DC83DC04916}"/>
              </a:ext>
            </a:extLst>
          </p:cNvPr>
          <p:cNvSpPr txBox="1">
            <a:spLocks/>
          </p:cNvSpPr>
          <p:nvPr/>
        </p:nvSpPr>
        <p:spPr>
          <a:xfrm>
            <a:off x="2685209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β</a:t>
            </a:r>
            <a:r>
              <a:rPr lang="en-US" sz="2400" dirty="0"/>
              <a:t> = transmission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EA4BF587-E18E-4F0A-9D17-3AC9F073F42C}"/>
              </a:ext>
            </a:extLst>
          </p:cNvPr>
          <p:cNvSpPr txBox="1">
            <a:spLocks/>
          </p:cNvSpPr>
          <p:nvPr/>
        </p:nvSpPr>
        <p:spPr>
          <a:xfrm>
            <a:off x="6008428" y="6133128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γ</a:t>
            </a:r>
            <a:r>
              <a:rPr lang="en-US" sz="2400" dirty="0"/>
              <a:t> = recovery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guérison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infected, and recovered individuals over 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4591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recovered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5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B050"/>
                </a:solidFill>
              </a:rPr>
              <a:t>recovered</a:t>
            </a:r>
            <a:r>
              <a:rPr lang="en-US" sz="2000" dirty="0"/>
              <a:t>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70B6E-8E4C-A6A0-6B56-012C32CB597C}"/>
              </a:ext>
            </a:extLst>
          </p:cNvPr>
          <p:cNvSpPr/>
          <p:nvPr/>
        </p:nvSpPr>
        <p:spPr>
          <a:xfrm>
            <a:off x="7078285" y="2831248"/>
            <a:ext cx="894539" cy="81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8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infected numbers influence the transmission rate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514C-28F6-44E4-C81A-AC1FF1A13C27}"/>
              </a:ext>
            </a:extLst>
          </p:cNvPr>
          <p:cNvSpPr/>
          <p:nvPr/>
        </p:nvSpPr>
        <p:spPr>
          <a:xfrm>
            <a:off x="9289095" y="1419392"/>
            <a:ext cx="556684" cy="4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8763000" y="1420271"/>
            <a:ext cx="507033" cy="4899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76D873C-1913-F795-9144-C20E55392662}"/>
              </a:ext>
            </a:extLst>
          </p:cNvPr>
          <p:cNvSpPr txBox="1">
            <a:spLocks/>
          </p:cNvSpPr>
          <p:nvPr/>
        </p:nvSpPr>
        <p:spPr>
          <a:xfrm>
            <a:off x="6458528" y="61221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d’infectés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influence 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  <a:endParaRPr lang="en-US" sz="20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67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6391636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people are accounted for as they move through compartments.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8F1953-D466-73B7-F510-A5EA8A1EA3EE}"/>
              </a:ext>
            </a:extLst>
          </p:cNvPr>
          <p:cNvSpPr/>
          <p:nvPr/>
        </p:nvSpPr>
        <p:spPr>
          <a:xfrm>
            <a:off x="8288332" y="1440876"/>
            <a:ext cx="1573882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F9F7A-6969-6AF7-DC26-0396245FE004}"/>
              </a:ext>
            </a:extLst>
          </p:cNvPr>
          <p:cNvCxnSpPr>
            <a:cxnSpLocks/>
          </p:cNvCxnSpPr>
          <p:nvPr/>
        </p:nvCxnSpPr>
        <p:spPr>
          <a:xfrm flipH="1">
            <a:off x="9231086" y="1909298"/>
            <a:ext cx="163285" cy="2896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4188B7-742F-969D-FCB4-45092253B003}"/>
              </a:ext>
            </a:extLst>
          </p:cNvPr>
          <p:cNvSpPr/>
          <p:nvPr/>
        </p:nvSpPr>
        <p:spPr>
          <a:xfrm>
            <a:off x="9754839" y="2225938"/>
            <a:ext cx="880505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1292-4FA4-2C93-6843-F04551F1539E}"/>
              </a:ext>
            </a:extLst>
          </p:cNvPr>
          <p:cNvCxnSpPr>
            <a:cxnSpLocks/>
          </p:cNvCxnSpPr>
          <p:nvPr/>
        </p:nvCxnSpPr>
        <p:spPr>
          <a:xfrm flipH="1">
            <a:off x="9075273" y="2634210"/>
            <a:ext cx="752700" cy="4316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20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67525" y="5974200"/>
            <a:ext cx="6456950" cy="8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What will the dynamics look like?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À quoi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ressemblera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dynamique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15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33FE-95CD-9700-60A1-DED3981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2" y="1512395"/>
            <a:ext cx="6567247" cy="4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00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C08D-7F84-CE81-33D0-A6627260168F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8D9F6-3DB9-7FF4-59F9-E919E67075A6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B4934F-9E4B-E2A3-DA58-166A063A8487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386649-8A90-E063-83A1-774E476F34B5}"/>
              </a:ext>
            </a:extLst>
          </p:cNvPr>
          <p:cNvSpPr txBox="1">
            <a:spLocks/>
          </p:cNvSpPr>
          <p:nvPr/>
        </p:nvSpPr>
        <p:spPr>
          <a:xfrm>
            <a:off x="541506" y="4238033"/>
            <a:ext cx="11108987" cy="185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How do we describe how an infection moves through a population?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décrire le moyen dont une infection se transmet dans une population ?  </a:t>
            </a:r>
          </a:p>
        </p:txBody>
      </p:sp>
    </p:spTree>
    <p:extLst>
      <p:ext uri="{BB962C8B-B14F-4D97-AF65-F5344CB8AC3E}">
        <p14:creationId xmlns:p14="http://schemas.microsoft.com/office/powerpoint/2010/main" val="1817808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EA3-E4E2-B37D-15F0-093E36F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76F-BA57-DB79-86F5-23D9725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054AA-FF62-4E3A-289E-9E4C0E26CBB0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A15E0-774E-9983-5DD4-EBBAC6FD2B43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70977-8FE4-BCEE-7167-07A95D46AA76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97F4C-F6E9-AE43-3554-363695A8B2B7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25AA7C-A9DE-F23D-9C6D-190051D07CF5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8E4D78-0969-09C6-9735-8FDDD8354341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4F1AA9-83C3-37B5-8E33-7C99973EEBC2}"/>
              </a:ext>
            </a:extLst>
          </p:cNvPr>
          <p:cNvSpPr txBox="1">
            <a:spLocks/>
          </p:cNvSpPr>
          <p:nvPr/>
        </p:nvSpPr>
        <p:spPr>
          <a:xfrm>
            <a:off x="584988" y="4921370"/>
            <a:ext cx="11108987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average number of persons infected by an infectious individual when everyone is susceptible (</a:t>
            </a:r>
            <a:r>
              <a:rPr lang="en-US" i="1" dirty="0"/>
              <a:t>S=</a:t>
            </a:r>
            <a:r>
              <a:rPr lang="en-US" dirty="0"/>
              <a:t>100%, or </a:t>
            </a:r>
            <a:r>
              <a:rPr lang="en-US" i="1" dirty="0"/>
              <a:t>S</a:t>
            </a:r>
            <a:r>
              <a:rPr lang="en-US" dirty="0"/>
              <a:t>=1, start of an epidemic)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moyen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infectueux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quand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tout le monde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sensible (S=100%, au début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épidémie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DCD94-8575-8A05-3556-4585B28DE267}"/>
                  </a:ext>
                </a:extLst>
              </p:cNvPr>
              <p:cNvSpPr txBox="1"/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8B5AD-7757-16BF-D275-0E43C9B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5EF0F42-1DFF-1783-0E4D-385F8F7721E0}"/>
              </a:ext>
            </a:extLst>
          </p:cNvPr>
          <p:cNvSpPr txBox="1">
            <a:spLocks/>
          </p:cNvSpPr>
          <p:nvPr/>
        </p:nvSpPr>
        <p:spPr>
          <a:xfrm>
            <a:off x="1933828" y="111424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 I=1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F34A-9E80-A81E-27DF-A728865C1288}"/>
              </a:ext>
            </a:extLst>
          </p:cNvPr>
          <p:cNvCxnSpPr>
            <a:cxnSpLocks/>
          </p:cNvCxnSpPr>
          <p:nvPr/>
        </p:nvCxnSpPr>
        <p:spPr>
          <a:xfrm>
            <a:off x="4143983" y="1585903"/>
            <a:ext cx="0" cy="52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BC1E98-50AF-F033-AC5B-15698382C07F}"/>
              </a:ext>
            </a:extLst>
          </p:cNvPr>
          <p:cNvSpPr txBox="1">
            <a:spLocks/>
          </p:cNvSpPr>
          <p:nvPr/>
        </p:nvSpPr>
        <p:spPr>
          <a:xfrm>
            <a:off x="834188" y="2384343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2814169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1EE87-49B9-7C84-3AB1-0B6DC53E7A7D}"/>
              </a:ext>
            </a:extLst>
          </p:cNvPr>
          <p:cNvSpPr txBox="1">
            <a:spLocks/>
          </p:cNvSpPr>
          <p:nvPr/>
        </p:nvSpPr>
        <p:spPr>
          <a:xfrm>
            <a:off x="519674" y="2733341"/>
            <a:ext cx="3257669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is the value of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valeur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R</a:t>
            </a:r>
            <a:r>
              <a:rPr lang="en-US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534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56BFCBD-A57C-58BC-F25D-EAECA37CED80}"/>
              </a:ext>
            </a:extLst>
          </p:cNvPr>
          <p:cNvSpPr txBox="1">
            <a:spLocks/>
          </p:cNvSpPr>
          <p:nvPr/>
        </p:nvSpPr>
        <p:spPr>
          <a:xfrm>
            <a:off x="4169106" y="528289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0</a:t>
            </a:r>
            <a:r>
              <a:rPr lang="en-US" sz="3600" dirty="0"/>
              <a:t>=3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4813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023AA-45FA-FC9E-4011-A6A83E2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6" y="1247742"/>
            <a:ext cx="8329600" cy="5532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082FB-5194-4428-A317-C7D7C81B701B}"/>
              </a:ext>
            </a:extLst>
          </p:cNvPr>
          <p:cNvSpPr/>
          <p:nvPr/>
        </p:nvSpPr>
        <p:spPr>
          <a:xfrm>
            <a:off x="8171233" y="3138471"/>
            <a:ext cx="204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F8571AF-5BCE-03A0-E7FC-C12122D4C48A}"/>
              </a:ext>
            </a:extLst>
          </p:cNvPr>
          <p:cNvSpPr txBox="1">
            <a:spLocks/>
          </p:cNvSpPr>
          <p:nvPr/>
        </p:nvSpPr>
        <p:spPr>
          <a:xfrm>
            <a:off x="7637759" y="2554652"/>
            <a:ext cx="4085923" cy="239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Which has the higher R</a:t>
            </a:r>
            <a:r>
              <a:rPr lang="en-US" sz="3600" baseline="-25000" dirty="0"/>
              <a:t>0</a:t>
            </a:r>
            <a:r>
              <a:rPr lang="en-US" sz="3600" dirty="0"/>
              <a:t>, the dotted line or the solid line?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 a le R</a:t>
            </a:r>
            <a:r>
              <a:rPr lang="en-US" sz="3500" i="1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plus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élevé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pointillé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ou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continue?</a:t>
            </a:r>
          </a:p>
        </p:txBody>
      </p:sp>
    </p:spTree>
    <p:extLst>
      <p:ext uri="{BB962C8B-B14F-4D97-AF65-F5344CB8AC3E}">
        <p14:creationId xmlns:p14="http://schemas.microsoft.com/office/powerpoint/2010/main" val="22087211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9EE919-3E57-640B-C614-588AAD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95820"/>
            <a:ext cx="8231684" cy="5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3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845E-3950-4E5F-CCCF-7A80C6CE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4" y="330772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C’est</a:t>
            </a:r>
            <a:r>
              <a:rPr lang="en-US" dirty="0">
                <a:solidFill>
                  <a:srgbClr val="0070C0"/>
                </a:solidFill>
              </a:rPr>
              <a:t> quoi, R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Comment </a:t>
            </a:r>
            <a:r>
              <a:rPr lang="en-US" dirty="0" err="1">
                <a:solidFill>
                  <a:srgbClr val="0070C0"/>
                </a:solidFill>
              </a:rPr>
              <a:t>pourriez-vous</a:t>
            </a:r>
            <a:r>
              <a:rPr lang="en-US" dirty="0">
                <a:solidFill>
                  <a:srgbClr val="0070C0"/>
                </a:solidFill>
              </a:rPr>
              <a:t> modifier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modèle</a:t>
            </a:r>
            <a:r>
              <a:rPr lang="en-US" dirty="0">
                <a:solidFill>
                  <a:srgbClr val="0070C0"/>
                </a:solidFill>
              </a:rPr>
              <a:t> SIR simple pour </a:t>
            </a:r>
            <a:r>
              <a:rPr lang="en-US" dirty="0" err="1">
                <a:solidFill>
                  <a:srgbClr val="0070C0"/>
                </a:solidFill>
              </a:rPr>
              <a:t>représenter</a:t>
            </a:r>
            <a:r>
              <a:rPr lang="en-US" dirty="0">
                <a:solidFill>
                  <a:srgbClr val="0070C0"/>
                </a:solidFill>
              </a:rPr>
              <a:t> COVID-19?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1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average number of secondary infections from the first infections individual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</a:p>
          <a:p>
            <a:pPr lvl="1"/>
            <a:r>
              <a:rPr lang="en-US" dirty="0"/>
              <a:t>Re-infection, incubation period, social distancing, vaccination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54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34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6695E6-CBE9-D3A1-2F65-3B427E1463B3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6200000" flipH="1">
            <a:off x="6204613" y="404737"/>
            <a:ext cx="12700" cy="6730327"/>
          </a:xfrm>
          <a:prstGeom prst="curvedConnector3">
            <a:avLst>
              <a:gd name="adj1" fmla="val 64737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E72C877-FB73-1054-61F8-4D249B70EB9A}"/>
              </a:ext>
            </a:extLst>
          </p:cNvPr>
          <p:cNvSpPr txBox="1">
            <a:spLocks/>
          </p:cNvSpPr>
          <p:nvPr/>
        </p:nvSpPr>
        <p:spPr>
          <a:xfrm>
            <a:off x="4229594" y="4143272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977979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FE52D-E9F7-9D5A-6209-8568A2F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6" y="1325563"/>
            <a:ext cx="6705860" cy="52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3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F546C2-7F1E-8B15-287F-12CA6A40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6" y="1320822"/>
            <a:ext cx="7298540" cy="527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BF68C-1188-19C2-3555-D7B168DB346D}"/>
              </a:ext>
            </a:extLst>
          </p:cNvPr>
          <p:cNvSpPr/>
          <p:nvPr/>
        </p:nvSpPr>
        <p:spPr>
          <a:xfrm>
            <a:off x="7555832" y="5566611"/>
            <a:ext cx="2390273" cy="1026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5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FF6-8873-2EF7-EBA2-43EEAF4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325562"/>
            <a:ext cx="11034963" cy="53639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Rates of transferring between compartments are expressed mathematically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mécanistes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populations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subdivisées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mélangés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manière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systèmes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biologiques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entre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exprimés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mathématiquement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20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64D518-31CB-DA04-4F74-E06C028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6" y="1273893"/>
            <a:ext cx="8671054" cy="558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7F0D91-4B3B-1800-10C7-53DEE41A4EF1}"/>
              </a:ext>
            </a:extLst>
          </p:cNvPr>
          <p:cNvSpPr/>
          <p:nvPr/>
        </p:nvSpPr>
        <p:spPr>
          <a:xfrm>
            <a:off x="6680200" y="1197693"/>
            <a:ext cx="2946400" cy="6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2E0DF-17D3-D2CA-8A64-5C3EC6840A24}"/>
              </a:ext>
            </a:extLst>
          </p:cNvPr>
          <p:cNvSpPr/>
          <p:nvPr/>
        </p:nvSpPr>
        <p:spPr>
          <a:xfrm>
            <a:off x="6918132" y="4746691"/>
            <a:ext cx="2832100" cy="100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4ED42C4-9E0C-88CC-8094-FE3F6B47E72B}"/>
              </a:ext>
            </a:extLst>
          </p:cNvPr>
          <p:cNvSpPr txBox="1">
            <a:spLocks/>
          </p:cNvSpPr>
          <p:nvPr/>
        </p:nvSpPr>
        <p:spPr>
          <a:xfrm>
            <a:off x="8486582" y="3756787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transmissible diseases are harder to eradicate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E6F11A-EF6F-E2D5-76A8-618583CCD8F9}"/>
              </a:ext>
            </a:extLst>
          </p:cNvPr>
          <p:cNvSpPr txBox="1">
            <a:spLocks/>
          </p:cNvSpPr>
          <p:nvPr/>
        </p:nvSpPr>
        <p:spPr>
          <a:xfrm>
            <a:off x="8534399" y="5003100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maladies les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transmissibles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difficiles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éradiquer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13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BEF7FD1-3801-285C-044D-8D7DF5981B6A}"/>
              </a:ext>
            </a:extLst>
          </p:cNvPr>
          <p:cNvSpPr txBox="1">
            <a:spLocks/>
          </p:cNvSpPr>
          <p:nvPr/>
        </p:nvSpPr>
        <p:spPr>
          <a:xfrm>
            <a:off x="1850571" y="4855994"/>
            <a:ext cx="8926286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change if we incorporate births and deaths?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inclut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naissances et des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0D719-F24A-9793-7021-1C5938A49838}"/>
              </a:ext>
            </a:extLst>
          </p:cNvPr>
          <p:cNvCxnSpPr>
            <a:cxnSpLocks/>
          </p:cNvCxnSpPr>
          <p:nvPr/>
        </p:nvCxnSpPr>
        <p:spPr>
          <a:xfrm flipV="1">
            <a:off x="2790511" y="140439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E6D2E-EBEC-422A-EBC5-9779999F2C24}"/>
              </a:ext>
            </a:extLst>
          </p:cNvPr>
          <p:cNvSpPr txBox="1">
            <a:spLocks/>
          </p:cNvSpPr>
          <p:nvPr/>
        </p:nvSpPr>
        <p:spPr>
          <a:xfrm>
            <a:off x="104151" y="1541961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6325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927478" y="3961499"/>
            <a:ext cx="2638905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57718-AC94-8B34-5296-7984E5749E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12835651-4913-0D47-2B22-76EA6BB7FFAF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41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640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E2AD63-7E9F-8B93-2E2D-33F070E6552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47672087-8449-D0C7-6B79-9D2D66987B0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96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767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9104012" y="505925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will births impact dynamics?</a:t>
            </a:r>
            <a:endParaRPr lang="en-US" sz="40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30BC-AC66-790F-FEBB-B74FAB9604DC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CE043F1-7BDA-5350-C5D7-A3EEA74FFB4A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7911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24732BD-FEB7-4941-3D1D-17BBF816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6" y="1325563"/>
            <a:ext cx="6850599" cy="5111868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B4A4BA0-63C0-BB54-A0E6-A3DB73074580}"/>
              </a:ext>
            </a:extLst>
          </p:cNvPr>
          <p:cNvSpPr txBox="1">
            <a:spLocks/>
          </p:cNvSpPr>
          <p:nvPr/>
        </p:nvSpPr>
        <p:spPr>
          <a:xfrm>
            <a:off x="8890003" y="543568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SIR with births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57604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01C53-E287-3CEC-C4FE-E3A7F5E63E45}"/>
              </a:ext>
            </a:extLst>
          </p:cNvPr>
          <p:cNvCxnSpPr>
            <a:cxnSpLocks/>
          </p:cNvCxnSpPr>
          <p:nvPr/>
        </p:nvCxnSpPr>
        <p:spPr>
          <a:xfrm flipV="1">
            <a:off x="1195391" y="186631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2B434F5-620E-ABDF-3870-7D8499E04677}"/>
              </a:ext>
            </a:extLst>
          </p:cNvPr>
          <p:cNvSpPr txBox="1">
            <a:spLocks/>
          </p:cNvSpPr>
          <p:nvPr/>
        </p:nvSpPr>
        <p:spPr>
          <a:xfrm>
            <a:off x="-753227" y="148215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67695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862519" y="5283732"/>
            <a:ext cx="10466962" cy="1268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 No recovered class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 Pas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récuperée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55E32-AD22-64D3-3F71-A3C5226E239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13CAE08-ED62-8C88-3A65-DA2BCD4E2BC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1613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73374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393700" y="5285280"/>
            <a:ext cx="11398662" cy="141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 Recovered individuals become susceptible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deviennent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70CD2B-0919-5A12-6428-E15D1ADA7B79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V="1">
            <a:off x="6204614" y="-1295726"/>
            <a:ext cx="12700" cy="6730327"/>
          </a:xfrm>
          <a:prstGeom prst="curvedConnector3">
            <a:avLst>
              <a:gd name="adj1" fmla="val 6242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D0815479-3C0B-2BF9-7D8C-BDDBE55A4576}"/>
              </a:ext>
            </a:extLst>
          </p:cNvPr>
          <p:cNvSpPr txBox="1">
            <a:spLocks/>
          </p:cNvSpPr>
          <p:nvPr/>
        </p:nvSpPr>
        <p:spPr>
          <a:xfrm>
            <a:off x="7842323" y="131530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waning immunity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C6D27-E6E7-01C9-301B-56869281340B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5611699-8392-3B69-B445-F01BD04FD178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5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1154290-DDE4-040B-5CD2-532397C6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78" y="4088649"/>
            <a:ext cx="4627001" cy="157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= </a:t>
            </a:r>
            <a:r>
              <a:rPr lang="en-US" b="1" dirty="0"/>
              <a:t>state variable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the data we want to explain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1CD1-5A48-3195-29EA-5885A2FB7C25}"/>
              </a:ext>
            </a:extLst>
          </p:cNvPr>
          <p:cNvSpPr txBox="1">
            <a:spLocks/>
          </p:cNvSpPr>
          <p:nvPr/>
        </p:nvSpPr>
        <p:spPr>
          <a:xfrm>
            <a:off x="8755552" y="1945105"/>
            <a:ext cx="2626895" cy="101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Square = </a:t>
            </a:r>
            <a:r>
              <a:rPr lang="en-US" b="1" dirty="0"/>
              <a:t>compartment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79" y="3144253"/>
            <a:ext cx="3737811" cy="3144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3130877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7860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561089" y="1387933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21766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48138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686347" y="275683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07173" y="190126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1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>
            <a:cxnSpLocks/>
          </p:cNvCxnSpPr>
          <p:nvPr/>
        </p:nvCxnSpPr>
        <p:spPr>
          <a:xfrm>
            <a:off x="6219862" y="4595825"/>
            <a:ext cx="0" cy="4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46742" y="459842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62D32-5BB1-32CC-DE20-0497F726D1C9}"/>
              </a:ext>
            </a:extLst>
          </p:cNvPr>
          <p:cNvSpPr/>
          <p:nvPr/>
        </p:nvSpPr>
        <p:spPr>
          <a:xfrm>
            <a:off x="5600297" y="3270261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2623C-3B8C-277B-A442-2E13121178AF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21766" y="2919670"/>
            <a:ext cx="1878531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F63E-4C6E-27A7-BE28-BF16E724D9FE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887346" y="2919670"/>
            <a:ext cx="1800115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5FB9F-745C-2D3C-F4BD-04E988EFA056}"/>
              </a:ext>
            </a:extLst>
          </p:cNvPr>
          <p:cNvCxnSpPr>
            <a:cxnSpLocks/>
          </p:cNvCxnSpPr>
          <p:nvPr/>
        </p:nvCxnSpPr>
        <p:spPr>
          <a:xfrm>
            <a:off x="6219862" y="2715958"/>
            <a:ext cx="0" cy="24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9B601E0-18EE-FD68-4803-0B762F6AABA7}"/>
              </a:ext>
            </a:extLst>
          </p:cNvPr>
          <p:cNvSpPr txBox="1">
            <a:spLocks/>
          </p:cNvSpPr>
          <p:nvPr/>
        </p:nvSpPr>
        <p:spPr>
          <a:xfrm>
            <a:off x="5931256" y="3615360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2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072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</a:p>
          <a:p>
            <a:r>
              <a:rPr lang="en-US" sz="3200" dirty="0"/>
              <a:t>SIR models – and beyond!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SIR – et au </a:t>
            </a:r>
            <a:r>
              <a:rPr lang="en-US" sz="3200" dirty="0" err="1">
                <a:solidFill>
                  <a:srgbClr val="0070C0"/>
                </a:solidFill>
              </a:rPr>
              <a:t>délà</a:t>
            </a:r>
            <a:r>
              <a:rPr lang="en-US" sz="3200" dirty="0">
                <a:solidFill>
                  <a:srgbClr val="0070C0"/>
                </a:solidFill>
              </a:rPr>
              <a:t> 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3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48" y="3080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1CD3-5498-4AAF-2A13-C3392ED3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53" y="3317537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F3BA7-BD28-6AAE-E6B0-90F2D056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63" y="1325563"/>
            <a:ext cx="2308201" cy="50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F964-4516-00EF-EB30-9B308B1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2" y="1849913"/>
            <a:ext cx="2736702" cy="3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grow?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988969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8023580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decrease?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055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A4-D154-375E-309F-19E0CA5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92411"/>
            <a:ext cx="10515600" cy="1325563"/>
          </a:xfrm>
        </p:spPr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2853-FD34-47B7-96C8-933E10AE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171740"/>
            <a:ext cx="11724774" cy="5569786"/>
          </a:xfrm>
        </p:spPr>
        <p:txBody>
          <a:bodyPr>
            <a:normAutofit/>
          </a:bodyPr>
          <a:lstStyle/>
          <a:p>
            <a:r>
              <a:rPr lang="en-US" dirty="0"/>
              <a:t>Understand the difference between statistical and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the difference between parameters and state variables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paramètres</a:t>
            </a:r>
            <a:r>
              <a:rPr lang="en-US" dirty="0">
                <a:solidFill>
                  <a:srgbClr val="0070C0"/>
                </a:solidFill>
              </a:rPr>
              <a:t> et les variables d’état</a:t>
            </a:r>
          </a:p>
          <a:p>
            <a:r>
              <a:rPr lang="en-US" dirty="0"/>
              <a:t>Understand the difference between discrete-time and continuous-time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how to formalize and conceptualize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comment </a:t>
            </a:r>
            <a:r>
              <a:rPr lang="en-US" dirty="0" err="1">
                <a:solidFill>
                  <a:srgbClr val="0070C0"/>
                </a:solidFill>
              </a:rPr>
              <a:t>formaliser</a:t>
            </a:r>
            <a:r>
              <a:rPr lang="en-US" dirty="0">
                <a:solidFill>
                  <a:srgbClr val="0070C0"/>
                </a:solidFill>
              </a:rPr>
              <a:t> et </a:t>
            </a:r>
            <a:r>
              <a:rPr lang="en-US" dirty="0" err="1">
                <a:solidFill>
                  <a:srgbClr val="0070C0"/>
                </a:solidFill>
              </a:rPr>
              <a:t>conceptualiser</a:t>
            </a:r>
            <a:r>
              <a:rPr lang="en-US" dirty="0">
                <a:solidFill>
                  <a:srgbClr val="0070C0"/>
                </a:solidFill>
              </a:rPr>
              <a:t>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is a big assumption we are making here?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quoi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nous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faisons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ici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2344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Homogenous mixing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mélange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No immigration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Same birth and death rate for each person 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81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17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r>
              <a:rPr lang="el-GR" sz="3600" dirty="0">
                <a:solidFill>
                  <a:srgbClr val="FF0000"/>
                </a:solidFill>
              </a:rPr>
              <a:t>λ</a:t>
            </a:r>
            <a:r>
              <a:rPr lang="en-US" sz="3600" dirty="0"/>
              <a:t>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3200" dirty="0">
                <a:solidFill>
                  <a:srgbClr val="FF0000"/>
                </a:solidFill>
              </a:rPr>
              <a:t>λ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4090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  <a:br>
              <a:rPr lang="en-US" sz="3200" dirty="0"/>
            </a:b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population?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does lambda represent?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représente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lambda?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A0B24-CE67-1AB5-FD73-135F22A1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</a:p>
          <a:p>
            <a:pPr lvl="1"/>
            <a:r>
              <a:rPr lang="en-US" sz="2800" dirty="0"/>
              <a:t>No immigration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Homogenous mixing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mélange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Same birth and death rate for each person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lambda?</a:t>
            </a:r>
          </a:p>
          <a:p>
            <a:pPr lvl="1"/>
            <a:r>
              <a:rPr lang="en-US" sz="2800" dirty="0"/>
              <a:t>Population intrinsic growth rate (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intrinsèque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95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/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AD382-0E38-1A2B-060F-FA8AF2E486AE}"/>
              </a:ext>
            </a:extLst>
          </p:cNvPr>
          <p:cNvCxnSpPr/>
          <p:nvPr/>
        </p:nvCxnSpPr>
        <p:spPr>
          <a:xfrm flipH="1">
            <a:off x="7137400" y="23843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7B12-13CC-DDA4-B0FE-348ECCEF423A}"/>
              </a:ext>
            </a:extLst>
          </p:cNvPr>
          <p:cNvCxnSpPr/>
          <p:nvPr/>
        </p:nvCxnSpPr>
        <p:spPr>
          <a:xfrm flipH="1">
            <a:off x="7137400" y="29177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FB49B25-C4EE-5BB0-1F27-186FB6BEF999}"/>
              </a:ext>
            </a:extLst>
          </p:cNvPr>
          <p:cNvSpPr txBox="1">
            <a:spLocks/>
          </p:cNvSpPr>
          <p:nvPr/>
        </p:nvSpPr>
        <p:spPr>
          <a:xfrm>
            <a:off x="8553234" y="2143467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C6F5C06-2715-EB5C-9B4F-735ADEEEA174}"/>
              </a:ext>
            </a:extLst>
          </p:cNvPr>
          <p:cNvSpPr txBox="1">
            <a:spLocks/>
          </p:cNvSpPr>
          <p:nvPr/>
        </p:nvSpPr>
        <p:spPr>
          <a:xfrm>
            <a:off x="8553234" y="2691201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1423329" y="4622326"/>
            <a:ext cx="9454005" cy="153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This is for one time step, how do we generalize this equation to work for all time steps?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un pas de temps, 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généraliser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cette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équation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pas de temps?</a:t>
            </a:r>
          </a:p>
        </p:txBody>
      </p:sp>
    </p:spTree>
    <p:extLst>
      <p:ext uri="{BB962C8B-B14F-4D97-AF65-F5344CB8AC3E}">
        <p14:creationId xmlns:p14="http://schemas.microsoft.com/office/powerpoint/2010/main" val="12026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Individuals within a compartment are homogenously mixed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individus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compartiment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mélangés</a:t>
            </a:r>
            <a:r>
              <a:rPr lang="en-US" dirty="0">
                <a:solidFill>
                  <a:schemeClr val="bg1"/>
                </a:solidFill>
              </a:rPr>
              <a:t> de manière </a:t>
            </a:r>
            <a:r>
              <a:rPr lang="en-US" dirty="0" err="1">
                <a:solidFill>
                  <a:schemeClr val="bg1"/>
                </a:solidFill>
              </a:rPr>
              <a:t>homogène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6DC44-FEBC-DCC0-2BF1-E92390E95026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0764-A69A-AF12-9F09-D04713AEE423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64345-4643-765E-CCED-23C61569518A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01DC3-8A59-2B68-E7FA-34517F3413FC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None/>
            </a:pPr>
            <a:r>
              <a:rPr lang="en-US" sz="3600" i="1" dirty="0" err="1">
                <a:solidFill>
                  <a:srgbClr val="FF0000"/>
                </a:solidFill>
              </a:rPr>
              <a:t>N</a:t>
            </a:r>
            <a:r>
              <a:rPr lang="en-US" sz="3600" i="1" baseline="-25000" dirty="0" err="1">
                <a:solidFill>
                  <a:srgbClr val="FF0000"/>
                </a:solidFill>
              </a:rPr>
              <a:t>t</a:t>
            </a:r>
            <a:r>
              <a:rPr lang="en-US" sz="3600" i="1" baseline="-25000" dirty="0">
                <a:solidFill>
                  <a:srgbClr val="FF00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= </a:t>
            </a:r>
            <a:r>
              <a:rPr lang="el-GR" sz="3600" i="1" dirty="0">
                <a:solidFill>
                  <a:srgbClr val="FF0000"/>
                </a:solidFill>
              </a:rPr>
              <a:t>λ</a:t>
            </a:r>
            <a:r>
              <a:rPr lang="en-US" sz="3600" i="1" baseline="30000" dirty="0">
                <a:solidFill>
                  <a:srgbClr val="FF0000"/>
                </a:solidFill>
              </a:rPr>
              <a:t>t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baseline="-25000" dirty="0">
                <a:solidFill>
                  <a:srgbClr val="FF0000"/>
                </a:solidFill>
              </a:rPr>
              <a:t>0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D070A-7604-5EC3-AA64-C9315BB7D3B9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83" y="1777929"/>
            <a:ext cx="2705881" cy="412869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F5C2B3-56F7-3624-14EF-4B8C922F5AD0}"/>
              </a:ext>
            </a:extLst>
          </p:cNvPr>
          <p:cNvSpPr txBox="1">
            <a:spLocks/>
          </p:cNvSpPr>
          <p:nvPr/>
        </p:nvSpPr>
        <p:spPr>
          <a:xfrm>
            <a:off x="3803027" y="3249896"/>
            <a:ext cx="4682197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What if we want to know the population size for any time t? </a:t>
            </a:r>
          </a:p>
          <a:p>
            <a:pPr marL="0" indent="0" algn="ctr">
              <a:buNone/>
            </a:pPr>
            <a:r>
              <a:rPr lang="en-US" sz="3600" dirty="0"/>
              <a:t>Not just where we have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DDCB1-2927-B33F-0AAA-1C67C75FE865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14" y="1325563"/>
            <a:ext cx="4169459" cy="4477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11" y="1325563"/>
            <a:ext cx="4093862" cy="4396178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AEB6BE7-C7AC-0535-7882-337914F84400}"/>
              </a:ext>
            </a:extLst>
          </p:cNvPr>
          <p:cNvSpPr txBox="1">
            <a:spLocks/>
          </p:cNvSpPr>
          <p:nvPr/>
        </p:nvSpPr>
        <p:spPr>
          <a:xfrm>
            <a:off x="3657693" y="5774782"/>
            <a:ext cx="8799801" cy="85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How do we get the same type of equation for continuous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9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54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5" y="1382154"/>
            <a:ext cx="3914939" cy="4204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/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/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/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DD05D7-09C7-D6D9-CC00-D5EE1447045A}"/>
              </a:ext>
            </a:extLst>
          </p:cNvPr>
          <p:cNvSpPr/>
          <p:nvPr/>
        </p:nvSpPr>
        <p:spPr>
          <a:xfrm>
            <a:off x="6324600" y="3429000"/>
            <a:ext cx="504874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AF7BD4-9FFC-DE14-E57C-E63A20C52AF7}"/>
              </a:ext>
            </a:extLst>
          </p:cNvPr>
          <p:cNvSpPr txBox="1">
            <a:spLocks/>
          </p:cNvSpPr>
          <p:nvPr/>
        </p:nvSpPr>
        <p:spPr>
          <a:xfrm>
            <a:off x="7954357" y="5091963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Solve for N(t):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/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0D3815-2A9C-B1C1-CAFD-2EB73A60391A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61EF-40BC-0770-2DD7-37B15FC2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F41-EFB4-C6B5-2480-D7A6147E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1EBD1-4AD5-EDEA-7373-1DB9CDB4A9B2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CB76EA-FB4B-5621-62B5-7ADCBDBAC556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5390-3625-6264-C34C-3782B36BD829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83A4B11-853F-4F15-6270-7C1E1D7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C4A09-C704-F29F-867A-D6AADCA96D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6656CC8-7856-BF58-A144-9878345A3E2C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7869-4840-B201-23FA-D574CFB1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97263-0361-63AC-ED3C-9B64443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3DE62-8CC6-2858-D4B9-5D53DF79D7BB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71DFB-C1CB-1A36-30E7-037C60B89ADB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8CD31A-02D0-BB89-D520-4450474B5EEE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When does a population grow?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Discrete: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Continuous: 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r &gt; 0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  <a:blipFill>
                <a:blip r:embed="rId7"/>
                <a:stretch>
                  <a:fillRect l="-3994" t="-11254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700A20-3E32-1A82-126A-38C4523D209B}"/>
              </a:ext>
            </a:extLst>
          </p:cNvPr>
          <p:cNvSpPr txBox="1">
            <a:spLocks/>
          </p:cNvSpPr>
          <p:nvPr/>
        </p:nvSpPr>
        <p:spPr>
          <a:xfrm>
            <a:off x="4452356" y="2461742"/>
            <a:ext cx="2085470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Discrete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14A48-A397-C7C1-2A94-E837E60A7AA5}"/>
              </a:ext>
            </a:extLst>
          </p:cNvPr>
          <p:cNvCxnSpPr/>
          <p:nvPr/>
        </p:nvCxnSpPr>
        <p:spPr>
          <a:xfrm>
            <a:off x="6489700" y="2720922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8632008" y="2442293"/>
            <a:ext cx="2695583" cy="73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Continuous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38632" y="4238113"/>
            <a:ext cx="10914736" cy="230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models can be discretized; discrete models can be approximated by continuous ones. The appropriate choice may depend on the data/question.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discrétisés</a:t>
            </a:r>
            <a:r>
              <a:rPr lang="en-US" dirty="0">
                <a:solidFill>
                  <a:srgbClr val="0070C0"/>
                </a:solidFill>
              </a:rPr>
              <a:t>;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approximés</a:t>
            </a:r>
            <a:r>
              <a:rPr lang="en-US" dirty="0">
                <a:solidFill>
                  <a:srgbClr val="0070C0"/>
                </a:solidFill>
              </a:rPr>
              <a:t> par </a:t>
            </a:r>
            <a:r>
              <a:rPr lang="en-US" dirty="0" err="1">
                <a:solidFill>
                  <a:srgbClr val="0070C0"/>
                </a:solidFill>
              </a:rPr>
              <a:t>ceux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. Le choix </a:t>
            </a:r>
            <a:r>
              <a:rPr lang="en-US" dirty="0" err="1">
                <a:solidFill>
                  <a:srgbClr val="0070C0"/>
                </a:solidFill>
              </a:rPr>
              <a:t>approprié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dépender</a:t>
            </a:r>
            <a:r>
              <a:rPr lang="en-US" dirty="0">
                <a:solidFill>
                  <a:srgbClr val="0070C0"/>
                </a:solidFill>
              </a:rPr>
              <a:t> des données/de la question.</a:t>
            </a:r>
          </a:p>
        </p:txBody>
      </p:sp>
    </p:spTree>
    <p:extLst>
      <p:ext uri="{BB962C8B-B14F-4D97-AF65-F5344CB8AC3E}">
        <p14:creationId xmlns:p14="http://schemas.microsoft.com/office/powerpoint/2010/main" val="94594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B6A10-5652-4C4E-7174-4F3486B0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Quelle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47F1E-5E9F-6B41-2CAE-15EB3B1B33AC}"/>
              </a:ext>
            </a:extLst>
          </p:cNvPr>
          <p:cNvSpPr txBox="1">
            <a:spLocks/>
          </p:cNvSpPr>
          <p:nvPr/>
        </p:nvSpPr>
        <p:spPr>
          <a:xfrm>
            <a:off x="751114" y="3964156"/>
            <a:ext cx="7903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math is used in discrete population models? Continuous population models?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type de </a:t>
            </a:r>
            <a:r>
              <a:rPr lang="en-US" dirty="0" err="1">
                <a:solidFill>
                  <a:srgbClr val="0070C0"/>
                </a:solidFill>
              </a:rPr>
              <a:t>mathématique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utilisé</a:t>
            </a:r>
            <a:r>
              <a:rPr lang="en-US" dirty="0">
                <a:solidFill>
                  <a:srgbClr val="0070C0"/>
                </a:solidFill>
              </a:rPr>
              <a:t> dans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</a:p>
          <a:p>
            <a:pPr lvl="1"/>
            <a:r>
              <a:rPr lang="en-US" dirty="0"/>
              <a:t>Discrete: state variable only changes at distinct time steps</a:t>
            </a:r>
          </a:p>
          <a:p>
            <a:pPr lvl="1"/>
            <a:r>
              <a:rPr lang="en-US" dirty="0"/>
              <a:t>Continuous: state variables change continuously (tiny </a:t>
            </a:r>
            <a:r>
              <a:rPr lang="en-US" dirty="0" err="1"/>
              <a:t>tiny</a:t>
            </a:r>
            <a:r>
              <a:rPr lang="en-US" dirty="0"/>
              <a:t> time steps)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math is used in discrete population models? Continuous population models?</a:t>
            </a:r>
          </a:p>
          <a:p>
            <a:pPr lvl="1"/>
            <a:r>
              <a:rPr lang="en-US" dirty="0"/>
              <a:t>Algebra, Calculus</a:t>
            </a:r>
          </a:p>
        </p:txBody>
      </p:sp>
    </p:spTree>
    <p:extLst>
      <p:ext uri="{BB962C8B-B14F-4D97-AF65-F5344CB8AC3E}">
        <p14:creationId xmlns:p14="http://schemas.microsoft.com/office/powerpoint/2010/main" val="592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1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1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337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22268" y="565535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do we incorporate random variation in these rates?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667148-8903-FD24-F419-596DF33A225F}"/>
              </a:ext>
            </a:extLst>
          </p:cNvPr>
          <p:cNvSpPr txBox="1">
            <a:spLocks/>
          </p:cNvSpPr>
          <p:nvPr/>
        </p:nvSpPr>
        <p:spPr>
          <a:xfrm>
            <a:off x="565485" y="613437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Comment </a:t>
            </a:r>
            <a:r>
              <a:rPr lang="en-US" sz="3200" dirty="0" err="1">
                <a:solidFill>
                  <a:srgbClr val="0070C0"/>
                </a:solidFill>
              </a:rPr>
              <a:t>intégrer</a:t>
            </a:r>
            <a:r>
              <a:rPr lang="en-US" sz="3200" dirty="0">
                <a:solidFill>
                  <a:srgbClr val="0070C0"/>
                </a:solidFill>
              </a:rPr>
              <a:t> la variation </a:t>
            </a:r>
            <a:r>
              <a:rPr lang="en-US" sz="3200" dirty="0" err="1">
                <a:solidFill>
                  <a:srgbClr val="0070C0"/>
                </a:solidFill>
              </a:rPr>
              <a:t>aléatoire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0070C0"/>
                </a:solidFill>
              </a:rPr>
              <a:t>ces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taux</a:t>
            </a:r>
            <a:r>
              <a:rPr lang="en-US" sz="3200" dirty="0">
                <a:solidFill>
                  <a:srgbClr val="0070C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3280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5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6258577" y="4082746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0" name="Graphic 29" descr="Duck outline">
            <a:extLst>
              <a:ext uri="{FF2B5EF4-FFF2-40B4-BE49-F238E27FC236}">
                <a16:creationId xmlns:a16="http://schemas.microsoft.com/office/drawing/2014/main" id="{AA07C256-6C5B-8414-A97A-423BDFF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567" y="4807617"/>
            <a:ext cx="703634" cy="703634"/>
          </a:xfrm>
          <a:prstGeom prst="rect">
            <a:avLst/>
          </a:prstGeom>
        </p:spPr>
      </p:pic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779" y="4784021"/>
            <a:ext cx="703634" cy="703634"/>
          </a:xfrm>
          <a:prstGeom prst="rect">
            <a:avLst/>
          </a:prstGeom>
        </p:spPr>
      </p:pic>
      <p:pic>
        <p:nvPicPr>
          <p:cNvPr id="33" name="Graphic 32" descr="Duck outline">
            <a:extLst>
              <a:ext uri="{FF2B5EF4-FFF2-40B4-BE49-F238E27FC236}">
                <a16:creationId xmlns:a16="http://schemas.microsoft.com/office/drawing/2014/main" id="{B0CE4D44-919E-2B48-65F9-8F2A698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810" y="5405018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520" y="5348246"/>
            <a:ext cx="703634" cy="703634"/>
          </a:xfrm>
          <a:prstGeom prst="rect">
            <a:avLst/>
          </a:prstGeom>
        </p:spPr>
      </p:pic>
      <p:pic>
        <p:nvPicPr>
          <p:cNvPr id="46" name="Graphic 45" descr="Duck outline">
            <a:extLst>
              <a:ext uri="{FF2B5EF4-FFF2-40B4-BE49-F238E27FC236}">
                <a16:creationId xmlns:a16="http://schemas.microsoft.com/office/drawing/2014/main" id="{6CCF7AB2-D215-01A4-F7FB-7A6E2D8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7" y="4855745"/>
            <a:ext cx="703634" cy="703634"/>
          </a:xfrm>
          <a:prstGeom prst="rect">
            <a:avLst/>
          </a:prstGeom>
        </p:spPr>
      </p:pic>
      <p:pic>
        <p:nvPicPr>
          <p:cNvPr id="47" name="Graphic 46" descr="Duck outline">
            <a:extLst>
              <a:ext uri="{FF2B5EF4-FFF2-40B4-BE49-F238E27FC236}">
                <a16:creationId xmlns:a16="http://schemas.microsoft.com/office/drawing/2014/main" id="{F04F01DC-5C47-F356-7B65-49933E30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989" y="4832149"/>
            <a:ext cx="703634" cy="703634"/>
          </a:xfrm>
          <a:prstGeom prst="rect">
            <a:avLst/>
          </a:prstGeom>
        </p:spPr>
      </p:pic>
      <p:pic>
        <p:nvPicPr>
          <p:cNvPr id="48" name="Graphic 47" descr="Duck outline">
            <a:extLst>
              <a:ext uri="{FF2B5EF4-FFF2-40B4-BE49-F238E27FC236}">
                <a16:creationId xmlns:a16="http://schemas.microsoft.com/office/drawing/2014/main" id="{E3EEA8A5-4559-E6E6-195C-845C8706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020" y="5453146"/>
            <a:ext cx="703634" cy="703634"/>
          </a:xfrm>
          <a:prstGeom prst="rect">
            <a:avLst/>
          </a:prstGeom>
        </p:spPr>
      </p:pic>
      <p:pic>
        <p:nvPicPr>
          <p:cNvPr id="49" name="Graphic 48" descr="Duck outline">
            <a:extLst>
              <a:ext uri="{FF2B5EF4-FFF2-40B4-BE49-F238E27FC236}">
                <a16:creationId xmlns:a16="http://schemas.microsoft.com/office/drawing/2014/main" id="{C7DD554C-8FAA-EB0E-6829-CFE771F0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735" y="5431680"/>
            <a:ext cx="703634" cy="703634"/>
          </a:xfrm>
          <a:prstGeom prst="rect">
            <a:avLst/>
          </a:prstGeom>
        </p:spPr>
      </p:pic>
      <p:pic>
        <p:nvPicPr>
          <p:cNvPr id="50" name="Graphic 49" descr="Duck outline">
            <a:extLst>
              <a:ext uri="{FF2B5EF4-FFF2-40B4-BE49-F238E27FC236}">
                <a16:creationId xmlns:a16="http://schemas.microsoft.com/office/drawing/2014/main" id="{AB3168D8-EA01-A6C6-59A6-A22643A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565" y="4848285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58" y="3963994"/>
            <a:ext cx="2547831" cy="2583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743C6-80EC-9ED2-76BA-CB14ECD983D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39" y="3976702"/>
            <a:ext cx="2547831" cy="2583590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E23BF-6990-21BF-FCA8-340EFE78B4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1276" y="3332576"/>
            <a:ext cx="1008530" cy="507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">
            <a:extLst>
              <a:ext uri="{FF2B5EF4-FFF2-40B4-BE49-F238E27FC236}">
                <a16:creationId xmlns:a16="http://schemas.microsoft.com/office/drawing/2014/main" id="{9FF39AD3-356C-E984-1087-BBF727066D77}"/>
              </a:ext>
            </a:extLst>
          </p:cNvPr>
          <p:cNvSpPr txBox="1">
            <a:spLocks/>
          </p:cNvSpPr>
          <p:nvPr/>
        </p:nvSpPr>
        <p:spPr>
          <a:xfrm>
            <a:off x="10360025" y="2921061"/>
            <a:ext cx="1908672" cy="128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</a:rPr>
              <a:t>If you test your 10 ducks many times,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on average you get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55CA-A530-9D8F-D0CA-E942836EB1F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différence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déterministe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stochastique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FD8C-CA2C-7A93-F108-7A52043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1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</a:p>
          <a:p>
            <a:pPr lvl="1"/>
            <a:r>
              <a:rPr lang="en-US" dirty="0"/>
              <a:t>Deterministic = always the same</a:t>
            </a:r>
          </a:p>
          <a:p>
            <a:pPr lvl="1"/>
            <a:r>
              <a:rPr lang="en-US" dirty="0"/>
              <a:t>Stochastic = up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Rates of transfer between compartments are expressed mathematically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entre 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exprimés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mathématiquement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8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0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2. Structured Population Models</a:t>
            </a:r>
            <a:br>
              <a:rPr lang="en-US" dirty="0"/>
            </a:b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population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structurées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8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124-6E60-ED09-F6E3-8A8D0B5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</p:spTree>
    <p:extLst>
      <p:ext uri="{BB962C8B-B14F-4D97-AF65-F5344CB8AC3E}">
        <p14:creationId xmlns:p14="http://schemas.microsoft.com/office/powerpoint/2010/main" val="56548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439205-9BC3-4201-4A69-D9D0192BF6EE}"/>
              </a:ext>
            </a:extLst>
          </p:cNvPr>
          <p:cNvSpPr txBox="1">
            <a:spLocks/>
          </p:cNvSpPr>
          <p:nvPr/>
        </p:nvSpPr>
        <p:spPr>
          <a:xfrm>
            <a:off x="5775158" y="3298108"/>
            <a:ext cx="5271162" cy="250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We need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That means distinguishing babies from adults.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C696-40D1-EB29-F375-39522869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3ED07-4FE3-5F2C-42E0-CF87B997F762}"/>
              </a:ext>
            </a:extLst>
          </p:cNvPr>
          <p:cNvSpPr txBox="1">
            <a:spLocks/>
          </p:cNvSpPr>
          <p:nvPr/>
        </p:nvSpPr>
        <p:spPr>
          <a:xfrm>
            <a:off x="1138987" y="3705727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croît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320943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585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1642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/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4B6E7-94CE-44B6-EDE2-85CA48FEFF8E}"/>
              </a:ext>
            </a:extLst>
          </p:cNvPr>
          <p:cNvSpPr txBox="1">
            <a:spLocks/>
          </p:cNvSpPr>
          <p:nvPr/>
        </p:nvSpPr>
        <p:spPr>
          <a:xfrm>
            <a:off x="6981988" y="2317504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244DC4-5A87-7593-B9F4-427136810094}"/>
              </a:ext>
            </a:extLst>
          </p:cNvPr>
          <p:cNvSpPr txBox="1">
            <a:spLocks/>
          </p:cNvSpPr>
          <p:nvPr/>
        </p:nvSpPr>
        <p:spPr>
          <a:xfrm>
            <a:off x="9596850" y="2269011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8385B90-71BE-8AAA-B740-839FD7BA0611}"/>
              </a:ext>
            </a:extLst>
          </p:cNvPr>
          <p:cNvSpPr txBox="1">
            <a:spLocks/>
          </p:cNvSpPr>
          <p:nvPr/>
        </p:nvSpPr>
        <p:spPr>
          <a:xfrm>
            <a:off x="7453225" y="4736750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matrix of rates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C88AE9-2618-53F0-18D5-0400AE330C11}"/>
              </a:ext>
            </a:extLst>
          </p:cNvPr>
          <p:cNvSpPr txBox="1">
            <a:spLocks/>
          </p:cNvSpPr>
          <p:nvPr/>
        </p:nvSpPr>
        <p:spPr>
          <a:xfrm>
            <a:off x="9444284" y="4736749"/>
            <a:ext cx="2519115" cy="66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vector of population sizes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263F8-EDEC-86F9-1372-F99AAA34A99A}"/>
              </a:ext>
            </a:extLst>
          </p:cNvPr>
          <p:cNvCxnSpPr/>
          <p:nvPr/>
        </p:nvCxnSpPr>
        <p:spPr>
          <a:xfrm flipV="1">
            <a:off x="8496300" y="1943788"/>
            <a:ext cx="342900" cy="325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E652B-A603-408D-418D-544F82A5C02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1943788"/>
            <a:ext cx="152400" cy="294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078A3-B860-4669-A7B2-74156FB83881}"/>
              </a:ext>
            </a:extLst>
          </p:cNvPr>
          <p:cNvCxnSpPr>
            <a:cxnSpLocks/>
          </p:cNvCxnSpPr>
          <p:nvPr/>
        </p:nvCxnSpPr>
        <p:spPr>
          <a:xfrm flipV="1">
            <a:off x="9230807" y="4140580"/>
            <a:ext cx="325685" cy="587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17D63-ADE5-CE5E-F17A-88CA98C8ACE6}"/>
              </a:ext>
            </a:extLst>
          </p:cNvPr>
          <p:cNvCxnSpPr/>
          <p:nvPr/>
        </p:nvCxnSpPr>
        <p:spPr>
          <a:xfrm flipH="1" flipV="1">
            <a:off x="9867900" y="4137527"/>
            <a:ext cx="381000" cy="527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05B5FED2-3ABE-216C-ABA8-808E3EA3D001}"/>
              </a:ext>
            </a:extLst>
          </p:cNvPr>
          <p:cNvSpPr txBox="1">
            <a:spLocks/>
          </p:cNvSpPr>
          <p:nvPr/>
        </p:nvSpPr>
        <p:spPr>
          <a:xfrm>
            <a:off x="9920037" y="6256296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*discrete time</a:t>
            </a:r>
          </a:p>
        </p:txBody>
      </p:sp>
    </p:spTree>
    <p:extLst>
      <p:ext uri="{BB962C8B-B14F-4D97-AF65-F5344CB8AC3E}">
        <p14:creationId xmlns:p14="http://schemas.microsoft.com/office/powerpoint/2010/main" val="286425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7C4C3F-9A53-2F80-8885-0672BD7E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25164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FE36F7-FE7A-F701-7854-B00F19D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1323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E17D8E-A79E-620F-6A1E-128B63A5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01390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4D0864-5BDF-F187-20BD-06FC4A2E26D9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20E27EC-7382-ED17-7CAD-3E0FC205350F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09E3164-AF8B-870B-2597-088A4D355D83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8E7F75-899C-9310-B8FA-41FC759531A2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AA56E1D2-9CA1-C671-944A-338357BF4274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551A-71A9-5B17-A04B-ADCD22FE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8D3F48-B44B-C372-A42D-24D2814D5384}"/>
              </a:ext>
            </a:extLst>
          </p:cNvPr>
          <p:cNvSpPr txBox="1">
            <a:spLocks/>
          </p:cNvSpPr>
          <p:nvPr/>
        </p:nvSpPr>
        <p:spPr>
          <a:xfrm>
            <a:off x="5782670" y="5328620"/>
            <a:ext cx="6298881" cy="160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Population growth will depend on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démographique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dépendra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structure de la population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44F42F-0934-1AB5-65F0-1BB0668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09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F97116-A79D-020A-E833-E9593A5A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34900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ECDC24-C525-72B1-83F2-66C17E9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7157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76A4423-E203-AD9B-5726-E0EA93CF2F83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3EC2F74-DC26-F39E-0D8E-905F45973F68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B470E47-A7BA-C0F7-07C2-4E10D5CFEF4F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74A147FC-30BD-FCD3-CE3B-683A900AF2C4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EE7EFAFC-556E-ACEC-AB68-910EB293D1ED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8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5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modifier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population pour le structurer?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2388-ADC2-9477-EB57-D4E6D884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</a:p>
          <a:p>
            <a:pPr lvl="1"/>
            <a:r>
              <a:rPr lang="en-US" dirty="0"/>
              <a:t>Two compartments (adults and babies)</a:t>
            </a:r>
          </a:p>
          <a:p>
            <a:pPr lvl="1"/>
            <a:r>
              <a:rPr lang="en-US" dirty="0"/>
              <a:t>Vector/matrix of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3. Two-population model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deux populations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6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4" y="4171827"/>
            <a:ext cx="11321715" cy="23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the population of fossa regulate the population of lemurs in </a:t>
            </a:r>
            <a:r>
              <a:rPr lang="en-US" sz="3600" dirty="0" err="1"/>
              <a:t>Ranomafana</a:t>
            </a:r>
            <a:r>
              <a:rPr lang="en-US" sz="3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population de fossa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régule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population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Ranomafana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871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824593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488622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</p:spTree>
    <p:extLst>
      <p:ext uri="{BB962C8B-B14F-4D97-AF65-F5344CB8AC3E}">
        <p14:creationId xmlns:p14="http://schemas.microsoft.com/office/powerpoint/2010/main" val="201231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8EAC1-A54D-B4B6-C955-8A09C3E1875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4164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F18-07C8-D173-520E-4C7DEC5F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1" y="1814740"/>
            <a:ext cx="10091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Compartmental models make explicit hypotheses about biological mechanisms that drive dynamics </a:t>
            </a:r>
            <a:br>
              <a:rPr lang="en-US" dirty="0"/>
            </a:br>
            <a:r>
              <a:rPr lang="en-US" dirty="0"/>
              <a:t>(may not be realistic, but still explicit)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compartements</a:t>
            </a:r>
            <a:r>
              <a:rPr lang="en-US" dirty="0">
                <a:solidFill>
                  <a:srgbClr val="0070C0"/>
                </a:solidFill>
              </a:rPr>
              <a:t> font des </a:t>
            </a:r>
            <a:r>
              <a:rPr lang="en-US" dirty="0" err="1">
                <a:solidFill>
                  <a:srgbClr val="0070C0"/>
                </a:solidFill>
              </a:rPr>
              <a:t>hypothèses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 sur les </a:t>
            </a:r>
            <a:r>
              <a:rPr lang="en-US" dirty="0" err="1">
                <a:solidFill>
                  <a:srgbClr val="0070C0"/>
                </a:solidFill>
              </a:rPr>
              <a:t>mécanismes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r>
              <a:rPr lang="en-US" dirty="0">
                <a:solidFill>
                  <a:srgbClr val="0070C0"/>
                </a:solidFill>
              </a:rPr>
              <a:t> qui </a:t>
            </a:r>
            <a:r>
              <a:rPr lang="en-US" dirty="0" err="1">
                <a:solidFill>
                  <a:srgbClr val="0070C0"/>
                </a:solidFill>
              </a:rPr>
              <a:t>régissent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ne pas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réalistes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toujours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65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7ADFA14-2140-6B9C-F45F-B99BEE41987F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58886B1-9D9B-A16B-D728-C754161DA54A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4146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B00240-E1F0-9407-D15C-A36FC327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613"/>
              </p:ext>
            </p:extLst>
          </p:nvPr>
        </p:nvGraphicFramePr>
        <p:xfrm>
          <a:off x="8576338" y="1646040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C721A01-3639-009A-924A-0EC3E6D1B859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F02A34A-01D4-96C0-09CE-6CE43AD1230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82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dirty="0"/>
              <a:t>𝛿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DE98EB-4174-D080-A137-C1364AAE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460"/>
              </p:ext>
            </p:extLst>
          </p:nvPr>
        </p:nvGraphicFramePr>
        <p:xfrm>
          <a:off x="8576338" y="1655021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0" dirty="0">
                          <a:solidFill>
                            <a:schemeClr val="tx1"/>
                          </a:solidFill>
                        </a:rPr>
                        <a:t>𝛿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8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Some Assumptions:</a:t>
            </a:r>
          </a:p>
          <a:p>
            <a:r>
              <a:rPr lang="en-US" sz="2400" dirty="0"/>
              <a:t>The lemur has unlimited food supply</a:t>
            </a:r>
          </a:p>
          <a:p>
            <a:r>
              <a:rPr lang="en-US" sz="2400" dirty="0"/>
              <a:t>The lemur only dies from being eaten by a fossa</a:t>
            </a:r>
          </a:p>
          <a:p>
            <a:r>
              <a:rPr lang="en-US" sz="2400" dirty="0"/>
              <a:t>The fossa is totally dependent on a single prey species as its only food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06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Quelques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illimitée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meurent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qu’à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cause de consummation par 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totalement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sur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espèce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proie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1" y="5430040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8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procréation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87DF-EE04-38AE-A42B-3C17C7DC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38" y="1268732"/>
            <a:ext cx="9088123" cy="5458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A59E42-D5AD-2BD7-5DF1-B34C79BAA3A9}"/>
              </a:ext>
            </a:extLst>
          </p:cNvPr>
          <p:cNvSpPr txBox="1"/>
          <p:nvPr/>
        </p:nvSpPr>
        <p:spPr>
          <a:xfrm>
            <a:off x="8912505" y="1632029"/>
            <a:ext cx="9838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Fossas</a:t>
            </a:r>
            <a:endParaRPr lang="en-US" dirty="0"/>
          </a:p>
          <a:p>
            <a:r>
              <a:rPr lang="en-US" dirty="0"/>
              <a:t>Lemurs</a:t>
            </a:r>
          </a:p>
        </p:txBody>
      </p:sp>
    </p:spTree>
    <p:extLst>
      <p:ext uri="{BB962C8B-B14F-4D97-AF65-F5344CB8AC3E}">
        <p14:creationId xmlns:p14="http://schemas.microsoft.com/office/powerpoint/2010/main" val="2705977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A774D2-CDAF-D017-65EC-DCB7D29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1077706" y="1906621"/>
            <a:ext cx="8425393" cy="46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88D58-7653-0150-992F-76A1728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64" y="1325563"/>
            <a:ext cx="2770478" cy="18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17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7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motif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visible dans les relations simples </a:t>
            </a:r>
            <a:r>
              <a:rPr lang="en-US" dirty="0" err="1">
                <a:solidFill>
                  <a:srgbClr val="0070C0"/>
                </a:solidFill>
              </a:rPr>
              <a:t>prédateur-proie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50F99-6E80-B75B-ECB6-63B758E0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209756"/>
            <a:ext cx="4210266" cy="32831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3D313-8433-F1B2-F194-CC389F0F3D69}"/>
              </a:ext>
            </a:extLst>
          </p:cNvPr>
          <p:cNvSpPr txBox="1">
            <a:spLocks/>
          </p:cNvSpPr>
          <p:nvPr/>
        </p:nvSpPr>
        <p:spPr>
          <a:xfrm>
            <a:off x="838200" y="3984452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could we modify to make this model more complex/realistic?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Qu’est-ce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qu’on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modifier pour </a:t>
            </a:r>
            <a:r>
              <a:rPr lang="en-US" dirty="0" err="1">
                <a:solidFill>
                  <a:srgbClr val="0070C0"/>
                </a:solidFill>
              </a:rPr>
              <a:t>rendre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modele</a:t>
            </a:r>
            <a:r>
              <a:rPr lang="en-US" dirty="0">
                <a:solidFill>
                  <a:srgbClr val="0070C0"/>
                </a:solidFill>
              </a:rPr>
              <a:t> plus </a:t>
            </a:r>
            <a:r>
              <a:rPr lang="en-US" dirty="0" err="1">
                <a:solidFill>
                  <a:srgbClr val="0070C0"/>
                </a:solidFill>
              </a:rPr>
              <a:t>complexe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réaliste</a:t>
            </a:r>
            <a:r>
              <a:rPr lang="en-US" dirty="0">
                <a:solidFill>
                  <a:srgbClr val="0070C0"/>
                </a:solidFill>
              </a:rPr>
              <a:t> 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9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</a:p>
          <a:p>
            <a:pPr lvl="1"/>
            <a:r>
              <a:rPr lang="en-US" dirty="0"/>
              <a:t>Cycles / oscillations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could we modify to make this model more complex/realistic?</a:t>
            </a:r>
          </a:p>
          <a:p>
            <a:pPr lvl="1"/>
            <a:r>
              <a:rPr lang="en-US" dirty="0"/>
              <a:t>Lemurs can die of other causes</a:t>
            </a:r>
          </a:p>
          <a:p>
            <a:pPr lvl="1"/>
            <a:r>
              <a:rPr lang="en-US" dirty="0" err="1"/>
              <a:t>Fossas</a:t>
            </a:r>
            <a:r>
              <a:rPr lang="en-US" dirty="0"/>
              <a:t> can eat other things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Population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simples de population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4. SIR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0CD69FC9-1509-E2A4-DB03-5B21E203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950" y="2910115"/>
            <a:ext cx="914400" cy="914400"/>
          </a:xfrm>
          <a:prstGeom prst="rect">
            <a:avLst/>
          </a:prstGeom>
        </p:spPr>
      </p:pic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C4E9DDC9-C9CA-DBF7-743C-50E5F76D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872" y="3149600"/>
            <a:ext cx="914400" cy="914400"/>
          </a:xfrm>
          <a:prstGeom prst="rect">
            <a:avLst/>
          </a:prstGeom>
        </p:spPr>
      </p:pic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5EE30BDF-DEB0-7E83-69C5-E774CBA2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2670630"/>
            <a:ext cx="914400" cy="914400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1A0CA1B0-1F8E-6C1A-193E-C50473E6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407" y="2230439"/>
            <a:ext cx="914400" cy="914400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0F499DB8-16C8-10EB-C810-76F5D647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953" y="1984829"/>
            <a:ext cx="914400" cy="914400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63951E8F-DCEF-C2A7-C9B6-D2D2E937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379" y="1647372"/>
            <a:ext cx="914400" cy="914400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DCFD46F3-AEA6-2B50-F32C-11F9F7BC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83" y="4542971"/>
            <a:ext cx="914400" cy="914400"/>
          </a:xfrm>
          <a:prstGeom prst="rect">
            <a:avLst/>
          </a:prstGeom>
        </p:spPr>
      </p:pic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B065A62C-985C-DD37-7525-B172920C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4368800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44C975-84D2-D9AB-6A46-465FDB72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651" y="362857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2369D0D9-4B33-D7C5-3BDF-5D0E3DAF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444" y="4387697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2C8A95BE-C187-2760-FA5F-A4C95443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082" y="3846287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0C9D125E-0BDC-2944-1ECE-868A20EA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811" y="3367315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3FEE72AF-005A-2DAC-0128-8E213C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241" y="1995714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39ED28A4-3343-7FD9-17A8-9D3FD4D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051" y="4668159"/>
            <a:ext cx="914400" cy="914400"/>
          </a:xfrm>
          <a:prstGeom prst="rect">
            <a:avLst/>
          </a:prstGeom>
        </p:spPr>
      </p:pic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CA00741-5FA5-4C14-AC28-2FBB012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25" y="3688446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88FEE87F-FA98-C2F9-CED8-FF4AA132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72" y="2686961"/>
            <a:ext cx="914400" cy="914400"/>
          </a:xfrm>
          <a:prstGeom prst="rect">
            <a:avLst/>
          </a:prstGeom>
        </p:spPr>
      </p:pic>
      <p:pic>
        <p:nvPicPr>
          <p:cNvPr id="20" name="Graphic 19" descr="Man outline">
            <a:extLst>
              <a:ext uri="{FF2B5EF4-FFF2-40B4-BE49-F238E27FC236}">
                <a16:creationId xmlns:a16="http://schemas.microsoft.com/office/drawing/2014/main" id="{027B4883-6EDF-6B1E-A137-7DAFEE4C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514" y="3443521"/>
            <a:ext cx="914400" cy="91440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C8226D9A-49B1-9F1C-67E2-6DA26C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867" y="2006607"/>
            <a:ext cx="914400" cy="914400"/>
          </a:xfrm>
          <a:prstGeom prst="rect">
            <a:avLst/>
          </a:prstGeom>
        </p:spPr>
      </p:pic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C08C3ED1-8E0C-FC71-BB26-799D6096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228" y="3027138"/>
            <a:ext cx="914400" cy="914400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0B249E9E-BB72-D64D-34BF-BFEAC7FA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3046192"/>
            <a:ext cx="914400" cy="914400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39B07AEB-6BAE-D7DE-AC7E-68CB36DA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847" y="2320930"/>
            <a:ext cx="914400" cy="914400"/>
          </a:xfrm>
          <a:prstGeom prst="rect">
            <a:avLst/>
          </a:prstGeom>
        </p:spPr>
      </p:pic>
      <p:pic>
        <p:nvPicPr>
          <p:cNvPr id="25" name="Graphic 24" descr="Man outline">
            <a:extLst>
              <a:ext uri="{FF2B5EF4-FFF2-40B4-BE49-F238E27FC236}">
                <a16:creationId xmlns:a16="http://schemas.microsoft.com/office/drawing/2014/main" id="{FB3E4225-C606-574A-5239-B8B2DA7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725" y="4349754"/>
            <a:ext cx="914400" cy="914400"/>
          </a:xfrm>
          <a:prstGeom prst="rect">
            <a:avLst/>
          </a:prstGeom>
        </p:spPr>
      </p:pic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CD395B28-A33A-B7D7-BE15-A226AE5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93" y="1070429"/>
            <a:ext cx="914400" cy="914400"/>
          </a:xfrm>
          <a:prstGeom prst="rect">
            <a:avLst/>
          </a:prstGeom>
        </p:spPr>
      </p:pic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07F61E93-08E1-9C85-B5D8-1B0E8C5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2534" y="1289521"/>
            <a:ext cx="914400" cy="914400"/>
          </a:xfrm>
          <a:prstGeom prst="rect">
            <a:avLst/>
          </a:prstGeom>
        </p:spPr>
      </p:pic>
      <p:pic>
        <p:nvPicPr>
          <p:cNvPr id="28" name="Graphic 27" descr="Man outline">
            <a:extLst>
              <a:ext uri="{FF2B5EF4-FFF2-40B4-BE49-F238E27FC236}">
                <a16:creationId xmlns:a16="http://schemas.microsoft.com/office/drawing/2014/main" id="{4E5D4BDB-A695-AF34-9BF0-20BD7A24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293" y="4190546"/>
            <a:ext cx="914400" cy="914400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4429F655-72C2-EDD7-6514-25CE5F0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170" y="4826000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id="{98AE2059-2592-C48A-B1B4-4A89DD3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621" y="2953659"/>
            <a:ext cx="914400" cy="914400"/>
          </a:xfrm>
          <a:prstGeom prst="rect">
            <a:avLst/>
          </a:prstGeom>
        </p:spPr>
      </p:pic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41B3BF53-157E-C334-B7DD-554E219E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208" y="1850817"/>
            <a:ext cx="914400" cy="914400"/>
          </a:xfrm>
          <a:prstGeom prst="rect">
            <a:avLst/>
          </a:prstGeom>
        </p:spPr>
      </p:pic>
      <p:pic>
        <p:nvPicPr>
          <p:cNvPr id="32" name="Graphic 31" descr="Man outline">
            <a:extLst>
              <a:ext uri="{FF2B5EF4-FFF2-40B4-BE49-F238E27FC236}">
                <a16:creationId xmlns:a16="http://schemas.microsoft.com/office/drawing/2014/main" id="{B93CF50E-BA3A-46F6-E34E-5E62C4D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22" y="2463807"/>
            <a:ext cx="914400" cy="914400"/>
          </a:xfrm>
          <a:prstGeom prst="rect">
            <a:avLst/>
          </a:prstGeom>
        </p:spPr>
      </p:pic>
      <p:pic>
        <p:nvPicPr>
          <p:cNvPr id="33" name="Graphic 32" descr="Man outline">
            <a:extLst>
              <a:ext uri="{FF2B5EF4-FFF2-40B4-BE49-F238E27FC236}">
                <a16:creationId xmlns:a16="http://schemas.microsoft.com/office/drawing/2014/main" id="{F08B74D3-1E8B-DD17-7C2D-E9B3DDE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462" y="3976920"/>
            <a:ext cx="914400" cy="914400"/>
          </a:xfrm>
          <a:prstGeom prst="rect">
            <a:avLst/>
          </a:prstGeom>
        </p:spPr>
      </p:pic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186A03B0-4006-EAF0-0E63-1055F17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075" y="3410858"/>
            <a:ext cx="914400" cy="914400"/>
          </a:xfrm>
          <a:prstGeom prst="rect">
            <a:avLst/>
          </a:prstGeom>
        </p:spPr>
      </p:pic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5EE70D2-2B95-7A11-5671-A58EC31B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408" y="1384759"/>
            <a:ext cx="914400" cy="914400"/>
          </a:xfrm>
          <a:prstGeom prst="rect">
            <a:avLst/>
          </a:prstGeom>
        </p:spPr>
      </p:pic>
      <p:pic>
        <p:nvPicPr>
          <p:cNvPr id="36" name="Graphic 35" descr="Man outline">
            <a:extLst>
              <a:ext uri="{FF2B5EF4-FFF2-40B4-BE49-F238E27FC236}">
                <a16:creationId xmlns:a16="http://schemas.microsoft.com/office/drawing/2014/main" id="{8A9EE4DB-EAAB-5900-23BE-1D24DA29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858" y="845235"/>
            <a:ext cx="914400" cy="914400"/>
          </a:xfrm>
          <a:prstGeom prst="rect">
            <a:avLst/>
          </a:prstGeom>
        </p:spPr>
      </p:pic>
      <p:pic>
        <p:nvPicPr>
          <p:cNvPr id="37" name="Graphic 36" descr="Man outline">
            <a:extLst>
              <a:ext uri="{FF2B5EF4-FFF2-40B4-BE49-F238E27FC236}">
                <a16:creationId xmlns:a16="http://schemas.microsoft.com/office/drawing/2014/main" id="{6A810609-8D71-BC53-9338-C5C82C63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258" y="4668159"/>
            <a:ext cx="914400" cy="914400"/>
          </a:xfrm>
          <a:prstGeom prst="rect">
            <a:avLst/>
          </a:prstGeom>
        </p:spPr>
      </p:pic>
      <p:pic>
        <p:nvPicPr>
          <p:cNvPr id="38" name="Graphic 37" descr="Man outline">
            <a:extLst>
              <a:ext uri="{FF2B5EF4-FFF2-40B4-BE49-F238E27FC236}">
                <a16:creationId xmlns:a16="http://schemas.microsoft.com/office/drawing/2014/main" id="{223CCCE7-A556-0401-BA0F-D326CE1A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9027" y="2126349"/>
            <a:ext cx="914400" cy="914400"/>
          </a:xfrm>
          <a:prstGeom prst="rect">
            <a:avLst/>
          </a:prstGeom>
        </p:spPr>
      </p:pic>
      <p:pic>
        <p:nvPicPr>
          <p:cNvPr id="39" name="Graphic 38" descr="Man outline">
            <a:extLst>
              <a:ext uri="{FF2B5EF4-FFF2-40B4-BE49-F238E27FC236}">
                <a16:creationId xmlns:a16="http://schemas.microsoft.com/office/drawing/2014/main" id="{5F4C7F0E-7886-6F33-E461-CCDB5C95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4145646"/>
            <a:ext cx="914400" cy="914400"/>
          </a:xfrm>
          <a:prstGeom prst="rect">
            <a:avLst/>
          </a:prstGeom>
        </p:spPr>
      </p:pic>
      <p:pic>
        <p:nvPicPr>
          <p:cNvPr id="40" name="Graphic 39" descr="Man outline">
            <a:extLst>
              <a:ext uri="{FF2B5EF4-FFF2-40B4-BE49-F238E27FC236}">
                <a16:creationId xmlns:a16="http://schemas.microsoft.com/office/drawing/2014/main" id="{C8307560-D9F8-574A-09C1-BA6F9504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094" y="1451429"/>
            <a:ext cx="914400" cy="914400"/>
          </a:xfrm>
          <a:prstGeom prst="rect">
            <a:avLst/>
          </a:prstGeom>
        </p:spPr>
      </p:pic>
      <p:pic>
        <p:nvPicPr>
          <p:cNvPr id="41" name="Graphic 40" descr="Man outline">
            <a:extLst>
              <a:ext uri="{FF2B5EF4-FFF2-40B4-BE49-F238E27FC236}">
                <a16:creationId xmlns:a16="http://schemas.microsoft.com/office/drawing/2014/main" id="{C11BBD1C-85F9-F933-88A2-6789A91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056" y="2039259"/>
            <a:ext cx="914400" cy="914400"/>
          </a:xfrm>
          <a:prstGeom prst="rect">
            <a:avLst/>
          </a:prstGeom>
        </p:spPr>
      </p:pic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C01623F4-6431-275C-E821-79F72C4B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63" y="1199712"/>
            <a:ext cx="914400" cy="914400"/>
          </a:xfrm>
          <a:prstGeom prst="rect">
            <a:avLst/>
          </a:prstGeom>
        </p:spPr>
      </p:pic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83F69BDC-330C-EDC8-6E92-DCA02E9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95" y="3346906"/>
            <a:ext cx="914400" cy="914400"/>
          </a:xfrm>
          <a:prstGeom prst="rect">
            <a:avLst/>
          </a:prstGeom>
        </p:spPr>
      </p:pic>
      <p:pic>
        <p:nvPicPr>
          <p:cNvPr id="44" name="Graphic 43" descr="Man outline">
            <a:extLst>
              <a:ext uri="{FF2B5EF4-FFF2-40B4-BE49-F238E27FC236}">
                <a16:creationId xmlns:a16="http://schemas.microsoft.com/office/drawing/2014/main" id="{2B55B8EB-F854-BEDE-7116-97567D32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4991" y="2213430"/>
            <a:ext cx="914400" cy="914400"/>
          </a:xfrm>
          <a:prstGeom prst="rect">
            <a:avLst/>
          </a:prstGeom>
        </p:spPr>
      </p:pic>
      <p:pic>
        <p:nvPicPr>
          <p:cNvPr id="45" name="Graphic 44" descr="Man outline">
            <a:extLst>
              <a:ext uri="{FF2B5EF4-FFF2-40B4-BE49-F238E27FC236}">
                <a16:creationId xmlns:a16="http://schemas.microsoft.com/office/drawing/2014/main" id="{FB3F11FE-BF5C-CD60-BB82-802FBED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668" y="1187475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6649CA0-2E7D-6C59-09C0-BEEC9CAC1F5B}"/>
              </a:ext>
            </a:extLst>
          </p:cNvPr>
          <p:cNvSpPr/>
          <p:nvPr/>
        </p:nvSpPr>
        <p:spPr>
          <a:xfrm>
            <a:off x="2790603" y="341910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3BE147-EB6E-9F85-9815-71ED588C8776}"/>
              </a:ext>
            </a:extLst>
          </p:cNvPr>
          <p:cNvSpPr/>
          <p:nvPr/>
        </p:nvSpPr>
        <p:spPr>
          <a:xfrm>
            <a:off x="3569897" y="482600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67221-4C25-F72E-20CB-B99EB5AADD38}"/>
              </a:ext>
            </a:extLst>
          </p:cNvPr>
          <p:cNvSpPr/>
          <p:nvPr/>
        </p:nvSpPr>
        <p:spPr>
          <a:xfrm>
            <a:off x="3958147" y="390366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AD7C33-67E8-6732-DB46-E35737AC5A68}"/>
              </a:ext>
            </a:extLst>
          </p:cNvPr>
          <p:cNvSpPr/>
          <p:nvPr/>
        </p:nvSpPr>
        <p:spPr>
          <a:xfrm>
            <a:off x="4227610" y="46302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E9A954-1700-8471-D7F0-D194C97753A7}"/>
              </a:ext>
            </a:extLst>
          </p:cNvPr>
          <p:cNvSpPr/>
          <p:nvPr/>
        </p:nvSpPr>
        <p:spPr>
          <a:xfrm>
            <a:off x="4878761" y="494196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DABE08-68BC-05A7-03D7-BC2DD5D08CC9}"/>
              </a:ext>
            </a:extLst>
          </p:cNvPr>
          <p:cNvSpPr/>
          <p:nvPr/>
        </p:nvSpPr>
        <p:spPr>
          <a:xfrm>
            <a:off x="5098822" y="3960592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4928A2-CB55-B248-B8A9-90B3A6C2AD3F}"/>
              </a:ext>
            </a:extLst>
          </p:cNvPr>
          <p:cNvSpPr/>
          <p:nvPr/>
        </p:nvSpPr>
        <p:spPr>
          <a:xfrm>
            <a:off x="5574322" y="461441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D34148-D4AE-6A03-263F-BB3C456BC76C}"/>
              </a:ext>
            </a:extLst>
          </p:cNvPr>
          <p:cNvSpPr/>
          <p:nvPr/>
        </p:nvSpPr>
        <p:spPr>
          <a:xfrm>
            <a:off x="5607581" y="33024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75D25E-32CC-5157-36E1-F57E98ABEB6C}"/>
              </a:ext>
            </a:extLst>
          </p:cNvPr>
          <p:cNvSpPr/>
          <p:nvPr/>
        </p:nvSpPr>
        <p:spPr>
          <a:xfrm>
            <a:off x="6697330" y="321401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F21F36-303E-E0D7-1B95-9B29359ED893}"/>
              </a:ext>
            </a:extLst>
          </p:cNvPr>
          <p:cNvSpPr/>
          <p:nvPr/>
        </p:nvSpPr>
        <p:spPr>
          <a:xfrm>
            <a:off x="6063114" y="3721258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41C724-B3F1-1EFF-79C7-AE55148B7554}"/>
              </a:ext>
            </a:extLst>
          </p:cNvPr>
          <p:cNvSpPr/>
          <p:nvPr/>
        </p:nvSpPr>
        <p:spPr>
          <a:xfrm>
            <a:off x="7528097" y="365269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3C991F-A56C-E92A-70C5-67AF29E1297A}"/>
              </a:ext>
            </a:extLst>
          </p:cNvPr>
          <p:cNvSpPr/>
          <p:nvPr/>
        </p:nvSpPr>
        <p:spPr>
          <a:xfrm>
            <a:off x="8095719" y="439624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A04F53-2838-24AF-1FB7-6DC28FF5D7CD}"/>
              </a:ext>
            </a:extLst>
          </p:cNvPr>
          <p:cNvCxnSpPr>
            <a:cxnSpLocks/>
          </p:cNvCxnSpPr>
          <p:nvPr/>
        </p:nvCxnSpPr>
        <p:spPr>
          <a:xfrm>
            <a:off x="3092363" y="3531677"/>
            <a:ext cx="769490" cy="358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EAA50-6364-2E49-5C83-C0B48FE53C98}"/>
              </a:ext>
            </a:extLst>
          </p:cNvPr>
          <p:cNvCxnSpPr>
            <a:cxnSpLocks/>
          </p:cNvCxnSpPr>
          <p:nvPr/>
        </p:nvCxnSpPr>
        <p:spPr>
          <a:xfrm>
            <a:off x="3013111" y="3794545"/>
            <a:ext cx="505669" cy="966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DA73B-07DE-B1B8-BDA1-F243FE4E111E}"/>
              </a:ext>
            </a:extLst>
          </p:cNvPr>
          <p:cNvCxnSpPr>
            <a:cxnSpLocks/>
          </p:cNvCxnSpPr>
          <p:nvPr/>
        </p:nvCxnSpPr>
        <p:spPr>
          <a:xfrm flipV="1">
            <a:off x="3824854" y="4695261"/>
            <a:ext cx="314225" cy="6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07D288-4446-0EC6-9919-F7FA1C6228A8}"/>
              </a:ext>
            </a:extLst>
          </p:cNvPr>
          <p:cNvCxnSpPr>
            <a:cxnSpLocks/>
          </p:cNvCxnSpPr>
          <p:nvPr/>
        </p:nvCxnSpPr>
        <p:spPr>
          <a:xfrm flipV="1">
            <a:off x="4441242" y="4088053"/>
            <a:ext cx="569480" cy="45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42A38-80C7-D7DE-6E81-07C9DBB670A9}"/>
              </a:ext>
            </a:extLst>
          </p:cNvPr>
          <p:cNvCxnSpPr>
            <a:cxnSpLocks/>
          </p:cNvCxnSpPr>
          <p:nvPr/>
        </p:nvCxnSpPr>
        <p:spPr>
          <a:xfrm>
            <a:off x="4512220" y="4768407"/>
            <a:ext cx="275558" cy="163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02B16-D8F8-3FF1-66F6-7B99477CCF0F}"/>
              </a:ext>
            </a:extLst>
          </p:cNvPr>
          <p:cNvCxnSpPr>
            <a:cxnSpLocks/>
          </p:cNvCxnSpPr>
          <p:nvPr/>
        </p:nvCxnSpPr>
        <p:spPr>
          <a:xfrm flipV="1">
            <a:off x="5128157" y="4706032"/>
            <a:ext cx="366220" cy="168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D61F13-C427-2594-323C-DE91132FBD4F}"/>
              </a:ext>
            </a:extLst>
          </p:cNvPr>
          <p:cNvCxnSpPr>
            <a:cxnSpLocks/>
          </p:cNvCxnSpPr>
          <p:nvPr/>
        </p:nvCxnSpPr>
        <p:spPr>
          <a:xfrm flipV="1">
            <a:off x="5310733" y="3661006"/>
            <a:ext cx="232178" cy="22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2A7AA0-75D7-F229-3DB7-2F12332BC50F}"/>
              </a:ext>
            </a:extLst>
          </p:cNvPr>
          <p:cNvCxnSpPr>
            <a:cxnSpLocks/>
          </p:cNvCxnSpPr>
          <p:nvPr/>
        </p:nvCxnSpPr>
        <p:spPr>
          <a:xfrm flipV="1">
            <a:off x="5412290" y="3866022"/>
            <a:ext cx="582104" cy="13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6978E0-4682-5CCB-8F18-536B0DBD33D0}"/>
              </a:ext>
            </a:extLst>
          </p:cNvPr>
          <p:cNvCxnSpPr>
            <a:cxnSpLocks/>
          </p:cNvCxnSpPr>
          <p:nvPr/>
        </p:nvCxnSpPr>
        <p:spPr>
          <a:xfrm flipV="1">
            <a:off x="6346507" y="3367315"/>
            <a:ext cx="170874" cy="20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EFC19-9506-D513-F2DA-B60DB58DD4B8}"/>
              </a:ext>
            </a:extLst>
          </p:cNvPr>
          <p:cNvCxnSpPr>
            <a:cxnSpLocks/>
          </p:cNvCxnSpPr>
          <p:nvPr/>
        </p:nvCxnSpPr>
        <p:spPr>
          <a:xfrm flipV="1">
            <a:off x="6409601" y="3658515"/>
            <a:ext cx="974413" cy="77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F9918D-10CD-2ECB-9569-43D5191B79CE}"/>
              </a:ext>
            </a:extLst>
          </p:cNvPr>
          <p:cNvCxnSpPr>
            <a:cxnSpLocks/>
          </p:cNvCxnSpPr>
          <p:nvPr/>
        </p:nvCxnSpPr>
        <p:spPr>
          <a:xfrm>
            <a:off x="7812190" y="3886783"/>
            <a:ext cx="248285" cy="416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D58533D-7571-DDD2-2FE2-200392659E08}"/>
              </a:ext>
            </a:extLst>
          </p:cNvPr>
          <p:cNvSpPr/>
          <p:nvPr/>
        </p:nvSpPr>
        <p:spPr>
          <a:xfrm>
            <a:off x="3682976" y="22651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DFEA86D-B549-1B52-6C65-B6AE92A82D11}"/>
              </a:ext>
            </a:extLst>
          </p:cNvPr>
          <p:cNvSpPr/>
          <p:nvPr/>
        </p:nvSpPr>
        <p:spPr>
          <a:xfrm>
            <a:off x="4199579" y="19251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2CAC203-29BD-A4FA-EFC8-83B4BA636944}"/>
              </a:ext>
            </a:extLst>
          </p:cNvPr>
          <p:cNvSpPr/>
          <p:nvPr/>
        </p:nvSpPr>
        <p:spPr>
          <a:xfrm>
            <a:off x="4611365" y="227897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7884AC0-8B94-7FCF-8F22-9F2F1595EA59}"/>
              </a:ext>
            </a:extLst>
          </p:cNvPr>
          <p:cNvSpPr/>
          <p:nvPr/>
        </p:nvSpPr>
        <p:spPr>
          <a:xfrm>
            <a:off x="4222368" y="29105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DC3DBF-3D59-5E44-E299-809B7FEE87B0}"/>
              </a:ext>
            </a:extLst>
          </p:cNvPr>
          <p:cNvSpPr/>
          <p:nvPr/>
        </p:nvSpPr>
        <p:spPr>
          <a:xfrm>
            <a:off x="5547584" y="23114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BCCBC0-EBA6-CBB7-AACE-05C412AF6562}"/>
              </a:ext>
            </a:extLst>
          </p:cNvPr>
          <p:cNvSpPr/>
          <p:nvPr/>
        </p:nvSpPr>
        <p:spPr>
          <a:xfrm>
            <a:off x="6644625" y="212817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D10A3D1-DF43-231D-4303-621E01CDBE5C}"/>
              </a:ext>
            </a:extLst>
          </p:cNvPr>
          <p:cNvSpPr/>
          <p:nvPr/>
        </p:nvSpPr>
        <p:spPr>
          <a:xfrm>
            <a:off x="6201852" y="261802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C5CD3DE-F5A2-C422-E230-3CFC5B47B78C}"/>
              </a:ext>
            </a:extLst>
          </p:cNvPr>
          <p:cNvSpPr/>
          <p:nvPr/>
        </p:nvSpPr>
        <p:spPr>
          <a:xfrm>
            <a:off x="7153991" y="167279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B6BC357-0529-CF30-8175-302DE9845C75}"/>
              </a:ext>
            </a:extLst>
          </p:cNvPr>
          <p:cNvSpPr/>
          <p:nvPr/>
        </p:nvSpPr>
        <p:spPr>
          <a:xfrm>
            <a:off x="7954520" y="145142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F02021-576F-012D-7DCE-72C3DDEDAD0A}"/>
              </a:ext>
            </a:extLst>
          </p:cNvPr>
          <p:cNvCxnSpPr>
            <a:cxnSpLocks/>
          </p:cNvCxnSpPr>
          <p:nvPr/>
        </p:nvCxnSpPr>
        <p:spPr>
          <a:xfrm flipV="1">
            <a:off x="3125461" y="2639646"/>
            <a:ext cx="472571" cy="74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36C68-3D46-1E57-C998-A5FD5EB3B8B8}"/>
              </a:ext>
            </a:extLst>
          </p:cNvPr>
          <p:cNvCxnSpPr>
            <a:cxnSpLocks/>
          </p:cNvCxnSpPr>
          <p:nvPr/>
        </p:nvCxnSpPr>
        <p:spPr>
          <a:xfrm>
            <a:off x="3936145" y="2682593"/>
            <a:ext cx="191831" cy="18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63C08E-D71B-417C-3E6B-D9505EC0D95F}"/>
              </a:ext>
            </a:extLst>
          </p:cNvPr>
          <p:cNvCxnSpPr>
            <a:cxnSpLocks/>
          </p:cNvCxnSpPr>
          <p:nvPr/>
        </p:nvCxnSpPr>
        <p:spPr>
          <a:xfrm flipV="1">
            <a:off x="3969805" y="2237965"/>
            <a:ext cx="148124" cy="340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B21857-FDB2-A599-28FE-CE0928890764}"/>
              </a:ext>
            </a:extLst>
          </p:cNvPr>
          <p:cNvCxnSpPr>
            <a:cxnSpLocks/>
          </p:cNvCxnSpPr>
          <p:nvPr/>
        </p:nvCxnSpPr>
        <p:spPr>
          <a:xfrm flipV="1">
            <a:off x="3962777" y="2610756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C5196-55FB-5867-454F-30D4C7D3EC30}"/>
              </a:ext>
            </a:extLst>
          </p:cNvPr>
          <p:cNvCxnSpPr>
            <a:cxnSpLocks/>
          </p:cNvCxnSpPr>
          <p:nvPr/>
        </p:nvCxnSpPr>
        <p:spPr>
          <a:xfrm flipV="1">
            <a:off x="4885881" y="2415319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C93B0-4C39-F2B6-20DD-69DC9B0B9494}"/>
              </a:ext>
            </a:extLst>
          </p:cNvPr>
          <p:cNvCxnSpPr>
            <a:cxnSpLocks/>
          </p:cNvCxnSpPr>
          <p:nvPr/>
        </p:nvCxnSpPr>
        <p:spPr>
          <a:xfrm>
            <a:off x="5849412" y="2384337"/>
            <a:ext cx="182297" cy="14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297F3F-D53C-7637-EA4A-E71965E0D77D}"/>
              </a:ext>
            </a:extLst>
          </p:cNvPr>
          <p:cNvCxnSpPr>
            <a:cxnSpLocks/>
          </p:cNvCxnSpPr>
          <p:nvPr/>
        </p:nvCxnSpPr>
        <p:spPr>
          <a:xfrm flipV="1">
            <a:off x="5838545" y="2176018"/>
            <a:ext cx="661041" cy="11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035C03-D244-E100-8E6A-C5315398722C}"/>
              </a:ext>
            </a:extLst>
          </p:cNvPr>
          <p:cNvCxnSpPr>
            <a:cxnSpLocks/>
          </p:cNvCxnSpPr>
          <p:nvPr/>
        </p:nvCxnSpPr>
        <p:spPr>
          <a:xfrm flipV="1">
            <a:off x="6885297" y="1828353"/>
            <a:ext cx="107348" cy="21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98DE6D-964C-213B-DA79-456411FD4A63}"/>
              </a:ext>
            </a:extLst>
          </p:cNvPr>
          <p:cNvCxnSpPr>
            <a:cxnSpLocks/>
          </p:cNvCxnSpPr>
          <p:nvPr/>
        </p:nvCxnSpPr>
        <p:spPr>
          <a:xfrm flipV="1">
            <a:off x="7406572" y="1527175"/>
            <a:ext cx="391710" cy="103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7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3479" y="4481677"/>
            <a:ext cx="11321715" cy="16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measles transmit through Antananarivo?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rougéole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transmet-elle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Antananarivo?</a:t>
            </a:r>
          </a:p>
        </p:txBody>
      </p:sp>
    </p:spTree>
    <p:extLst>
      <p:ext uri="{BB962C8B-B14F-4D97-AF65-F5344CB8AC3E}">
        <p14:creationId xmlns:p14="http://schemas.microsoft.com/office/powerpoint/2010/main" val="1675607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5543D-1516-BE40-11E7-10B4B3555DF5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ECA2D88-E1F6-8CC0-871D-52D6FCA17960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56875-A99A-6049-4A73-460E905E9967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E099267-324A-50F1-574D-1A68106D52DC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38302-9357-8F8B-E18E-1E9BAAC4F5D3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1D7C384F-4FDC-6FB9-3CA4-6EDD72B9768D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ED4C3-EC60-60C4-47FA-AEB62D6643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828F9-70CA-F35C-013C-36548B1E2E8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75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94E0ADC-39D4-B575-8D8E-B7B423777152}"/>
              </a:ext>
            </a:extLst>
          </p:cNvPr>
          <p:cNvSpPr txBox="1">
            <a:spLocks/>
          </p:cNvSpPr>
          <p:nvPr/>
        </p:nvSpPr>
        <p:spPr>
          <a:xfrm>
            <a:off x="1977521" y="6093024"/>
            <a:ext cx="7716252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big assumptions here?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grandes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1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BB9E718-D373-78B2-2F8A-5DFA22D6DA75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65069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807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71908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</p:spTree>
    <p:extLst>
      <p:ext uri="{BB962C8B-B14F-4D97-AF65-F5344CB8AC3E}">
        <p14:creationId xmlns:p14="http://schemas.microsoft.com/office/powerpoint/2010/main" val="362440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</p:spTree>
    <p:extLst>
      <p:ext uri="{BB962C8B-B14F-4D97-AF65-F5344CB8AC3E}">
        <p14:creationId xmlns:p14="http://schemas.microsoft.com/office/powerpoint/2010/main" val="3322583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  <a:endParaRPr lang="en-US" sz="20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0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5CF8AB-5077-4B5C-BBF7-577919649F6D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64694</TotalTime>
  <Words>6240</Words>
  <Application>Microsoft Office PowerPoint</Application>
  <PresentationFormat>Widescreen</PresentationFormat>
  <Paragraphs>1279</Paragraphs>
  <Slides>133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Aptos</vt:lpstr>
      <vt:lpstr>Aptos Display</vt:lpstr>
      <vt:lpstr>Arial</vt:lpstr>
      <vt:lpstr>Cambria Math</vt:lpstr>
      <vt:lpstr>Office Theme</vt:lpstr>
      <vt:lpstr>Introduction to Compartmental Models</vt:lpstr>
      <vt:lpstr>Goals for this lecture</vt:lpstr>
      <vt:lpstr>Compartmental/Mechanistic/Mathematical Models</vt:lpstr>
      <vt:lpstr>Compartmental/Mechanistic/Mathematical Models</vt:lpstr>
      <vt:lpstr>Compartmental/Mechanistic/Mathematical Models</vt:lpstr>
      <vt:lpstr>Compartmental/Mechanistic/Mathematical Models</vt:lpstr>
      <vt:lpstr>How are these different from statistical models? En quoi sont-elles différentes des modèles statistiques?</vt:lpstr>
      <vt:lpstr>How are these different from statistical models? En quoi sont-elles différentes des modèles statistiques?</vt:lpstr>
      <vt:lpstr>1. Simple Population Models      Les modèles simples de population</vt:lpstr>
      <vt:lpstr>PowerPoint Presentation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Key concepts</vt:lpstr>
      <vt:lpstr>2. Structured Population Models Les modèles de la population structurées</vt:lpstr>
      <vt:lpstr>The structured population model</vt:lpstr>
      <vt:lpstr>The structured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Key concepts</vt:lpstr>
      <vt:lpstr>Checking In </vt:lpstr>
      <vt:lpstr>Checking In </vt:lpstr>
      <vt:lpstr>3. Two-population model      Les modèles de deux populations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Key concepts</vt:lpstr>
      <vt:lpstr>Checking In </vt:lpstr>
      <vt:lpstr>Checking In </vt:lpstr>
      <vt:lpstr>4. SIR models      Les modèles SIR</vt:lpstr>
      <vt:lpstr>PowerPoint Presentation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Checking In </vt:lpstr>
      <vt:lpstr>Checking In </vt:lpstr>
      <vt:lpstr>The SIR model : vaccination</vt:lpstr>
      <vt:lpstr>The SIR model : vaccination</vt:lpstr>
      <vt:lpstr>The SIR model : vaccination</vt:lpstr>
      <vt:lpstr>The SIR model : vaccination</vt:lpstr>
      <vt:lpstr>The SIR model : vaccination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 model</vt:lpstr>
      <vt:lpstr>The SIR model : extensions</vt:lpstr>
      <vt:lpstr>The SIRS model</vt:lpstr>
      <vt:lpstr>The SIR model : extensions</vt:lpstr>
      <vt:lpstr>The SIR model : extensions</vt:lpstr>
      <vt:lpstr>Key concepts</vt:lpstr>
      <vt:lpstr>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Compartmental Models</dc:title>
  <dc:creator>Lockwood, Sophie</dc:creator>
  <cp:lastModifiedBy>Sophie Lockwood</cp:lastModifiedBy>
  <cp:revision>78</cp:revision>
  <dcterms:created xsi:type="dcterms:W3CDTF">2024-01-15T19:56:30Z</dcterms:created>
  <dcterms:modified xsi:type="dcterms:W3CDTF">2025-05-20T07:36:10Z</dcterms:modified>
</cp:coreProperties>
</file>